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7" r:id="rId2"/>
    <p:sldId id="322" r:id="rId3"/>
    <p:sldId id="304" r:id="rId4"/>
    <p:sldId id="302" r:id="rId5"/>
    <p:sldId id="272" r:id="rId6"/>
    <p:sldId id="320" r:id="rId7"/>
    <p:sldId id="325" r:id="rId8"/>
    <p:sldId id="324" r:id="rId9"/>
    <p:sldId id="289" r:id="rId10"/>
    <p:sldId id="310" r:id="rId11"/>
    <p:sldId id="30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9687-4824-4305-8FF8-A2AEBD198AE1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9CFF-6F12-46F1-B653-CFD0A9C80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CFB384-1382-48CD-B94A-32D81D2D25EF}" type="slidenum">
              <a:rPr lang="ru-RU" altLang="ru-RU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EECF-A28A-4011-8E64-1664116C2482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2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5F2C-8403-4E25-8537-80EB1749DB38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F3D1-AD4E-42BE-A862-EC3944F90F70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0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AFC-7EC1-4237-988A-7D8D080FD8A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4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719F-7CD5-4980-9B7B-26DFA3F3B685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3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1BF-E8FD-4840-936B-2E7DB8E1A934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6491-48EE-4D94-A665-6340D0E49B55}" type="datetime1">
              <a:rPr lang="ru-RU" smtClean="0"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5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AC8C-A56D-4DA6-AB48-94A8C29358E1}" type="datetime1">
              <a:rPr lang="ru-RU" smtClean="0"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B146-D536-4C1D-985B-41B389BE233A}" type="datetime1">
              <a:rPr lang="ru-RU" smtClean="0"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6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F9C-35EB-49B8-AA4E-D1FF43F9961C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8CB9-3BFD-48C8-862C-0DCFB09023A9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B055-513D-4F70-A473-6FFAE6587673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C385-C0C9-4958-A226-5E924668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7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2435" y="658026"/>
            <a:ext cx="9956800" cy="33912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ФГБОУ </a:t>
            </a:r>
            <a: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 </a:t>
            </a:r>
            <a:r>
              <a:rPr lang="ru-RU" altLang="ru-RU"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им.проф</a:t>
            </a:r>
            <a: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В.Ф.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16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Минздрава России</a:t>
            </a:r>
            <a:b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Кафедра туберкулеза с курсом ПО</a:t>
            </a:r>
            <a:b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Лекция №7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Дифференциальная диагностика диссеминированного туберкулеза </a:t>
            </a:r>
            <a:r>
              <a:rPr lang="ru-RU" alt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легких (</a:t>
            </a:r>
            <a:r>
              <a:rPr lang="ru-RU" altLang="ru-RU" sz="24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альвеолиты</a:t>
            </a:r>
            <a:r>
              <a:rPr lang="ru-RU" alt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</a:t>
            </a:r>
            <a:b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Дисциплина: «Фтизиатрия»</a:t>
            </a:r>
            <a:r>
              <a:rPr lang="ru-RU" altLang="ru-RU" sz="1600" dirty="0" smtClean="0">
                <a:latin typeface="Arial Black" panose="020B0A04020102020204" pitchFamily="34" charset="0"/>
              </a:rPr>
              <a:t> </a:t>
            </a:r>
            <a:br>
              <a:rPr lang="ru-RU" altLang="ru-RU" sz="1600" dirty="0" smtClean="0">
                <a:latin typeface="Arial Black" panose="020B0A04020102020204" pitchFamily="34" charset="0"/>
              </a:rPr>
            </a:br>
            <a:r>
              <a:rPr lang="ru-RU" altLang="ru-RU" sz="1600" dirty="0" smtClean="0">
                <a:latin typeface="Arial Black" panose="020B0A04020102020204" pitchFamily="34" charset="0"/>
              </a:rPr>
              <a:t>Специальность: 31.05.02.- педиатрия</a:t>
            </a:r>
            <a:endParaRPr lang="ru-RU" altLang="ru-RU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27200" y="4953000"/>
            <a:ext cx="9753600" cy="1219200"/>
          </a:xfrm>
        </p:spPr>
        <p:txBody>
          <a:bodyPr/>
          <a:lstStyle/>
          <a:p>
            <a:pPr algn="r"/>
            <a: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  <a:t>Лектор: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Arial Black" pitchFamily="34" charset="0"/>
              </a:rPr>
              <a:t>Омельчук</a:t>
            </a:r>
            <a:r>
              <a:rPr lang="ru-RU" alt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Данил Евгеньевич</a:t>
            </a:r>
            <a: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  <a:t>      зав. кафедрой туберкулеза с курсом ПО  </a:t>
            </a:r>
            <a:r>
              <a:rPr lang="ru-RU" altLang="ru-RU" sz="1600" b="1" dirty="0" err="1" smtClean="0">
                <a:solidFill>
                  <a:srgbClr val="0070C0"/>
                </a:solidFill>
                <a:latin typeface="Arial Black" pitchFamily="34" charset="0"/>
              </a:rPr>
              <a:t>КрасГМУ</a:t>
            </a:r>
            <a: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b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  <a:t>                           кандидат медицинских наук,</a:t>
            </a:r>
            <a:b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 dirty="0" smtClean="0">
                <a:solidFill>
                  <a:srgbClr val="0070C0"/>
                </a:solidFill>
                <a:latin typeface="Arial Black" pitchFamily="34" charset="0"/>
              </a:rPr>
              <a:t>		заслуженный врач России</a:t>
            </a: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2818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7166" y="909017"/>
            <a:ext cx="7287267" cy="2928046"/>
          </a:xfrm>
        </p:spPr>
        <p:txBody>
          <a:bodyPr/>
          <a:lstStyle/>
          <a:p>
            <a:pPr marL="457200" indent="-457200" algn="ctr">
              <a:lnSpc>
                <a:spcPct val="80000"/>
              </a:lnSpc>
              <a:buNone/>
              <a:defRPr/>
            </a:pPr>
            <a:r>
              <a:rPr lang="ru-RU" altLang="ru-RU" b="1" dirty="0">
                <a:solidFill>
                  <a:srgbClr val="7030A0"/>
                </a:solidFill>
              </a:rPr>
              <a:t>Литература: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ru-RU" altLang="ru-RU" sz="1350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ru-RU" altLang="ru-RU" sz="1800" b="1" dirty="0"/>
              <a:t>Фтизиатрия: Национальное руководство / под ред. М.И. Перельмана. - Москва: ГЭОТАР-Медиа, 2007– 505с</a:t>
            </a:r>
            <a:r>
              <a:rPr lang="ru-RU" altLang="ru-RU" sz="1800" b="1" dirty="0" smtClean="0"/>
              <a:t>.</a:t>
            </a:r>
            <a:endParaRPr lang="ru-RU" altLang="ru-RU" sz="1800" b="1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altLang="ru-RU" sz="1800" b="1" dirty="0"/>
              <a:t> </a:t>
            </a:r>
            <a:r>
              <a:rPr lang="ru-RU" altLang="ru-RU" sz="1800" b="1" dirty="0" err="1"/>
              <a:t>Илькович</a:t>
            </a:r>
            <a:r>
              <a:rPr lang="ru-RU" altLang="ru-RU" sz="1800" b="1" dirty="0"/>
              <a:t> М.М. Диссеминированные заболевания легких М.:ГЭОТАР-Медиа 2011.-480с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altLang="ru-RU" sz="1800" b="1" dirty="0" smtClean="0"/>
              <a:t>Корецкая </a:t>
            </a:r>
            <a:r>
              <a:rPr lang="ru-RU" altLang="ru-RU" sz="1800" b="1" dirty="0"/>
              <a:t>Н.М., Большакова И.А. Основы выявления, диагностики и лечения туберкулеза. – Красноярск, 2010. – 205с</a:t>
            </a:r>
            <a:r>
              <a:rPr lang="ru-RU" altLang="ru-RU" sz="1800" b="1" dirty="0" smtClean="0"/>
              <a:t>.</a:t>
            </a: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96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813" y="4465638"/>
            <a:ext cx="7010400" cy="812800"/>
          </a:xfrm>
        </p:spPr>
        <p:txBody>
          <a:bodyPr/>
          <a:lstStyle/>
          <a:p>
            <a:pPr algn="ctr"/>
            <a:r>
              <a:rPr lang="ru-RU" altLang="ru-RU" sz="4800" b="1">
                <a:solidFill>
                  <a:schemeClr val="bg1"/>
                </a:solidFill>
              </a:rPr>
              <a:t>Благодарю за внимание</a:t>
            </a:r>
          </a:p>
        </p:txBody>
      </p:sp>
      <p:pic>
        <p:nvPicPr>
          <p:cNvPr id="68609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4013" y="1"/>
            <a:ext cx="8839200" cy="6723063"/>
          </a:xfrm>
        </p:spPr>
      </p:pic>
      <p:sp>
        <p:nvSpPr>
          <p:cNvPr id="2" name="TextBox 1"/>
          <p:cNvSpPr txBox="1"/>
          <p:nvPr/>
        </p:nvSpPr>
        <p:spPr>
          <a:xfrm>
            <a:off x="3117157" y="4378613"/>
            <a:ext cx="6157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5153" y="1396055"/>
            <a:ext cx="6246421" cy="452973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600" dirty="0" smtClean="0"/>
              <a:t>   </a:t>
            </a:r>
            <a:r>
              <a:rPr lang="ru-RU" altLang="ru-RU" sz="2600" b="1" dirty="0"/>
              <a:t>(болезнь </a:t>
            </a:r>
            <a:r>
              <a:rPr lang="ru-RU" altLang="ru-RU" sz="2600" b="1" dirty="0" err="1"/>
              <a:t>Хаммена</a:t>
            </a:r>
            <a:r>
              <a:rPr lang="ru-RU" altLang="ru-RU" sz="2600" b="1" dirty="0"/>
              <a:t>-Рича) – своеобразный патологический процесс неясной природы, характеризующийся нарастающей дыхательной недостаточностью вследствие развития в интерстициальной ткани легких </a:t>
            </a:r>
            <a:r>
              <a:rPr lang="ru-RU" altLang="ru-RU" sz="2600" b="1" dirty="0" err="1"/>
              <a:t>небактериального</a:t>
            </a:r>
            <a:r>
              <a:rPr lang="ru-RU" altLang="ru-RU" sz="2600" b="1" dirty="0"/>
              <a:t> воспаления, приводящего к ее прогрессирующему фиброзу</a:t>
            </a:r>
            <a:r>
              <a:rPr lang="ru-RU" altLang="ru-RU" sz="21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1" y="1396055"/>
            <a:ext cx="4785775" cy="45297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3782" y="298084"/>
            <a:ext cx="10153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altLang="ru-RU" sz="2800" b="1" u="sng" dirty="0" smtClean="0">
                <a:solidFill>
                  <a:srgbClr val="7030A0"/>
                </a:solidFill>
              </a:rPr>
              <a:t>ИДЕОПАТИЧЕСКИЙ  ФИБРОЗИРУЮЩИЙ </a:t>
            </a:r>
            <a:r>
              <a:rPr lang="ru-RU" altLang="ru-RU" sz="2800" b="1" u="sng" dirty="0">
                <a:solidFill>
                  <a:srgbClr val="7030A0"/>
                </a:solidFill>
              </a:rPr>
              <a:t>АЛЬВЕОЛИТ </a:t>
            </a:r>
            <a:r>
              <a:rPr lang="ru-RU" altLang="ru-RU" b="1" dirty="0" smtClean="0">
                <a:solidFill>
                  <a:srgbClr val="7030A0"/>
                </a:solidFill>
              </a:rPr>
              <a:t>–  </a:t>
            </a:r>
            <a:r>
              <a:rPr lang="ru-RU" altLang="ru-RU" sz="4000" b="1" dirty="0">
                <a:solidFill>
                  <a:srgbClr val="7030A0"/>
                </a:solidFill>
              </a:rPr>
              <a:t>ИФА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6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79" y="201592"/>
            <a:ext cx="11863450" cy="644858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6000" b="1" u="sng" dirty="0" smtClean="0">
                <a:solidFill>
                  <a:srgbClr val="7030A0"/>
                </a:solidFill>
              </a:rPr>
              <a:t>ВРАЧ ПЕРВИЧНОГО ЗВЕНА ДОЛЖЕН ПРЕДПОЛОЖИТЬ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6000" b="1" u="sng" dirty="0" smtClean="0">
                <a:solidFill>
                  <a:srgbClr val="7030A0"/>
                </a:solidFill>
              </a:rPr>
              <a:t>НАЛИЧИЕ </a:t>
            </a:r>
            <a:r>
              <a:rPr lang="ru-RU" sz="10000" b="1" u="sng" dirty="0" smtClean="0">
                <a:solidFill>
                  <a:srgbClr val="7030A0"/>
                </a:solidFill>
              </a:rPr>
              <a:t>ИФА</a:t>
            </a:r>
            <a:r>
              <a:rPr lang="ru-RU" sz="6000" b="1" u="sng" dirty="0" smtClean="0">
                <a:solidFill>
                  <a:srgbClr val="7030A0"/>
                </a:solidFill>
              </a:rPr>
              <a:t> ЕСЛИ ЭТО: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Мужчина </a:t>
            </a:r>
            <a:r>
              <a:rPr lang="ru-RU" sz="6000" b="1" dirty="0"/>
              <a:t>старше 60 лет.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Курильщик </a:t>
            </a:r>
            <a:r>
              <a:rPr lang="ru-RU" sz="6000" b="1" dirty="0"/>
              <a:t>или бывший курильщик.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Сухой </a:t>
            </a:r>
            <a:r>
              <a:rPr lang="ru-RU" sz="6000" b="1" dirty="0"/>
              <a:t>кашель.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Одышка </a:t>
            </a:r>
            <a:r>
              <a:rPr lang="ru-RU" sz="6000" b="1" dirty="0"/>
              <a:t>возникающая или усиливающаяся при физической нагрузке (более 6 месяцев).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Которая </a:t>
            </a:r>
            <a:r>
              <a:rPr lang="ru-RU" sz="6000" b="1" dirty="0"/>
              <a:t>неуклонно прогрессируют и носит </a:t>
            </a:r>
            <a:r>
              <a:rPr lang="ru-RU" sz="6000" b="1" dirty="0" err="1"/>
              <a:t>инспирационной</a:t>
            </a:r>
            <a:r>
              <a:rPr lang="ru-RU" sz="6000" b="1" dirty="0"/>
              <a:t> характер.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«</a:t>
            </a:r>
            <a:r>
              <a:rPr lang="ru-RU" sz="6000" b="1" dirty="0"/>
              <a:t>Треск целлофана» в нижних отделах легких.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Пальцы </a:t>
            </a:r>
            <a:r>
              <a:rPr lang="ru-RU" sz="6000" b="1" dirty="0"/>
              <a:t>Гиппократа или синдром «барабанных палочек» 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Синдром </a:t>
            </a:r>
            <a:r>
              <a:rPr lang="ru-RU" sz="6000" b="1" dirty="0"/>
              <a:t>легочной диссеминации на рентгенограмме;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</a:t>
            </a:r>
            <a:r>
              <a:rPr lang="ru-RU" sz="6000" b="1" dirty="0" err="1" smtClean="0"/>
              <a:t>Рестриктивные</a:t>
            </a:r>
            <a:r>
              <a:rPr lang="ru-RU" sz="6000" b="1" dirty="0" smtClean="0"/>
              <a:t> </a:t>
            </a:r>
            <a:r>
              <a:rPr lang="ru-RU" sz="6000" b="1" dirty="0" err="1"/>
              <a:t>изменеия</a:t>
            </a:r>
            <a:r>
              <a:rPr lang="ru-RU" sz="6000" b="1" dirty="0"/>
              <a:t> на ФВД.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/>
              <a:t>- Цианоз</a:t>
            </a:r>
            <a:r>
              <a:rPr lang="ru-RU" sz="6000" b="1" dirty="0"/>
              <a:t>, периферические </a:t>
            </a:r>
            <a:r>
              <a:rPr lang="ru-RU" sz="6000" b="1" dirty="0" smtClean="0"/>
              <a:t>отеки </a:t>
            </a:r>
            <a:r>
              <a:rPr lang="ru-RU" sz="6000" b="1" dirty="0"/>
              <a:t>– на поздних стадиях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042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1916" y="5560219"/>
            <a:ext cx="8906493" cy="73794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ru-RU" altLang="ru-RU" b="1" dirty="0" smtClean="0"/>
              <a:t>Рентгенологически: </a:t>
            </a:r>
            <a:r>
              <a:rPr lang="ru-RU" altLang="ru-RU" b="1" dirty="0"/>
              <a:t>усиление (мелкосетчатая деформация) легочного рисунка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altLang="ru-RU" sz="2100" dirty="0"/>
          </a:p>
        </p:txBody>
      </p:sp>
      <p:pic>
        <p:nvPicPr>
          <p:cNvPr id="36867" name="Picture 5" descr="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78" y="1051031"/>
            <a:ext cx="4435082" cy="4332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4882" y="316472"/>
            <a:ext cx="70580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Рентгенологическая картина ИФА.</a:t>
            </a:r>
          </a:p>
        </p:txBody>
      </p:sp>
    </p:spTree>
    <p:extLst>
      <p:ext uri="{BB962C8B-B14F-4D97-AF65-F5344CB8AC3E}">
        <p14:creationId xmlns:p14="http://schemas.microsoft.com/office/powerpoint/2010/main" val="16853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17415" r="48266" b="35511"/>
          <a:stretch/>
        </p:blipFill>
        <p:spPr>
          <a:xfrm>
            <a:off x="2307773" y="1080000"/>
            <a:ext cx="3778898" cy="32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394" y="1080000"/>
            <a:ext cx="2852268" cy="32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55868" y="4827320"/>
            <a:ext cx="942617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1. Нижнедолевое и </a:t>
            </a:r>
            <a:r>
              <a:rPr lang="ru-RU" sz="2400" b="1" dirty="0" err="1"/>
              <a:t>субплевральное</a:t>
            </a:r>
            <a:r>
              <a:rPr lang="ru-RU" sz="2400" b="1" dirty="0"/>
              <a:t> расположение.</a:t>
            </a:r>
          </a:p>
          <a:p>
            <a:r>
              <a:rPr lang="ru-RU" sz="2400" b="1" dirty="0"/>
              <a:t>2. Ретикулярные тени в сочетании с </a:t>
            </a:r>
            <a:r>
              <a:rPr lang="ru-RU" sz="2400" b="1" dirty="0" err="1"/>
              <a:t>тракционными</a:t>
            </a:r>
            <a:r>
              <a:rPr lang="ru-RU" sz="2400" b="1" dirty="0"/>
              <a:t> </a:t>
            </a:r>
            <a:r>
              <a:rPr lang="ru-RU" sz="2400" b="1" dirty="0" err="1"/>
              <a:t>бронхоэктазами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3. Сотовое легкое (на ранних стадиях по типу «матового стекла»).</a:t>
            </a:r>
          </a:p>
          <a:p>
            <a:r>
              <a:rPr lang="ru-RU" sz="2400" b="1" dirty="0"/>
              <a:t>4. Отсутствие признаков, не характерных для ИФА.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7773" y="268684"/>
            <a:ext cx="74506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Рентгенологические КТ признаки ИФА.</a:t>
            </a:r>
          </a:p>
        </p:txBody>
      </p:sp>
    </p:spTree>
    <p:extLst>
      <p:ext uri="{BB962C8B-B14F-4D97-AF65-F5344CB8AC3E}">
        <p14:creationId xmlns:p14="http://schemas.microsoft.com/office/powerpoint/2010/main" val="26582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0021" y="298786"/>
            <a:ext cx="10616541" cy="282492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latin typeface="+mn-lt"/>
              </a:rPr>
              <a:t>   </a:t>
            </a:r>
            <a:r>
              <a:rPr lang="ru-RU" altLang="ru-RU" sz="3200" b="1" u="sng" dirty="0" smtClean="0">
                <a:solidFill>
                  <a:srgbClr val="7030A0"/>
                </a:solidFill>
              </a:rPr>
              <a:t>ЭКЗОГЕННЫЙ АЛЛЕРГИЧЕСКИЙ АЛЬВЕОЛИТ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(</a:t>
            </a:r>
            <a:r>
              <a:rPr lang="ru-RU" altLang="ru-RU" sz="3200" b="1" dirty="0">
                <a:solidFill>
                  <a:srgbClr val="7030A0"/>
                </a:solidFill>
              </a:rPr>
              <a:t>ЭАА)</a:t>
            </a: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altLang="ru-RU" b="1" dirty="0" smtClean="0"/>
              <a:t>– это диффузное поражение интерстициальной ткани легких, возникающее в результате аллергической реакции легочной ткани на различные аллергены (бактериальные, грибковые, животного и растительного происхождения, медикаментозные) через несколько часов после ингаляции органической пыли.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38" y="3123706"/>
            <a:ext cx="701831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7030A0"/>
                </a:solidFill>
                <a:latin typeface="+mn-lt"/>
              </a:rPr>
              <a:t>Формы </a:t>
            </a:r>
            <a:r>
              <a:rPr lang="ru-RU" altLang="ru-RU" sz="4800" b="1" u="sng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600" b="1" u="sng" dirty="0">
                <a:solidFill>
                  <a:srgbClr val="7030A0"/>
                </a:solidFill>
                <a:latin typeface="+mn-lt"/>
              </a:rPr>
              <a:t>экзогенного аллергического </a:t>
            </a:r>
            <a:r>
              <a:rPr lang="ru-RU" altLang="ru-RU" sz="3600" b="1" u="sng" dirty="0" err="1">
                <a:solidFill>
                  <a:srgbClr val="7030A0"/>
                </a:solidFill>
                <a:latin typeface="+mn-lt"/>
              </a:rPr>
              <a:t>альвеолита</a:t>
            </a:r>
            <a:r>
              <a:rPr lang="ru-RU" altLang="ru-RU" sz="3600" b="1" u="sng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600" b="1" dirty="0">
                <a:solidFill>
                  <a:srgbClr val="7030A0"/>
                </a:solidFill>
                <a:latin typeface="+mn-lt"/>
              </a:rPr>
              <a:t>(ЭАА)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827" y="2239564"/>
            <a:ext cx="6432363" cy="3187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• "Лёгкое фермера"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"Лёгкое птицевода"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"Лёгкое </a:t>
            </a:r>
            <a:r>
              <a:rPr lang="ru-RU" b="1" dirty="0" smtClean="0"/>
              <a:t>рабочего, обрабатывающего </a:t>
            </a:r>
            <a:r>
              <a:rPr lang="ru-RU" b="1" dirty="0"/>
              <a:t>солод"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"Лёгкое сыровара</a:t>
            </a:r>
            <a:r>
              <a:rPr lang="ru-RU" b="1" dirty="0" smtClean="0"/>
              <a:t>"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4" y="1690688"/>
            <a:ext cx="4647747" cy="38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532" y="237507"/>
            <a:ext cx="9334005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altLang="ru-RU" sz="3600" b="1" u="sng" dirty="0" smtClean="0">
                <a:solidFill>
                  <a:srgbClr val="7030A0"/>
                </a:solidFill>
                <a:latin typeface="+mn-lt"/>
              </a:rPr>
              <a:t>ЭКЗОГЕННЫЙ ТОКСИЧЕСКИЙ АЛЬВЕОЛИТ </a:t>
            </a:r>
            <a:r>
              <a:rPr lang="ru-RU" altLang="ru-RU" sz="3600" b="1" dirty="0" smtClean="0">
                <a:solidFill>
                  <a:srgbClr val="7030A0"/>
                </a:solidFill>
                <a:latin typeface="+mn-lt"/>
              </a:rPr>
              <a:t>(ЭТА) -</a:t>
            </a:r>
            <a:endParaRPr lang="ru-RU" alt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553" y="1502228"/>
            <a:ext cx="9630888" cy="210787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2700" b="1" dirty="0"/>
              <a:t>   патологический процесс, возникающий в результате воздействия на легочную паренхиму веществ, обладающих цитотоксическими свойствами в первую очередь некоторых групп лекарственных препаратов.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69" y="3731819"/>
            <a:ext cx="5742930" cy="25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756" y="748425"/>
            <a:ext cx="116259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Таким образом дифференциальная диагностика диссеминированных заболеваний легких нередко представляет большие трудности.</a:t>
            </a:r>
          </a:p>
          <a:p>
            <a:pPr indent="457200" algn="ctr">
              <a:lnSpc>
                <a:spcPct val="150000"/>
              </a:lnSpc>
            </a:pPr>
            <a:endParaRPr lang="ru-RU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indent="457200" algn="ctr"/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Перед Вами, как работниками первого звена оказания медицинской помощи не стоит задача во что быто ни стало диагностировать эти заболевания.</a:t>
            </a:r>
          </a:p>
          <a:p>
            <a:pPr indent="457200" algn="ctr">
              <a:lnSpc>
                <a:spcPct val="150000"/>
              </a:lnSpc>
            </a:pPr>
            <a:endParaRPr lang="ru-RU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ru-RU" sz="32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ВАША ЗАДАЧА </a:t>
            </a: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своевременно заподозрить наличие данного заболевания и направить пациента для дальнейшей диагностики и лечения в вышестоящее лечебное учреждение.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1298</TotalTime>
  <Words>405</Words>
  <Application>Microsoft Office PowerPoint</Application>
  <PresentationFormat>Произвольный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ФГБОУ ВО КрасГМУ им.проф В.Ф. Войно-Ясенецкого Минздрава России Кафедра туберкулеза с курсом ПО  Лекция №7  Дифференциальная диагностика диссеминированного туберкулеза легких (альвеолиты)        Дисциплина: «Фтизиатрия»  Специальность: 31.05.02.- педиатрия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 экзогенного аллергического альвеолита (ЭАА)</vt:lpstr>
      <vt:lpstr>ЭКЗОГЕННЫЙ ТОКСИЧЕСКИЙ АЛЬВЕОЛИТ (ЭТА) -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диагностики туберкулеза органов дыхания в медицинских организациях муниципального уровня.</dc:title>
  <dc:creator>User</dc:creator>
  <cp:lastModifiedBy>tech</cp:lastModifiedBy>
  <cp:revision>100</cp:revision>
  <dcterms:created xsi:type="dcterms:W3CDTF">2017-11-01T11:19:52Z</dcterms:created>
  <dcterms:modified xsi:type="dcterms:W3CDTF">2022-10-13T01:42:40Z</dcterms:modified>
</cp:coreProperties>
</file>