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20"/>
  </p:notesMasterIdLst>
  <p:sldIdLst>
    <p:sldId id="256" r:id="rId2"/>
    <p:sldId id="257" r:id="rId3"/>
    <p:sldId id="275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F6A86-5028-4207-BE25-666C397D7165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B6D4D-C4CB-466F-B801-D0AC1D2E43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B6D4D-C4CB-466F-B801-D0AC1D2E438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597B-964B-4371-BB30-F6BA6B4C829E}" type="datetime1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9C58-0B7C-4967-BB74-98C26EDFDAA1}" type="datetime1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0432-89EE-49DA-A57E-4CCE043F792F}" type="datetime1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B7DF-740D-495F-A56F-69819BD07031}" type="datetime1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2B4E-C93D-47CA-A67B-BB8193288979}" type="datetime1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A482-286A-4B17-B401-190728C2C177}" type="datetime1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EFF4-AFA2-4353-9941-6C2B9E8F86FD}" type="datetime1">
              <a:rPr lang="ru-RU" smtClean="0"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94A7-5EFC-433E-8762-79BE698FCA63}" type="datetime1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9942-7F4D-4B84-B271-F43C43DE64A9}" type="datetime1">
              <a:rPr lang="ru-RU" smtClean="0"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5E66-F2E5-4D04-AC77-C4F9A652F5CD}" type="datetime1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9B2B-8833-4476-B9C1-03B8632DF909}" type="datetime1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7BC83-C1E8-4547-904C-7287D852A9FD}" type="datetime1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53BEA-1845-46F7-A9FB-3BFE64939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286388"/>
            <a:ext cx="2928958" cy="10382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Ю.В.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Шромова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303-2 группы</a:t>
            </a:r>
          </a:p>
          <a:p>
            <a:pPr algn="l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Е.Н. Казакова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71604" y="357166"/>
            <a:ext cx="582108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высшего образования «Красноярский государственный медицинский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университет имени профессора В.Ф.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Войно-Ясенецкого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Фармацевтический колледж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786050" y="2857496"/>
            <a:ext cx="346575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КУРСОВАЯ РАБОТА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-505052" y="3714752"/>
            <a:ext cx="96490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Рецептурно производственный отдел. Организация рабочего места провизора технолога.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Порядок отпуска лекарственных препаратов.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71736" y="4500570"/>
            <a:ext cx="3471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специальности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33.02.01 Фармация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Рабочее место провизора - технолога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3074" name="Picture 2" descr="C:\Users\Юлик!\Desktop\провиз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7" y="1285860"/>
            <a:ext cx="6431027" cy="428628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ПОРЯДОК ОТПУСКА ЛЕКАРСТВЕННЫХ ПРЕПАРАТОВ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929222"/>
          </a:xfrm>
        </p:spPr>
        <p:txBody>
          <a:bodyPr/>
          <a:lstStyle/>
          <a:p>
            <a:pPr marL="342900" lvl="1" indent="-34290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Правила отпуска лекарственных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препаратов</a:t>
            </a:r>
          </a:p>
          <a:p>
            <a:pPr marL="342900" lvl="1" indent="-3429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Отпуск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лекарственных препаратов аптечными организациями осуществляется в соответствии с Приказом Минздрава РФ от 11 июля 2017 г. N 403н «Об утверждении правил отпуска лекарственных препаратов для медицинского применения, в том числе иммунобиологических лекарственных препаратов, аптечными организациями, индивидуальными предпринимателями, имеющими лицензию на фармацевтическую деятельность». </a:t>
            </a:r>
          </a:p>
          <a:p>
            <a:pPr marL="342900" lvl="1" indent="-342900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Отпуск  по рецептурному бланку 107-1\у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857892"/>
          </a:xfrm>
        </p:spPr>
        <p:txBody>
          <a:bodyPr>
            <a:normAutofit fontScale="25000" lnSpcReduction="20000"/>
          </a:bodyPr>
          <a:lstStyle/>
          <a:p>
            <a:endParaRPr lang="ru-RU" b="1" dirty="0"/>
          </a:p>
          <a:p>
            <a:pPr>
              <a:buNone/>
            </a:pPr>
            <a:r>
              <a:rPr lang="ru-RU" dirty="0"/>
              <a:t>Министерство здравоохранения                  Код формы по ОКУД</a:t>
            </a:r>
          </a:p>
          <a:p>
            <a:pPr>
              <a:buNone/>
            </a:pPr>
            <a:r>
              <a:rPr lang="ru-RU" dirty="0" smtClean="0"/>
              <a:t>Российской </a:t>
            </a:r>
            <a:r>
              <a:rPr lang="ru-RU" dirty="0"/>
              <a:t>Федерации                          Код учреждения </a:t>
            </a:r>
            <a:r>
              <a:rPr lang="ru-RU" dirty="0" smtClean="0"/>
              <a:t>по ОКПО</a:t>
            </a:r>
          </a:p>
          <a:p>
            <a:pPr>
              <a:buNone/>
            </a:pPr>
            <a:r>
              <a:rPr lang="ru-RU" dirty="0" smtClean="0"/>
              <a:t> Медицинская документация</a:t>
            </a:r>
          </a:p>
          <a:p>
            <a:pPr>
              <a:buNone/>
            </a:pPr>
            <a:r>
              <a:rPr lang="ru-RU" dirty="0" smtClean="0"/>
              <a:t>Наименование </a:t>
            </a:r>
            <a:r>
              <a:rPr lang="ru-RU" dirty="0"/>
              <a:t>(штамп)                        </a:t>
            </a:r>
            <a:r>
              <a:rPr lang="ru-RU" dirty="0" smtClean="0"/>
              <a:t>         </a:t>
            </a:r>
            <a:r>
              <a:rPr lang="ru-RU" dirty="0"/>
              <a:t>Форма N 107-1/у</a:t>
            </a:r>
          </a:p>
          <a:p>
            <a:pPr>
              <a:buNone/>
            </a:pPr>
            <a:r>
              <a:rPr lang="ru-RU" dirty="0"/>
              <a:t>медицинской организации                       Утверждена приказом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Министерства здравоохранения</a:t>
            </a:r>
          </a:p>
          <a:p>
            <a:pPr>
              <a:buNone/>
            </a:pPr>
            <a:r>
              <a:rPr lang="ru-RU" dirty="0"/>
              <a:t>Наименование (штамп)                          Российской Федерации</a:t>
            </a:r>
          </a:p>
          <a:p>
            <a:pPr>
              <a:buNone/>
            </a:pPr>
            <a:r>
              <a:rPr lang="ru-RU" dirty="0"/>
              <a:t>индивидуального предпринимателя               от 14 января 2019 г. N 4н</a:t>
            </a:r>
          </a:p>
          <a:p>
            <a:pPr>
              <a:buNone/>
            </a:pPr>
            <a:r>
              <a:rPr lang="ru-RU" dirty="0"/>
              <a:t>(</a:t>
            </a:r>
            <a:r>
              <a:rPr lang="ru-RU" dirty="0" smtClean="0"/>
              <a:t>указать </a:t>
            </a:r>
            <a:r>
              <a:rPr lang="ru-RU" dirty="0"/>
              <a:t>адрес, номер и дату лицензии,</a:t>
            </a:r>
          </a:p>
          <a:p>
            <a:pPr>
              <a:buNone/>
            </a:pPr>
            <a:r>
              <a:rPr lang="ru-RU" dirty="0"/>
              <a:t>наименование органа государственной</a:t>
            </a:r>
          </a:p>
          <a:p>
            <a:pPr>
              <a:buNone/>
            </a:pPr>
            <a:r>
              <a:rPr lang="ru-RU" dirty="0"/>
              <a:t>власти, выдавшего лицензию)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---------------------------------------------------------------------------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                                  РЕЦЕПТ</a:t>
            </a:r>
          </a:p>
          <a:p>
            <a:pPr>
              <a:buNone/>
            </a:pPr>
            <a:r>
              <a:rPr lang="ru-RU" dirty="0"/>
              <a:t>                 (</a:t>
            </a:r>
            <a:r>
              <a:rPr lang="ru-RU" u="sng" dirty="0"/>
              <a:t>взрослый</a:t>
            </a:r>
            <a:r>
              <a:rPr lang="ru-RU" dirty="0"/>
              <a:t>, детский - нужное подчеркнуть)</a:t>
            </a:r>
          </a:p>
          <a:p>
            <a:pPr>
              <a:buNone/>
            </a:pPr>
            <a:r>
              <a:rPr lang="ru-RU" dirty="0"/>
              <a:t>                         "_03_" ____03_______ 2021__ г.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Фамилия, инициалы имени и отчества (последнее - при наличии)</a:t>
            </a:r>
          </a:p>
          <a:p>
            <a:pPr>
              <a:buNone/>
            </a:pPr>
            <a:r>
              <a:rPr lang="ru-RU" dirty="0" err="1"/>
              <a:t>пациента___Смирнов</a:t>
            </a:r>
            <a:r>
              <a:rPr lang="ru-RU" dirty="0"/>
              <a:t> А.С._________________________________________________________</a:t>
            </a:r>
          </a:p>
          <a:p>
            <a:pPr>
              <a:buNone/>
            </a:pPr>
            <a:r>
              <a:rPr lang="ru-RU" dirty="0"/>
              <a:t>Дата рождения __13.04.95___________________________________________________________</a:t>
            </a:r>
          </a:p>
          <a:p>
            <a:pPr>
              <a:buNone/>
            </a:pPr>
            <a:r>
              <a:rPr lang="ru-RU" dirty="0"/>
              <a:t>Фамилия, инициалы имени и отчества (последнее - при наличии)</a:t>
            </a:r>
          </a:p>
          <a:p>
            <a:pPr>
              <a:buNone/>
            </a:pPr>
            <a:r>
              <a:rPr lang="ru-RU" dirty="0"/>
              <a:t>лечащего врача (фельдшера, акушерки) </a:t>
            </a:r>
            <a:r>
              <a:rPr lang="ru-RU" dirty="0" err="1"/>
              <a:t>_Арбузов</a:t>
            </a:r>
            <a:r>
              <a:rPr lang="ru-RU" dirty="0"/>
              <a:t> Ю.А.__________________________________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 err="1"/>
              <a:t>руб</a:t>
            </a:r>
            <a:r>
              <a:rPr lang="en-US" dirty="0"/>
              <a:t>.|</a:t>
            </a:r>
            <a:r>
              <a:rPr lang="ru-RU" dirty="0"/>
              <a:t>коп</a:t>
            </a:r>
            <a:r>
              <a:rPr lang="en-US" dirty="0"/>
              <a:t>.|</a:t>
            </a:r>
            <a:r>
              <a:rPr lang="en-US" dirty="0" err="1"/>
              <a:t>Rp.Bendazoli</a:t>
            </a:r>
            <a:r>
              <a:rPr lang="en-US" dirty="0"/>
              <a:t> 0,03</a:t>
            </a:r>
            <a:endParaRPr lang="ru-RU" dirty="0"/>
          </a:p>
          <a:p>
            <a:pPr>
              <a:buNone/>
            </a:pPr>
            <a:r>
              <a:rPr lang="en-US" dirty="0" smtClean="0"/>
              <a:t>..........</a:t>
            </a:r>
            <a:r>
              <a:rPr lang="ru-RU" dirty="0" smtClean="0"/>
              <a:t>       </a:t>
            </a:r>
            <a:r>
              <a:rPr lang="en-US" dirty="0" smtClean="0"/>
              <a:t>..</a:t>
            </a:r>
            <a:r>
              <a:rPr lang="ru-RU" dirty="0" smtClean="0"/>
              <a:t>     </a:t>
            </a:r>
            <a:r>
              <a:rPr lang="en-US" dirty="0" smtClean="0"/>
              <a:t>.</a:t>
            </a:r>
            <a:r>
              <a:rPr lang="en-US" dirty="0" err="1"/>
              <a:t>Tiaminibromidi</a:t>
            </a:r>
            <a:r>
              <a:rPr lang="en-US" dirty="0"/>
              <a:t> 0,2.........................</a:t>
            </a:r>
            <a:endParaRPr lang="ru-RU" dirty="0"/>
          </a:p>
          <a:p>
            <a:pPr>
              <a:buNone/>
            </a:pPr>
            <a:r>
              <a:rPr lang="en-US" dirty="0" smtClean="0"/>
              <a:t>........</a:t>
            </a:r>
            <a:r>
              <a:rPr lang="ru-RU" dirty="0" smtClean="0"/>
              <a:t>   </a:t>
            </a:r>
            <a:r>
              <a:rPr lang="en-US" dirty="0" smtClean="0"/>
              <a:t>.</a:t>
            </a:r>
            <a:r>
              <a:rPr lang="ru-RU" dirty="0" smtClean="0"/>
              <a:t>          </a:t>
            </a:r>
            <a:r>
              <a:rPr lang="en-US" dirty="0" smtClean="0"/>
              <a:t>...</a:t>
            </a:r>
            <a:r>
              <a:rPr lang="en-US" dirty="0" err="1"/>
              <a:t>Dextrosi</a:t>
            </a:r>
            <a:r>
              <a:rPr lang="en-US" dirty="0"/>
              <a:t> 0,15.........................</a:t>
            </a:r>
            <a:endParaRPr lang="ru-RU" dirty="0"/>
          </a:p>
          <a:p>
            <a:pPr>
              <a:buNone/>
            </a:pPr>
            <a:r>
              <a:rPr lang="en-US" dirty="0" smtClean="0"/>
              <a:t>-------------</a:t>
            </a:r>
            <a:r>
              <a:rPr lang="ru-RU" dirty="0" smtClean="0"/>
              <a:t>      </a:t>
            </a:r>
            <a:r>
              <a:rPr lang="en-US" dirty="0" err="1" smtClean="0"/>
              <a:t>M.f.pulv</a:t>
            </a:r>
            <a:r>
              <a:rPr lang="en-US" dirty="0"/>
              <a:t>.-----------------------------------------</a:t>
            </a:r>
            <a:endParaRPr lang="ru-RU" dirty="0"/>
          </a:p>
          <a:p>
            <a:pPr>
              <a:buNone/>
            </a:pPr>
            <a:r>
              <a:rPr lang="en-US" dirty="0"/>
              <a:t>          </a:t>
            </a:r>
            <a:r>
              <a:rPr lang="ru-RU" dirty="0" smtClean="0"/>
              <a:t>       </a:t>
            </a:r>
            <a:r>
              <a:rPr lang="en-US" dirty="0" smtClean="0"/>
              <a:t>  </a:t>
            </a:r>
            <a:r>
              <a:rPr lang="ru-RU" dirty="0" smtClean="0"/>
              <a:t>      </a:t>
            </a:r>
            <a:r>
              <a:rPr lang="en-US" dirty="0" smtClean="0"/>
              <a:t> </a:t>
            </a:r>
            <a:r>
              <a:rPr lang="en-US" dirty="0"/>
              <a:t>D.t.d.№.3</a:t>
            </a:r>
            <a:endParaRPr lang="ru-RU" dirty="0"/>
          </a:p>
          <a:p>
            <a:pPr>
              <a:buNone/>
            </a:pPr>
            <a:r>
              <a:rPr lang="en-US" dirty="0"/>
              <a:t>         </a:t>
            </a:r>
            <a:r>
              <a:rPr lang="ru-RU" dirty="0" smtClean="0"/>
              <a:t>         </a:t>
            </a:r>
            <a:r>
              <a:rPr lang="en-US" dirty="0" smtClean="0"/>
              <a:t>  </a:t>
            </a:r>
            <a:r>
              <a:rPr lang="ru-RU" dirty="0" smtClean="0"/>
              <a:t>     </a:t>
            </a:r>
            <a:r>
              <a:rPr lang="en-US" dirty="0" smtClean="0"/>
              <a:t>  </a:t>
            </a:r>
            <a:r>
              <a:rPr lang="en-US" dirty="0"/>
              <a:t>S</a:t>
            </a:r>
            <a:r>
              <a:rPr lang="ru-RU" dirty="0"/>
              <a:t>.По 1 порошку 1 раза в день</a:t>
            </a:r>
          </a:p>
          <a:p>
            <a:pPr>
              <a:buNone/>
            </a:pPr>
            <a:r>
              <a:rPr lang="ru-RU" dirty="0" err="1"/>
              <a:t>руб.|коп.|Rp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.......................................</a:t>
            </a:r>
          </a:p>
          <a:p>
            <a:pPr>
              <a:buNone/>
            </a:pPr>
            <a:r>
              <a:rPr lang="ru-RU" dirty="0"/>
              <a:t>.......................................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-------------------------------------------------------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 err="1"/>
              <a:t>руб.|коп.|Rp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.......................................</a:t>
            </a:r>
          </a:p>
          <a:p>
            <a:pPr>
              <a:buNone/>
            </a:pPr>
            <a:r>
              <a:rPr lang="ru-RU" dirty="0"/>
              <a:t>.......................................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-------------------------------------------------------</a:t>
            </a:r>
          </a:p>
          <a:p>
            <a:pPr>
              <a:buNone/>
            </a:pPr>
            <a:r>
              <a:rPr lang="ru-RU" dirty="0"/>
              <a:t>Подпись                                                     М.П.</a:t>
            </a:r>
          </a:p>
          <a:p>
            <a:pPr>
              <a:buNone/>
            </a:pPr>
            <a:r>
              <a:rPr lang="ru-RU" dirty="0"/>
              <a:t>и печать лечащего врача</a:t>
            </a:r>
          </a:p>
          <a:p>
            <a:pPr>
              <a:buNone/>
            </a:pPr>
            <a:r>
              <a:rPr lang="ru-RU" dirty="0"/>
              <a:t>(</a:t>
            </a:r>
            <a:r>
              <a:rPr lang="ru-RU" dirty="0" smtClean="0"/>
              <a:t>подпись </a:t>
            </a:r>
            <a:r>
              <a:rPr lang="ru-RU" dirty="0"/>
              <a:t>фельдшера, акушерки)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    Рецепт действителен в </a:t>
            </a:r>
            <a:r>
              <a:rPr lang="ru-RU" u="sng" dirty="0"/>
              <a:t>течение 60 дней</a:t>
            </a:r>
            <a:r>
              <a:rPr lang="ru-RU" dirty="0"/>
              <a:t>, до 1 года (____________________)</a:t>
            </a:r>
          </a:p>
          <a:p>
            <a:pPr>
              <a:buNone/>
            </a:pPr>
            <a:r>
              <a:rPr lang="ru-RU" dirty="0"/>
              <a:t>                (нужное подчеркнуть)                  (указать количество</a:t>
            </a:r>
          </a:p>
          <a:p>
            <a:pPr>
              <a:buNone/>
            </a:pPr>
            <a:r>
              <a:rPr lang="ru-RU" dirty="0"/>
              <a:t>                                                             месяцев)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pic>
        <p:nvPicPr>
          <p:cNvPr id="4" name="Рисунок 3" descr="C:\Users\Юлик!\AppData\Local\Microsoft\Windows\INetCache\Content.Word\989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128258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лик!\AppData\Local\Microsoft\Windows\INetCache\Content.Word\339436_html_m31432ec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643578"/>
            <a:ext cx="933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лик!\AppData\Local\Microsoft\Windows\INetCache\Content.Word\печать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572140"/>
            <a:ext cx="1123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4286256"/>
          <a:ext cx="6096001" cy="1533147"/>
        </p:xfrm>
        <a:graphic>
          <a:graphicData uri="http://schemas.openxmlformats.org/drawingml/2006/table">
            <a:tbl>
              <a:tblPr/>
              <a:tblGrid>
                <a:gridCol w="2031609"/>
                <a:gridCol w="2032196"/>
                <a:gridCol w="2032196"/>
              </a:tblGrid>
              <a:tr h="237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Приготовил 03.03.21г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14" marR="6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Проверил 03.03.21г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14" marR="6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Отпустил 03.03.21г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14" marR="6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3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414" marR="6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414" marR="6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414" marR="6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01" name="Рисунок 53" descr="ддд"/>
          <p:cNvPicPr>
            <a:picLocks noChangeAspect="1" noChangeArrowheads="1"/>
          </p:cNvPicPr>
          <p:nvPr/>
        </p:nvPicPr>
        <p:blipFill>
          <a:blip r:embed="rId2"/>
          <a:srcRect l="8260" t="23741" r="18704" b="28058"/>
          <a:stretch>
            <a:fillRect/>
          </a:stretch>
        </p:blipFill>
        <p:spPr bwMode="auto">
          <a:xfrm>
            <a:off x="428596" y="0"/>
            <a:ext cx="2085975" cy="1276350"/>
          </a:xfrm>
          <a:prstGeom prst="rect">
            <a:avLst/>
          </a:prstGeom>
          <a:noFill/>
        </p:spPr>
      </p:pic>
      <p:pic>
        <p:nvPicPr>
          <p:cNvPr id="4100" name="Picture 4" descr="f2b217d42b633228f432819ef58315ae0bd4d70f59df7454394d2ce11f1f24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786058"/>
            <a:ext cx="1447800" cy="762000"/>
          </a:xfrm>
          <a:prstGeom prst="rect">
            <a:avLst/>
          </a:prstGeom>
          <a:noFill/>
        </p:spPr>
      </p:pic>
      <p:pic>
        <p:nvPicPr>
          <p:cNvPr id="4099" name="Рисунок 51" descr="999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214950"/>
            <a:ext cx="1419225" cy="523875"/>
          </a:xfrm>
          <a:prstGeom prst="rect">
            <a:avLst/>
          </a:prstGeom>
          <a:noFill/>
        </p:spPr>
      </p:pic>
      <p:pic>
        <p:nvPicPr>
          <p:cNvPr id="4098" name="Рисунок 19" descr="339436_html_m31432ec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5000636"/>
            <a:ext cx="933450" cy="695325"/>
          </a:xfrm>
          <a:prstGeom prst="rect">
            <a:avLst/>
          </a:prstGeom>
          <a:noFill/>
        </p:spPr>
      </p:pic>
      <p:pic>
        <p:nvPicPr>
          <p:cNvPr id="4097" name="Рисунок 46" descr="f2b217d42b633228f432819ef58315ae0bd4d70f59df7454394d2ce11f1f24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143512"/>
            <a:ext cx="1447800" cy="76200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85720" y="1571612"/>
            <a:ext cx="27020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Аптека № 7 отпустила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Порошок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Дибазол 0,03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Тиамина бромид 0,2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Глюкоза 0,15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03.03.21г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Шромова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Ю.В.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-500098" y="300037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Отпуск по рецептурному бланку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148-1/у-88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3" name="Рисунок 9" descr="989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1571625" cy="561975"/>
          </a:xfrm>
          <a:prstGeom prst="rect">
            <a:avLst/>
          </a:prstGeom>
          <a:noFill/>
        </p:spPr>
      </p:pic>
      <p:pic>
        <p:nvPicPr>
          <p:cNvPr id="1042" name="Рисунок 19" descr="339436_html_m31432ec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143512"/>
            <a:ext cx="933450" cy="695325"/>
          </a:xfrm>
          <a:prstGeom prst="rect">
            <a:avLst/>
          </a:prstGeom>
          <a:noFill/>
        </p:spPr>
      </p:pic>
      <p:pic>
        <p:nvPicPr>
          <p:cNvPr id="1041" name="Рисунок 24" descr="гггг"/>
          <p:cNvPicPr>
            <a:picLocks noChangeAspect="1" noChangeArrowheads="1"/>
          </p:cNvPicPr>
          <p:nvPr/>
        </p:nvPicPr>
        <p:blipFill>
          <a:blip r:embed="rId4" cstate="print"/>
          <a:srcRect l="42412" t="19075" r="3891"/>
          <a:stretch>
            <a:fillRect/>
          </a:stretch>
        </p:blipFill>
        <p:spPr bwMode="auto">
          <a:xfrm>
            <a:off x="5286380" y="5072074"/>
            <a:ext cx="1123950" cy="876300"/>
          </a:xfrm>
          <a:prstGeom prst="rect">
            <a:avLst/>
          </a:prstGeom>
          <a:noFill/>
        </p:spPr>
      </p:pic>
      <p:pic>
        <p:nvPicPr>
          <p:cNvPr id="1040" name="Рисунок 15" descr="печат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5143512"/>
            <a:ext cx="1123950" cy="752475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285720" y="1285860"/>
            <a:ext cx="707236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Министерство здравоохранения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Российской Федерации                          Код формы по ОКУД 3108805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Медицинская документация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Наименование (штамп)                          Форма N 148-1/у-88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медицинской организации                       Утверждена приказом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Министерства здравоохранения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Наименование (штамп)                          Российской Федерации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индивидуального предпринимателя               от 14 января 2019 г. N 4н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(указать адрес, номер и дату лицензии,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наименование органа государственной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власти, выдавшего лицензию)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---------------------------------------------------------------------------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┌ ┐┌ ┐┌ ┐┌ ┐   ┌ ┐┌ ┐┌ ┐┌ ┐┌ ┐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086225" algn="l"/>
                <a:tab pos="4143375" algn="l"/>
              </a:tabLs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9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5  7  8 9  N 2  6  7  8  9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Серия            	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└ ┘└ ┘└ ┘└ ┘   └ ┘└ ┘└ ┘└ ┘└ ┘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           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РЕЦЕПТ                                    "03__" ______01______________ 2021г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                                                          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(дата оформления рецепта)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                  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kumimoji="0" lang="ru-RU" sz="9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взрослый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детский - нужное подчеркнуть)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Фамилия, инициалы имени и отчества (последнее - при наличии)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пациента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__Иванов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Сергей Александрович________________________________________________________________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Дата рождения ___54__________________________________________________________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Адрес  места  жительства  или  N  медицинской карты амбулаторного пациента,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получающего медицинскую помощь в амбулаторных условиях __6789687__________________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Фамилия, инициалы имени и отчества (последнее - при наличии)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лечащего врача (фельдшера, акушерки)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_Шилов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Сергей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Анатольевич_____________________________________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Руб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       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Коп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        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Rp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Papaverinihydrochloridi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0,1...........................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............................... 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Anestesini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0,25.................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.................................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M.f.pulv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.....................................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............................... .D.t.d.№.3................................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................................ S.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порошку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2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разавдень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..........................................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86225" algn="l"/>
                <a:tab pos="41433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Подпись и печать лечащего врача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500034" y="5286388"/>
            <a:ext cx="70009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      М.П.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(подпись фельдшера, акушерки)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28860" y="6072206"/>
            <a:ext cx="63579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Рецепт </a:t>
            </a:r>
            <a:r>
              <a:rPr lang="ru-RU" sz="9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действителен</a:t>
            </a:r>
            <a:r>
              <a:rPr lang="ru-RU" sz="1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в течение 15 </a:t>
            </a:r>
            <a:r>
              <a:rPr lang="ru-RU" sz="1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д</a:t>
            </a:r>
            <a:r>
              <a:rPr lang="ru-RU" sz="10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ней</a:t>
            </a:r>
            <a:endParaRPr lang="ru-RU" sz="1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4143380"/>
          <a:ext cx="6096001" cy="1533147"/>
        </p:xfrm>
        <a:graphic>
          <a:graphicData uri="http://schemas.openxmlformats.org/drawingml/2006/table">
            <a:tbl>
              <a:tblPr/>
              <a:tblGrid>
                <a:gridCol w="2031609"/>
                <a:gridCol w="2032196"/>
                <a:gridCol w="2032196"/>
              </a:tblGrid>
              <a:tr h="237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Приготовил 03.03.21г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14" marR="6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Проверил 03.03.21г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14" marR="6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Отпустил 03.03.21г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414" marR="6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3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414" marR="6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414" marR="6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414" marR="63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53" name="Picture 5" descr="ддд"/>
          <p:cNvPicPr>
            <a:picLocks noChangeAspect="1" noChangeArrowheads="1"/>
          </p:cNvPicPr>
          <p:nvPr/>
        </p:nvPicPr>
        <p:blipFill>
          <a:blip r:embed="rId2"/>
          <a:srcRect l="8260" t="23741" r="18704" b="28058"/>
          <a:stretch>
            <a:fillRect/>
          </a:stretch>
        </p:blipFill>
        <p:spPr bwMode="auto">
          <a:xfrm>
            <a:off x="428596" y="0"/>
            <a:ext cx="2085975" cy="1276350"/>
          </a:xfrm>
          <a:prstGeom prst="rect">
            <a:avLst/>
          </a:prstGeom>
          <a:noFill/>
        </p:spPr>
      </p:pic>
      <p:pic>
        <p:nvPicPr>
          <p:cNvPr id="27652" name="Picture 4" descr="f2b217d42b633228f432819ef58315ae0bd4d70f59df7454394d2ce11f1f24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500306"/>
            <a:ext cx="1447800" cy="762000"/>
          </a:xfrm>
          <a:prstGeom prst="rect">
            <a:avLst/>
          </a:prstGeom>
          <a:noFill/>
        </p:spPr>
      </p:pic>
      <p:pic>
        <p:nvPicPr>
          <p:cNvPr id="27651" name="Рисунок 51" descr="999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000636"/>
            <a:ext cx="1419225" cy="523875"/>
          </a:xfrm>
          <a:prstGeom prst="rect">
            <a:avLst/>
          </a:prstGeom>
          <a:noFill/>
        </p:spPr>
      </p:pic>
      <p:pic>
        <p:nvPicPr>
          <p:cNvPr id="27650" name="Рисунок 19" descr="339436_html_m31432ec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929198"/>
            <a:ext cx="933450" cy="695325"/>
          </a:xfrm>
          <a:prstGeom prst="rect">
            <a:avLst/>
          </a:prstGeom>
          <a:noFill/>
        </p:spPr>
      </p:pic>
      <p:pic>
        <p:nvPicPr>
          <p:cNvPr id="27649" name="Рисунок 46" descr="f2b217d42b633228f432819ef58315ae0bd4d70f59df7454394d2ce11f1f24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786322"/>
            <a:ext cx="1447800" cy="762000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85720" y="150017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Аптека №7 отпустила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Порошок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Папаверина гидрохлорид 0,15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Анестезин 0,25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03.03.21г.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Шромова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Ю.В.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85720" y="335756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340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Рецепты, выписанные с нарушением правил: 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регистрируются в журнале, в котором указываются выявленные нарушения в оформлении рецепта, фамилия, имя, отчество (при наличии) медицинского работника, выписавшего рецепт, наименование медицинской организации, принятые меры; 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отмечаются штампом "Рецепт недействителен" и возвращаются лицу, представившему рецепт.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Субъект розничной торговли информирует руководителя соответствующей медицинской организации о фактах нарушения правил оформления рецептов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186766" cy="448311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Важную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роль в организации производства аптеками лекарственных средств и их отпуска, играет правильная организация работы рецептурно - производственного отдела. А так же важной задачей для провизора-технолога является проведение химического и физико-химического контроля качества лекарственных средств, также соблюдение всех видов внутриаптечного контроля,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отпуске лекарственного препарата очень важно проверить правильность заполнения  рецептурного бланка, соблюдение написания всех реквизитов рецепта, проверка высших разовых доз, суточных доз. Соблюдая все правила, работа производственного отдела будет успешна.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92893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1"/>
            <a:ext cx="8229600" cy="414340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Аптека представляет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собой комплекс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специализированных помещений и оборудования, предназначенный для аптечного изготовления и реализации лекарственных средств и других товаров специального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аптечного ассортимента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Успешность работы рецептурно-производственного отдела аптеки в целом зависит от правильной организации его работы. В основном в современных рецептурно-производственных отделах изготавливаются лекарственные средства, которые по ряду причин не могут быть приготовлены в промышленных масштабах, несмотря на постоянное расширение промышленного производства лекарственных препаратов, не утрачивает актуальности проблема аптечного приготовления лекарственных средств для качественного лечения больных. Поэтому изучение основ организации рецептурно-производственного отдела аптеки является важной и актуальной темой. </a:t>
            </a:r>
          </a:p>
          <a:p>
            <a:pPr algn="just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z="2000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452596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 работы - изучение особенности организации рецептурно-производственного отдела аптеки и порядок отпуска лекарственных препаратов.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Изучить структуру и функции рецептурно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–производственного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отдела.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организацию работы провизора – технолога.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Изучить порядок отпуска лекарственных препаратов по видам рецептурных бланков.</a:t>
            </a:r>
          </a:p>
          <a:p>
            <a:pPr algn="just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Объект исследования: рецептурно-производственный отдел аптеки.</a:t>
            </a:r>
          </a:p>
          <a:p>
            <a:pPr algn="just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 исследования: особенности организации рецептурно-производственного отдела аптеки.</a:t>
            </a:r>
          </a:p>
          <a:p>
            <a:pPr algn="just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Методы исследования: анализ научной, справочной и нормативной литературы и обобщение полученных результатов.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РЕЦЕПТУРНО ПРОИЗВОДСТВЕННЫЙ     ОТДЕЛ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Autofit/>
          </a:bodyPr>
          <a:lstStyle/>
          <a:p>
            <a:pPr marL="342900" lvl="1" indent="-34290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Функции и структура отдела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Основным подразделением аптечного учреждения с правом изготовления лекарств является рецептурно-производственный отдел, в задачу которого входит прием рецептов от амбулаторных больных и требований лечебно-профилактических учреждений, изготовление лекарств и их отпуск.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связи с этим, к функциям рецептурно-производственного отдела входит: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прием рецептов от амбулаторных больных и требований от лечебно-профилактических учреждений и их учет;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изготовление и оформление лекарственных препаратов в соответствии с требованиями Государственной Фармакопеи;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осуществление всех видов контроля качества изготовленной продукции;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отпуск лекарств, изготовленных в аптечном учреждении, а также готовых лекарственных средств промышленного производства;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учет рецептуры и отпущенных лекарственных препаратов. [1]</a:t>
            </a:r>
          </a:p>
          <a:p>
            <a:pPr>
              <a:buNone/>
            </a:pPr>
            <a:endParaRPr lang="ru-RU" sz="20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Требования к помещениям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1027" name="Picture 3" descr="C:\Users\Юлик!\Desktop\шш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3"/>
            <a:ext cx="6215106" cy="466132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Требования для ассистентской комнаты и асептического блока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Юлик!\Desktop\прпопоп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071546"/>
            <a:ext cx="4857784" cy="3230617"/>
          </a:xfrm>
          <a:prstGeom prst="rect">
            <a:avLst/>
          </a:prstGeom>
          <a:noFill/>
        </p:spPr>
      </p:pic>
      <p:pic>
        <p:nvPicPr>
          <p:cNvPr id="2052" name="Picture 4" descr="C:\Users\Юлик!\Desktop\прпорооллллл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6963" y="3643314"/>
            <a:ext cx="5207037" cy="2928959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Изготовление лекарственных средств производится в ассистентской комнате, которая должна соответствовать принятым нормам: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соблюдение правил получения, сбора и хранения воды очищенной, воды для инъекций; 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своевременная санитарная обработка трубопровода; 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контроль за своевременным изъятием стерильных растворов, воды очищенной, воды для инъекций для испытания на стерильность в соответствии с действующими требованиями;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обеспечение исправности и точности приборов, аппаратов и весового хозяйства, регулярности их проверки;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тщательный просмотр поступающих в аптеку рецептов и требований лечебных организаций с целью проверки правильности их выписывания; совместимости веществ, входящих в состав лекарственных средств; 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соответствия прописанных доз возрасту больного и наличия указаний о способах применения лекарственных средств;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соблюдение технологии лекарственных средств (в том числе гомеопатических) в соответствии с требованиями действующей Государственной Фармакопеи, нормативных документов, методических указаний.</a:t>
            </a:r>
          </a:p>
          <a:p>
            <a:pPr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1435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изготовления лекарственных препаратов в асептических условиях в аптеке имеется асептический блок.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Асептический блок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территория аптеки, специально выделенная, оборудованная и используемая таким образом, чтобы снизить проникновение, образование и задержку в ней микробиологических и других загрязнений.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Асептические блоки включают: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моечную;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стерилизационную для посуды;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ассистентскую (асептическую);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фасовочную (асептическую);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стерилизационную для лекарственных препаратов;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контрольно-маркировочную комнату.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блоке предусмотрены следующие мероприятия: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стерильная фильтрация нагнетаемого воздуха;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облучение бактерицидными лампами поверхностей;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уборка 1 раз в смену всех поверхностей и оборудования;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ношение стерильной спецодежды;</a:t>
            </a:r>
          </a:p>
          <a:p>
            <a:pPr lvl="0" algn="just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хранение только стерильных материалов.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3BEA-1845-46F7-A9FB-3BFE649398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954</Words>
  <Application>Microsoft Office PowerPoint</Application>
  <PresentationFormat>Экран (4:3)</PresentationFormat>
  <Paragraphs>198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Введение</vt:lpstr>
      <vt:lpstr>Слайд 3</vt:lpstr>
      <vt:lpstr>Слайд 4</vt:lpstr>
      <vt:lpstr>РЕЦЕПТУРНО ПРОИЗВОДСТВЕННЫЙ     ОТДЕЛ </vt:lpstr>
      <vt:lpstr>Требования к помещениям </vt:lpstr>
      <vt:lpstr>Требования для ассистентской комнаты и асептического блока </vt:lpstr>
      <vt:lpstr>Слайд 8</vt:lpstr>
      <vt:lpstr>Слайд 9</vt:lpstr>
      <vt:lpstr>Рабочее место провизора - технолога  </vt:lpstr>
      <vt:lpstr>ПОРЯДОК ОТПУСКА ЛЕКАРСТВЕННЫХ ПРЕПАРАТОВ </vt:lpstr>
      <vt:lpstr>Отпуск  по рецептурному бланку 107-1\у </vt:lpstr>
      <vt:lpstr>Слайд 13</vt:lpstr>
      <vt:lpstr>Отпуск по рецептурному бланку N 148-1/у-88</vt:lpstr>
      <vt:lpstr>Слайд 15</vt:lpstr>
      <vt:lpstr>Слайд 16</vt:lpstr>
      <vt:lpstr>Заключение </vt:lpstr>
      <vt:lpstr>Спасибо за внимание!!!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Юлик!</dc:creator>
  <cp:lastModifiedBy>Юлик!</cp:lastModifiedBy>
  <cp:revision>33</cp:revision>
  <dcterms:created xsi:type="dcterms:W3CDTF">2021-03-08T06:35:07Z</dcterms:created>
  <dcterms:modified xsi:type="dcterms:W3CDTF">2021-03-09T10:30:08Z</dcterms:modified>
</cp:coreProperties>
</file>