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1"/>
  </p:sldMasterIdLst>
  <p:notesMasterIdLst>
    <p:notesMasterId r:id="rId21"/>
  </p:notesMasterIdLst>
  <p:sldIdLst>
    <p:sldId id="256" r:id="rId2"/>
    <p:sldId id="260" r:id="rId3"/>
    <p:sldId id="266" r:id="rId4"/>
    <p:sldId id="265" r:id="rId5"/>
    <p:sldId id="261" r:id="rId6"/>
    <p:sldId id="264" r:id="rId7"/>
    <p:sldId id="276" r:id="rId8"/>
    <p:sldId id="258" r:id="rId9"/>
    <p:sldId id="259" r:id="rId10"/>
    <p:sldId id="263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79780" autoAdjust="0"/>
  </p:normalViewPr>
  <p:slideViewPr>
    <p:cSldViewPr snapToGrid="0">
      <p:cViewPr varScale="1">
        <p:scale>
          <a:sx n="109" d="100"/>
          <a:sy n="109" d="100"/>
        </p:scale>
        <p:origin x="11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37408-397D-4445-BEE2-B7529C2D89D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4F4C8-9D24-42E7-9B8B-D7D8E97BD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9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4F4C8-9D24-42E7-9B8B-D7D8E97BDC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5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448B07-2C06-4CF2-8E91-F7385E71E2CB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33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735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05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924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333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3597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6001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8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6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8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5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1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93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4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4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6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7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8A1663-7765-4EF4-B97F-A02E70C6265E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0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990401"/>
            <a:ext cx="6815669" cy="1508173"/>
          </a:xfrm>
        </p:spPr>
        <p:txBody>
          <a:bodyPr/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МАСТЕР-КЛАСС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ТЕАТРАЛЬНАЯ ПЕДАГОГИКА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ВОСПИТАНИИ КУЛЬТУРЫ ОБЩЕНИЯ ВРАЧА С ПАЦИЕНТОМ»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1606160"/>
            <a:ext cx="6815669" cy="894525"/>
          </a:xfrm>
        </p:spPr>
        <p:txBody>
          <a:bodyPr>
            <a:normAutofit/>
          </a:bodyPr>
          <a:lstStyle/>
          <a:p>
            <a:r>
              <a:rPr lang="ru-RU" sz="1200" spc="-30" dirty="0">
                <a:latin typeface="Times New Roman"/>
                <a:ea typeface="Times New Roman"/>
                <a:cs typeface="Times New Roman"/>
              </a:rPr>
              <a:t>«Красноярский государственный медицинский </a:t>
            </a:r>
            <a:r>
              <a:rPr lang="ru-RU" sz="1200" spc="-30" dirty="0" smtClean="0">
                <a:latin typeface="Times New Roman"/>
                <a:ea typeface="Times New Roman"/>
                <a:cs typeface="Times New Roman"/>
              </a:rPr>
              <a:t>университет </a:t>
            </a:r>
            <a:r>
              <a:rPr lang="ru-RU" sz="1200" spc="-30" dirty="0">
                <a:latin typeface="Times New Roman"/>
                <a:ea typeface="Times New Roman"/>
                <a:cs typeface="Times New Roman"/>
              </a:rPr>
              <a:t>имени профессора В. Ф. </a:t>
            </a:r>
            <a:r>
              <a:rPr lang="ru-RU" sz="1200" spc="-30" dirty="0" err="1">
                <a:latin typeface="Times New Roman"/>
                <a:ea typeface="Times New Roman"/>
                <a:cs typeface="Times New Roman"/>
              </a:rPr>
              <a:t>Войно-Ясенецкого</a:t>
            </a:r>
            <a:r>
              <a:rPr lang="ru-RU" sz="1200" spc="-30" dirty="0">
                <a:latin typeface="Times New Roman"/>
                <a:ea typeface="Times New Roman"/>
                <a:cs typeface="Times New Roman"/>
              </a:rPr>
              <a:t>» </a:t>
            </a:r>
            <a:br>
              <a:rPr lang="ru-RU" sz="1200" spc="-30" dirty="0">
                <a:latin typeface="Times New Roman"/>
                <a:ea typeface="Times New Roman"/>
                <a:cs typeface="Times New Roman"/>
              </a:rPr>
            </a:br>
            <a:r>
              <a:rPr lang="ru-RU" sz="1200" spc="-30" dirty="0">
                <a:latin typeface="Times New Roman"/>
                <a:ea typeface="Times New Roman"/>
                <a:cs typeface="Times New Roman"/>
              </a:rPr>
              <a:t>Министерства здравоохранения Российской Федерации</a:t>
            </a:r>
            <a:endParaRPr lang="ru-RU" sz="12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21287" y="4154557"/>
            <a:ext cx="3582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Ст. преподаватель кафедры педагогики </a:t>
            </a:r>
            <a:br>
              <a:rPr lang="ru-RU" sz="1400" dirty="0"/>
            </a:br>
            <a:r>
              <a:rPr lang="ru-RU" sz="1400" dirty="0"/>
              <a:t>и психологии с курсом ПО</a:t>
            </a:r>
            <a:br>
              <a:rPr lang="ru-RU" sz="1400" dirty="0"/>
            </a:br>
            <a:r>
              <a:rPr lang="ru-RU" b="1" dirty="0"/>
              <a:t>Дьякова Наталья Ивановна</a:t>
            </a:r>
          </a:p>
        </p:txBody>
      </p:sp>
      <p:pic>
        <p:nvPicPr>
          <p:cNvPr id="6" name="Рисунок 7" descr="эмблема 75 лет-круг">
            <a:extLst>
              <a:ext uri="{FF2B5EF4-FFF2-40B4-BE49-F238E27FC236}">
                <a16:creationId xmlns="" xmlns:a16="http://schemas.microsoft.com/office/drawing/2014/main" id="{1122433F-180D-9F4A-AA0B-D2579494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-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52663" y="1976810"/>
            <a:ext cx="1047750" cy="104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73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Виды деятельности в рамках реализации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видео-проекта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7431" y="2630701"/>
            <a:ext cx="6477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Написание сценария, </a:t>
            </a:r>
            <a:r>
              <a:rPr lang="ru-RU" dirty="0" err="1" smtClean="0"/>
              <a:t>раскадровки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Режиссёрская </a:t>
            </a:r>
            <a:r>
              <a:rPr lang="ru-RU" dirty="0"/>
              <a:t>деятельность.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Актерская </a:t>
            </a:r>
            <a:r>
              <a:rPr lang="ru-RU" dirty="0"/>
              <a:t>деятельность.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Оформительская </a:t>
            </a:r>
            <a:r>
              <a:rPr lang="ru-RU" dirty="0"/>
              <a:t>деятельность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Операторская деятельность.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Инсценирование</a:t>
            </a:r>
            <a:r>
              <a:rPr lang="ru-RU" dirty="0" smtClean="0"/>
              <a:t> 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a typeface="Segoe UI Black" panose="020B0A02040204020203" pitchFamily="34" charset="0"/>
              </a:rPr>
              <a:t>имитационно-моделирующая </a:t>
            </a:r>
            <a:r>
              <a:rPr lang="ru-RU" dirty="0" smtClean="0"/>
              <a:t>деятельность.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Монтажная деятельность.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Групповая рефлексия своего результата.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Индивидуальный рефлексивный анализ результатов чужой подобной деятельности.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Оценивание чужой работы.</a:t>
            </a:r>
          </a:p>
          <a:p>
            <a:pPr marL="342900" indent="-342900">
              <a:buAutoNum type="arabicPeriod" startAt="4"/>
            </a:pPr>
            <a:endParaRPr lang="ru-RU" dirty="0"/>
          </a:p>
        </p:txBody>
      </p:sp>
      <p:pic>
        <p:nvPicPr>
          <p:cNvPr id="3074" name="Picture 2" descr="https://cdn-icons-png.flaticon.com/512/6840/68401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86" y="3401129"/>
            <a:ext cx="2540441" cy="2540442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86679" y="5758070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587" y="2209716"/>
            <a:ext cx="37848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На </a:t>
            </a:r>
            <a:r>
              <a:rPr lang="ru-RU" sz="1400" dirty="0"/>
              <a:t>представлении </a:t>
            </a:r>
            <a:r>
              <a:rPr lang="ru-RU" sz="1400" b="1" dirty="0" err="1"/>
              <a:t>плейбек</a:t>
            </a:r>
            <a:r>
              <a:rPr lang="ru-RU" sz="1400" b="1" dirty="0"/>
              <a:t>-театра зрители спонтанно рассказывают истории</a:t>
            </a:r>
            <a:r>
              <a:rPr lang="ru-RU" sz="1400" dirty="0"/>
              <a:t>, которые могут рождаться в связи с предыдущими историями или без</a:t>
            </a:r>
            <a:r>
              <a:rPr lang="ru-RU" sz="14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</a:t>
            </a:r>
            <a:r>
              <a:rPr lang="ru-RU" sz="1400" dirty="0" smtClean="0"/>
              <a:t>ктёры </a:t>
            </a:r>
            <a:r>
              <a:rPr lang="ru-RU" sz="1400" dirty="0"/>
              <a:t>вместе с музыкантом превращают историю в художественное сценическое произведение, используя специфические </a:t>
            </a:r>
            <a:r>
              <a:rPr lang="ru-RU" sz="1400" dirty="0" err="1"/>
              <a:t>плейбек</a:t>
            </a:r>
            <a:r>
              <a:rPr lang="ru-RU" sz="1400" dirty="0"/>
              <a:t>-театральные формы импровизации, композицию, метафоры, голос, пластику и др.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5697" y="780816"/>
            <a:ext cx="8941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3175" cmpd="sng">
                  <a:noFill/>
                </a:ln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Театральная форма: </a:t>
            </a:r>
            <a:r>
              <a:rPr lang="ru-RU" sz="3600" dirty="0" err="1">
                <a:ln w="3175" cmpd="sng">
                  <a:noFill/>
                </a:ln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Плейбек</a:t>
            </a:r>
            <a:r>
              <a:rPr lang="ru-RU" sz="3600" dirty="0">
                <a:ln w="3175" cmpd="sng">
                  <a:noFill/>
                </a:ln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-театр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94846" y="1557361"/>
            <a:ext cx="89094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3155" y="5522181"/>
            <a:ext cx="5581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Фокс Дж.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Плейбек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-театр – психотерапия ли это? / Джонатан Фокс //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Психодрама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 и современная психотерапия. – Киев, 2012. – №1–2. – 160 с. – С. 6–21.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2691" y="2209716"/>
            <a:ext cx="37276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/>
              <a:t>Плейбек</a:t>
            </a:r>
            <a:r>
              <a:rPr lang="ru-RU" sz="1400" b="1" dirty="0" smtClean="0"/>
              <a:t>-театр </a:t>
            </a:r>
            <a:r>
              <a:rPr lang="ru-RU" sz="1400" b="1" dirty="0"/>
              <a:t>используется </a:t>
            </a:r>
            <a:r>
              <a:rPr lang="ru-RU" sz="1400" dirty="0"/>
              <a:t>по всему миру в разных областях. На открытых сценах театров, в образовательных учреждениях, больницах, тюрьмах, бизнес-компаниях, в работе с беженцами и особыми сообществами, после катастроф и стихийных бедствий</a:t>
            </a:r>
            <a:r>
              <a:rPr lang="ru-RU" sz="1400" dirty="0" smtClean="0"/>
              <a:t>, и на </a:t>
            </a:r>
            <a:r>
              <a:rPr lang="ru-RU" sz="1400" dirty="0"/>
              <a:t>других мероприятиях.</a:t>
            </a:r>
          </a:p>
          <a:p>
            <a:endParaRPr lang="ru-RU" sz="1400" dirty="0"/>
          </a:p>
          <a:p>
            <a:r>
              <a:rPr lang="ru-RU" sz="1400" dirty="0"/>
              <a:t>Некоторые техники и формы </a:t>
            </a:r>
            <a:r>
              <a:rPr lang="ru-RU" sz="1400" dirty="0" err="1"/>
              <a:t>плейбек</a:t>
            </a:r>
            <a:r>
              <a:rPr lang="ru-RU" sz="1400" dirty="0"/>
              <a:t>-театра также иногда используются психологами и психотерапевтами в методе групповой психотерапии — </a:t>
            </a:r>
            <a:r>
              <a:rPr lang="ru-RU" sz="1400" dirty="0" err="1"/>
              <a:t>психодраме</a:t>
            </a:r>
            <a:r>
              <a:rPr lang="ru-RU" sz="1400" dirty="0"/>
              <a:t>, а также других формах групповой психологической, поддерживающей и просветительской работы.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3587" y="1667479"/>
            <a:ext cx="968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Плейбек</a:t>
            </a:r>
            <a:r>
              <a:rPr lang="ru-RU" sz="1200" b="1" dirty="0"/>
              <a:t>-театр как форма театра импровизации зародился в 1975 году в г. </a:t>
            </a:r>
            <a:r>
              <a:rPr lang="ru-RU" sz="1200" b="1" dirty="0" smtClean="0"/>
              <a:t>Нью-</a:t>
            </a:r>
            <a:r>
              <a:rPr lang="ru-RU" sz="1200" b="1" dirty="0" err="1" smtClean="0"/>
              <a:t>Палц</a:t>
            </a:r>
            <a:r>
              <a:rPr lang="ru-RU" sz="1200" b="1" dirty="0" smtClean="0"/>
              <a:t>. </a:t>
            </a:r>
            <a:br>
              <a:rPr lang="ru-RU" sz="1200" b="1" dirty="0" smtClean="0"/>
            </a:br>
            <a:r>
              <a:rPr lang="ru-RU" sz="1200" b="1" dirty="0" smtClean="0"/>
              <a:t>Джонатан </a:t>
            </a:r>
            <a:r>
              <a:rPr lang="ru-RU" sz="1200" b="1" dirty="0"/>
              <a:t>Фокс и Джо </a:t>
            </a:r>
            <a:r>
              <a:rPr lang="ru-RU" sz="1200" b="1" dirty="0" err="1"/>
              <a:t>Салас</a:t>
            </a:r>
            <a:r>
              <a:rPr lang="ru-RU" sz="1200" b="1" dirty="0"/>
              <a:t> стали его основателями, создав первую экспериментальную группу. </a:t>
            </a:r>
          </a:p>
        </p:txBody>
      </p:sp>
      <p:pic>
        <p:nvPicPr>
          <p:cNvPr id="11268" name="Picture 4" descr="https://cdn-icons-png.flaticon.com/512/7746/7746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" y="2182324"/>
            <a:ext cx="1985316" cy="1985316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cdn-icons-png.flaticon.com/512/7746/77461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36" y="3174982"/>
            <a:ext cx="2293427" cy="2293428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9694" y="4841623"/>
            <a:ext cx="41426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Кондактор</a:t>
            </a:r>
            <a:r>
              <a:rPr lang="ru-RU" sz="1400" dirty="0"/>
              <a:t> (ведущий представления) ведет </a:t>
            </a:r>
            <a:r>
              <a:rPr lang="ru-RU" sz="1400" dirty="0" err="1"/>
              <a:t>перформанс</a:t>
            </a:r>
            <a:r>
              <a:rPr lang="ru-RU" sz="1400" dirty="0"/>
              <a:t> и является медиатором (посредником) между зрителями и актёрами, выполняя также некоторые другие роли.</a:t>
            </a:r>
            <a:r>
              <a:rPr lang="ru-RU" sz="1400" baseline="30000" dirty="0"/>
              <a:t>.</a:t>
            </a:r>
            <a:endParaRPr lang="ru-RU" sz="1400" dirty="0"/>
          </a:p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24115" y="5527482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0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7357" y="2204115"/>
            <a:ext cx="725158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ДЕМОНСТРАТИВНЫЙ –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Хочет </a:t>
            </a:r>
            <a:r>
              <a:rPr lang="ru-RU" sz="1600" b="1" dirty="0"/>
              <a:t>быть в центре внимания.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Любит </a:t>
            </a:r>
            <a:r>
              <a:rPr lang="ru-RU" sz="1600" b="1" dirty="0"/>
              <a:t>хорошо выглядеть в глазах других.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Его </a:t>
            </a:r>
            <a:r>
              <a:rPr lang="ru-RU" sz="1600" b="1" dirty="0"/>
              <a:t>отношение к людям определяется тем, как они к нему относятся.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Ему </a:t>
            </a:r>
            <a:r>
              <a:rPr lang="ru-RU" sz="1600" b="1" dirty="0"/>
              <a:t>легко даются поверхностные конфликты,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любуется </a:t>
            </a:r>
            <a:r>
              <a:rPr lang="ru-RU" sz="1600" b="1" dirty="0"/>
              <a:t>своими страданиями и стойкостью</a:t>
            </a:r>
            <a:r>
              <a:rPr lang="ru-RU" sz="16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Хорошо </a:t>
            </a:r>
            <a:r>
              <a:rPr lang="ru-RU" sz="1600" b="1" dirty="0"/>
              <a:t>приспосабливается к различным ситуациям.</a:t>
            </a:r>
          </a:p>
          <a:p>
            <a:endParaRPr lang="ru-RU" sz="1600" dirty="0"/>
          </a:p>
          <a:p>
            <a:r>
              <a:rPr lang="ru-RU" sz="1600" dirty="0"/>
              <a:t>Рациональное поведение выражено слабо. Налицо поведение эмоциональное.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Планирование </a:t>
            </a:r>
            <a:r>
              <a:rPr lang="ru-RU" sz="1600" dirty="0"/>
              <a:t>деятельности осуществляется ситуативно и слабо воплощается в жизнь</a:t>
            </a:r>
            <a:r>
              <a:rPr lang="ru-RU" sz="1600" dirty="0" smtClean="0"/>
              <a:t>. Кропотливой</a:t>
            </a:r>
            <a:r>
              <a:rPr lang="ru-RU" sz="1600" dirty="0"/>
              <a:t>, систематической работы избегает.</a:t>
            </a:r>
          </a:p>
          <a:p>
            <a:endParaRPr lang="ru-RU" sz="1600" dirty="0"/>
          </a:p>
          <a:p>
            <a:r>
              <a:rPr lang="ru-RU" sz="1600" dirty="0"/>
              <a:t>Не уходит от конфликтов, в ситуации конфликтного взаимодействия чувствует себя хорошо.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2338" y="7308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Задание – «карточка» №1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768113" y="3230196"/>
            <a:ext cx="5163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Типы конфликтных личностей (по С. М. 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Емельянову)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069450" y="842838"/>
            <a:ext cx="7952" cy="52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74188" y="1100161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cdn-icons-png.flaticon.com/512/7598/75981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79" y="3367377"/>
            <a:ext cx="2560833" cy="2560834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8820" y="1133062"/>
            <a:ext cx="7446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Типологии конфликтных личностей.</a:t>
            </a:r>
          </a:p>
          <a:p>
            <a:r>
              <a:rPr lang="ru-RU" sz="1400" dirty="0"/>
              <a:t>«Конфликтная личность» – это личность, предполагающая повышенное продуцирование конфликтов. «Конфликтность личности» – это черта характера, способствующая частоте возникновения конфликта и вступления в них человека.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4953" y="5893242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75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1676" y="1647032"/>
            <a:ext cx="6547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РИГИДНЫЙ-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Подозрителен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Прямолинеен </a:t>
            </a:r>
            <a:r>
              <a:rPr lang="ru-RU" sz="1600" b="1" dirty="0"/>
              <a:t>и негибок.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Обладает </a:t>
            </a:r>
            <a:r>
              <a:rPr lang="ru-RU" sz="1600" b="1" dirty="0"/>
              <a:t>завышенной самооценкой.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Постоянно </a:t>
            </a:r>
            <a:r>
              <a:rPr lang="ru-RU" sz="1600" b="1" dirty="0"/>
              <a:t>требует подтверждения собственной значимости.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Часто </a:t>
            </a:r>
            <a:r>
              <a:rPr lang="ru-RU" sz="1600" b="1" dirty="0"/>
              <a:t>не учитывает изменения ситуации и обстоятельств.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 </a:t>
            </a:r>
            <a:r>
              <a:rPr lang="ru-RU" sz="1600" b="1" dirty="0"/>
              <a:t>большим трудом принимает точку зрения окружающих, не очень считается с их мнением.</a:t>
            </a:r>
          </a:p>
          <a:p>
            <a:endParaRPr lang="ru-RU" sz="1600" dirty="0"/>
          </a:p>
          <a:p>
            <a:r>
              <a:rPr lang="ru-RU" sz="1600" dirty="0"/>
              <a:t>Выражение недоброжелательности со стороны окружающих воспринимает как обиду. </a:t>
            </a:r>
            <a:endParaRPr lang="ru-RU" sz="1600" dirty="0" smtClean="0"/>
          </a:p>
          <a:p>
            <a:r>
              <a:rPr lang="ru-RU" sz="1600" dirty="0" smtClean="0"/>
              <a:t>Мало критичен </a:t>
            </a:r>
            <a:r>
              <a:rPr lang="ru-RU" sz="1600" dirty="0"/>
              <a:t>по отношению к своим поступкам. </a:t>
            </a:r>
            <a:endParaRPr lang="ru-RU" sz="1600" dirty="0" smtClean="0"/>
          </a:p>
          <a:p>
            <a:r>
              <a:rPr lang="ru-RU" sz="1600" dirty="0" smtClean="0"/>
              <a:t>Болезненно </a:t>
            </a:r>
            <a:r>
              <a:rPr lang="ru-RU" sz="1600" dirty="0"/>
              <a:t>обидчив, </a:t>
            </a:r>
            <a:r>
              <a:rPr lang="ru-RU" sz="1600" dirty="0" smtClean="0"/>
              <a:t>повышено </a:t>
            </a:r>
            <a:r>
              <a:rPr lang="ru-RU" sz="1600" dirty="0"/>
              <a:t>чувствителен по отношению к мнимым или действительным </a:t>
            </a:r>
            <a:r>
              <a:rPr lang="ru-RU" sz="1600" dirty="0" smtClean="0"/>
              <a:t>несправедливостям.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76" y="8022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Задание – «карточка» №2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069450" y="842838"/>
            <a:ext cx="7952" cy="52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39186" y="1203528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cdn-icons-png.flaticon.com/512/7598/75981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24" y="3228685"/>
            <a:ext cx="2737195" cy="2737196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-1768113" y="3230196"/>
            <a:ext cx="5163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Типы конфликтных личностей (по С. М. 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Емельянову)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4953" y="5893242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1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9749" y="1782204"/>
            <a:ext cx="67477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НЕУПРАВЛЯЕМЫЙ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Импульсивен</a:t>
            </a:r>
            <a:r>
              <a:rPr lang="ru-RU" sz="1600" b="1" dirty="0"/>
              <a:t>, недостаточно контролирует себя.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Отличается </a:t>
            </a:r>
            <a:r>
              <a:rPr lang="ru-RU" sz="1600" b="1" dirty="0"/>
              <a:t>плохо предсказуемым поведением, часто ведет себя вызывающе, агрессивно.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Может </a:t>
            </a:r>
            <a:r>
              <a:rPr lang="ru-RU" sz="1600" b="1" dirty="0"/>
              <a:t>не обращать внимания на общепринятые нормы общения. Характерен высокий уровень притязаний.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Несамокритичен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В </a:t>
            </a:r>
            <a:r>
              <a:rPr lang="ru-RU" sz="1600" b="1" dirty="0"/>
              <a:t>неудачах, неприятностях склонен обвинять других.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/>
              <a:t>Не </a:t>
            </a:r>
            <a:r>
              <a:rPr lang="ru-RU" sz="1600" dirty="0"/>
              <a:t>может грамотно планировать деятельность, последовательно претворять планы в жизнь. Недостаточно развита способность соотносить свои поступки с целями и обстоятельствами. Из прошлого опыта извлекает мало уроков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2338" y="7308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Задание – «карточка» №3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069450" y="842838"/>
            <a:ext cx="7952" cy="52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174188" y="1100161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16200000">
            <a:off x="-1768113" y="3230196"/>
            <a:ext cx="5163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Типы конфликтных личностей (по С. М. 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Емельянову)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4953" y="5893242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Гитара бесплатно стик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2" y="2454943"/>
            <a:ext cx="3260470" cy="3260471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842591" y="3307743"/>
            <a:ext cx="242515" cy="2133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9078112">
            <a:off x="2705540" y="2157244"/>
            <a:ext cx="759132" cy="72754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6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3038332" y="1526650"/>
            <a:ext cx="1413344" cy="121667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81437" y="1614369"/>
            <a:ext cx="6547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СВЕРХТОЧНЫЙ-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Скрупулезно </a:t>
            </a:r>
            <a:r>
              <a:rPr lang="ru-RU" sz="1600" b="1" dirty="0"/>
              <a:t>относится к работе.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Предъявляет </a:t>
            </a:r>
            <a:r>
              <a:rPr lang="ru-RU" sz="1600" b="1" dirty="0"/>
              <a:t>повышенные требования к себе и окружающим, создавая впечатление придирок.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Обладает </a:t>
            </a:r>
            <a:r>
              <a:rPr lang="ru-RU" sz="1600" b="1" dirty="0"/>
              <a:t>повышенной тревожностью.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Чрезмерно </a:t>
            </a:r>
            <a:r>
              <a:rPr lang="ru-RU" sz="1600" b="1" dirty="0"/>
              <a:t>чувствителен к деталям</a:t>
            </a:r>
            <a:r>
              <a:rPr lang="ru-RU" sz="1600" b="1" dirty="0" smtClean="0"/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Склонен </a:t>
            </a:r>
            <a:r>
              <a:rPr lang="ru-RU" sz="1600" b="1" dirty="0"/>
              <a:t>придавать излишнее значение замечаниям окружающих. </a:t>
            </a:r>
            <a:endParaRPr lang="ru-RU" sz="1600" b="1" dirty="0" smtClean="0"/>
          </a:p>
          <a:p>
            <a:endParaRPr lang="ru-RU" sz="1600" dirty="0"/>
          </a:p>
          <a:p>
            <a:r>
              <a:rPr lang="ru-RU" sz="1600" dirty="0" smtClean="0"/>
              <a:t>Может </a:t>
            </a:r>
            <a:r>
              <a:rPr lang="ru-RU" sz="1600" dirty="0"/>
              <a:t>разорвать отношения с друзьями из-за кажущейся обиды. </a:t>
            </a:r>
            <a:endParaRPr lang="ru-RU" sz="1600" dirty="0" smtClean="0"/>
          </a:p>
          <a:p>
            <a:r>
              <a:rPr lang="ru-RU" sz="1600" dirty="0" smtClean="0"/>
              <a:t>Страдает </a:t>
            </a:r>
            <a:r>
              <a:rPr lang="ru-RU" sz="1600" dirty="0"/>
              <a:t>от себя сам, переживает свои просчеты, неудачи, подчас расплачиваясь болезнями (бессонница, головные боли и т. п</a:t>
            </a:r>
            <a:r>
              <a:rPr lang="ru-RU" sz="1600" dirty="0" smtClean="0"/>
              <a:t>.).</a:t>
            </a:r>
          </a:p>
          <a:p>
            <a:r>
              <a:rPr lang="ru-RU" sz="1600" dirty="0" smtClean="0"/>
              <a:t>Сдержан </a:t>
            </a:r>
            <a:r>
              <a:rPr lang="ru-RU" sz="1600" dirty="0"/>
              <a:t>во внешних, особенно эмоциональных, проявлениях. </a:t>
            </a:r>
            <a:endParaRPr lang="ru-RU" sz="1600" dirty="0" smtClean="0"/>
          </a:p>
          <a:p>
            <a:r>
              <a:rPr lang="ru-RU" sz="1600" dirty="0" smtClean="0"/>
              <a:t>Слабо </a:t>
            </a:r>
            <a:r>
              <a:rPr lang="ru-RU" sz="1600" dirty="0"/>
              <a:t>чувствует реальные взаимоотношения в </a:t>
            </a:r>
            <a:r>
              <a:rPr lang="ru-RU" sz="1600" dirty="0" smtClean="0"/>
              <a:t>группе.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98274" y="7825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Задание – «карточка» №4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069450" y="842838"/>
            <a:ext cx="7952" cy="52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305384" y="1171620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16200000">
            <a:off x="-1768113" y="3230196"/>
            <a:ext cx="5163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Типы конфликтных личностей (по С. М. 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Емельянову)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4953" y="5893242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s://cdn-icons-png.flaticon.com/512/6684/66844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86" y="2846567"/>
            <a:ext cx="3046675" cy="3046675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dn-icons-png.flaticon.com/512/6558/65585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08" y="1526649"/>
            <a:ext cx="1117444" cy="111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6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1437" y="1614369"/>
            <a:ext cx="6547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БЕСКОНФЛИКТНЫЙ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Неустойчивая </a:t>
            </a:r>
            <a:r>
              <a:rPr lang="ru-RU" sz="1600" b="1" dirty="0"/>
              <a:t>оценка в мнениях.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Внутренне </a:t>
            </a:r>
            <a:r>
              <a:rPr lang="ru-RU" sz="1600" b="1" dirty="0"/>
              <a:t>противоречив.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Обладает </a:t>
            </a:r>
            <a:r>
              <a:rPr lang="ru-RU" sz="1600" b="1" dirty="0"/>
              <a:t>легкой внушаемостью.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Зависит </a:t>
            </a:r>
            <a:r>
              <a:rPr lang="ru-RU" sz="1600" b="1" dirty="0"/>
              <a:t>от мнения окружающих.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Характерна </a:t>
            </a:r>
            <a:r>
              <a:rPr lang="ru-RU" sz="1600" b="1" dirty="0"/>
              <a:t>некоторая непоследовательность в поведении.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Ориентируется </a:t>
            </a:r>
            <a:r>
              <a:rPr lang="ru-RU" sz="1600" b="1" dirty="0"/>
              <a:t>на сиюминутный успех в ситуациях.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Недостаточно </a:t>
            </a:r>
            <a:r>
              <a:rPr lang="ru-RU" sz="1600" b="1" dirty="0"/>
              <a:t>хорошо видит перспективу. 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Излишне </a:t>
            </a:r>
            <a:r>
              <a:rPr lang="ru-RU" sz="1600" b="1" dirty="0"/>
              <a:t>стремится к компромиссу. </a:t>
            </a:r>
            <a:endParaRPr lang="ru-RU" sz="1600" b="1" dirty="0" smtClean="0"/>
          </a:p>
          <a:p>
            <a:endParaRPr lang="ru-RU" sz="1600" dirty="0"/>
          </a:p>
          <a:p>
            <a:r>
              <a:rPr lang="ru-RU" sz="1600" dirty="0" smtClean="0"/>
              <a:t>Не </a:t>
            </a:r>
            <a:r>
              <a:rPr lang="ru-RU" sz="1600" dirty="0"/>
              <a:t>обладает достаточной силой воли</a:t>
            </a:r>
            <a:r>
              <a:rPr lang="ru-RU" sz="1600" dirty="0" smtClean="0"/>
              <a:t>. Почти </a:t>
            </a:r>
            <a:r>
              <a:rPr lang="ru-RU" sz="1600" dirty="0"/>
              <a:t>не задумывается над причинами и последствиями поступков, как своих, так и </a:t>
            </a:r>
            <a:r>
              <a:rPr lang="ru-RU" sz="1600" dirty="0" smtClean="0"/>
              <a:t>окружающих.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98274" y="7825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Задание – «карточка» №5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069450" y="842838"/>
            <a:ext cx="7952" cy="52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305384" y="1171620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16200000">
            <a:off x="-1768113" y="3230196"/>
            <a:ext cx="5163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Типы конфликтных личностей (по С. М. 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Емельянову)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4953" y="5893242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s://cdn-icons-png.flaticon.com/512/7167/71679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65" y="2739224"/>
            <a:ext cx="3190419" cy="3190420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59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8274" y="7825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Задание альтернативное – «карточка» №6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069450" y="842838"/>
            <a:ext cx="7952" cy="52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305384" y="1171620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16200000">
            <a:off x="-1640675" y="3230196"/>
            <a:ext cx="4908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Типы конфликтных личностей (по </a:t>
            </a:r>
            <a:r>
              <a:rPr lang="ru-RU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Лилиане</a:t>
            </a: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Грейс)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57944" y="5849232"/>
            <a:ext cx="3786845" cy="21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61866" y="1653956"/>
            <a:ext cx="33750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Втаптывающий </a:t>
            </a:r>
            <a:r>
              <a:rPr lang="ru-RU" dirty="0"/>
              <a:t>в Грязь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Болтун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Саморазрушитель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Сплетник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Роковой </a:t>
            </a:r>
            <a:r>
              <a:rPr lang="ru-RU" dirty="0"/>
              <a:t>Борец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Нерешительный </a:t>
            </a:r>
            <a:r>
              <a:rPr lang="ru-RU" dirty="0"/>
              <a:t>Слабак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Потребитель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Шутник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Невежа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Безумец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Скряга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Фанатик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Нарцисс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Подлиза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Пакостник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1190" y="1184843"/>
            <a:ext cx="466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Конфликтные личности по </a:t>
            </a:r>
            <a:r>
              <a:rPr lang="ru-RU" b="1" dirty="0" err="1"/>
              <a:t>Лилиане</a:t>
            </a:r>
            <a:r>
              <a:rPr lang="ru-RU" b="1" dirty="0"/>
              <a:t> Грейс: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89201" y="1613983"/>
            <a:ext cx="3437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Надменный Сноб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Конкурент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Наставник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Обвиняющий </a:t>
            </a:r>
            <a:r>
              <a:rPr lang="ru-RU" dirty="0"/>
              <a:t>Критик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Ледышка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Подстрекатель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Улыбающийся </a:t>
            </a:r>
            <a:r>
              <a:rPr lang="ru-RU" dirty="0"/>
              <a:t>Двуликий Янус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Унылая и Обреченная Жертва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Дремлющий</a:t>
            </a:r>
            <a:r>
              <a:rPr lang="ru-RU" dirty="0"/>
              <a:t>, но Смертоносный Вулкан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42787" y="1676355"/>
            <a:ext cx="3346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Злобный Выскочка-Тиран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Бессовестный Лгунишка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Самодовольный Деспот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Высокомерный </a:t>
            </a:r>
            <a:r>
              <a:rPr lang="ru-RU" dirty="0"/>
              <a:t>Всезнайка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Избегающий неприятностей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Подозрительный Скептик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 descr="https://cdn-icons-png.flaticon.com/512/7167/71679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45" y="3268414"/>
            <a:ext cx="3267462" cy="3267463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34470" y="4945711"/>
            <a:ext cx="38325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Лиллиан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Гласс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. Я читаю ваши мысли /Л.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Гласс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, пер. с англ. 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Пестеревой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 Е.М. -М.: ООО «Издательство АСТ», ЗАО НПП «Ермак», 2003.</a:t>
            </a:r>
          </a:p>
          <a:p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457311" y="4880605"/>
            <a:ext cx="3786845" cy="21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15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474" y="979789"/>
            <a:ext cx="345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Образцы 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Видео-роликов </a:t>
            </a: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от студентов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74" y="3713098"/>
            <a:ext cx="3714391" cy="2174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9375" r="9375"/>
          <a:stretch/>
        </p:blipFill>
        <p:spPr>
          <a:xfrm>
            <a:off x="5749942" y="814604"/>
            <a:ext cx="3456000" cy="2300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2287" y="3288113"/>
            <a:ext cx="6065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221-222 </a:t>
            </a:r>
            <a:r>
              <a:rPr lang="ru-RU" sz="1000" dirty="0" err="1" smtClean="0"/>
              <a:t>леч</a:t>
            </a:r>
            <a:r>
              <a:rPr lang="ru-RU" sz="1000" dirty="0" smtClean="0"/>
              <a:t>. 2022 видео  от Яны Погодиной (с элементами </a:t>
            </a:r>
            <a:r>
              <a:rPr lang="ru-RU" sz="1000" dirty="0" err="1" smtClean="0"/>
              <a:t>плей</a:t>
            </a:r>
            <a:r>
              <a:rPr lang="ru-RU" sz="1000" dirty="0" smtClean="0"/>
              <a:t>-бека) «Соперничество – в сотрудничество»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7474" y="5934860"/>
            <a:ext cx="40894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221-222 </a:t>
            </a:r>
            <a:r>
              <a:rPr lang="ru-RU" sz="1100" dirty="0" err="1"/>
              <a:t>леч</a:t>
            </a:r>
            <a:r>
              <a:rPr lang="ru-RU" sz="1100" dirty="0"/>
              <a:t>. 2022 </a:t>
            </a:r>
            <a:r>
              <a:rPr lang="ru-RU" sz="1100" dirty="0" smtClean="0"/>
              <a:t>Видео </a:t>
            </a:r>
            <a:r>
              <a:rPr lang="ru-RU" sz="1100" dirty="0"/>
              <a:t>от Елены </a:t>
            </a:r>
            <a:r>
              <a:rPr lang="ru-RU" sz="1100" dirty="0" smtClean="0"/>
              <a:t>Косач «Демонстративный»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937" y="3713098"/>
            <a:ext cx="3127005" cy="21738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79814" y="593486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221-222 </a:t>
            </a:r>
            <a:r>
              <a:rPr lang="ru-RU" sz="1100" dirty="0" err="1" smtClean="0"/>
              <a:t>леч</a:t>
            </a:r>
            <a:r>
              <a:rPr lang="ru-RU" sz="1100" dirty="0" smtClean="0"/>
              <a:t>. </a:t>
            </a:r>
            <a:r>
              <a:rPr lang="ru-RU" sz="1100" dirty="0"/>
              <a:t>2022 Видео от </a:t>
            </a:r>
            <a:r>
              <a:rPr lang="ru-RU" sz="1100" dirty="0" smtClean="0"/>
              <a:t>Тимофея Плетнева «Сверхточный»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50794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531" y="671647"/>
            <a:ext cx="10623030" cy="8504892"/>
          </a:xfrm>
          <a:prstGeom prst="rect">
            <a:avLst/>
          </a:prstGeom>
          <a:noFill/>
        </p:spPr>
        <p:txBody>
          <a:bodyPr wrap="square" numCol="3" spcCol="360000" rtlCol="0">
            <a:spAutoFit/>
          </a:bodyPr>
          <a:lstStyle/>
          <a:p>
            <a:pPr marL="228600" indent="-228600">
              <a:spcAft>
                <a:spcPts val="800"/>
              </a:spcAft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AutoNum type="arabicPeriod"/>
            </a:pPr>
            <a:r>
              <a:rPr lang="ru-RU" sz="1200" dirty="0" err="1" smtClean="0"/>
              <a:t>Барлас</a:t>
            </a:r>
            <a:r>
              <a:rPr lang="ru-RU" sz="1200" dirty="0" smtClean="0"/>
              <a:t> Т. В. Поколение "z": проблемы диалога в системе «преподаватель - студент» // Вестник Московского государственного лингвистического университета. Образование и педагогические науки. 2018. № 6 (814).</a:t>
            </a:r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r>
              <a:rPr lang="ru-RU" sz="1200" dirty="0" smtClean="0"/>
              <a:t>Галактионова М.Ю., </a:t>
            </a:r>
            <a:r>
              <a:rPr lang="ru-RU" sz="1200" dirty="0" err="1" smtClean="0"/>
              <a:t>Гордиец</a:t>
            </a:r>
            <a:r>
              <a:rPr lang="ru-RU" sz="1200" dirty="0" smtClean="0"/>
              <a:t> А.В., </a:t>
            </a:r>
            <a:r>
              <a:rPr lang="ru-RU" sz="1200" dirty="0" err="1" smtClean="0"/>
              <a:t>Матыркина</a:t>
            </a:r>
            <a:r>
              <a:rPr lang="ru-RU" sz="1200" dirty="0" smtClean="0"/>
              <a:t> А.А., Артеменко С.И. Клиническая деловая игра, как педагогическая форма управления образовательного процесса // Фундаментальные и прикладные проблемы </a:t>
            </a:r>
            <a:r>
              <a:rPr lang="ru-RU" sz="1200" dirty="0" err="1" smtClean="0"/>
              <a:t>здоровьесбережения</a:t>
            </a:r>
            <a:r>
              <a:rPr lang="ru-RU" sz="1200" dirty="0" smtClean="0"/>
              <a:t> человека на Севере: сборник материалов III Всероссийской научно-практической конференции, Сургут, 20–21 октября 2018 г.. -Сургут, Сургут. гос. ун-т, медицинский институт. - 2018. - С.9-14.</a:t>
            </a:r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r>
              <a:rPr lang="ru-RU" sz="1200" dirty="0" smtClean="0"/>
              <a:t>Джон Фокс. </a:t>
            </a:r>
            <a:r>
              <a:rPr lang="ru-RU" sz="1200" dirty="0" err="1"/>
              <a:t>Плейбек</a:t>
            </a:r>
            <a:r>
              <a:rPr lang="ru-RU" sz="1200" dirty="0"/>
              <a:t>-театр – психотерапия ли это? / Джонатан Фокс // </a:t>
            </a:r>
            <a:r>
              <a:rPr lang="ru-RU" sz="1200" dirty="0" err="1"/>
              <a:t>Психодрама</a:t>
            </a:r>
            <a:r>
              <a:rPr lang="ru-RU" sz="1200" dirty="0"/>
              <a:t> и современная психотерапия. – Киев, 2012. – №1–2. – 160 с. – С. 6–21</a:t>
            </a:r>
            <a:r>
              <a:rPr lang="ru-RU" sz="1200" dirty="0" smtClean="0"/>
              <a:t>.</a:t>
            </a:r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AutoNum type="arabicPeriod"/>
            </a:pPr>
            <a:r>
              <a:rPr lang="ru-RU" sz="1200" dirty="0" err="1" smtClean="0"/>
              <a:t>Лиллиан</a:t>
            </a:r>
            <a:r>
              <a:rPr lang="ru-RU" sz="1200" dirty="0" smtClean="0"/>
              <a:t> </a:t>
            </a:r>
            <a:r>
              <a:rPr lang="ru-RU" sz="1200" dirty="0" err="1"/>
              <a:t>Гласс</a:t>
            </a:r>
            <a:r>
              <a:rPr lang="ru-RU" sz="1200" dirty="0"/>
              <a:t>. Я читаю ваши мысли /Л. </a:t>
            </a:r>
            <a:r>
              <a:rPr lang="ru-RU" sz="1200" dirty="0" err="1"/>
              <a:t>Гласс</a:t>
            </a:r>
            <a:r>
              <a:rPr lang="ru-RU" sz="1200" dirty="0"/>
              <a:t>, пер. с англ. </a:t>
            </a:r>
            <a:r>
              <a:rPr lang="ru-RU" sz="1200" dirty="0" err="1"/>
              <a:t>Пестеревой</a:t>
            </a:r>
            <a:r>
              <a:rPr lang="ru-RU" sz="1200" dirty="0"/>
              <a:t> Е.М. -М.: ООО «Издательство АСТ», ЗАО НПП «Ермак», 2003</a:t>
            </a:r>
            <a:r>
              <a:rPr lang="ru-RU" sz="1200" dirty="0" smtClean="0"/>
              <a:t>.</a:t>
            </a:r>
          </a:p>
          <a:p>
            <a:pPr marL="228600" indent="-228600">
              <a:spcAft>
                <a:spcPts val="800"/>
              </a:spcAft>
              <a:buAutoNum type="arabicPeriod"/>
            </a:pPr>
            <a:r>
              <a:rPr lang="ru-RU" sz="1200" dirty="0" smtClean="0"/>
              <a:t>Гусейнов </a:t>
            </a:r>
            <a:r>
              <a:rPr lang="ru-RU" sz="1200" dirty="0"/>
              <a:t>Р. Д., Гусейнова И. С., </a:t>
            </a:r>
            <a:r>
              <a:rPr lang="ru-RU" sz="1200" dirty="0" err="1"/>
              <a:t>Пирмагомедова</a:t>
            </a:r>
            <a:r>
              <a:rPr lang="ru-RU" sz="1200" dirty="0"/>
              <a:t> Э. А. Психологические особенности современного студенчества // Проблемы современного педагогического образования. 2020. № 67-3</a:t>
            </a:r>
            <a:r>
              <a:rPr lang="ru-RU" sz="1200" dirty="0" smtClean="0"/>
              <a:t>.</a:t>
            </a:r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r>
              <a:rPr lang="ru-RU" sz="1200" dirty="0" err="1" smtClean="0"/>
              <a:t>Железнякова</a:t>
            </a:r>
            <a:r>
              <a:rPr lang="ru-RU" sz="1200" dirty="0" smtClean="0"/>
              <a:t> Н. А.., </a:t>
            </a:r>
            <a:r>
              <a:rPr lang="ru-RU" sz="1200" dirty="0" err="1"/>
              <a:t>Гафанович</a:t>
            </a:r>
            <a:r>
              <a:rPr lang="ru-RU" sz="1200" dirty="0"/>
              <a:t> </a:t>
            </a:r>
            <a:r>
              <a:rPr lang="ru-RU" sz="1200" dirty="0" smtClean="0"/>
              <a:t>Е. Я. Деловая </a:t>
            </a:r>
            <a:r>
              <a:rPr lang="ru-RU" sz="1200" dirty="0"/>
              <a:t>игра как способ повышения мотивации студентов-медиков к изучению клинических дисциплин // Педагогика. Вопросы теории и практики. 2023. №1. URL: https://cyberleninka.ru/article/n/delovaya-igra-kak-sposob-povysheniya-motivatsii-studentov-medikov-k-izucheniyu-klinicheskih-distsiplin (дата обращения: 01.02.2023</a:t>
            </a:r>
            <a:r>
              <a:rPr lang="ru-RU" sz="1200" dirty="0" smtClean="0"/>
              <a:t>).</a:t>
            </a:r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r>
              <a:rPr lang="ru-RU" sz="1200" dirty="0" err="1" smtClean="0"/>
              <a:t>Косинец</a:t>
            </a:r>
            <a:r>
              <a:rPr lang="ru-RU" sz="1200" dirty="0" smtClean="0"/>
              <a:t> Е. И. </a:t>
            </a:r>
            <a:r>
              <a:rPr lang="ru-RU" sz="1200" dirty="0"/>
              <a:t>Театральная педагогика для школы // Народное образование. 2010. №6. URL: https://cyberleninka.ru/article/n/teatralnaya-pedagogika-dlya-shkoly (дата обращения: 01.02.2023</a:t>
            </a:r>
            <a:r>
              <a:rPr lang="ru-RU" sz="1200" dirty="0" smtClean="0"/>
              <a:t>)</a:t>
            </a:r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r>
              <a:rPr lang="ru-RU" sz="1200" dirty="0" err="1" smtClean="0"/>
              <a:t>Купчинская</a:t>
            </a:r>
            <a:r>
              <a:rPr lang="ru-RU" sz="1200" dirty="0" smtClean="0"/>
              <a:t> </a:t>
            </a:r>
            <a:r>
              <a:rPr lang="ru-RU" sz="1200" dirty="0"/>
              <a:t>М. А., </a:t>
            </a:r>
            <a:r>
              <a:rPr lang="ru-RU" sz="1200" dirty="0" err="1"/>
              <a:t>Юдалевич</a:t>
            </a:r>
            <a:r>
              <a:rPr lang="ru-RU" sz="1200" dirty="0"/>
              <a:t> Н. В. Клиповое мышление как феномен современного общества // Бизнес-образование в экономике знаний. 2019. № 3 (14</a:t>
            </a:r>
            <a:r>
              <a:rPr lang="ru-RU" sz="1200" dirty="0" smtClean="0"/>
              <a:t>).</a:t>
            </a:r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endParaRPr lang="ru-RU" sz="1200" dirty="0"/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r>
              <a:rPr lang="ru-RU" sz="1200" dirty="0" err="1" smtClean="0"/>
              <a:t>Ланцова</a:t>
            </a:r>
            <a:r>
              <a:rPr lang="ru-RU" sz="1200" dirty="0" smtClean="0"/>
              <a:t> </a:t>
            </a:r>
            <a:r>
              <a:rPr lang="ru-RU" sz="1200" dirty="0"/>
              <a:t>Т.И. Теоретические основы программы развития творческих способностей педагога-психолога средствами театральной педагогики // Таврический научный обозреватель. 2015. №3-1. URL: https://cyberleninka.ru/article/n/teoreticheskie-osnovy-programmy-razvitiya-tvorcheskih-sposobnostey-pedagoga-psihologa-sredstvami-teatralnoy-pedagogiki (дата обращения: 01.02.2023</a:t>
            </a:r>
            <a:r>
              <a:rPr lang="ru-RU" sz="1200" dirty="0" smtClean="0"/>
              <a:t>).</a:t>
            </a:r>
          </a:p>
          <a:p>
            <a:pPr marL="228600" indent="-228600">
              <a:spcAft>
                <a:spcPts val="800"/>
              </a:spcAft>
              <a:buFontTx/>
              <a:buAutoNum type="arabicPeriod"/>
            </a:pPr>
            <a:r>
              <a:rPr lang="ru-RU" sz="1200" dirty="0" smtClean="0"/>
              <a:t>Ловчева </a:t>
            </a:r>
            <a:r>
              <a:rPr lang="ru-RU" sz="1200" dirty="0"/>
              <a:t>Л. В. Деловая игра как один из активных игровых методов // Концепт. 2016. Т. 23. URL: https://</a:t>
            </a:r>
            <a:r>
              <a:rPr lang="ru-RU" sz="1200" dirty="0" smtClean="0"/>
              <a:t>e-kon-cept.ru/2016/56389.htm </a:t>
            </a:r>
            <a:r>
              <a:rPr lang="ru-RU" sz="1200" dirty="0"/>
              <a:t>(дата обращения: 01.02.2023).</a:t>
            </a:r>
          </a:p>
          <a:p>
            <a:pPr marL="228600" indent="-228600">
              <a:spcAft>
                <a:spcPts val="800"/>
              </a:spcAft>
              <a:buAutoNum type="arabicPeriod"/>
            </a:pPr>
            <a:r>
              <a:rPr lang="ru-RU" sz="1200" dirty="0" smtClean="0"/>
              <a:t>Панова </a:t>
            </a:r>
            <a:r>
              <a:rPr lang="ru-RU" sz="1200" dirty="0"/>
              <a:t>А. Н. История развития деловой игры как одного из методов активного обучения // Психология и педагогика: методика и проблемы практического применения. 2010. № 17</a:t>
            </a:r>
            <a:r>
              <a:rPr lang="ru-RU" sz="1200" dirty="0" smtClean="0"/>
              <a:t>.</a:t>
            </a:r>
          </a:p>
          <a:p>
            <a:pPr marL="228600" indent="-228600">
              <a:spcAft>
                <a:spcPts val="800"/>
              </a:spcAft>
              <a:buAutoNum type="arabicPeriod"/>
            </a:pPr>
            <a:r>
              <a:rPr lang="ru-RU" sz="1200" dirty="0" smtClean="0"/>
              <a:t>Сергеева </a:t>
            </a:r>
            <a:r>
              <a:rPr lang="ru-RU" sz="1200" dirty="0"/>
              <a:t>В. А. Деловые игры как активный метод обучения студентов-медиков старших курсов по дисциплине «Внутренние болезни» // Педагогика. Вопросы теории и практики. 2016. № 3 (03).</a:t>
            </a:r>
          </a:p>
          <a:p>
            <a:pPr marL="228600" indent="-228600">
              <a:spcAft>
                <a:spcPts val="800"/>
              </a:spcAft>
              <a:buAutoNum type="arabicPeriod"/>
            </a:pPr>
            <a:endParaRPr lang="ru-RU" sz="1200" dirty="0" smtClean="0"/>
          </a:p>
          <a:p>
            <a:pPr marL="228600" indent="-228600">
              <a:spcAft>
                <a:spcPts val="800"/>
              </a:spcAft>
              <a:buAutoNum type="arabicPeriod"/>
            </a:pPr>
            <a:endParaRPr lang="ru-RU" sz="1200" dirty="0" smtClean="0"/>
          </a:p>
          <a:p>
            <a:pPr marL="228600" indent="-228600">
              <a:buAutoNum type="arabicPeriod"/>
            </a:pPr>
            <a:endParaRPr lang="ru-RU" sz="1200" dirty="0" smtClean="0"/>
          </a:p>
          <a:p>
            <a:pPr marL="228600" indent="-228600">
              <a:buAutoNum type="arabicPeriod"/>
            </a:pPr>
            <a:endParaRPr lang="ru-RU" sz="1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779228" y="1844703"/>
            <a:ext cx="3073179" cy="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031419" y="811556"/>
            <a:ext cx="3791048" cy="19271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Источники</a:t>
            </a:r>
          </a:p>
          <a:p>
            <a:pPr algn="l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литературы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5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ТЕАТРАЛЬНАЯ ПЕДАГОГИКА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0310" y="257370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Театральная педагогика </a:t>
            </a:r>
            <a:r>
              <a:rPr lang="ru-RU" dirty="0"/>
              <a:t>— это практическое направление современной психологии и педагогики искусства, реализующее в образовании принципы событийности, проживания, личностного творческого действия и импровизации, связывающее интеллектуальное, чувственное и эмоциональное восприятие.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7961" y="4615732"/>
            <a:ext cx="55659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Ланцова</a:t>
            </a: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Т.И. Теоретические основы программы развития творческих способностей педагога-психолога средствами театральной педагогики // Таврический научный обозреватель. 2015. №3-1. URL: https://cyberleninka.ru/article/n/teoreticheskie-osnovy-programmy-razvitiya-tvorcheskih-sposobnostey-pedagoga-psihologa-sredstvami-teatralnoy-pedagogiki (дата обращения: 01.02.2023).</a:t>
            </a:r>
          </a:p>
        </p:txBody>
      </p:sp>
      <p:pic>
        <p:nvPicPr>
          <p:cNvPr id="5124" name="Picture 4" descr="https://cdn-icons-png.flaticon.com/512/6684/66844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24" y="2478819"/>
            <a:ext cx="3231681" cy="3231682"/>
          </a:xfrm>
          <a:prstGeom prst="rect">
            <a:avLst/>
          </a:prstGeom>
          <a:noFill/>
          <a:effectLst>
            <a:outerShdw blurRad="50800" dist="101600" dir="3540000" sx="114000" sy="114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617597" y="4615732"/>
            <a:ext cx="5239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9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ТЕАТРАЛЬНАЯ ПЕДАГОГИКА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4175" y="2546272"/>
            <a:ext cx="8066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Театральная педагогика </a:t>
            </a:r>
            <a:r>
              <a:rPr lang="ru-RU" sz="1600" dirty="0"/>
              <a:t>— это система образования, организованная по законам импровизационной игры и </a:t>
            </a:r>
            <a:r>
              <a:rPr lang="ru-RU" sz="1600" dirty="0" smtClean="0"/>
              <a:t>продуктивного действия, протекающим </a:t>
            </a:r>
            <a:r>
              <a:rPr lang="ru-RU" sz="1600" dirty="0"/>
              <a:t>в увлекательных для </a:t>
            </a:r>
            <a:r>
              <a:rPr lang="ru-RU" sz="1600" dirty="0" smtClean="0"/>
              <a:t>участников предлагаемых </a:t>
            </a:r>
            <a:r>
              <a:rPr lang="ru-RU" sz="1600" dirty="0"/>
              <a:t>обстоятельствах, в совместном коллективном </a:t>
            </a:r>
            <a:r>
              <a:rPr lang="ru-RU" sz="1600" dirty="0" smtClean="0"/>
              <a:t>творчестве, </a:t>
            </a:r>
            <a:r>
              <a:rPr lang="ru-RU" sz="1600" dirty="0"/>
              <a:t>способствующая постижению явлений окружающего </a:t>
            </a:r>
            <a:r>
              <a:rPr lang="ru-RU" sz="1600" dirty="0" smtClean="0"/>
              <a:t>мира через </a:t>
            </a:r>
            <a:r>
              <a:rPr lang="ru-RU" sz="1600" dirty="0"/>
              <a:t>погружение и проживание в образах и </a:t>
            </a:r>
            <a:r>
              <a:rPr lang="ru-RU" sz="1600" dirty="0" smtClean="0"/>
              <a:t>дающая совокупность </a:t>
            </a:r>
            <a:r>
              <a:rPr lang="ru-RU" sz="1600" dirty="0"/>
              <a:t>цельных представлений о </a:t>
            </a:r>
            <a:r>
              <a:rPr lang="ru-RU" sz="1600" dirty="0" smtClean="0"/>
              <a:t>человеке, его </a:t>
            </a:r>
            <a:r>
              <a:rPr lang="ru-RU" sz="1600" dirty="0"/>
              <a:t>роли в жизни общества, его отношениях с окружающим миром, его деятельности, о его </a:t>
            </a:r>
            <a:r>
              <a:rPr lang="ru-RU" sz="1600" dirty="0" smtClean="0"/>
              <a:t>мыслях и </a:t>
            </a:r>
            <a:r>
              <a:rPr lang="ru-RU" sz="1600" dirty="0"/>
              <a:t>чувствах, нравственных и эстетических </a:t>
            </a:r>
            <a:r>
              <a:rPr lang="ru-RU" sz="1600" dirty="0" smtClean="0"/>
              <a:t>идеалах.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641451" y="4699220"/>
            <a:ext cx="5255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Косинец</a:t>
            </a: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Елена Игоревна Театральная педагогика для школы // Народное образование. 2010. №6. URL: https://cyberleninka.ru/article/n/teatralnaya-pedagogika-dlya-shkoly (дата обращения: 01.02.2023).</a:t>
            </a:r>
          </a:p>
        </p:txBody>
      </p:sp>
      <p:pic>
        <p:nvPicPr>
          <p:cNvPr id="6146" name="Picture 2" descr="https://cdn-icons-png.flaticon.com/512/7167/7167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95" y="3817496"/>
            <a:ext cx="2231420" cy="2231420"/>
          </a:xfrm>
          <a:prstGeom prst="rect">
            <a:avLst/>
          </a:prstGeom>
          <a:noFill/>
          <a:effectLst>
            <a:outerShdw blurRad="101600" dist="152400" dir="13140000" sx="114000" sy="114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053548" y="5991308"/>
            <a:ext cx="2647784" cy="2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617597" y="4615732"/>
            <a:ext cx="5239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2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-1545624" y="3132623"/>
            <a:ext cx="476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Актуальность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театральной педагогики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069450" y="842838"/>
            <a:ext cx="7952" cy="52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0247" y="3480389"/>
            <a:ext cx="970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Развитию </a:t>
            </a:r>
            <a:r>
              <a:rPr lang="ru-RU" dirty="0"/>
              <a:t>указанных качеств помогают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деловые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игры (имитационно-моделирующие),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через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театрализованный подход как активный метод обучения,</a:t>
            </a:r>
            <a:r>
              <a:rPr lang="ru-RU" dirty="0" smtClean="0"/>
              <a:t> </a:t>
            </a:r>
            <a:r>
              <a:rPr lang="ru-RU" dirty="0"/>
              <a:t>которые позволяют наиболее </a:t>
            </a:r>
            <a:r>
              <a:rPr lang="ru-RU" dirty="0" smtClean="0"/>
              <a:t>приблизить обучение </a:t>
            </a:r>
            <a:r>
              <a:rPr lang="ru-RU" dirty="0"/>
              <a:t>к </a:t>
            </a:r>
            <a:r>
              <a:rPr lang="ru-RU" dirty="0" smtClean="0"/>
              <a:t>условиям </a:t>
            </a:r>
            <a:r>
              <a:rPr lang="ru-RU" dirty="0"/>
              <a:t>профессиональной деятельности, воссоздать ее </a:t>
            </a:r>
            <a:r>
              <a:rPr lang="ru-RU" dirty="0" smtClean="0"/>
              <a:t>предметное и </a:t>
            </a:r>
            <a:r>
              <a:rPr lang="ru-RU" dirty="0"/>
              <a:t>социальное содержание моделировать отношения, характерные для работы врача.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4959" y="5219091"/>
            <a:ext cx="5728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Железнякова</a:t>
            </a: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Наталия Александровна, </a:t>
            </a:r>
            <a:r>
              <a:rPr lang="ru-RU" sz="10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Гафанович</a:t>
            </a: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Елена Яковлевна, Соколов Иван Михайлович ДЕЛОВАЯ ИГРА КАК СПОСОБ ПОВЫШЕНИЯ МОТИВАЦИИ СТУДЕНТОВ-МЕДИКОВ К ИЗУЧЕНИЮ КЛИНИЧЕСКИХ ДИСЦИПЛИН // Педагогика. Вопросы теории и практики. 2023. №1. URL: https://cyberleninka.ru/article/n/delovaya-igra-kak-sposob-povysheniya-motivatsii-studentov-medikov-k-izucheniyu-klinicheskih-distsiplin (дата обращения: 01.02.2023).</a:t>
            </a:r>
          </a:p>
        </p:txBody>
      </p:sp>
      <p:pic>
        <p:nvPicPr>
          <p:cNvPr id="1026" name="Picture 2" descr="https://cdn-icons-png.flaticon.com/512/7598/7598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00" y="1269258"/>
            <a:ext cx="2026455" cy="2026456"/>
          </a:xfrm>
          <a:prstGeom prst="rect">
            <a:avLst/>
          </a:prstGeom>
          <a:noFill/>
          <a:effectLst>
            <a:outerShdw blurRad="50800" dist="101600" sx="114000" sy="114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3886" y="961582"/>
            <a:ext cx="58442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последнее время в медицинское образование, отличающееся многими незыблемыми традициями, стали внедряться активные методы обучения. Они направлены на повышение активности, интереса, творческой самостоятельности студентов при усвоении знаний, умений и навыков.</a:t>
            </a:r>
          </a:p>
          <a:p>
            <a:endParaRPr lang="ru-RU" sz="1400" dirty="0"/>
          </a:p>
          <a:p>
            <a:r>
              <a:rPr lang="ru-RU" sz="1400" dirty="0"/>
              <a:t>Врач – это та профессия, которая требует, с одной стороны, самостоятельного мышления, а с другой стороны – закрепившихся навыков коллективной деятельности, высоких коммуникативных умений, профессиональных знаний, умений и навыков. </a:t>
            </a:r>
          </a:p>
          <a:p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45311" y="3208351"/>
            <a:ext cx="3570136" cy="3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78449" y="5084859"/>
            <a:ext cx="5239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0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619" y="1316087"/>
            <a:ext cx="10210135" cy="110111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Использование в процессе обучения методов</a:t>
            </a:r>
            <a:br>
              <a:rPr lang="ru-RU" sz="3600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и приемов театральной педагогики: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9843" y="2417197"/>
            <a:ext cx="483969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Р</a:t>
            </a:r>
            <a:r>
              <a:rPr lang="ru-RU" sz="1500" b="1" dirty="0" smtClean="0"/>
              <a:t>азвивает</a:t>
            </a:r>
            <a:r>
              <a:rPr lang="ru-RU" sz="1500" dirty="0" smtClean="0"/>
              <a:t> </a:t>
            </a:r>
            <a:r>
              <a:rPr lang="ru-RU" sz="1500" dirty="0"/>
              <a:t>учебно-познавательные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 </a:t>
            </a:r>
            <a:r>
              <a:rPr lang="ru-RU" sz="1500" dirty="0"/>
              <a:t>коммуникативные способности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учащихся;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С</a:t>
            </a:r>
            <a:r>
              <a:rPr lang="ru-RU" sz="1500" b="1" dirty="0" smtClean="0"/>
              <a:t>одействует</a:t>
            </a:r>
            <a:r>
              <a:rPr lang="ru-RU" sz="1500" dirty="0" smtClean="0"/>
              <a:t> </a:t>
            </a:r>
            <a:r>
              <a:rPr lang="ru-RU" sz="1500" dirty="0"/>
              <a:t>формированию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мировоззрения</a:t>
            </a:r>
            <a:r>
              <a:rPr lang="ru-RU" sz="1500" dirty="0"/>
              <a:t>, интеллекта,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образного </a:t>
            </a:r>
            <a:r>
              <a:rPr lang="ru-RU" sz="1500" dirty="0"/>
              <a:t>мышления,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творческого </a:t>
            </a:r>
            <a:r>
              <a:rPr lang="ru-RU" sz="1500" dirty="0"/>
              <a:t>потенциала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 </a:t>
            </a:r>
            <a:r>
              <a:rPr lang="ru-RU" sz="1500" dirty="0"/>
              <a:t>«духовных сил» личности</a:t>
            </a:r>
            <a:r>
              <a:rPr lang="ru-RU" sz="15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/>
              <a:t>С</a:t>
            </a:r>
            <a:r>
              <a:rPr lang="ru-RU" sz="1500" b="1" dirty="0" smtClean="0"/>
              <a:t>пособствует </a:t>
            </a:r>
            <a:r>
              <a:rPr lang="ru-RU" sz="1500" dirty="0"/>
              <a:t>становлению нравственных качеств, выработке отношения к нормам поведения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 </a:t>
            </a:r>
            <a:r>
              <a:rPr lang="ru-RU" sz="1500" dirty="0"/>
              <a:t>закреплению их через эмоциональное переживание на основе тесной связи представлений и оценок с жизнью и личным </a:t>
            </a:r>
            <a:r>
              <a:rPr lang="ru-RU" sz="1500" dirty="0" smtClean="0"/>
              <a:t>опытом.</a:t>
            </a:r>
            <a:endParaRPr lang="ru-RU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6655241" y="2468492"/>
            <a:ext cx="4762831" cy="345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1500" b="1" dirty="0"/>
              <a:t>В</a:t>
            </a:r>
            <a:r>
              <a:rPr lang="ru-RU" sz="1500" b="1" dirty="0" smtClean="0"/>
              <a:t>ладение</a:t>
            </a:r>
            <a:r>
              <a:rPr lang="ru-RU" sz="1500" dirty="0" smtClean="0"/>
              <a:t> </a:t>
            </a:r>
            <a:r>
              <a:rPr lang="ru-RU" sz="1500" dirty="0"/>
              <a:t>живой разговорной речью, телом и мимикой </a:t>
            </a:r>
            <a:r>
              <a:rPr lang="ru-RU" sz="1500" dirty="0" smtClean="0"/>
              <a:t>, развитие </a:t>
            </a:r>
            <a:r>
              <a:rPr lang="ru-RU" sz="1500" dirty="0"/>
              <a:t>эмоциональности, чувств, </a:t>
            </a:r>
            <a:r>
              <a:rPr lang="ru-RU" sz="1500" dirty="0" smtClean="0"/>
              <a:t>сопереживания (все это способствует развитию эмоционального интеллекта);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/>
              <a:t>умение </a:t>
            </a:r>
            <a:r>
              <a:rPr lang="ru-RU" sz="1500" b="1" dirty="0"/>
              <a:t>чувствовать </a:t>
            </a:r>
            <a:r>
              <a:rPr lang="ru-RU" sz="1500" dirty="0"/>
              <a:t>ситуацию и выходить из </a:t>
            </a:r>
            <a:r>
              <a:rPr lang="ru-RU" sz="1500" dirty="0" smtClean="0"/>
              <a:t>нее; 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/>
              <a:t>воспитание </a:t>
            </a:r>
            <a:r>
              <a:rPr lang="ru-RU" sz="1500" b="1" dirty="0"/>
              <a:t>вкуса </a:t>
            </a:r>
            <a:r>
              <a:rPr lang="ru-RU" sz="1500" dirty="0"/>
              <a:t>и чувства </a:t>
            </a:r>
            <a:r>
              <a:rPr lang="ru-RU" sz="1500" dirty="0" smtClean="0"/>
              <a:t>меры, публичности; 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1500" b="1" dirty="0" smtClean="0"/>
              <a:t>умение </a:t>
            </a:r>
            <a:r>
              <a:rPr lang="ru-RU" sz="1500" b="1" dirty="0"/>
              <a:t>владеть аудиторией</a:t>
            </a:r>
            <a:r>
              <a:rPr lang="ru-RU" sz="1500" dirty="0"/>
              <a:t>, взаимодействие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с </a:t>
            </a:r>
            <a:r>
              <a:rPr lang="ru-RU" sz="1500" dirty="0"/>
              <a:t>окружающими, сохраняя индивидуальность, погружение в </a:t>
            </a:r>
            <a:r>
              <a:rPr lang="ru-RU" sz="1500" dirty="0" smtClean="0"/>
              <a:t>предлагаемые обстоятельства;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 </a:t>
            </a:r>
            <a:r>
              <a:rPr lang="ru-RU" sz="1500" b="1" dirty="0" smtClean="0"/>
              <a:t>успешность </a:t>
            </a:r>
            <a:r>
              <a:rPr lang="ru-RU" sz="1500" b="1" dirty="0"/>
              <a:t>здесь </a:t>
            </a:r>
            <a:r>
              <a:rPr lang="ru-RU" sz="1500" dirty="0"/>
              <a:t>и сейчас – универсальное средство для воспитания Человека. </a:t>
            </a:r>
          </a:p>
        </p:txBody>
      </p:sp>
      <p:pic>
        <p:nvPicPr>
          <p:cNvPr id="3074" name="Picture 2" descr="Идея бесплатно стик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55081" y="2061449"/>
            <a:ext cx="2424623" cy="2424624"/>
          </a:xfrm>
          <a:prstGeom prst="rect">
            <a:avLst/>
          </a:prstGeom>
          <a:noFill/>
          <a:effectLst>
            <a:outerShdw blurRad="50800" dist="101600" dir="3540000" sx="114000" sy="114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5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04167" y="5144494"/>
            <a:ext cx="49019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Галактионова М.Ю., </a:t>
            </a:r>
            <a:r>
              <a:rPr lang="ru-RU" sz="9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Гордиец</a:t>
            </a:r>
            <a:r>
              <a:rPr lang="ru-RU" sz="9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А.В., </a:t>
            </a:r>
            <a:r>
              <a:rPr lang="ru-RU" sz="9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Матыркина</a:t>
            </a:r>
            <a:r>
              <a:rPr lang="ru-RU" sz="9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А.А., Артеменко С.И. Клиническая деловая игра, как педагогическая форма управления образовательного процесса // Фундаментальные и прикладные проблемы </a:t>
            </a:r>
            <a:r>
              <a:rPr lang="ru-RU" sz="9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здоровьесбережения</a:t>
            </a:r>
            <a:r>
              <a:rPr lang="ru-RU" sz="9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человека на Севере: сборник материалов III Всероссийской научно-практической конференции, Сургут, 20–21 октября 2018 г.. - Сургут, Сургут. гос. ун-т, медицинский институт. - 2018. - С.9-14.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96619" y="1316087"/>
            <a:ext cx="10210135" cy="11011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Задачи  и назначение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имитационно-моделирующий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театральной педагогики: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4167" y="2460929"/>
            <a:ext cx="4707171" cy="2308324"/>
          </a:xfrm>
          <a:prstGeom prst="rect">
            <a:avLst/>
          </a:prstGeom>
          <a:noFill/>
        </p:spPr>
        <p:txBody>
          <a:bodyPr wrap="square" numCol="1" spcCol="396000" rtlCol="0">
            <a:spAutoFit/>
          </a:bodyPr>
          <a:lstStyle/>
          <a:p>
            <a:pPr algn="just"/>
            <a:r>
              <a:rPr lang="ru-RU" sz="1200" dirty="0" smtClean="0"/>
              <a:t>Основным </a:t>
            </a:r>
            <a:r>
              <a:rPr lang="ru-RU" sz="1200" dirty="0"/>
              <a:t>назначением деловых игр является выработка практических и коммуникативных навыков деятельности по приобретаемой профессии. </a:t>
            </a:r>
            <a:endParaRPr lang="ru-RU" sz="1200" dirty="0" smtClean="0"/>
          </a:p>
          <a:p>
            <a:pPr algn="just"/>
            <a:r>
              <a:rPr lang="ru-RU" sz="1200" dirty="0" smtClean="0"/>
              <a:t>Эта </a:t>
            </a:r>
            <a:r>
              <a:rPr lang="ru-RU" sz="1200" dirty="0"/>
              <a:t>форма помогает наиболее эффективно превратить знания студентов в умения с помощью моделирования сложных</a:t>
            </a:r>
          </a:p>
          <a:p>
            <a:pPr algn="just"/>
            <a:r>
              <a:rPr lang="ru-RU" sz="1200" dirty="0"/>
              <a:t>ситуаций – имитаций конкретного объекта. </a:t>
            </a:r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Появляется </a:t>
            </a:r>
            <a:r>
              <a:rPr lang="ru-RU" sz="1200" dirty="0"/>
              <a:t>возможность разыгрывания в динамике разных вариантов ситуаций не с самим объектом (больным), а его имитационной моделью. Деловые клинические игры, как один из методов игрового обучения, дают возможность моделирования отношений, характерных для врачебной </a:t>
            </a:r>
            <a:r>
              <a:rPr lang="ru-RU" sz="1200" dirty="0" smtClean="0"/>
              <a:t>деятельности.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4" y="2417197"/>
            <a:ext cx="4706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формирование умения точно ориентироваться в профессиональной </a:t>
            </a:r>
            <a:r>
              <a:rPr lang="ru-RU" sz="1200" b="1" dirty="0" smtClean="0"/>
              <a:t>ситуации</a:t>
            </a:r>
            <a:r>
              <a:rPr lang="ru-RU" sz="1200" b="1" dirty="0"/>
              <a:t>;</a:t>
            </a:r>
            <a:endParaRPr lang="ru-RU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быстро </a:t>
            </a:r>
            <a:r>
              <a:rPr lang="ru-RU" sz="1200" b="1" dirty="0"/>
              <a:t>и правильно принимать решения;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предотвращение реальных ошибок, возможных в будущей профессиональной деятельности; </a:t>
            </a:r>
            <a:endParaRPr lang="ru-RU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определение </a:t>
            </a:r>
            <a:r>
              <a:rPr lang="ru-RU" sz="1200" b="1" dirty="0"/>
              <a:t>и корректировка собственных знаний и умений.</a:t>
            </a:r>
          </a:p>
          <a:p>
            <a:endParaRPr lang="ru-RU" sz="1200" dirty="0"/>
          </a:p>
        </p:txBody>
      </p:sp>
      <p:pic>
        <p:nvPicPr>
          <p:cNvPr id="2050" name="Picture 2" descr="https://cdn-icons-png.flaticon.com/512/6847/68477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94" y="3970531"/>
            <a:ext cx="2141372" cy="2141372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47746" y="3749140"/>
            <a:ext cx="3709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Деловые клинические игры способствуют воспитанию таких качеств личности, как самостоятельность, деловитость, организованность, коллективизм, корректность, творческий подход к принятию решения и т.д. </a:t>
            </a:r>
            <a:endParaRPr lang="ru-RU" sz="1200" dirty="0" smtClean="0"/>
          </a:p>
          <a:p>
            <a:r>
              <a:rPr lang="ru-RU" sz="1200" dirty="0" smtClean="0"/>
              <a:t>Особо </a:t>
            </a:r>
            <a:r>
              <a:rPr lang="ru-RU" sz="1200" dirty="0"/>
              <a:t>важно подчеркнуть упражнения студентов в </a:t>
            </a:r>
            <a:r>
              <a:rPr lang="ru-RU" sz="1200" dirty="0" err="1"/>
              <a:t>деонтологических</a:t>
            </a:r>
            <a:r>
              <a:rPr lang="ru-RU" sz="1200" dirty="0"/>
              <a:t>, коммуникативных, </a:t>
            </a:r>
            <a:r>
              <a:rPr lang="ru-RU" sz="1200" dirty="0" smtClean="0"/>
              <a:t>организатор-</a:t>
            </a:r>
            <a:r>
              <a:rPr lang="ru-RU" sz="1200" dirty="0" err="1" smtClean="0"/>
              <a:t>ских</a:t>
            </a:r>
            <a:r>
              <a:rPr lang="ru-RU" sz="1200" dirty="0" smtClean="0"/>
              <a:t> </a:t>
            </a:r>
            <a:r>
              <a:rPr lang="ru-RU" sz="1200" dirty="0"/>
              <a:t>навыках. Часто этические ошибки врача связаны не столько с незнанием </a:t>
            </a:r>
            <a:r>
              <a:rPr lang="ru-RU" sz="1200" dirty="0" err="1"/>
              <a:t>деонтологических</a:t>
            </a:r>
            <a:r>
              <a:rPr lang="ru-RU" sz="1200" dirty="0"/>
              <a:t> принципов, сколько с отсутствием готовности применить их к конкретному больному, с учетом его </a:t>
            </a:r>
            <a:r>
              <a:rPr lang="ru-RU" sz="1200" dirty="0" smtClean="0"/>
              <a:t>психологического</a:t>
            </a:r>
            <a:r>
              <a:rPr lang="ru-RU" sz="1200" dirty="0"/>
              <a:t>, эмоционального, социального статуса.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75729" y="5144494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65698" y="6111903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8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04167" y="5144494"/>
            <a:ext cx="49019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Галактионова М.Ю., </a:t>
            </a:r>
            <a:r>
              <a:rPr lang="ru-RU" sz="9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Гордиец</a:t>
            </a:r>
            <a:r>
              <a:rPr lang="ru-RU" sz="9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А.В., </a:t>
            </a:r>
            <a:r>
              <a:rPr lang="ru-RU" sz="9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Матыркина</a:t>
            </a:r>
            <a:r>
              <a:rPr lang="ru-RU" sz="9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А.А., Артеменко С.И. Клиническая деловая игра, как педагогическая форма управления образовательного процесса // Фундаментальные и прикладные проблемы </a:t>
            </a:r>
            <a:r>
              <a:rPr lang="ru-RU" sz="900" dirty="0" err="1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здоровьесбережения</a:t>
            </a:r>
            <a:r>
              <a:rPr lang="ru-RU" sz="9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человека на Севере: сборник материалов III Всероссийской научно-практической конференции, Сургут, 20–21 октября 2018 г.. - Сургут, Сургут. гос. ун-т, медицинский институт. - 2018. - С.9-14.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26665" y="1206768"/>
            <a:ext cx="10210135" cy="11011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Задачи  и назначение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имитационно-моделирующий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театральной педагогики: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https://cdn-icons-png.flaticon.com/512/6847/68477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04" y="3970531"/>
            <a:ext cx="2141372" cy="2141372"/>
          </a:xfrm>
          <a:prstGeom prst="rect">
            <a:avLst/>
          </a:prstGeom>
          <a:noFill/>
          <a:effectLst>
            <a:outerShdw blurRad="88900" dist="101600" dir="14400000" sx="114000" sy="114000" algn="ctr" rotWithShape="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575729" y="5144494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65698" y="6111903"/>
            <a:ext cx="4774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20512" y="2410712"/>
            <a:ext cx="4893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совершенствование </a:t>
            </a:r>
            <a:r>
              <a:rPr lang="ru-RU" dirty="0"/>
              <a:t>коммуникативных способностей;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полнота </a:t>
            </a:r>
            <a:r>
              <a:rPr lang="ru-RU" dirty="0"/>
              <a:t>самовыражения;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понимание студентом самого себя и позиций другого человека;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снятие </a:t>
            </a:r>
            <a:r>
              <a:rPr lang="ru-RU" dirty="0"/>
              <a:t>эмоционального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напряжения;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чувства ответственности;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умения действовать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коллективе;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тренинг в выборе решения;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своевременное </a:t>
            </a:r>
            <a:r>
              <a:rPr lang="ru-RU" dirty="0"/>
              <a:t>предотвращение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реальных </a:t>
            </a:r>
            <a:r>
              <a:rPr lang="ru-RU" dirty="0"/>
              <a:t>ошибок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3651" y="1984713"/>
            <a:ext cx="85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ажной </a:t>
            </a:r>
            <a:r>
              <a:rPr lang="ru-RU" dirty="0"/>
              <a:t>целью игр является приобретение социально-</a:t>
            </a:r>
            <a:r>
              <a:rPr lang="ru-RU" dirty="0" err="1"/>
              <a:t>эмо</a:t>
            </a:r>
            <a:r>
              <a:rPr lang="ru-RU" dirty="0"/>
              <a:t>-</a:t>
            </a:r>
            <a:r>
              <a:rPr lang="ru-RU" dirty="0" err="1"/>
              <a:t>ционального</a:t>
            </a:r>
            <a:r>
              <a:rPr lang="ru-RU" dirty="0"/>
              <a:t> опыта: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26176" y="2824241"/>
            <a:ext cx="3873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Театрально-игровая </a:t>
            </a:r>
            <a:r>
              <a:rPr lang="ru-RU" b="1" dirty="0"/>
              <a:t>форма занятий создается при помощи игровых приемов и ситуаций, которые выступают как средство побуждения, стимулирующие обучающихся к </a:t>
            </a:r>
            <a:r>
              <a:rPr lang="ru-RU" b="1" dirty="0" smtClean="0"/>
              <a:t>деятельности.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112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910" y="950704"/>
            <a:ext cx="3791048" cy="192716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Принципы театральной педагогики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3466" y="3156667"/>
            <a:ext cx="480118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Принцип </a:t>
            </a:r>
            <a:r>
              <a:rPr lang="ru-RU" sz="1600" b="1" dirty="0" err="1" smtClean="0"/>
              <a:t>ипровизированность</a:t>
            </a:r>
            <a:r>
              <a:rPr lang="ru-RU" sz="1600" b="1" dirty="0" smtClean="0"/>
              <a:t>. </a:t>
            </a:r>
            <a:br>
              <a:rPr lang="ru-RU" sz="1600" b="1" dirty="0" smtClean="0"/>
            </a:br>
            <a:r>
              <a:rPr lang="ru-RU" sz="1600" dirty="0" smtClean="0"/>
              <a:t>Студент </a:t>
            </a:r>
            <a:r>
              <a:rPr lang="ru-RU" sz="1600" dirty="0"/>
              <a:t>должен быть готов к импровизации в заданиях. просчетам и победам как своим, тек и других учеников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Принцип </a:t>
            </a:r>
            <a:r>
              <a:rPr lang="ru-RU" sz="1600" b="1" dirty="0" smtClean="0"/>
              <a:t>дефицит </a:t>
            </a:r>
            <a:r>
              <a:rPr lang="ru-RU" sz="1600" b="1" dirty="0"/>
              <a:t>информации.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Необходимо </a:t>
            </a:r>
            <a:r>
              <a:rPr lang="ru-RU" sz="1600" dirty="0"/>
              <a:t>дать </a:t>
            </a:r>
            <a:r>
              <a:rPr lang="ru-RU" sz="1600" dirty="0" smtClean="0"/>
              <a:t>Студенту </a:t>
            </a:r>
            <a:r>
              <a:rPr lang="ru-RU" sz="1600" dirty="0"/>
              <a:t>возможность уточнить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непонятый </a:t>
            </a:r>
            <a:r>
              <a:rPr lang="ru-RU" sz="1600" dirty="0"/>
              <a:t>вопрос, легализовать </a:t>
            </a:r>
            <a:r>
              <a:rPr lang="ru-RU" sz="1600" dirty="0" smtClean="0"/>
              <a:t>взаимопомощь.</a:t>
            </a:r>
            <a:br>
              <a:rPr lang="ru-RU" sz="1600" dirty="0" smtClean="0"/>
            </a:br>
            <a:r>
              <a:rPr lang="ru-RU" sz="1600" dirty="0" smtClean="0"/>
              <a:t>Это </a:t>
            </a:r>
            <a:r>
              <a:rPr lang="ru-RU" sz="1600" dirty="0"/>
              <a:t>полезнее, чем многократные разъяснения </a:t>
            </a:r>
            <a:r>
              <a:rPr lang="ru-RU" sz="1600" dirty="0" smtClean="0"/>
              <a:t>педагога.</a:t>
            </a:r>
            <a:endParaRPr lang="ru-RU" sz="1600" dirty="0"/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961366" y="1184744"/>
            <a:ext cx="42420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Принцип приоритета </a:t>
            </a:r>
            <a:r>
              <a:rPr lang="ru-RU" sz="1600" b="1" dirty="0" smtClean="0"/>
              <a:t>студенческой </a:t>
            </a:r>
            <a:r>
              <a:rPr lang="ru-RU" sz="1600" b="1" dirty="0" smtClean="0"/>
              <a:t>самодеятельности.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Даже </a:t>
            </a:r>
            <a:r>
              <a:rPr lang="ru-RU" sz="1600" dirty="0"/>
              <a:t>если задание выполняется неверно, оно открывает новые возможности его применения, новую </a:t>
            </a:r>
            <a:r>
              <a:rPr lang="ru-RU" sz="1600" dirty="0" smtClean="0"/>
              <a:t>модификацию.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Здесь </a:t>
            </a:r>
            <a:r>
              <a:rPr lang="ru-RU" sz="1600" dirty="0"/>
              <a:t>необходима сама </a:t>
            </a:r>
            <a:r>
              <a:rPr lang="ru-RU" sz="1600" dirty="0" smtClean="0"/>
              <a:t>активность, </a:t>
            </a:r>
            <a:r>
              <a:rPr lang="ru-RU" sz="1600" dirty="0"/>
              <a:t>возможность тренинга в поисках решения проблемы и </a:t>
            </a:r>
            <a:r>
              <a:rPr lang="ru-RU" sz="1600" dirty="0" smtClean="0"/>
              <a:t>самостоятельности.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Принцип приоритета </a:t>
            </a:r>
            <a:r>
              <a:rPr lang="ru-RU" sz="1600" b="1" dirty="0" smtClean="0"/>
              <a:t>обучающегося</a:t>
            </a:r>
            <a:r>
              <a:rPr lang="ru-RU" sz="1600" b="1" dirty="0" smtClean="0"/>
              <a:t>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Педагог </a:t>
            </a:r>
            <a:r>
              <a:rPr lang="ru-RU" sz="1600" dirty="0"/>
              <a:t>должен видеть реакцию </a:t>
            </a:r>
            <a:r>
              <a:rPr lang="ru-RU" sz="1600" dirty="0" smtClean="0"/>
              <a:t>студентов </a:t>
            </a:r>
            <a:r>
              <a:rPr lang="ru-RU" sz="1600" dirty="0"/>
              <a:t>на его задания как реальную обратную связь.</a:t>
            </a:r>
          </a:p>
        </p:txBody>
      </p:sp>
      <p:pic>
        <p:nvPicPr>
          <p:cNvPr id="1028" name="Picture 4" descr="https://cdn-icons-png.flaticon.com/512/6684/66845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02" y="1059148"/>
            <a:ext cx="1868032" cy="1868032"/>
          </a:xfrm>
          <a:prstGeom prst="rect">
            <a:avLst/>
          </a:prstGeom>
          <a:noFill/>
          <a:effectLst>
            <a:outerShdw blurRad="50800" dist="101600" sx="114000" sy="114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-icons-png.flaticon.com/512/6684/66844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63" y="2927180"/>
            <a:ext cx="1750133" cy="1750134"/>
          </a:xfrm>
          <a:prstGeom prst="rect">
            <a:avLst/>
          </a:prstGeom>
          <a:noFill/>
          <a:effectLst>
            <a:outerShdw blurRad="50800" dist="101600" sx="114000" sy="114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198042" y="5487346"/>
            <a:ext cx="612251" cy="878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9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332073" y="1027842"/>
            <a:ext cx="5017936" cy="502005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Принцип </a:t>
            </a:r>
            <a:r>
              <a:rPr lang="ru-RU" sz="1600" b="1" dirty="0" err="1"/>
              <a:t>проблематизации</a:t>
            </a:r>
            <a:r>
              <a:rPr lang="ru-RU" sz="1600" b="1" dirty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Преподаватель </a:t>
            </a:r>
            <a:r>
              <a:rPr lang="ru-RU" sz="1600" dirty="0" smtClean="0"/>
              <a:t>часто </a:t>
            </a:r>
            <a:r>
              <a:rPr lang="ru-RU" sz="1600" dirty="0" smtClean="0"/>
              <a:t>формулирует </a:t>
            </a:r>
            <a:r>
              <a:rPr lang="ru-RU" sz="1600" dirty="0"/>
              <a:t>задание как некое </a:t>
            </a:r>
            <a:r>
              <a:rPr lang="ru-RU" sz="1600" dirty="0" smtClean="0"/>
              <a:t>противоречие или как неоконченное, </a:t>
            </a:r>
            <a:r>
              <a:rPr lang="ru-RU" sz="1600" dirty="0"/>
              <a:t>что приводит </a:t>
            </a:r>
            <a:r>
              <a:rPr lang="ru-RU" sz="1600" dirty="0" smtClean="0"/>
              <a:t>студентов </a:t>
            </a:r>
            <a:r>
              <a:rPr lang="ru-RU" sz="1600" dirty="0"/>
              <a:t>к переживанию состояния интеллектуального тупика и погружает в проблемную ситуацию, которая есть психологическая модель условия порождения мышления на основе ситуативной доминанты познавательной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потребности.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</a:p>
          <a:p>
            <a:r>
              <a:rPr lang="ru-RU" sz="1600" b="1" dirty="0" smtClean="0"/>
              <a:t>Принцип дела, а не амбиций.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Сегодня ты актер, а завтра </a:t>
            </a:r>
            <a:br>
              <a:rPr lang="ru-RU" sz="1600" dirty="0" smtClean="0"/>
            </a:br>
            <a:r>
              <a:rPr lang="ru-RU" sz="1600" dirty="0" smtClean="0"/>
              <a:t>ты — участник массовки, или режиссер и т.п. </a:t>
            </a:r>
            <a:br>
              <a:rPr lang="ru-RU" sz="1600" dirty="0" smtClean="0"/>
            </a:br>
            <a:r>
              <a:rPr lang="ru-RU" sz="1600" dirty="0" smtClean="0"/>
              <a:t>Один из центральных приемов — это работа над заданием малыми группами. </a:t>
            </a:r>
            <a:r>
              <a:rPr lang="ru-RU" sz="1600" dirty="0"/>
              <a:t>Возникает объективная необходимость включения в работу каждого участника </a:t>
            </a:r>
            <a:r>
              <a:rPr lang="ru-RU" sz="1600" dirty="0" smtClean="0"/>
              <a:t>группы. Нарабатывается смена ролевых функции, так как группа по составу постоянно меняются.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79096" y="1027842"/>
            <a:ext cx="47071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Принцип событийности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означает, </a:t>
            </a:r>
            <a:r>
              <a:rPr lang="ru-RU" sz="1600" dirty="0"/>
              <a:t>что во время занятий должно происходить что-то такое, что для участников действия меняет мир. До того, как для тебя произошло событие, ты был немного другим, думал немного по-другому, действовал по-другому. Через переживания событий человек </a:t>
            </a:r>
            <a:r>
              <a:rPr lang="ru-RU" sz="1600" dirty="0" smtClean="0"/>
              <a:t>развивается, в том числе и его эмоциональный интеллект.</a:t>
            </a:r>
          </a:p>
          <a:p>
            <a:endParaRPr lang="ru-RU" sz="1600" dirty="0"/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Принцип оценки деятельности.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Отрабатывается такт в умении </a:t>
            </a:r>
            <a:r>
              <a:rPr lang="ru-RU" sz="1600" dirty="0" smtClean="0"/>
              <a:t>оценить работу </a:t>
            </a:r>
            <a:r>
              <a:rPr lang="ru-RU" sz="1600" dirty="0"/>
              <a:t>другой группы </a:t>
            </a:r>
            <a:r>
              <a:rPr lang="ru-RU" sz="1600" dirty="0" smtClean="0"/>
              <a:t>по </a:t>
            </a:r>
            <a:r>
              <a:rPr lang="ru-RU" sz="1600" dirty="0"/>
              <a:t>делу, а не по личным симпатиям и </a:t>
            </a:r>
            <a:r>
              <a:rPr lang="ru-RU" sz="1600" dirty="0" smtClean="0"/>
              <a:t>претензиям.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Для этого педагогу необходимо установить </a:t>
            </a:r>
            <a:r>
              <a:rPr lang="ru-RU" sz="1600" dirty="0" smtClean="0"/>
              <a:t>четкие, </a:t>
            </a:r>
            <a:r>
              <a:rPr lang="ru-RU" sz="1600" dirty="0"/>
              <a:t>конкретные критерии оценок выполнения заданий.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375709" y="3132623"/>
            <a:ext cx="442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Принципы театральной педагогики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69450" y="842838"/>
            <a:ext cx="7952" cy="52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cdn-icons-png.flaticon.com/512/6684/66845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97" y="2435291"/>
            <a:ext cx="2309853" cy="2309853"/>
          </a:xfrm>
          <a:prstGeom prst="rect">
            <a:avLst/>
          </a:prstGeom>
          <a:noFill/>
          <a:effectLst>
            <a:outerShdw blurRad="114300" dist="101600" dir="11340000" sx="114000" sy="114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6081626" y="476635"/>
            <a:ext cx="597470" cy="874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00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348</TotalTime>
  <Words>1549</Words>
  <Application>Microsoft Office PowerPoint</Application>
  <PresentationFormat>Широкоэкранный</PresentationFormat>
  <Paragraphs>239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Medium</vt:lpstr>
      <vt:lpstr>Garamond</vt:lpstr>
      <vt:lpstr>Segoe UI Black</vt:lpstr>
      <vt:lpstr>Times New Roman</vt:lpstr>
      <vt:lpstr>Wingdings</vt:lpstr>
      <vt:lpstr>Натуральные материалы</vt:lpstr>
      <vt:lpstr>МАСТЕР-КЛАСС  «ТЕАТРАЛЬНАЯ ПЕДАГОГИКА  В ВОСПИТАНИИ КУЛЬТУРЫ ОБЩЕНИЯ ВРАЧА С ПАЦИЕНТОМ»</vt:lpstr>
      <vt:lpstr>ТЕАТРАЛЬНАЯ ПЕДАГОГИКА</vt:lpstr>
      <vt:lpstr>ТЕАТРАЛЬНАЯ ПЕДАГОГИКА</vt:lpstr>
      <vt:lpstr>Презентация PowerPoint</vt:lpstr>
      <vt:lpstr>Использование в процессе обучения методов  и приемов театральной педагогики: </vt:lpstr>
      <vt:lpstr>Презентация PowerPoint</vt:lpstr>
      <vt:lpstr>Презентация PowerPoint</vt:lpstr>
      <vt:lpstr>Принципы театральной педагогики</vt:lpstr>
      <vt:lpstr>Презентация PowerPoint</vt:lpstr>
      <vt:lpstr>Виды деятельности в рамках реализации видео-проекта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208</cp:revision>
  <dcterms:created xsi:type="dcterms:W3CDTF">2023-02-01T05:42:25Z</dcterms:created>
  <dcterms:modified xsi:type="dcterms:W3CDTF">2023-02-01T17:28:25Z</dcterms:modified>
</cp:coreProperties>
</file>