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7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C64B7-00CD-40AC-8EBE-C13E677ACC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8CB7BCB-6250-45BB-AC90-AC77ED5586D1}">
      <dgm:prSet phldrT="[Текст]" custT="1"/>
      <dgm:spPr/>
      <dgm:t>
        <a:bodyPr/>
        <a:lstStyle/>
        <a:p>
          <a:pPr algn="just"/>
          <a:r>
            <a:rPr lang="ru-RU" sz="2000" dirty="0" smtClean="0"/>
            <a:t>ИЦН возникает из-за функционального или структурного дефекта ШМ вследствие различных этиологических факторов. Истинная ИЦН сопровождает 1% беременностей, у женщин с повторяющимися поздними выкидышами — 20%</a:t>
          </a:r>
          <a:endParaRPr lang="ru-RU" sz="2000" dirty="0"/>
        </a:p>
      </dgm:t>
    </dgm:pt>
    <dgm:pt modelId="{9887767D-65C5-4139-A7A0-88EFA15156F0}" type="parTrans" cxnId="{2E9CCF10-ECD5-493D-BFF5-5413AFA921D7}">
      <dgm:prSet/>
      <dgm:spPr/>
      <dgm:t>
        <a:bodyPr/>
        <a:lstStyle/>
        <a:p>
          <a:endParaRPr lang="ru-RU"/>
        </a:p>
      </dgm:t>
    </dgm:pt>
    <dgm:pt modelId="{7F599BB6-22F7-493F-B6A7-C3B4A6C81F71}" type="sibTrans" cxnId="{2E9CCF10-ECD5-493D-BFF5-5413AFA921D7}">
      <dgm:prSet/>
      <dgm:spPr/>
      <dgm:t>
        <a:bodyPr/>
        <a:lstStyle/>
        <a:p>
          <a:endParaRPr lang="ru-RU"/>
        </a:p>
      </dgm:t>
    </dgm:pt>
    <dgm:pt modelId="{5AC5B8B4-B03C-429D-8DC4-164844D77137}">
      <dgm:prSet phldrT="[Текст]" custT="1"/>
      <dgm:spPr/>
      <dgm:t>
        <a:bodyPr/>
        <a:lstStyle/>
        <a:p>
          <a:r>
            <a:rPr lang="ru-RU" sz="2000" dirty="0" smtClean="0"/>
            <a:t>Ключевой фактор формирования ИЦН — дефект синтеза коллагена, обеспечивающего до 85% веса ткани ШМ. Исследования цервикального коллагена у небеременных с ранее выявленной ИЦН обнаружили сниженную концентрацию </a:t>
          </a:r>
          <a:r>
            <a:rPr lang="ru-RU" sz="2000" dirty="0" err="1" smtClean="0"/>
            <a:t>гидроксипролина</a:t>
          </a:r>
          <a:r>
            <a:rPr lang="ru-RU" sz="2000" dirty="0" smtClean="0"/>
            <a:t> в сравнении с женщинами с нормальным строением ШМ. Причины возникновения указанного нарушения пока не установлены.</a:t>
          </a:r>
          <a:endParaRPr lang="ru-RU" sz="2000" dirty="0"/>
        </a:p>
      </dgm:t>
    </dgm:pt>
    <dgm:pt modelId="{E052CE7F-B349-4D7F-96A0-1CF75EFD6883}" type="parTrans" cxnId="{94124817-0B48-457B-A4AF-965F6E96E84B}">
      <dgm:prSet/>
      <dgm:spPr/>
      <dgm:t>
        <a:bodyPr/>
        <a:lstStyle/>
        <a:p>
          <a:endParaRPr lang="ru-RU"/>
        </a:p>
      </dgm:t>
    </dgm:pt>
    <dgm:pt modelId="{3B720F80-F2D5-49B9-A5E0-A1147CC5C481}" type="sibTrans" cxnId="{94124817-0B48-457B-A4AF-965F6E96E84B}">
      <dgm:prSet/>
      <dgm:spPr/>
      <dgm:t>
        <a:bodyPr/>
        <a:lstStyle/>
        <a:p>
          <a:endParaRPr lang="ru-RU"/>
        </a:p>
      </dgm:t>
    </dgm:pt>
    <dgm:pt modelId="{CE6C6AD6-FE43-4E78-BDE4-1FE9BCE7C120}">
      <dgm:prSet phldrT="[Текст]" custT="1"/>
      <dgm:spPr/>
      <dgm:t>
        <a:bodyPr/>
        <a:lstStyle/>
        <a:p>
          <a:r>
            <a:rPr lang="ru-RU" sz="2000" dirty="0" smtClean="0"/>
            <a:t>Не менее 80% ИЦН ассоциированы с </a:t>
          </a:r>
          <a:r>
            <a:rPr lang="ru-RU" sz="2000" dirty="0" err="1" smtClean="0"/>
            <a:t>интраамниальной</a:t>
          </a:r>
          <a:r>
            <a:rPr lang="ru-RU" sz="2000" dirty="0" smtClean="0"/>
            <a:t> инфекцией, поскольку барьерная функция цервикальной слизи при расширении и укорочении ШМ нарушается. Кроме того, инфекционно-воспалительный процесс в полости матки сам может выступать патогенетическим фактором ИЦН.</a:t>
          </a:r>
        </a:p>
        <a:p>
          <a:endParaRPr lang="ru-RU" sz="2000" dirty="0"/>
        </a:p>
      </dgm:t>
    </dgm:pt>
    <dgm:pt modelId="{EB6E7BCF-3DEC-40FC-AD09-CB7DB165375E}" type="parTrans" cxnId="{4524E55F-DB27-488D-AF25-E50361F1AFE7}">
      <dgm:prSet/>
      <dgm:spPr/>
      <dgm:t>
        <a:bodyPr/>
        <a:lstStyle/>
        <a:p>
          <a:endParaRPr lang="ru-RU"/>
        </a:p>
      </dgm:t>
    </dgm:pt>
    <dgm:pt modelId="{E0963E1C-29D2-4186-B9D0-6527DB676419}" type="sibTrans" cxnId="{4524E55F-DB27-488D-AF25-E50361F1AFE7}">
      <dgm:prSet/>
      <dgm:spPr/>
      <dgm:t>
        <a:bodyPr/>
        <a:lstStyle/>
        <a:p>
          <a:endParaRPr lang="ru-RU"/>
        </a:p>
      </dgm:t>
    </dgm:pt>
    <dgm:pt modelId="{EC0468B5-6644-45F5-9156-144CDAFA2F0F}" type="pres">
      <dgm:prSet presAssocID="{BCEC64B7-00CD-40AC-8EBE-C13E677ACC43}" presName="linear" presStyleCnt="0">
        <dgm:presLayoutVars>
          <dgm:dir/>
          <dgm:animLvl val="lvl"/>
          <dgm:resizeHandles val="exact"/>
        </dgm:presLayoutVars>
      </dgm:prSet>
      <dgm:spPr/>
    </dgm:pt>
    <dgm:pt modelId="{AEBA20A9-4AAA-4EBB-8533-FA2C5298D132}" type="pres">
      <dgm:prSet presAssocID="{48CB7BCB-6250-45BB-AC90-AC77ED5586D1}" presName="parentLin" presStyleCnt="0"/>
      <dgm:spPr/>
    </dgm:pt>
    <dgm:pt modelId="{D72E5871-3DB6-476A-861B-EE0C4E40AD1E}" type="pres">
      <dgm:prSet presAssocID="{48CB7BCB-6250-45BB-AC90-AC77ED5586D1}" presName="parentLeftMargin" presStyleLbl="node1" presStyleIdx="0" presStyleCnt="3"/>
      <dgm:spPr/>
    </dgm:pt>
    <dgm:pt modelId="{E7D52EF6-5F3C-4C61-80F0-79E2D15CB733}" type="pres">
      <dgm:prSet presAssocID="{48CB7BCB-6250-45BB-AC90-AC77ED5586D1}" presName="parentText" presStyleLbl="node1" presStyleIdx="0" presStyleCnt="3" custScaleX="123940" custScaleY="220330" custLinFactNeighborX="-4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EC35E-541D-41DC-97CF-E57E01E7C2A3}" type="pres">
      <dgm:prSet presAssocID="{48CB7BCB-6250-45BB-AC90-AC77ED5586D1}" presName="negativeSpace" presStyleCnt="0"/>
      <dgm:spPr/>
    </dgm:pt>
    <dgm:pt modelId="{00E80200-1121-492C-8E42-2A2B75730BA7}" type="pres">
      <dgm:prSet presAssocID="{48CB7BCB-6250-45BB-AC90-AC77ED5586D1}" presName="childText" presStyleLbl="conFgAcc1" presStyleIdx="0" presStyleCnt="3">
        <dgm:presLayoutVars>
          <dgm:bulletEnabled val="1"/>
        </dgm:presLayoutVars>
      </dgm:prSet>
      <dgm:spPr/>
    </dgm:pt>
    <dgm:pt modelId="{FF7977A5-4E95-4937-911F-48DF2E50B3E2}" type="pres">
      <dgm:prSet presAssocID="{7F599BB6-22F7-493F-B6A7-C3B4A6C81F71}" presName="spaceBetweenRectangles" presStyleCnt="0"/>
      <dgm:spPr/>
    </dgm:pt>
    <dgm:pt modelId="{49C09415-1297-4B50-A28B-3D27597339CD}" type="pres">
      <dgm:prSet presAssocID="{5AC5B8B4-B03C-429D-8DC4-164844D77137}" presName="parentLin" presStyleCnt="0"/>
      <dgm:spPr/>
    </dgm:pt>
    <dgm:pt modelId="{1B103634-B3F9-463C-87CD-0629D66211DE}" type="pres">
      <dgm:prSet presAssocID="{5AC5B8B4-B03C-429D-8DC4-164844D77137}" presName="parentLeftMargin" presStyleLbl="node1" presStyleIdx="0" presStyleCnt="3"/>
      <dgm:spPr/>
    </dgm:pt>
    <dgm:pt modelId="{17FC6EA0-DF6F-4410-B89F-53253299B70D}" type="pres">
      <dgm:prSet presAssocID="{5AC5B8B4-B03C-429D-8DC4-164844D77137}" presName="parentText" presStyleLbl="node1" presStyleIdx="1" presStyleCnt="3" custScaleX="124859" custScaleY="1971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093B9-5E10-4C5E-B11E-5F6AA65B4DB4}" type="pres">
      <dgm:prSet presAssocID="{5AC5B8B4-B03C-429D-8DC4-164844D77137}" presName="negativeSpace" presStyleCnt="0"/>
      <dgm:spPr/>
    </dgm:pt>
    <dgm:pt modelId="{430AB1F6-97A7-48EB-9019-1BD3959FD7D7}" type="pres">
      <dgm:prSet presAssocID="{5AC5B8B4-B03C-429D-8DC4-164844D77137}" presName="childText" presStyleLbl="conFgAcc1" presStyleIdx="1" presStyleCnt="3">
        <dgm:presLayoutVars>
          <dgm:bulletEnabled val="1"/>
        </dgm:presLayoutVars>
      </dgm:prSet>
      <dgm:spPr/>
    </dgm:pt>
    <dgm:pt modelId="{69D2911B-D70C-450A-8540-0441DC4AC704}" type="pres">
      <dgm:prSet presAssocID="{3B720F80-F2D5-49B9-A5E0-A1147CC5C481}" presName="spaceBetweenRectangles" presStyleCnt="0"/>
      <dgm:spPr/>
    </dgm:pt>
    <dgm:pt modelId="{C0E005BF-7584-426B-83AB-D3463AC226B7}" type="pres">
      <dgm:prSet presAssocID="{CE6C6AD6-FE43-4E78-BDE4-1FE9BCE7C120}" presName="parentLin" presStyleCnt="0"/>
      <dgm:spPr/>
    </dgm:pt>
    <dgm:pt modelId="{0615FCEB-9F6D-4420-9F01-CF45921347D7}" type="pres">
      <dgm:prSet presAssocID="{CE6C6AD6-FE43-4E78-BDE4-1FE9BCE7C120}" presName="parentLeftMargin" presStyleLbl="node1" presStyleIdx="1" presStyleCnt="3"/>
      <dgm:spPr/>
    </dgm:pt>
    <dgm:pt modelId="{F0F43DBA-9F2B-4567-8359-5811300C19EF}" type="pres">
      <dgm:prSet presAssocID="{CE6C6AD6-FE43-4E78-BDE4-1FE9BCE7C120}" presName="parentText" presStyleLbl="node1" presStyleIdx="2" presStyleCnt="3" custScaleX="124289" custScaleY="2418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1967-DF2D-4347-B356-D3FAB502AD91}" type="pres">
      <dgm:prSet presAssocID="{CE6C6AD6-FE43-4E78-BDE4-1FE9BCE7C120}" presName="negativeSpace" presStyleCnt="0"/>
      <dgm:spPr/>
    </dgm:pt>
    <dgm:pt modelId="{B86FEF33-81DE-44BA-944A-D0482EADD060}" type="pres">
      <dgm:prSet presAssocID="{CE6C6AD6-FE43-4E78-BDE4-1FE9BCE7C12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24E55F-DB27-488D-AF25-E50361F1AFE7}" srcId="{BCEC64B7-00CD-40AC-8EBE-C13E677ACC43}" destId="{CE6C6AD6-FE43-4E78-BDE4-1FE9BCE7C120}" srcOrd="2" destOrd="0" parTransId="{EB6E7BCF-3DEC-40FC-AD09-CB7DB165375E}" sibTransId="{E0963E1C-29D2-4186-B9D0-6527DB676419}"/>
    <dgm:cxn modelId="{318459D9-676A-4228-A254-1A917444BA80}" type="presOf" srcId="{48CB7BCB-6250-45BB-AC90-AC77ED5586D1}" destId="{E7D52EF6-5F3C-4C61-80F0-79E2D15CB733}" srcOrd="1" destOrd="0" presId="urn:microsoft.com/office/officeart/2005/8/layout/list1"/>
    <dgm:cxn modelId="{4D832E96-306E-48E7-8569-BD0A8A7AAF25}" type="presOf" srcId="{BCEC64B7-00CD-40AC-8EBE-C13E677ACC43}" destId="{EC0468B5-6644-45F5-9156-144CDAFA2F0F}" srcOrd="0" destOrd="0" presId="urn:microsoft.com/office/officeart/2005/8/layout/list1"/>
    <dgm:cxn modelId="{94124817-0B48-457B-A4AF-965F6E96E84B}" srcId="{BCEC64B7-00CD-40AC-8EBE-C13E677ACC43}" destId="{5AC5B8B4-B03C-429D-8DC4-164844D77137}" srcOrd="1" destOrd="0" parTransId="{E052CE7F-B349-4D7F-96A0-1CF75EFD6883}" sibTransId="{3B720F80-F2D5-49B9-A5E0-A1147CC5C481}"/>
    <dgm:cxn modelId="{6C97A90B-0CA6-4575-8415-1B9480676EB3}" type="presOf" srcId="{CE6C6AD6-FE43-4E78-BDE4-1FE9BCE7C120}" destId="{F0F43DBA-9F2B-4567-8359-5811300C19EF}" srcOrd="1" destOrd="0" presId="urn:microsoft.com/office/officeart/2005/8/layout/list1"/>
    <dgm:cxn modelId="{2E9CCF10-ECD5-493D-BFF5-5413AFA921D7}" srcId="{BCEC64B7-00CD-40AC-8EBE-C13E677ACC43}" destId="{48CB7BCB-6250-45BB-AC90-AC77ED5586D1}" srcOrd="0" destOrd="0" parTransId="{9887767D-65C5-4139-A7A0-88EFA15156F0}" sibTransId="{7F599BB6-22F7-493F-B6A7-C3B4A6C81F71}"/>
    <dgm:cxn modelId="{963B965C-A297-4938-A2B5-AC05B3D0EA1D}" type="presOf" srcId="{48CB7BCB-6250-45BB-AC90-AC77ED5586D1}" destId="{D72E5871-3DB6-476A-861B-EE0C4E40AD1E}" srcOrd="0" destOrd="0" presId="urn:microsoft.com/office/officeart/2005/8/layout/list1"/>
    <dgm:cxn modelId="{79870906-807F-46E2-B6C6-7ECD6F1CC488}" type="presOf" srcId="{5AC5B8B4-B03C-429D-8DC4-164844D77137}" destId="{17FC6EA0-DF6F-4410-B89F-53253299B70D}" srcOrd="1" destOrd="0" presId="urn:microsoft.com/office/officeart/2005/8/layout/list1"/>
    <dgm:cxn modelId="{B1923E59-89F7-449A-8141-3309A6F76F91}" type="presOf" srcId="{5AC5B8B4-B03C-429D-8DC4-164844D77137}" destId="{1B103634-B3F9-463C-87CD-0629D66211DE}" srcOrd="0" destOrd="0" presId="urn:microsoft.com/office/officeart/2005/8/layout/list1"/>
    <dgm:cxn modelId="{CD7D72CB-31FA-4D9D-8C7C-FB5FA94F4987}" type="presOf" srcId="{CE6C6AD6-FE43-4E78-BDE4-1FE9BCE7C120}" destId="{0615FCEB-9F6D-4420-9F01-CF45921347D7}" srcOrd="0" destOrd="0" presId="urn:microsoft.com/office/officeart/2005/8/layout/list1"/>
    <dgm:cxn modelId="{F1541F6F-7541-42BD-96A5-290EC10A42B7}" type="presParOf" srcId="{EC0468B5-6644-45F5-9156-144CDAFA2F0F}" destId="{AEBA20A9-4AAA-4EBB-8533-FA2C5298D132}" srcOrd="0" destOrd="0" presId="urn:microsoft.com/office/officeart/2005/8/layout/list1"/>
    <dgm:cxn modelId="{B37DEDAD-A1AD-484E-A8F4-FA91B5ACA12C}" type="presParOf" srcId="{AEBA20A9-4AAA-4EBB-8533-FA2C5298D132}" destId="{D72E5871-3DB6-476A-861B-EE0C4E40AD1E}" srcOrd="0" destOrd="0" presId="urn:microsoft.com/office/officeart/2005/8/layout/list1"/>
    <dgm:cxn modelId="{1BB97D45-3795-44D2-8578-92F7F577431A}" type="presParOf" srcId="{AEBA20A9-4AAA-4EBB-8533-FA2C5298D132}" destId="{E7D52EF6-5F3C-4C61-80F0-79E2D15CB733}" srcOrd="1" destOrd="0" presId="urn:microsoft.com/office/officeart/2005/8/layout/list1"/>
    <dgm:cxn modelId="{3AABD586-AA34-490C-AC93-C7FAE25651E5}" type="presParOf" srcId="{EC0468B5-6644-45F5-9156-144CDAFA2F0F}" destId="{87CEC35E-541D-41DC-97CF-E57E01E7C2A3}" srcOrd="1" destOrd="0" presId="urn:microsoft.com/office/officeart/2005/8/layout/list1"/>
    <dgm:cxn modelId="{7FA1FE4F-467F-4771-9B90-08B2CD1A0F51}" type="presParOf" srcId="{EC0468B5-6644-45F5-9156-144CDAFA2F0F}" destId="{00E80200-1121-492C-8E42-2A2B75730BA7}" srcOrd="2" destOrd="0" presId="urn:microsoft.com/office/officeart/2005/8/layout/list1"/>
    <dgm:cxn modelId="{7454EFD0-05A9-42F4-BC84-DAA6E1E37AD8}" type="presParOf" srcId="{EC0468B5-6644-45F5-9156-144CDAFA2F0F}" destId="{FF7977A5-4E95-4937-911F-48DF2E50B3E2}" srcOrd="3" destOrd="0" presId="urn:microsoft.com/office/officeart/2005/8/layout/list1"/>
    <dgm:cxn modelId="{7D64D457-870E-4EFD-B54E-B6AF8BBE233D}" type="presParOf" srcId="{EC0468B5-6644-45F5-9156-144CDAFA2F0F}" destId="{49C09415-1297-4B50-A28B-3D27597339CD}" srcOrd="4" destOrd="0" presId="urn:microsoft.com/office/officeart/2005/8/layout/list1"/>
    <dgm:cxn modelId="{BE8802DE-9B41-4A18-AA7A-E3E4A6F92E32}" type="presParOf" srcId="{49C09415-1297-4B50-A28B-3D27597339CD}" destId="{1B103634-B3F9-463C-87CD-0629D66211DE}" srcOrd="0" destOrd="0" presId="urn:microsoft.com/office/officeart/2005/8/layout/list1"/>
    <dgm:cxn modelId="{1B55D858-1B39-4D64-B7C5-887BC2B3218C}" type="presParOf" srcId="{49C09415-1297-4B50-A28B-3D27597339CD}" destId="{17FC6EA0-DF6F-4410-B89F-53253299B70D}" srcOrd="1" destOrd="0" presId="urn:microsoft.com/office/officeart/2005/8/layout/list1"/>
    <dgm:cxn modelId="{CD9CF923-C506-4D54-A019-858BDA9FECB2}" type="presParOf" srcId="{EC0468B5-6644-45F5-9156-144CDAFA2F0F}" destId="{87F093B9-5E10-4C5E-B11E-5F6AA65B4DB4}" srcOrd="5" destOrd="0" presId="urn:microsoft.com/office/officeart/2005/8/layout/list1"/>
    <dgm:cxn modelId="{328E2D4A-3B17-4BEC-BF25-FE1C2A740123}" type="presParOf" srcId="{EC0468B5-6644-45F5-9156-144CDAFA2F0F}" destId="{430AB1F6-97A7-48EB-9019-1BD3959FD7D7}" srcOrd="6" destOrd="0" presId="urn:microsoft.com/office/officeart/2005/8/layout/list1"/>
    <dgm:cxn modelId="{592DDB95-096D-426A-962D-ABA71280EE30}" type="presParOf" srcId="{EC0468B5-6644-45F5-9156-144CDAFA2F0F}" destId="{69D2911B-D70C-450A-8540-0441DC4AC704}" srcOrd="7" destOrd="0" presId="urn:microsoft.com/office/officeart/2005/8/layout/list1"/>
    <dgm:cxn modelId="{93C484DC-2933-4928-A4A6-9D5B6DF2ABCA}" type="presParOf" srcId="{EC0468B5-6644-45F5-9156-144CDAFA2F0F}" destId="{C0E005BF-7584-426B-83AB-D3463AC226B7}" srcOrd="8" destOrd="0" presId="urn:microsoft.com/office/officeart/2005/8/layout/list1"/>
    <dgm:cxn modelId="{805178B6-EA38-4D0C-AD18-6244EA60A997}" type="presParOf" srcId="{C0E005BF-7584-426B-83AB-D3463AC226B7}" destId="{0615FCEB-9F6D-4420-9F01-CF45921347D7}" srcOrd="0" destOrd="0" presId="urn:microsoft.com/office/officeart/2005/8/layout/list1"/>
    <dgm:cxn modelId="{EB0971D2-8812-4307-8045-66554ADEEF57}" type="presParOf" srcId="{C0E005BF-7584-426B-83AB-D3463AC226B7}" destId="{F0F43DBA-9F2B-4567-8359-5811300C19EF}" srcOrd="1" destOrd="0" presId="urn:microsoft.com/office/officeart/2005/8/layout/list1"/>
    <dgm:cxn modelId="{57B84735-DD7F-4195-A097-AF8CC053500E}" type="presParOf" srcId="{EC0468B5-6644-45F5-9156-144CDAFA2F0F}" destId="{FAB91967-DF2D-4347-B356-D3FAB502AD91}" srcOrd="9" destOrd="0" presId="urn:microsoft.com/office/officeart/2005/8/layout/list1"/>
    <dgm:cxn modelId="{EF347E19-8F65-4658-9AD4-E4F25012D6D4}" type="presParOf" srcId="{EC0468B5-6644-45F5-9156-144CDAFA2F0F}" destId="{B86FEF33-81DE-44BA-944A-D0482EADD0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63ED0-0DDE-4FA4-830C-828E3957DA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0031098-B896-4523-83D2-DC4F73AA4702}">
      <dgm:prSet phldrT="[Текст]"/>
      <dgm:spPr/>
      <dgm:t>
        <a:bodyPr/>
        <a:lstStyle/>
        <a:p>
          <a:r>
            <a:rPr lang="ru-RU" dirty="0" err="1" smtClean="0"/>
            <a:t>Гиперандрогенизм</a:t>
          </a:r>
          <a:r>
            <a:rPr lang="ru-RU" dirty="0" smtClean="0"/>
            <a:t> (у каждой третьей пациентки с ИЦН), в том числе в связи с адреногенитальным синдромом и синдромом поликистозных яичников</a:t>
          </a:r>
          <a:endParaRPr lang="ru-RU" dirty="0"/>
        </a:p>
      </dgm:t>
    </dgm:pt>
    <dgm:pt modelId="{A5553826-212F-4F67-893F-E8208BF1D729}" type="parTrans" cxnId="{B4D1B2E8-A25E-434C-A070-8A857998660F}">
      <dgm:prSet/>
      <dgm:spPr/>
      <dgm:t>
        <a:bodyPr/>
        <a:lstStyle/>
        <a:p>
          <a:endParaRPr lang="ru-RU"/>
        </a:p>
      </dgm:t>
    </dgm:pt>
    <dgm:pt modelId="{E1EE19F0-83E3-42D6-8D52-8BCAD8CD11F6}" type="sibTrans" cxnId="{B4D1B2E8-A25E-434C-A070-8A857998660F}">
      <dgm:prSet/>
      <dgm:spPr/>
      <dgm:t>
        <a:bodyPr/>
        <a:lstStyle/>
        <a:p>
          <a:endParaRPr lang="ru-RU"/>
        </a:p>
      </dgm:t>
    </dgm:pt>
    <dgm:pt modelId="{D89C114C-250E-4C77-8087-E08B2402451F}">
      <dgm:prSet phldrT="[Текст]"/>
      <dgm:spPr/>
      <dgm:t>
        <a:bodyPr/>
        <a:lstStyle/>
        <a:p>
          <a:r>
            <a:rPr lang="ru-RU" dirty="0" smtClean="0"/>
            <a:t>Недостаточность прогестерона, в том числе недостаточность лютеиновой фазы цикла</a:t>
          </a:r>
          <a:endParaRPr lang="ru-RU" dirty="0"/>
        </a:p>
      </dgm:t>
    </dgm:pt>
    <dgm:pt modelId="{544DDC97-51FC-42DD-9AFA-B20BDD26BC95}" type="parTrans" cxnId="{7AD1F25E-0394-44E7-9A14-7955650BB5BD}">
      <dgm:prSet/>
      <dgm:spPr/>
      <dgm:t>
        <a:bodyPr/>
        <a:lstStyle/>
        <a:p>
          <a:endParaRPr lang="ru-RU"/>
        </a:p>
      </dgm:t>
    </dgm:pt>
    <dgm:pt modelId="{085B640B-5FD2-4054-85DF-11FD4C9294AF}" type="sibTrans" cxnId="{7AD1F25E-0394-44E7-9A14-7955650BB5BD}">
      <dgm:prSet/>
      <dgm:spPr/>
      <dgm:t>
        <a:bodyPr/>
        <a:lstStyle/>
        <a:p>
          <a:endParaRPr lang="ru-RU"/>
        </a:p>
      </dgm:t>
    </dgm:pt>
    <dgm:pt modelId="{A14865F6-C3C6-4656-AA4C-23D3DE91F0CF}">
      <dgm:prSet phldrT="[Текст]"/>
      <dgm:spPr/>
      <dgm:t>
        <a:bodyPr/>
        <a:lstStyle/>
        <a:p>
          <a:r>
            <a:rPr lang="ru-RU" dirty="0" smtClean="0"/>
            <a:t>Генитальный инфантилизм</a:t>
          </a:r>
          <a:endParaRPr lang="ru-RU" dirty="0"/>
        </a:p>
      </dgm:t>
    </dgm:pt>
    <dgm:pt modelId="{90F66E2B-0567-42D4-92C2-5F948F56A386}" type="sibTrans" cxnId="{DEF35B97-CBDE-433E-95E8-F6A369BB6118}">
      <dgm:prSet/>
      <dgm:spPr/>
      <dgm:t>
        <a:bodyPr/>
        <a:lstStyle/>
        <a:p>
          <a:endParaRPr lang="ru-RU"/>
        </a:p>
      </dgm:t>
    </dgm:pt>
    <dgm:pt modelId="{F73AD32D-77B3-45AB-89A3-70E7EA2ABB33}" type="parTrans" cxnId="{DEF35B97-CBDE-433E-95E8-F6A369BB6118}">
      <dgm:prSet/>
      <dgm:spPr/>
      <dgm:t>
        <a:bodyPr/>
        <a:lstStyle/>
        <a:p>
          <a:endParaRPr lang="ru-RU"/>
        </a:p>
      </dgm:t>
    </dgm:pt>
    <dgm:pt modelId="{8FA1C328-E3A3-444F-B8BF-42243B632072}" type="pres">
      <dgm:prSet presAssocID="{E2563ED0-0DDE-4FA4-830C-828E3957DA72}" presName="linear" presStyleCnt="0">
        <dgm:presLayoutVars>
          <dgm:animLvl val="lvl"/>
          <dgm:resizeHandles val="exact"/>
        </dgm:presLayoutVars>
      </dgm:prSet>
      <dgm:spPr/>
    </dgm:pt>
    <dgm:pt modelId="{FCB84ED9-69F7-499D-8F76-24D9DF3E55D1}" type="pres">
      <dgm:prSet presAssocID="{10031098-B896-4523-83D2-DC4F73AA47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693E8-4F38-4A56-8BC6-4943FA7DF130}" type="pres">
      <dgm:prSet presAssocID="{10031098-B896-4523-83D2-DC4F73AA470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01D82-461D-4730-9643-34EE287EA0F0}" type="pres">
      <dgm:prSet presAssocID="{A14865F6-C3C6-4656-AA4C-23D3DE91F0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F8587-E778-4590-A500-B8BAD424C94E}" type="presOf" srcId="{D89C114C-250E-4C77-8087-E08B2402451F}" destId="{71C693E8-4F38-4A56-8BC6-4943FA7DF130}" srcOrd="0" destOrd="0" presId="urn:microsoft.com/office/officeart/2005/8/layout/vList2"/>
    <dgm:cxn modelId="{8D7A3BE0-3AA2-4E82-91EC-2242B45462AA}" type="presOf" srcId="{10031098-B896-4523-83D2-DC4F73AA4702}" destId="{FCB84ED9-69F7-499D-8F76-24D9DF3E55D1}" srcOrd="0" destOrd="0" presId="urn:microsoft.com/office/officeart/2005/8/layout/vList2"/>
    <dgm:cxn modelId="{B4D1B2E8-A25E-434C-A070-8A857998660F}" srcId="{E2563ED0-0DDE-4FA4-830C-828E3957DA72}" destId="{10031098-B896-4523-83D2-DC4F73AA4702}" srcOrd="0" destOrd="0" parTransId="{A5553826-212F-4F67-893F-E8208BF1D729}" sibTransId="{E1EE19F0-83E3-42D6-8D52-8BCAD8CD11F6}"/>
    <dgm:cxn modelId="{BDF407D7-A854-4CAF-904D-D9C12255A166}" type="presOf" srcId="{E2563ED0-0DDE-4FA4-830C-828E3957DA72}" destId="{8FA1C328-E3A3-444F-B8BF-42243B632072}" srcOrd="0" destOrd="0" presId="urn:microsoft.com/office/officeart/2005/8/layout/vList2"/>
    <dgm:cxn modelId="{7AD1F25E-0394-44E7-9A14-7955650BB5BD}" srcId="{10031098-B896-4523-83D2-DC4F73AA4702}" destId="{D89C114C-250E-4C77-8087-E08B2402451F}" srcOrd="0" destOrd="0" parTransId="{544DDC97-51FC-42DD-9AFA-B20BDD26BC95}" sibTransId="{085B640B-5FD2-4054-85DF-11FD4C9294AF}"/>
    <dgm:cxn modelId="{507B4689-E777-4579-BFB4-C9EC07E9889C}" type="presOf" srcId="{A14865F6-C3C6-4656-AA4C-23D3DE91F0CF}" destId="{E2B01D82-461D-4730-9643-34EE287EA0F0}" srcOrd="0" destOrd="0" presId="urn:microsoft.com/office/officeart/2005/8/layout/vList2"/>
    <dgm:cxn modelId="{DEF35B97-CBDE-433E-95E8-F6A369BB6118}" srcId="{E2563ED0-0DDE-4FA4-830C-828E3957DA72}" destId="{A14865F6-C3C6-4656-AA4C-23D3DE91F0CF}" srcOrd="1" destOrd="0" parTransId="{F73AD32D-77B3-45AB-89A3-70E7EA2ABB33}" sibTransId="{90F66E2B-0567-42D4-92C2-5F948F56A386}"/>
    <dgm:cxn modelId="{B105F52B-9DC1-4EE4-B669-6FB19824073F}" type="presParOf" srcId="{8FA1C328-E3A3-444F-B8BF-42243B632072}" destId="{FCB84ED9-69F7-499D-8F76-24D9DF3E55D1}" srcOrd="0" destOrd="0" presId="urn:microsoft.com/office/officeart/2005/8/layout/vList2"/>
    <dgm:cxn modelId="{F4335932-C094-45C4-ADDC-A58112B2D920}" type="presParOf" srcId="{8FA1C328-E3A3-444F-B8BF-42243B632072}" destId="{71C693E8-4F38-4A56-8BC6-4943FA7DF130}" srcOrd="1" destOrd="0" presId="urn:microsoft.com/office/officeart/2005/8/layout/vList2"/>
    <dgm:cxn modelId="{B4783962-3778-41EF-BF54-5737DAB71AF7}" type="presParOf" srcId="{8FA1C328-E3A3-444F-B8BF-42243B632072}" destId="{E2B01D82-461D-4730-9643-34EE287EA0F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5FC41F-11F4-4FF7-B779-24B008FE36C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777DBE-59E0-4D8E-A312-09BB0EEAA989}">
      <dgm:prSet phldrT="[Текст]" custT="1"/>
      <dgm:spPr/>
      <dgm:t>
        <a:bodyPr/>
        <a:lstStyle/>
        <a:p>
          <a:r>
            <a:rPr lang="ru-RU" sz="2000" dirty="0" smtClean="0"/>
            <a:t> Врождённые пороки развития матки (двурогая, седловидная матка, наличие внутриматочной перегородки</a:t>
          </a:r>
          <a:endParaRPr lang="ru-RU" sz="2000" dirty="0"/>
        </a:p>
      </dgm:t>
    </dgm:pt>
    <dgm:pt modelId="{6899CA47-D290-4B5D-9415-ECB00D885DC3}" type="parTrans" cxnId="{CE0D765E-DF0E-4403-876D-E603266E5C8D}">
      <dgm:prSet/>
      <dgm:spPr/>
      <dgm:t>
        <a:bodyPr/>
        <a:lstStyle/>
        <a:p>
          <a:endParaRPr lang="ru-RU"/>
        </a:p>
      </dgm:t>
    </dgm:pt>
    <dgm:pt modelId="{9EDA08F4-2488-4975-AA1E-5CAF13990361}" type="sibTrans" cxnId="{CE0D765E-DF0E-4403-876D-E603266E5C8D}">
      <dgm:prSet/>
      <dgm:spPr/>
      <dgm:t>
        <a:bodyPr/>
        <a:lstStyle/>
        <a:p>
          <a:endParaRPr lang="ru-RU"/>
        </a:p>
      </dgm:t>
    </dgm:pt>
    <dgm:pt modelId="{1C4C8610-6C2A-4228-A0BF-D686FB7C9068}">
      <dgm:prSet custT="1"/>
      <dgm:spPr/>
      <dgm:t>
        <a:bodyPr/>
        <a:lstStyle/>
        <a:p>
          <a:r>
            <a:rPr lang="ru-RU" sz="2000" dirty="0" smtClean="0"/>
            <a:t> Индивидуальные анатомические особенности (этот фактор риска следует считать относительным — многие женщины с врождённым укорочением ШМ рожают в срок)</a:t>
          </a:r>
          <a:endParaRPr lang="ru-RU" sz="2000" dirty="0"/>
        </a:p>
      </dgm:t>
    </dgm:pt>
    <dgm:pt modelId="{8A2A61F1-96D1-4E2C-912B-A33234A201B8}" type="parTrans" cxnId="{7E1B2239-E045-4E63-A20B-07AC4615E536}">
      <dgm:prSet/>
      <dgm:spPr/>
      <dgm:t>
        <a:bodyPr/>
        <a:lstStyle/>
        <a:p>
          <a:endParaRPr lang="ru-RU"/>
        </a:p>
      </dgm:t>
    </dgm:pt>
    <dgm:pt modelId="{90B9E740-AA9A-4D2D-AEDB-0F8A3F1A6AC9}" type="sibTrans" cxnId="{7E1B2239-E045-4E63-A20B-07AC4615E536}">
      <dgm:prSet/>
      <dgm:spPr/>
      <dgm:t>
        <a:bodyPr/>
        <a:lstStyle/>
        <a:p>
          <a:endParaRPr lang="ru-RU"/>
        </a:p>
      </dgm:t>
    </dgm:pt>
    <dgm:pt modelId="{03F670E5-9838-49B9-B31E-390DAEE648B5}">
      <dgm:prSet custT="1"/>
      <dgm:spPr/>
      <dgm:t>
        <a:bodyPr/>
        <a:lstStyle/>
        <a:p>
          <a:r>
            <a:rPr lang="ru-RU" sz="2000" dirty="0" smtClean="0"/>
            <a:t> Приобретённые деформации ШМ</a:t>
          </a:r>
          <a:endParaRPr lang="ru-RU" sz="2000" dirty="0"/>
        </a:p>
      </dgm:t>
    </dgm:pt>
    <dgm:pt modelId="{B3E2F4FB-B586-4BC4-89F7-C88020C77F24}" type="parTrans" cxnId="{2228BA8F-850D-4861-96E7-98A1078B34B2}">
      <dgm:prSet/>
      <dgm:spPr/>
      <dgm:t>
        <a:bodyPr/>
        <a:lstStyle/>
        <a:p>
          <a:endParaRPr lang="ru-RU"/>
        </a:p>
      </dgm:t>
    </dgm:pt>
    <dgm:pt modelId="{EC8BD31B-3443-4B79-B0C8-DCB44C81C037}" type="sibTrans" cxnId="{2228BA8F-850D-4861-96E7-98A1078B34B2}">
      <dgm:prSet/>
      <dgm:spPr/>
      <dgm:t>
        <a:bodyPr/>
        <a:lstStyle/>
        <a:p>
          <a:endParaRPr lang="ru-RU"/>
        </a:p>
      </dgm:t>
    </dgm:pt>
    <dgm:pt modelId="{F457E7C4-9A25-498D-A5B1-521EC8D6982E}" type="pres">
      <dgm:prSet presAssocID="{435FC41F-11F4-4FF7-B779-24B008FE36C6}" presName="linear" presStyleCnt="0">
        <dgm:presLayoutVars>
          <dgm:dir/>
          <dgm:animLvl val="lvl"/>
          <dgm:resizeHandles val="exact"/>
        </dgm:presLayoutVars>
      </dgm:prSet>
      <dgm:spPr/>
    </dgm:pt>
    <dgm:pt modelId="{DA0842F7-4D00-428C-B5D0-3087121AE565}" type="pres">
      <dgm:prSet presAssocID="{3B777DBE-59E0-4D8E-A312-09BB0EEAA989}" presName="parentLin" presStyleCnt="0"/>
      <dgm:spPr/>
    </dgm:pt>
    <dgm:pt modelId="{D6C1042E-D187-4667-A64B-1974AF7EEC92}" type="pres">
      <dgm:prSet presAssocID="{3B777DBE-59E0-4D8E-A312-09BB0EEAA989}" presName="parentLeftMargin" presStyleLbl="node1" presStyleIdx="0" presStyleCnt="3"/>
      <dgm:spPr/>
    </dgm:pt>
    <dgm:pt modelId="{721CB0F6-E021-467F-A149-ECFDFD2B149D}" type="pres">
      <dgm:prSet presAssocID="{3B777DBE-59E0-4D8E-A312-09BB0EEAA989}" presName="parentText" presStyleLbl="node1" presStyleIdx="0" presStyleCnt="3" custScaleY="8543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65248-0232-4A9C-A0A7-F4ADC61E3235}" type="pres">
      <dgm:prSet presAssocID="{3B777DBE-59E0-4D8E-A312-09BB0EEAA989}" presName="negativeSpace" presStyleCnt="0"/>
      <dgm:spPr/>
    </dgm:pt>
    <dgm:pt modelId="{904C682C-7E1C-43C2-AF0E-67327556FBD6}" type="pres">
      <dgm:prSet presAssocID="{3B777DBE-59E0-4D8E-A312-09BB0EEAA989}" presName="childText" presStyleLbl="conFgAcc1" presStyleIdx="0" presStyleCnt="3">
        <dgm:presLayoutVars>
          <dgm:bulletEnabled val="1"/>
        </dgm:presLayoutVars>
      </dgm:prSet>
      <dgm:spPr/>
    </dgm:pt>
    <dgm:pt modelId="{5C9A25EB-0FC7-4235-A2E4-BE62B155B0A2}" type="pres">
      <dgm:prSet presAssocID="{9EDA08F4-2488-4975-AA1E-5CAF13990361}" presName="spaceBetweenRectangles" presStyleCnt="0"/>
      <dgm:spPr/>
    </dgm:pt>
    <dgm:pt modelId="{28B50405-D30C-44BD-864B-82A44387A464}" type="pres">
      <dgm:prSet presAssocID="{1C4C8610-6C2A-4228-A0BF-D686FB7C9068}" presName="parentLin" presStyleCnt="0"/>
      <dgm:spPr/>
    </dgm:pt>
    <dgm:pt modelId="{3A1EFC77-625F-48AF-B488-8915C6AABC51}" type="pres">
      <dgm:prSet presAssocID="{1C4C8610-6C2A-4228-A0BF-D686FB7C9068}" presName="parentLeftMargin" presStyleLbl="node1" presStyleIdx="0" presStyleCnt="3"/>
      <dgm:spPr/>
    </dgm:pt>
    <dgm:pt modelId="{D3899915-6616-4C7A-B02E-CE66DCB63DEC}" type="pres">
      <dgm:prSet presAssocID="{1C4C8610-6C2A-4228-A0BF-D686FB7C9068}" presName="parentText" presStyleLbl="node1" presStyleIdx="1" presStyleCnt="3" custScaleY="721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7AF2E-02C6-4036-A393-97A2429D0D06}" type="pres">
      <dgm:prSet presAssocID="{1C4C8610-6C2A-4228-A0BF-D686FB7C9068}" presName="negativeSpace" presStyleCnt="0"/>
      <dgm:spPr/>
    </dgm:pt>
    <dgm:pt modelId="{5728AC40-149F-4FBA-BB09-2DC1635688B1}" type="pres">
      <dgm:prSet presAssocID="{1C4C8610-6C2A-4228-A0BF-D686FB7C9068}" presName="childText" presStyleLbl="conFgAcc1" presStyleIdx="1" presStyleCnt="3">
        <dgm:presLayoutVars>
          <dgm:bulletEnabled val="1"/>
        </dgm:presLayoutVars>
      </dgm:prSet>
      <dgm:spPr/>
    </dgm:pt>
    <dgm:pt modelId="{4EF20EA8-222A-46BB-A883-8D9AFA1EFE7F}" type="pres">
      <dgm:prSet presAssocID="{90B9E740-AA9A-4D2D-AEDB-0F8A3F1A6AC9}" presName="spaceBetweenRectangles" presStyleCnt="0"/>
      <dgm:spPr/>
    </dgm:pt>
    <dgm:pt modelId="{A63C8646-139C-43C7-BAF8-ADCAE3BF4C67}" type="pres">
      <dgm:prSet presAssocID="{03F670E5-9838-49B9-B31E-390DAEE648B5}" presName="parentLin" presStyleCnt="0"/>
      <dgm:spPr/>
    </dgm:pt>
    <dgm:pt modelId="{01DFD953-DB91-4DCB-8499-8305EB5613AF}" type="pres">
      <dgm:prSet presAssocID="{03F670E5-9838-49B9-B31E-390DAEE648B5}" presName="parentLeftMargin" presStyleLbl="node1" presStyleIdx="1" presStyleCnt="3"/>
      <dgm:spPr/>
    </dgm:pt>
    <dgm:pt modelId="{3451BF3A-E7CE-4F1D-9B9F-E61514D12E4D}" type="pres">
      <dgm:prSet presAssocID="{03F670E5-9838-49B9-B31E-390DAEE648B5}" presName="parentText" presStyleLbl="node1" presStyleIdx="2" presStyleCnt="3" custScaleY="623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F86F9-97C9-4226-B319-D8363BE02E2A}" type="pres">
      <dgm:prSet presAssocID="{03F670E5-9838-49B9-B31E-390DAEE648B5}" presName="negativeSpace" presStyleCnt="0"/>
      <dgm:spPr/>
    </dgm:pt>
    <dgm:pt modelId="{89DA28D3-C314-4C8E-8B47-3F8BD2DC377D}" type="pres">
      <dgm:prSet presAssocID="{03F670E5-9838-49B9-B31E-390DAEE648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9D5A4A-FE58-44B5-A235-34944DA894B3}" type="presOf" srcId="{1C4C8610-6C2A-4228-A0BF-D686FB7C9068}" destId="{D3899915-6616-4C7A-B02E-CE66DCB63DEC}" srcOrd="1" destOrd="0" presId="urn:microsoft.com/office/officeart/2005/8/layout/list1"/>
    <dgm:cxn modelId="{A852ACAC-4886-49CB-98A6-EC3FA189A6AE}" type="presOf" srcId="{3B777DBE-59E0-4D8E-A312-09BB0EEAA989}" destId="{D6C1042E-D187-4667-A64B-1974AF7EEC92}" srcOrd="0" destOrd="0" presId="urn:microsoft.com/office/officeart/2005/8/layout/list1"/>
    <dgm:cxn modelId="{D33BAC91-19E2-4630-B974-C2A76EED6E0B}" type="presOf" srcId="{03F670E5-9838-49B9-B31E-390DAEE648B5}" destId="{3451BF3A-E7CE-4F1D-9B9F-E61514D12E4D}" srcOrd="1" destOrd="0" presId="urn:microsoft.com/office/officeart/2005/8/layout/list1"/>
    <dgm:cxn modelId="{8B5708EA-BB60-4DC5-A186-3C7F63A4F173}" type="presOf" srcId="{1C4C8610-6C2A-4228-A0BF-D686FB7C9068}" destId="{3A1EFC77-625F-48AF-B488-8915C6AABC51}" srcOrd="0" destOrd="0" presId="urn:microsoft.com/office/officeart/2005/8/layout/list1"/>
    <dgm:cxn modelId="{7E1B2239-E045-4E63-A20B-07AC4615E536}" srcId="{435FC41F-11F4-4FF7-B779-24B008FE36C6}" destId="{1C4C8610-6C2A-4228-A0BF-D686FB7C9068}" srcOrd="1" destOrd="0" parTransId="{8A2A61F1-96D1-4E2C-912B-A33234A201B8}" sibTransId="{90B9E740-AA9A-4D2D-AEDB-0F8A3F1A6AC9}"/>
    <dgm:cxn modelId="{EE1C5375-F50F-4D4A-8433-54932152D2E3}" type="presOf" srcId="{03F670E5-9838-49B9-B31E-390DAEE648B5}" destId="{01DFD953-DB91-4DCB-8499-8305EB5613AF}" srcOrd="0" destOrd="0" presId="urn:microsoft.com/office/officeart/2005/8/layout/list1"/>
    <dgm:cxn modelId="{5623EC4A-720B-4944-8677-F057DDCE0093}" type="presOf" srcId="{3B777DBE-59E0-4D8E-A312-09BB0EEAA989}" destId="{721CB0F6-E021-467F-A149-ECFDFD2B149D}" srcOrd="1" destOrd="0" presId="urn:microsoft.com/office/officeart/2005/8/layout/list1"/>
    <dgm:cxn modelId="{2228BA8F-850D-4861-96E7-98A1078B34B2}" srcId="{435FC41F-11F4-4FF7-B779-24B008FE36C6}" destId="{03F670E5-9838-49B9-B31E-390DAEE648B5}" srcOrd="2" destOrd="0" parTransId="{B3E2F4FB-B586-4BC4-89F7-C88020C77F24}" sibTransId="{EC8BD31B-3443-4B79-B0C8-DCB44C81C037}"/>
    <dgm:cxn modelId="{CE0D765E-DF0E-4403-876D-E603266E5C8D}" srcId="{435FC41F-11F4-4FF7-B779-24B008FE36C6}" destId="{3B777DBE-59E0-4D8E-A312-09BB0EEAA989}" srcOrd="0" destOrd="0" parTransId="{6899CA47-D290-4B5D-9415-ECB00D885DC3}" sibTransId="{9EDA08F4-2488-4975-AA1E-5CAF13990361}"/>
    <dgm:cxn modelId="{DCC13489-AEC5-4A9B-BE1E-746BECE96454}" type="presOf" srcId="{435FC41F-11F4-4FF7-B779-24B008FE36C6}" destId="{F457E7C4-9A25-498D-A5B1-521EC8D6982E}" srcOrd="0" destOrd="0" presId="urn:microsoft.com/office/officeart/2005/8/layout/list1"/>
    <dgm:cxn modelId="{F334573F-BA0D-4FC7-839B-E2E5A14286CB}" type="presParOf" srcId="{F457E7C4-9A25-498D-A5B1-521EC8D6982E}" destId="{DA0842F7-4D00-428C-B5D0-3087121AE565}" srcOrd="0" destOrd="0" presId="urn:microsoft.com/office/officeart/2005/8/layout/list1"/>
    <dgm:cxn modelId="{026E6AEF-844B-49AA-A542-82D58805501A}" type="presParOf" srcId="{DA0842F7-4D00-428C-B5D0-3087121AE565}" destId="{D6C1042E-D187-4667-A64B-1974AF7EEC92}" srcOrd="0" destOrd="0" presId="urn:microsoft.com/office/officeart/2005/8/layout/list1"/>
    <dgm:cxn modelId="{456860C3-AE07-4622-8D46-C4A06B83445E}" type="presParOf" srcId="{DA0842F7-4D00-428C-B5D0-3087121AE565}" destId="{721CB0F6-E021-467F-A149-ECFDFD2B149D}" srcOrd="1" destOrd="0" presId="urn:microsoft.com/office/officeart/2005/8/layout/list1"/>
    <dgm:cxn modelId="{AFC8D623-5D84-4BCB-92EF-AC7ABA31E962}" type="presParOf" srcId="{F457E7C4-9A25-498D-A5B1-521EC8D6982E}" destId="{EA265248-0232-4A9C-A0A7-F4ADC61E3235}" srcOrd="1" destOrd="0" presId="urn:microsoft.com/office/officeart/2005/8/layout/list1"/>
    <dgm:cxn modelId="{51122A95-08B9-44DD-AF7D-03FF0F0D72A0}" type="presParOf" srcId="{F457E7C4-9A25-498D-A5B1-521EC8D6982E}" destId="{904C682C-7E1C-43C2-AF0E-67327556FBD6}" srcOrd="2" destOrd="0" presId="urn:microsoft.com/office/officeart/2005/8/layout/list1"/>
    <dgm:cxn modelId="{A5BB405A-FBC4-4F53-B3A5-2E7E3F4AFE5A}" type="presParOf" srcId="{F457E7C4-9A25-498D-A5B1-521EC8D6982E}" destId="{5C9A25EB-0FC7-4235-A2E4-BE62B155B0A2}" srcOrd="3" destOrd="0" presId="urn:microsoft.com/office/officeart/2005/8/layout/list1"/>
    <dgm:cxn modelId="{76A648A7-0938-4280-A08C-B87276B0A687}" type="presParOf" srcId="{F457E7C4-9A25-498D-A5B1-521EC8D6982E}" destId="{28B50405-D30C-44BD-864B-82A44387A464}" srcOrd="4" destOrd="0" presId="urn:microsoft.com/office/officeart/2005/8/layout/list1"/>
    <dgm:cxn modelId="{930574E5-D303-4744-A329-2C89212FE6B7}" type="presParOf" srcId="{28B50405-D30C-44BD-864B-82A44387A464}" destId="{3A1EFC77-625F-48AF-B488-8915C6AABC51}" srcOrd="0" destOrd="0" presId="urn:microsoft.com/office/officeart/2005/8/layout/list1"/>
    <dgm:cxn modelId="{42D62E7A-3C7C-4995-820E-C30480707116}" type="presParOf" srcId="{28B50405-D30C-44BD-864B-82A44387A464}" destId="{D3899915-6616-4C7A-B02E-CE66DCB63DEC}" srcOrd="1" destOrd="0" presId="urn:microsoft.com/office/officeart/2005/8/layout/list1"/>
    <dgm:cxn modelId="{4246F12A-D557-4F3A-BF59-955C2FEEC2CB}" type="presParOf" srcId="{F457E7C4-9A25-498D-A5B1-521EC8D6982E}" destId="{7067AF2E-02C6-4036-A393-97A2429D0D06}" srcOrd="5" destOrd="0" presId="urn:microsoft.com/office/officeart/2005/8/layout/list1"/>
    <dgm:cxn modelId="{B737A0B0-9752-41CD-8AC5-0BBA2A74E2A0}" type="presParOf" srcId="{F457E7C4-9A25-498D-A5B1-521EC8D6982E}" destId="{5728AC40-149F-4FBA-BB09-2DC1635688B1}" srcOrd="6" destOrd="0" presId="urn:microsoft.com/office/officeart/2005/8/layout/list1"/>
    <dgm:cxn modelId="{F2EFF27F-741C-4336-B00C-6B757EB7AF3B}" type="presParOf" srcId="{F457E7C4-9A25-498D-A5B1-521EC8D6982E}" destId="{4EF20EA8-222A-46BB-A883-8D9AFA1EFE7F}" srcOrd="7" destOrd="0" presId="urn:microsoft.com/office/officeart/2005/8/layout/list1"/>
    <dgm:cxn modelId="{56925890-6B43-4B83-9ADF-C88295895A00}" type="presParOf" srcId="{F457E7C4-9A25-498D-A5B1-521EC8D6982E}" destId="{A63C8646-139C-43C7-BAF8-ADCAE3BF4C67}" srcOrd="8" destOrd="0" presId="urn:microsoft.com/office/officeart/2005/8/layout/list1"/>
    <dgm:cxn modelId="{5FF64BFC-5A8C-4635-8691-C9F45C9C9626}" type="presParOf" srcId="{A63C8646-139C-43C7-BAF8-ADCAE3BF4C67}" destId="{01DFD953-DB91-4DCB-8499-8305EB5613AF}" srcOrd="0" destOrd="0" presId="urn:microsoft.com/office/officeart/2005/8/layout/list1"/>
    <dgm:cxn modelId="{61F63DA2-B905-4958-89B2-540712FFC9DA}" type="presParOf" srcId="{A63C8646-139C-43C7-BAF8-ADCAE3BF4C67}" destId="{3451BF3A-E7CE-4F1D-9B9F-E61514D12E4D}" srcOrd="1" destOrd="0" presId="urn:microsoft.com/office/officeart/2005/8/layout/list1"/>
    <dgm:cxn modelId="{86D7A087-840D-41C6-BAD9-187E9DD9051E}" type="presParOf" srcId="{F457E7C4-9A25-498D-A5B1-521EC8D6982E}" destId="{BC3F86F9-97C9-4226-B319-D8363BE02E2A}" srcOrd="9" destOrd="0" presId="urn:microsoft.com/office/officeart/2005/8/layout/list1"/>
    <dgm:cxn modelId="{5A675916-0473-47E8-B6D8-2407A7553F38}" type="presParOf" srcId="{F457E7C4-9A25-498D-A5B1-521EC8D6982E}" destId="{89DA28D3-C314-4C8E-8B47-3F8BD2DC377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B8B3F9-BBA4-4F12-A33A-FA427352532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1935501-840A-4783-AE1D-8B25FA2149A2}">
      <dgm:prSet phldrT="[Текст]"/>
      <dgm:spPr/>
      <dgm:t>
        <a:bodyPr/>
        <a:lstStyle/>
        <a:p>
          <a:r>
            <a:rPr lang="ru-RU" dirty="0" smtClean="0"/>
            <a:t>Избыточная масса тела и ожирение</a:t>
          </a:r>
          <a:endParaRPr lang="ru-RU" dirty="0"/>
        </a:p>
      </dgm:t>
    </dgm:pt>
    <dgm:pt modelId="{21BF1179-F556-43C4-9318-AEA65B58B7BF}" type="parTrans" cxnId="{11DA5E83-F054-4F17-B56A-780941652C6A}">
      <dgm:prSet/>
      <dgm:spPr/>
      <dgm:t>
        <a:bodyPr/>
        <a:lstStyle/>
        <a:p>
          <a:endParaRPr lang="ru-RU"/>
        </a:p>
      </dgm:t>
    </dgm:pt>
    <dgm:pt modelId="{1DF5DF02-D055-40E2-8062-DA8CE7AC53FB}" type="sibTrans" cxnId="{11DA5E83-F054-4F17-B56A-780941652C6A}">
      <dgm:prSet/>
      <dgm:spPr/>
      <dgm:t>
        <a:bodyPr/>
        <a:lstStyle/>
        <a:p>
          <a:endParaRPr lang="ru-RU"/>
        </a:p>
      </dgm:t>
    </dgm:pt>
    <dgm:pt modelId="{04352D55-3BB7-44E3-8F2E-049F18087D74}">
      <dgm:prSet phldrT="[Текст]"/>
      <dgm:spPr/>
      <dgm:t>
        <a:bodyPr/>
        <a:lstStyle/>
        <a:p>
          <a:r>
            <a:rPr lang="ru-RU" dirty="0" smtClean="0"/>
            <a:t> Железодефицитная анемия (увеличивает риск ПР в 1,6 раза)</a:t>
          </a:r>
          <a:endParaRPr lang="ru-RU" dirty="0"/>
        </a:p>
      </dgm:t>
    </dgm:pt>
    <dgm:pt modelId="{DFAE6832-2E08-469F-B28B-3CD2A06B3BED}" type="parTrans" cxnId="{6D2A9DDE-DCAC-49DB-B641-57C18915DBA1}">
      <dgm:prSet/>
      <dgm:spPr/>
      <dgm:t>
        <a:bodyPr/>
        <a:lstStyle/>
        <a:p>
          <a:endParaRPr lang="ru-RU"/>
        </a:p>
      </dgm:t>
    </dgm:pt>
    <dgm:pt modelId="{4262FFCA-65C4-4A6A-BBA0-7BA8306A4BD9}" type="sibTrans" cxnId="{6D2A9DDE-DCAC-49DB-B641-57C18915DBA1}">
      <dgm:prSet/>
      <dgm:spPr/>
      <dgm:t>
        <a:bodyPr/>
        <a:lstStyle/>
        <a:p>
          <a:endParaRPr lang="ru-RU"/>
        </a:p>
      </dgm:t>
    </dgm:pt>
    <dgm:pt modelId="{2F6AE9CC-BC59-4B1F-A520-EE21AF76215E}">
      <dgm:prSet phldrT="[Текст]"/>
      <dgm:spPr/>
      <dgm:t>
        <a:bodyPr/>
        <a:lstStyle/>
        <a:p>
          <a:r>
            <a:rPr lang="ru-RU" dirty="0" smtClean="0"/>
            <a:t>• Коллагенозы и системные </a:t>
          </a:r>
          <a:r>
            <a:rPr lang="ru-RU" dirty="0" err="1" smtClean="0"/>
            <a:t>васкулиты</a:t>
          </a:r>
          <a:r>
            <a:rPr lang="ru-RU" dirty="0" smtClean="0"/>
            <a:t>, в том числе системная красная волчанка, склеродермия, ревматоидный артрит</a:t>
          </a:r>
          <a:endParaRPr lang="ru-RU" dirty="0"/>
        </a:p>
      </dgm:t>
    </dgm:pt>
    <dgm:pt modelId="{FD3F0380-F135-4428-9CFF-20226E9F4304}" type="parTrans" cxnId="{EA5B2C5F-0614-4FF1-9C4A-4E6AEBAE4F55}">
      <dgm:prSet/>
      <dgm:spPr/>
      <dgm:t>
        <a:bodyPr/>
        <a:lstStyle/>
        <a:p>
          <a:endParaRPr lang="ru-RU"/>
        </a:p>
      </dgm:t>
    </dgm:pt>
    <dgm:pt modelId="{E3F7476F-19C1-4F44-9D2C-08AF91F951C6}" type="sibTrans" cxnId="{EA5B2C5F-0614-4FF1-9C4A-4E6AEBAE4F55}">
      <dgm:prSet/>
      <dgm:spPr/>
      <dgm:t>
        <a:bodyPr/>
        <a:lstStyle/>
        <a:p>
          <a:endParaRPr lang="ru-RU"/>
        </a:p>
      </dgm:t>
    </dgm:pt>
    <dgm:pt modelId="{1553FC78-3281-4FBA-8E51-2F7002FC1C88}" type="pres">
      <dgm:prSet presAssocID="{77B8B3F9-BBA4-4F12-A33A-FA427352532C}" presName="Name0" presStyleCnt="0">
        <dgm:presLayoutVars>
          <dgm:chMax val="7"/>
          <dgm:chPref val="7"/>
          <dgm:dir/>
        </dgm:presLayoutVars>
      </dgm:prSet>
      <dgm:spPr/>
    </dgm:pt>
    <dgm:pt modelId="{59860105-35B4-4267-8D04-5AA2F2DCD5FE}" type="pres">
      <dgm:prSet presAssocID="{77B8B3F9-BBA4-4F12-A33A-FA427352532C}" presName="Name1" presStyleCnt="0"/>
      <dgm:spPr/>
    </dgm:pt>
    <dgm:pt modelId="{6C41C2F5-29DC-4307-9A4C-32174FDB8525}" type="pres">
      <dgm:prSet presAssocID="{77B8B3F9-BBA4-4F12-A33A-FA427352532C}" presName="cycle" presStyleCnt="0"/>
      <dgm:spPr/>
    </dgm:pt>
    <dgm:pt modelId="{4EF71815-7A5D-47D5-9200-5F5607BF0098}" type="pres">
      <dgm:prSet presAssocID="{77B8B3F9-BBA4-4F12-A33A-FA427352532C}" presName="srcNode" presStyleLbl="node1" presStyleIdx="0" presStyleCnt="3"/>
      <dgm:spPr/>
    </dgm:pt>
    <dgm:pt modelId="{5767D5D6-177D-40A7-8F54-6799CA5AA614}" type="pres">
      <dgm:prSet presAssocID="{77B8B3F9-BBA4-4F12-A33A-FA427352532C}" presName="conn" presStyleLbl="parChTrans1D2" presStyleIdx="0" presStyleCnt="1"/>
      <dgm:spPr/>
    </dgm:pt>
    <dgm:pt modelId="{4E9AE95F-2AFE-421B-BC10-ED6B628FB767}" type="pres">
      <dgm:prSet presAssocID="{77B8B3F9-BBA4-4F12-A33A-FA427352532C}" presName="extraNode" presStyleLbl="node1" presStyleIdx="0" presStyleCnt="3"/>
      <dgm:spPr/>
    </dgm:pt>
    <dgm:pt modelId="{D10F1BD1-CE47-46B3-839B-FE28B5695058}" type="pres">
      <dgm:prSet presAssocID="{77B8B3F9-BBA4-4F12-A33A-FA427352532C}" presName="dstNode" presStyleLbl="node1" presStyleIdx="0" presStyleCnt="3"/>
      <dgm:spPr/>
    </dgm:pt>
    <dgm:pt modelId="{1E1877F3-C50D-4694-A883-8D6409D43CDC}" type="pres">
      <dgm:prSet presAssocID="{21935501-840A-4783-AE1D-8B25FA2149A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BE55D-DE02-438B-9EE0-959DBE9481F3}" type="pres">
      <dgm:prSet presAssocID="{21935501-840A-4783-AE1D-8B25FA2149A2}" presName="accent_1" presStyleCnt="0"/>
      <dgm:spPr/>
    </dgm:pt>
    <dgm:pt modelId="{1C5AECE2-868D-4798-9471-4E205E8B0FFE}" type="pres">
      <dgm:prSet presAssocID="{21935501-840A-4783-AE1D-8B25FA2149A2}" presName="accentRepeatNode" presStyleLbl="solidFgAcc1" presStyleIdx="0" presStyleCnt="3"/>
      <dgm:spPr/>
    </dgm:pt>
    <dgm:pt modelId="{C7D9DB9A-B32B-4455-B7BC-8175730AB592}" type="pres">
      <dgm:prSet presAssocID="{04352D55-3BB7-44E3-8F2E-049F18087D7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43EB1-1256-40A6-89BE-6DF57660CF65}" type="pres">
      <dgm:prSet presAssocID="{04352D55-3BB7-44E3-8F2E-049F18087D74}" presName="accent_2" presStyleCnt="0"/>
      <dgm:spPr/>
    </dgm:pt>
    <dgm:pt modelId="{CDED0ED7-7B1F-4782-8843-BB62A5DF347D}" type="pres">
      <dgm:prSet presAssocID="{04352D55-3BB7-44E3-8F2E-049F18087D74}" presName="accentRepeatNode" presStyleLbl="solidFgAcc1" presStyleIdx="1" presStyleCnt="3"/>
      <dgm:spPr/>
    </dgm:pt>
    <dgm:pt modelId="{78A5227B-0599-4568-8C8E-A0337D7E7C94}" type="pres">
      <dgm:prSet presAssocID="{2F6AE9CC-BC59-4B1F-A520-EE21AF7621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32AF5-8D2B-49CA-AE2A-8DF23154805B}" type="pres">
      <dgm:prSet presAssocID="{2F6AE9CC-BC59-4B1F-A520-EE21AF76215E}" presName="accent_3" presStyleCnt="0"/>
      <dgm:spPr/>
    </dgm:pt>
    <dgm:pt modelId="{DE49E25C-2886-436F-99EB-98894F49A0DE}" type="pres">
      <dgm:prSet presAssocID="{2F6AE9CC-BC59-4B1F-A520-EE21AF76215E}" presName="accentRepeatNode" presStyleLbl="solidFgAcc1" presStyleIdx="2" presStyleCnt="3"/>
      <dgm:spPr/>
    </dgm:pt>
  </dgm:ptLst>
  <dgm:cxnLst>
    <dgm:cxn modelId="{0EC47AFC-32FC-4769-8AB1-0445A23BC15A}" type="presOf" srcId="{77B8B3F9-BBA4-4F12-A33A-FA427352532C}" destId="{1553FC78-3281-4FBA-8E51-2F7002FC1C88}" srcOrd="0" destOrd="0" presId="urn:microsoft.com/office/officeart/2008/layout/VerticalCurvedList"/>
    <dgm:cxn modelId="{70391CF3-5B91-4BB4-B6E0-225C705E5885}" type="presOf" srcId="{2F6AE9CC-BC59-4B1F-A520-EE21AF76215E}" destId="{78A5227B-0599-4568-8C8E-A0337D7E7C94}" srcOrd="0" destOrd="0" presId="urn:microsoft.com/office/officeart/2008/layout/VerticalCurvedList"/>
    <dgm:cxn modelId="{EA5B2C5F-0614-4FF1-9C4A-4E6AEBAE4F55}" srcId="{77B8B3F9-BBA4-4F12-A33A-FA427352532C}" destId="{2F6AE9CC-BC59-4B1F-A520-EE21AF76215E}" srcOrd="2" destOrd="0" parTransId="{FD3F0380-F135-4428-9CFF-20226E9F4304}" sibTransId="{E3F7476F-19C1-4F44-9D2C-08AF91F951C6}"/>
    <dgm:cxn modelId="{3585F3EB-F1C3-4ACF-A23C-5D75B13FE3E2}" type="presOf" srcId="{21935501-840A-4783-AE1D-8B25FA2149A2}" destId="{1E1877F3-C50D-4694-A883-8D6409D43CDC}" srcOrd="0" destOrd="0" presId="urn:microsoft.com/office/officeart/2008/layout/VerticalCurvedList"/>
    <dgm:cxn modelId="{11DA5E83-F054-4F17-B56A-780941652C6A}" srcId="{77B8B3F9-BBA4-4F12-A33A-FA427352532C}" destId="{21935501-840A-4783-AE1D-8B25FA2149A2}" srcOrd="0" destOrd="0" parTransId="{21BF1179-F556-43C4-9318-AEA65B58B7BF}" sibTransId="{1DF5DF02-D055-40E2-8062-DA8CE7AC53FB}"/>
    <dgm:cxn modelId="{6D2A9DDE-DCAC-49DB-B641-57C18915DBA1}" srcId="{77B8B3F9-BBA4-4F12-A33A-FA427352532C}" destId="{04352D55-3BB7-44E3-8F2E-049F18087D74}" srcOrd="1" destOrd="0" parTransId="{DFAE6832-2E08-469F-B28B-3CD2A06B3BED}" sibTransId="{4262FFCA-65C4-4A6A-BBA0-7BA8306A4BD9}"/>
    <dgm:cxn modelId="{3E06C807-9BFD-40A7-825B-60E8811E333E}" type="presOf" srcId="{1DF5DF02-D055-40E2-8062-DA8CE7AC53FB}" destId="{5767D5D6-177D-40A7-8F54-6799CA5AA614}" srcOrd="0" destOrd="0" presId="urn:microsoft.com/office/officeart/2008/layout/VerticalCurvedList"/>
    <dgm:cxn modelId="{1AF3DF15-6F09-48AF-82DA-CC602051A28D}" type="presOf" srcId="{04352D55-3BB7-44E3-8F2E-049F18087D74}" destId="{C7D9DB9A-B32B-4455-B7BC-8175730AB592}" srcOrd="0" destOrd="0" presId="urn:microsoft.com/office/officeart/2008/layout/VerticalCurvedList"/>
    <dgm:cxn modelId="{E620B3EB-9FBA-45A0-A257-6C3776EACD09}" type="presParOf" srcId="{1553FC78-3281-4FBA-8E51-2F7002FC1C88}" destId="{59860105-35B4-4267-8D04-5AA2F2DCD5FE}" srcOrd="0" destOrd="0" presId="urn:microsoft.com/office/officeart/2008/layout/VerticalCurvedList"/>
    <dgm:cxn modelId="{3C60C5B2-FF7D-4BDF-9572-DE7A1C0C42E9}" type="presParOf" srcId="{59860105-35B4-4267-8D04-5AA2F2DCD5FE}" destId="{6C41C2F5-29DC-4307-9A4C-32174FDB8525}" srcOrd="0" destOrd="0" presId="urn:microsoft.com/office/officeart/2008/layout/VerticalCurvedList"/>
    <dgm:cxn modelId="{BF38CD4C-3E15-4D0B-8F17-DA5BA015749D}" type="presParOf" srcId="{6C41C2F5-29DC-4307-9A4C-32174FDB8525}" destId="{4EF71815-7A5D-47D5-9200-5F5607BF0098}" srcOrd="0" destOrd="0" presId="urn:microsoft.com/office/officeart/2008/layout/VerticalCurvedList"/>
    <dgm:cxn modelId="{07BEF900-CB6C-487F-AC0A-134F132EEF1D}" type="presParOf" srcId="{6C41C2F5-29DC-4307-9A4C-32174FDB8525}" destId="{5767D5D6-177D-40A7-8F54-6799CA5AA614}" srcOrd="1" destOrd="0" presId="urn:microsoft.com/office/officeart/2008/layout/VerticalCurvedList"/>
    <dgm:cxn modelId="{082422DB-FB66-487F-A58E-AC5F866D42F3}" type="presParOf" srcId="{6C41C2F5-29DC-4307-9A4C-32174FDB8525}" destId="{4E9AE95F-2AFE-421B-BC10-ED6B628FB767}" srcOrd="2" destOrd="0" presId="urn:microsoft.com/office/officeart/2008/layout/VerticalCurvedList"/>
    <dgm:cxn modelId="{246FA650-4359-43D3-9DA7-7DF7701514AF}" type="presParOf" srcId="{6C41C2F5-29DC-4307-9A4C-32174FDB8525}" destId="{D10F1BD1-CE47-46B3-839B-FE28B5695058}" srcOrd="3" destOrd="0" presId="urn:microsoft.com/office/officeart/2008/layout/VerticalCurvedList"/>
    <dgm:cxn modelId="{BB140E00-E843-4B80-97F8-21BEF6A44923}" type="presParOf" srcId="{59860105-35B4-4267-8D04-5AA2F2DCD5FE}" destId="{1E1877F3-C50D-4694-A883-8D6409D43CDC}" srcOrd="1" destOrd="0" presId="urn:microsoft.com/office/officeart/2008/layout/VerticalCurvedList"/>
    <dgm:cxn modelId="{AC995560-B9B9-4F4F-8CD9-25C651BB4878}" type="presParOf" srcId="{59860105-35B4-4267-8D04-5AA2F2DCD5FE}" destId="{043BE55D-DE02-438B-9EE0-959DBE9481F3}" srcOrd="2" destOrd="0" presId="urn:microsoft.com/office/officeart/2008/layout/VerticalCurvedList"/>
    <dgm:cxn modelId="{D091DBC2-22F4-425F-8450-E784EC457087}" type="presParOf" srcId="{043BE55D-DE02-438B-9EE0-959DBE9481F3}" destId="{1C5AECE2-868D-4798-9471-4E205E8B0FFE}" srcOrd="0" destOrd="0" presId="urn:microsoft.com/office/officeart/2008/layout/VerticalCurvedList"/>
    <dgm:cxn modelId="{877FE011-2DAE-4DD0-B52C-BADB4EFCB4C0}" type="presParOf" srcId="{59860105-35B4-4267-8D04-5AA2F2DCD5FE}" destId="{C7D9DB9A-B32B-4455-B7BC-8175730AB592}" srcOrd="3" destOrd="0" presId="urn:microsoft.com/office/officeart/2008/layout/VerticalCurvedList"/>
    <dgm:cxn modelId="{D69B381A-082D-4BFE-B593-83D82143D20E}" type="presParOf" srcId="{59860105-35B4-4267-8D04-5AA2F2DCD5FE}" destId="{35343EB1-1256-40A6-89BE-6DF57660CF65}" srcOrd="4" destOrd="0" presId="urn:microsoft.com/office/officeart/2008/layout/VerticalCurvedList"/>
    <dgm:cxn modelId="{7EAD29CD-185B-47D9-936E-8342774E9441}" type="presParOf" srcId="{35343EB1-1256-40A6-89BE-6DF57660CF65}" destId="{CDED0ED7-7B1F-4782-8843-BB62A5DF347D}" srcOrd="0" destOrd="0" presId="urn:microsoft.com/office/officeart/2008/layout/VerticalCurvedList"/>
    <dgm:cxn modelId="{1367F751-0557-462A-B9BE-208944EBC5ED}" type="presParOf" srcId="{59860105-35B4-4267-8D04-5AA2F2DCD5FE}" destId="{78A5227B-0599-4568-8C8E-A0337D7E7C94}" srcOrd="5" destOrd="0" presId="urn:microsoft.com/office/officeart/2008/layout/VerticalCurvedList"/>
    <dgm:cxn modelId="{D401ED03-EAEF-45A5-9EF0-6C56F80060AC}" type="presParOf" srcId="{59860105-35B4-4267-8D04-5AA2F2DCD5FE}" destId="{4EB32AF5-8D2B-49CA-AE2A-8DF23154805B}" srcOrd="6" destOrd="0" presId="urn:microsoft.com/office/officeart/2008/layout/VerticalCurvedList"/>
    <dgm:cxn modelId="{252DAAA7-82F9-4F94-BD26-191BA8A603DC}" type="presParOf" srcId="{4EB32AF5-8D2B-49CA-AE2A-8DF23154805B}" destId="{DE49E25C-2886-436F-99EB-98894F49A0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3563AF-3AB8-4DC8-AA93-1AE1EDE21CA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D3DAD90-3856-4EFC-92BC-03E870C998F2}">
      <dgm:prSet phldrT="[Текст]" custT="1"/>
      <dgm:spPr/>
      <dgm:t>
        <a:bodyPr/>
        <a:lstStyle/>
        <a:p>
          <a:r>
            <a:rPr lang="ru-RU" sz="1800" dirty="0" err="1" smtClean="0"/>
            <a:t>Дисбиоз</a:t>
          </a:r>
          <a:r>
            <a:rPr lang="ru-RU" sz="1800" dirty="0" smtClean="0"/>
            <a:t> половых путей (бактериальный </a:t>
          </a:r>
          <a:r>
            <a:rPr lang="ru-RU" sz="1800" dirty="0" err="1" smtClean="0"/>
            <a:t>вагиноз</a:t>
          </a:r>
          <a:r>
            <a:rPr lang="ru-RU" sz="1800" dirty="0" smtClean="0"/>
            <a:t>) и вагинальные инфекции любого генеза (при этом особое значение уделяют преобладанию G. </a:t>
          </a:r>
          <a:r>
            <a:rPr lang="ru-RU" sz="1800" dirty="0" err="1" smtClean="0"/>
            <a:t>vaginalis</a:t>
          </a:r>
          <a:r>
            <a:rPr lang="ru-RU" sz="1800" dirty="0" smtClean="0"/>
            <a:t> во влагалищном биотопе как одному из ключевых факторов риска бактериального </a:t>
          </a:r>
          <a:r>
            <a:rPr lang="ru-RU" sz="1800" dirty="0" err="1" smtClean="0"/>
            <a:t>вагиноза</a:t>
          </a:r>
          <a:r>
            <a:rPr lang="ru-RU" sz="1800" dirty="0" smtClean="0"/>
            <a:t>)</a:t>
          </a:r>
          <a:endParaRPr lang="ru-RU" sz="1800" dirty="0"/>
        </a:p>
      </dgm:t>
    </dgm:pt>
    <dgm:pt modelId="{51F19E20-6DF0-4D4A-81FE-786A8BB17017}" type="parTrans" cxnId="{479EC752-AFF4-454D-939C-43DCEA8393CD}">
      <dgm:prSet/>
      <dgm:spPr/>
      <dgm:t>
        <a:bodyPr/>
        <a:lstStyle/>
        <a:p>
          <a:endParaRPr lang="ru-RU"/>
        </a:p>
      </dgm:t>
    </dgm:pt>
    <dgm:pt modelId="{38971838-CE73-4B72-8BFA-CA73E8ED27FB}" type="sibTrans" cxnId="{479EC752-AFF4-454D-939C-43DCEA8393CD}">
      <dgm:prSet/>
      <dgm:spPr/>
      <dgm:t>
        <a:bodyPr/>
        <a:lstStyle/>
        <a:p>
          <a:endParaRPr lang="ru-RU"/>
        </a:p>
      </dgm:t>
    </dgm:pt>
    <dgm:pt modelId="{D8D90BB2-9672-406D-9F45-32C2F7C7F992}">
      <dgm:prSet phldrT="[Текст]" custT="1"/>
      <dgm:spPr/>
      <dgm:t>
        <a:bodyPr/>
        <a:lstStyle/>
        <a:p>
          <a:r>
            <a:rPr lang="ru-RU" sz="2800" dirty="0" smtClean="0"/>
            <a:t>Хронический эндометрит</a:t>
          </a:r>
          <a:endParaRPr lang="ru-RU" sz="2800" dirty="0"/>
        </a:p>
      </dgm:t>
    </dgm:pt>
    <dgm:pt modelId="{44C88A2E-CE9D-455A-BC33-3ED37B61B825}" type="parTrans" cxnId="{0090724E-55AE-4679-A75E-1D5EE5DFCA0F}">
      <dgm:prSet/>
      <dgm:spPr/>
      <dgm:t>
        <a:bodyPr/>
        <a:lstStyle/>
        <a:p>
          <a:endParaRPr lang="ru-RU"/>
        </a:p>
      </dgm:t>
    </dgm:pt>
    <dgm:pt modelId="{80794C01-E07A-414C-B9A0-3C3AFFB22607}" type="sibTrans" cxnId="{0090724E-55AE-4679-A75E-1D5EE5DFCA0F}">
      <dgm:prSet/>
      <dgm:spPr/>
      <dgm:t>
        <a:bodyPr/>
        <a:lstStyle/>
        <a:p>
          <a:endParaRPr lang="ru-RU"/>
        </a:p>
      </dgm:t>
    </dgm:pt>
    <dgm:pt modelId="{38785E86-A1DD-4A36-9DAB-1C50DF945326}">
      <dgm:prSet phldrT="[Текст]" custT="1"/>
      <dgm:spPr/>
      <dgm:t>
        <a:bodyPr/>
        <a:lstStyle/>
        <a:p>
          <a:r>
            <a:rPr lang="ru-RU" sz="2400" dirty="0" smtClean="0"/>
            <a:t>Воспалительные заболевания мочевых путей</a:t>
          </a:r>
          <a:endParaRPr lang="ru-RU" sz="2400" dirty="0"/>
        </a:p>
      </dgm:t>
    </dgm:pt>
    <dgm:pt modelId="{D181FCEE-7511-46C6-B17A-A06525AF17FB}" type="parTrans" cxnId="{9708A85E-2F49-45CB-9515-FA28F4B9FC83}">
      <dgm:prSet/>
      <dgm:spPr/>
      <dgm:t>
        <a:bodyPr/>
        <a:lstStyle/>
        <a:p>
          <a:endParaRPr lang="ru-RU"/>
        </a:p>
      </dgm:t>
    </dgm:pt>
    <dgm:pt modelId="{8C05317E-F925-43D6-8363-D7017E98EE43}" type="sibTrans" cxnId="{9708A85E-2F49-45CB-9515-FA28F4B9FC83}">
      <dgm:prSet/>
      <dgm:spPr/>
      <dgm:t>
        <a:bodyPr/>
        <a:lstStyle/>
        <a:p>
          <a:endParaRPr lang="ru-RU"/>
        </a:p>
      </dgm:t>
    </dgm:pt>
    <dgm:pt modelId="{76658042-DAB4-4B32-9851-E0C4F7327385}" type="pres">
      <dgm:prSet presAssocID="{B83563AF-3AB8-4DC8-AA93-1AE1EDE21CAF}" presName="Name0" presStyleCnt="0">
        <dgm:presLayoutVars>
          <dgm:chMax val="7"/>
          <dgm:chPref val="7"/>
          <dgm:dir/>
        </dgm:presLayoutVars>
      </dgm:prSet>
      <dgm:spPr/>
    </dgm:pt>
    <dgm:pt modelId="{99283A2A-09E4-4F57-AF44-4C1667299565}" type="pres">
      <dgm:prSet presAssocID="{B83563AF-3AB8-4DC8-AA93-1AE1EDE21CAF}" presName="Name1" presStyleCnt="0"/>
      <dgm:spPr/>
    </dgm:pt>
    <dgm:pt modelId="{67DDB1A5-B57F-4C13-A510-28803DEFDA68}" type="pres">
      <dgm:prSet presAssocID="{B83563AF-3AB8-4DC8-AA93-1AE1EDE21CAF}" presName="cycle" presStyleCnt="0"/>
      <dgm:spPr/>
    </dgm:pt>
    <dgm:pt modelId="{0F41E66C-50AB-47D9-BED1-F4BD6E286D5C}" type="pres">
      <dgm:prSet presAssocID="{B83563AF-3AB8-4DC8-AA93-1AE1EDE21CAF}" presName="srcNode" presStyleLbl="node1" presStyleIdx="0" presStyleCnt="3"/>
      <dgm:spPr/>
    </dgm:pt>
    <dgm:pt modelId="{C62A4567-5032-4FA6-A56B-9B2437507A45}" type="pres">
      <dgm:prSet presAssocID="{B83563AF-3AB8-4DC8-AA93-1AE1EDE21CAF}" presName="conn" presStyleLbl="parChTrans1D2" presStyleIdx="0" presStyleCnt="1"/>
      <dgm:spPr/>
    </dgm:pt>
    <dgm:pt modelId="{4161715D-606D-4763-9241-A155EBA6CC87}" type="pres">
      <dgm:prSet presAssocID="{B83563AF-3AB8-4DC8-AA93-1AE1EDE21CAF}" presName="extraNode" presStyleLbl="node1" presStyleIdx="0" presStyleCnt="3"/>
      <dgm:spPr/>
    </dgm:pt>
    <dgm:pt modelId="{1283678B-CE4A-4EB0-B745-100CC855D986}" type="pres">
      <dgm:prSet presAssocID="{B83563AF-3AB8-4DC8-AA93-1AE1EDE21CAF}" presName="dstNode" presStyleLbl="node1" presStyleIdx="0" presStyleCnt="3"/>
      <dgm:spPr/>
    </dgm:pt>
    <dgm:pt modelId="{03F89240-DA1A-4CCC-B998-21E16AF29576}" type="pres">
      <dgm:prSet presAssocID="{1D3DAD90-3856-4EFC-92BC-03E870C998F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72D6F-5222-4629-BE1B-0B8F89F449F7}" type="pres">
      <dgm:prSet presAssocID="{1D3DAD90-3856-4EFC-92BC-03E870C998F2}" presName="accent_1" presStyleCnt="0"/>
      <dgm:spPr/>
    </dgm:pt>
    <dgm:pt modelId="{E952FEB2-6A0E-46EB-AA9D-BBFCA49A3378}" type="pres">
      <dgm:prSet presAssocID="{1D3DAD90-3856-4EFC-92BC-03E870C998F2}" presName="accentRepeatNode" presStyleLbl="solidFgAcc1" presStyleIdx="0" presStyleCnt="3"/>
      <dgm:spPr/>
    </dgm:pt>
    <dgm:pt modelId="{5E8566AB-4861-4F5C-BF50-76D017576855}" type="pres">
      <dgm:prSet presAssocID="{38785E86-A1DD-4A36-9DAB-1C50DF94532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7104F-9302-4EB0-938C-A20ACA1F27D5}" type="pres">
      <dgm:prSet presAssocID="{38785E86-A1DD-4A36-9DAB-1C50DF945326}" presName="accent_2" presStyleCnt="0"/>
      <dgm:spPr/>
    </dgm:pt>
    <dgm:pt modelId="{B9AF778E-78E1-4EB6-B6F4-CF8734061F11}" type="pres">
      <dgm:prSet presAssocID="{38785E86-A1DD-4A36-9DAB-1C50DF945326}" presName="accentRepeatNode" presStyleLbl="solidFgAcc1" presStyleIdx="1" presStyleCnt="3"/>
      <dgm:spPr/>
    </dgm:pt>
    <dgm:pt modelId="{335ABD48-09AC-4EA6-83A1-70013745CA3C}" type="pres">
      <dgm:prSet presAssocID="{D8D90BB2-9672-406D-9F45-32C2F7C7F99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B8657-14A5-4EF9-ACC6-9C5717E0BE69}" type="pres">
      <dgm:prSet presAssocID="{D8D90BB2-9672-406D-9F45-32C2F7C7F992}" presName="accent_3" presStyleCnt="0"/>
      <dgm:spPr/>
    </dgm:pt>
    <dgm:pt modelId="{97AFA6F0-A0E6-4F6F-956D-A700B7D97268}" type="pres">
      <dgm:prSet presAssocID="{D8D90BB2-9672-406D-9F45-32C2F7C7F992}" presName="accentRepeatNode" presStyleLbl="solidFgAcc1" presStyleIdx="2" presStyleCnt="3"/>
      <dgm:spPr/>
    </dgm:pt>
  </dgm:ptLst>
  <dgm:cxnLst>
    <dgm:cxn modelId="{9708A85E-2F49-45CB-9515-FA28F4B9FC83}" srcId="{B83563AF-3AB8-4DC8-AA93-1AE1EDE21CAF}" destId="{38785E86-A1DD-4A36-9DAB-1C50DF945326}" srcOrd="1" destOrd="0" parTransId="{D181FCEE-7511-46C6-B17A-A06525AF17FB}" sibTransId="{8C05317E-F925-43D6-8363-D7017E98EE43}"/>
    <dgm:cxn modelId="{7DDB8FEF-24BF-45E0-9DAE-D1036FF467BE}" type="presOf" srcId="{38785E86-A1DD-4A36-9DAB-1C50DF945326}" destId="{5E8566AB-4861-4F5C-BF50-76D017576855}" srcOrd="0" destOrd="0" presId="urn:microsoft.com/office/officeart/2008/layout/VerticalCurvedList"/>
    <dgm:cxn modelId="{479EC752-AFF4-454D-939C-43DCEA8393CD}" srcId="{B83563AF-3AB8-4DC8-AA93-1AE1EDE21CAF}" destId="{1D3DAD90-3856-4EFC-92BC-03E870C998F2}" srcOrd="0" destOrd="0" parTransId="{51F19E20-6DF0-4D4A-81FE-786A8BB17017}" sibTransId="{38971838-CE73-4B72-8BFA-CA73E8ED27FB}"/>
    <dgm:cxn modelId="{C8191F74-6432-4510-82EC-5C1BB49EAD1A}" type="presOf" srcId="{D8D90BB2-9672-406D-9F45-32C2F7C7F992}" destId="{335ABD48-09AC-4EA6-83A1-70013745CA3C}" srcOrd="0" destOrd="0" presId="urn:microsoft.com/office/officeart/2008/layout/VerticalCurvedList"/>
    <dgm:cxn modelId="{0D6CF4B6-8C1D-4E3A-85C0-8937A107E90B}" type="presOf" srcId="{38971838-CE73-4B72-8BFA-CA73E8ED27FB}" destId="{C62A4567-5032-4FA6-A56B-9B2437507A45}" srcOrd="0" destOrd="0" presId="urn:microsoft.com/office/officeart/2008/layout/VerticalCurvedList"/>
    <dgm:cxn modelId="{2991E7C9-5FE9-40B4-8DD0-B68642CCF775}" type="presOf" srcId="{B83563AF-3AB8-4DC8-AA93-1AE1EDE21CAF}" destId="{76658042-DAB4-4B32-9851-E0C4F7327385}" srcOrd="0" destOrd="0" presId="urn:microsoft.com/office/officeart/2008/layout/VerticalCurvedList"/>
    <dgm:cxn modelId="{BE449EB4-0795-4B4F-97FA-FC6E246B261B}" type="presOf" srcId="{1D3DAD90-3856-4EFC-92BC-03E870C998F2}" destId="{03F89240-DA1A-4CCC-B998-21E16AF29576}" srcOrd="0" destOrd="0" presId="urn:microsoft.com/office/officeart/2008/layout/VerticalCurvedList"/>
    <dgm:cxn modelId="{0090724E-55AE-4679-A75E-1D5EE5DFCA0F}" srcId="{B83563AF-3AB8-4DC8-AA93-1AE1EDE21CAF}" destId="{D8D90BB2-9672-406D-9F45-32C2F7C7F992}" srcOrd="2" destOrd="0" parTransId="{44C88A2E-CE9D-455A-BC33-3ED37B61B825}" sibTransId="{80794C01-E07A-414C-B9A0-3C3AFFB22607}"/>
    <dgm:cxn modelId="{0F9A0275-532E-480C-96CA-2790156BE94C}" type="presParOf" srcId="{76658042-DAB4-4B32-9851-E0C4F7327385}" destId="{99283A2A-09E4-4F57-AF44-4C1667299565}" srcOrd="0" destOrd="0" presId="urn:microsoft.com/office/officeart/2008/layout/VerticalCurvedList"/>
    <dgm:cxn modelId="{346E8A8B-7C7A-4CB4-846E-172551FE1485}" type="presParOf" srcId="{99283A2A-09E4-4F57-AF44-4C1667299565}" destId="{67DDB1A5-B57F-4C13-A510-28803DEFDA68}" srcOrd="0" destOrd="0" presId="urn:microsoft.com/office/officeart/2008/layout/VerticalCurvedList"/>
    <dgm:cxn modelId="{8A21E410-DA15-4FBD-86CB-AECFB6EFBC12}" type="presParOf" srcId="{67DDB1A5-B57F-4C13-A510-28803DEFDA68}" destId="{0F41E66C-50AB-47D9-BED1-F4BD6E286D5C}" srcOrd="0" destOrd="0" presId="urn:microsoft.com/office/officeart/2008/layout/VerticalCurvedList"/>
    <dgm:cxn modelId="{54A901A6-4BEC-426D-8D64-3B3157497928}" type="presParOf" srcId="{67DDB1A5-B57F-4C13-A510-28803DEFDA68}" destId="{C62A4567-5032-4FA6-A56B-9B2437507A45}" srcOrd="1" destOrd="0" presId="urn:microsoft.com/office/officeart/2008/layout/VerticalCurvedList"/>
    <dgm:cxn modelId="{744F0F1C-6DFE-41FC-BD54-D50E35ABA5AE}" type="presParOf" srcId="{67DDB1A5-B57F-4C13-A510-28803DEFDA68}" destId="{4161715D-606D-4763-9241-A155EBA6CC87}" srcOrd="2" destOrd="0" presId="urn:microsoft.com/office/officeart/2008/layout/VerticalCurvedList"/>
    <dgm:cxn modelId="{2BFFA985-846F-413B-B86C-23E46F8C9461}" type="presParOf" srcId="{67DDB1A5-B57F-4C13-A510-28803DEFDA68}" destId="{1283678B-CE4A-4EB0-B745-100CC855D986}" srcOrd="3" destOrd="0" presId="urn:microsoft.com/office/officeart/2008/layout/VerticalCurvedList"/>
    <dgm:cxn modelId="{4E0AC840-F420-49A7-B7B2-30AFAE531B38}" type="presParOf" srcId="{99283A2A-09E4-4F57-AF44-4C1667299565}" destId="{03F89240-DA1A-4CCC-B998-21E16AF29576}" srcOrd="1" destOrd="0" presId="urn:microsoft.com/office/officeart/2008/layout/VerticalCurvedList"/>
    <dgm:cxn modelId="{CB9C9056-94C0-4D78-AB5A-295032796F8A}" type="presParOf" srcId="{99283A2A-09E4-4F57-AF44-4C1667299565}" destId="{04C72D6F-5222-4629-BE1B-0B8F89F449F7}" srcOrd="2" destOrd="0" presId="urn:microsoft.com/office/officeart/2008/layout/VerticalCurvedList"/>
    <dgm:cxn modelId="{1736DEB9-8BDA-4340-AE23-0176E58DA709}" type="presParOf" srcId="{04C72D6F-5222-4629-BE1B-0B8F89F449F7}" destId="{E952FEB2-6A0E-46EB-AA9D-BBFCA49A3378}" srcOrd="0" destOrd="0" presId="urn:microsoft.com/office/officeart/2008/layout/VerticalCurvedList"/>
    <dgm:cxn modelId="{95F383BC-DA5D-4BC4-9C37-D183C6A22E0C}" type="presParOf" srcId="{99283A2A-09E4-4F57-AF44-4C1667299565}" destId="{5E8566AB-4861-4F5C-BF50-76D017576855}" srcOrd="3" destOrd="0" presId="urn:microsoft.com/office/officeart/2008/layout/VerticalCurvedList"/>
    <dgm:cxn modelId="{316EA4AE-77E9-4524-BB11-3BA9982D0C40}" type="presParOf" srcId="{99283A2A-09E4-4F57-AF44-4C1667299565}" destId="{AE37104F-9302-4EB0-938C-A20ACA1F27D5}" srcOrd="4" destOrd="0" presId="urn:microsoft.com/office/officeart/2008/layout/VerticalCurvedList"/>
    <dgm:cxn modelId="{6BBF328C-6A3F-428A-ACEC-CF03214A0FA8}" type="presParOf" srcId="{AE37104F-9302-4EB0-938C-A20ACA1F27D5}" destId="{B9AF778E-78E1-4EB6-B6F4-CF8734061F11}" srcOrd="0" destOrd="0" presId="urn:microsoft.com/office/officeart/2008/layout/VerticalCurvedList"/>
    <dgm:cxn modelId="{FDF7A9F7-E553-4AFC-8BF0-DD552CACE5E3}" type="presParOf" srcId="{99283A2A-09E4-4F57-AF44-4C1667299565}" destId="{335ABD48-09AC-4EA6-83A1-70013745CA3C}" srcOrd="5" destOrd="0" presId="urn:microsoft.com/office/officeart/2008/layout/VerticalCurvedList"/>
    <dgm:cxn modelId="{87F4EC8D-C3AD-4A08-BAF2-C3B0FA2A9D16}" type="presParOf" srcId="{99283A2A-09E4-4F57-AF44-4C1667299565}" destId="{8A5B8657-14A5-4EF9-ACC6-9C5717E0BE69}" srcOrd="6" destOrd="0" presId="urn:microsoft.com/office/officeart/2008/layout/VerticalCurvedList"/>
    <dgm:cxn modelId="{B5C40B94-418D-42AD-88CB-F9ECCDB1B364}" type="presParOf" srcId="{8A5B8657-14A5-4EF9-ACC6-9C5717E0BE69}" destId="{97AFA6F0-A0E6-4F6F-956D-A700B7D972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01104F-1D78-49E2-8CD2-9F6D8A548E42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AFBD9C-50BA-46EE-8E42-7BCF7DB42F3F}">
      <dgm:prSet phldrT="[Текст]"/>
      <dgm:spPr/>
      <dgm:t>
        <a:bodyPr/>
        <a:lstStyle/>
        <a:p>
          <a:r>
            <a:rPr lang="ru-RU" dirty="0" smtClean="0"/>
            <a:t>у женщин с одноплодной беременностью и предшествующими спонтанными ПР</a:t>
          </a:r>
          <a:endParaRPr lang="ru-RU" dirty="0"/>
        </a:p>
      </dgm:t>
    </dgm:pt>
    <dgm:pt modelId="{E86E7F48-6A1B-4632-8590-1CD7F926162F}" type="parTrans" cxnId="{7C3AE9A2-5474-4E94-8A3B-808CF44DC78F}">
      <dgm:prSet/>
      <dgm:spPr/>
      <dgm:t>
        <a:bodyPr/>
        <a:lstStyle/>
        <a:p>
          <a:endParaRPr lang="ru-RU"/>
        </a:p>
      </dgm:t>
    </dgm:pt>
    <dgm:pt modelId="{650573EB-E0E6-40F9-8368-41778B6D3511}" type="sibTrans" cxnId="{7C3AE9A2-5474-4E94-8A3B-808CF44DC78F}">
      <dgm:prSet/>
      <dgm:spPr/>
      <dgm:t>
        <a:bodyPr/>
        <a:lstStyle/>
        <a:p>
          <a:endParaRPr lang="ru-RU"/>
        </a:p>
      </dgm:t>
    </dgm:pt>
    <dgm:pt modelId="{9E4CEBC4-9EBB-41D3-B4B1-43A463003D5F}">
      <dgm:prSet phldrT="[Текст]"/>
      <dgm:spPr/>
      <dgm:t>
        <a:bodyPr/>
        <a:lstStyle/>
        <a:p>
          <a:r>
            <a:rPr lang="ru-RU" dirty="0" smtClean="0"/>
            <a:t>У пациенток группы риска ИЦН целесообразно неоднократное (через 1–2 </a:t>
          </a:r>
          <a:r>
            <a:rPr lang="ru-RU" dirty="0" err="1" smtClean="0"/>
            <a:t>нед</a:t>
          </a:r>
          <a:r>
            <a:rPr lang="ru-RU" dirty="0" smtClean="0"/>
            <a:t>) </a:t>
          </a:r>
          <a:r>
            <a:rPr lang="ru-RU" dirty="0" err="1" smtClean="0"/>
            <a:t>трансвагинальное</a:t>
          </a:r>
          <a:r>
            <a:rPr lang="ru-RU" dirty="0" smtClean="0"/>
            <a:t> УЗИ в период от 15–16 до </a:t>
          </a:r>
          <a:r>
            <a:rPr lang="ru-RU" smtClean="0"/>
            <a:t>24 нед</a:t>
          </a:r>
          <a:endParaRPr lang="ru-RU" dirty="0"/>
        </a:p>
      </dgm:t>
    </dgm:pt>
    <dgm:pt modelId="{C09361EB-B8F9-4A10-8E48-DD54B55C7BFD}" type="parTrans" cxnId="{0952D14F-8ECF-4171-90BB-5A8A1FF800C3}">
      <dgm:prSet/>
      <dgm:spPr/>
      <dgm:t>
        <a:bodyPr/>
        <a:lstStyle/>
        <a:p>
          <a:endParaRPr lang="ru-RU"/>
        </a:p>
      </dgm:t>
    </dgm:pt>
    <dgm:pt modelId="{0AB7E647-C473-4DD3-B3ED-127399AE91A0}" type="sibTrans" cxnId="{0952D14F-8ECF-4171-90BB-5A8A1FF800C3}">
      <dgm:prSet/>
      <dgm:spPr/>
      <dgm:t>
        <a:bodyPr/>
        <a:lstStyle/>
        <a:p>
          <a:endParaRPr lang="ru-RU"/>
        </a:p>
      </dgm:t>
    </dgm:pt>
    <dgm:pt modelId="{389B1303-E688-48B4-A617-470EAF4BA2C0}">
      <dgm:prSet phldrT="[Текст]"/>
      <dgm:spPr/>
      <dgm:t>
        <a:bodyPr/>
        <a:lstStyle/>
        <a:p>
          <a:r>
            <a:rPr lang="ru-RU" dirty="0" smtClean="0"/>
            <a:t>Рутинный </a:t>
          </a:r>
          <a:r>
            <a:rPr lang="ru-RU" dirty="0" err="1" smtClean="0"/>
            <a:t>трансвагинальный</a:t>
          </a:r>
          <a:r>
            <a:rPr lang="ru-RU" dirty="0" smtClean="0"/>
            <a:t> скрининг не рекомендован женщинам с цервикальным </a:t>
          </a:r>
          <a:r>
            <a:rPr lang="ru-RU" dirty="0" err="1" smtClean="0"/>
            <a:t>серкляжем</a:t>
          </a:r>
          <a:r>
            <a:rPr lang="ru-RU" dirty="0" smtClean="0"/>
            <a:t>, ПРПО, многоплодной беременностью и </a:t>
          </a:r>
          <a:r>
            <a:rPr lang="ru-RU" dirty="0" err="1" smtClean="0"/>
            <a:t>предлежанием</a:t>
          </a:r>
          <a:r>
            <a:rPr lang="ru-RU" dirty="0" smtClean="0"/>
            <a:t> плаценты</a:t>
          </a:r>
          <a:endParaRPr lang="ru-RU" dirty="0"/>
        </a:p>
      </dgm:t>
    </dgm:pt>
    <dgm:pt modelId="{D6D11D20-5E8C-49F5-86CF-ECFC547583C1}" type="parTrans" cxnId="{A1C375EB-01CB-4E6B-9B02-38732A2EF2BC}">
      <dgm:prSet/>
      <dgm:spPr/>
      <dgm:t>
        <a:bodyPr/>
        <a:lstStyle/>
        <a:p>
          <a:endParaRPr lang="ru-RU"/>
        </a:p>
      </dgm:t>
    </dgm:pt>
    <dgm:pt modelId="{531280D2-F6AD-4296-A43D-F2FE1A896683}" type="sibTrans" cxnId="{A1C375EB-01CB-4E6B-9B02-38732A2EF2BC}">
      <dgm:prSet/>
      <dgm:spPr/>
      <dgm:t>
        <a:bodyPr/>
        <a:lstStyle/>
        <a:p>
          <a:endParaRPr lang="ru-RU"/>
        </a:p>
      </dgm:t>
    </dgm:pt>
    <dgm:pt modelId="{179A08FD-EA4E-4EA5-B9EE-913C64B8AD9E}">
      <dgm:prSet phldrT="[Текст]"/>
      <dgm:spPr/>
      <dgm:t>
        <a:bodyPr/>
        <a:lstStyle/>
        <a:p>
          <a:r>
            <a:rPr lang="ru-RU" dirty="0" smtClean="0"/>
            <a:t>В учреждениях периодически должен проводиться аудит качества выполнения ультразвуковой </a:t>
          </a:r>
          <a:r>
            <a:rPr lang="ru-RU" dirty="0" err="1" smtClean="0"/>
            <a:t>цервикометрии</a:t>
          </a:r>
          <a:endParaRPr lang="ru-RU" dirty="0"/>
        </a:p>
      </dgm:t>
    </dgm:pt>
    <dgm:pt modelId="{FB7F7D4F-7EE5-424D-8D17-135995CF99D5}" type="parTrans" cxnId="{5DDB31A5-186A-407D-A95A-6798BBC32147}">
      <dgm:prSet/>
      <dgm:spPr/>
      <dgm:t>
        <a:bodyPr/>
        <a:lstStyle/>
        <a:p>
          <a:endParaRPr lang="ru-RU"/>
        </a:p>
      </dgm:t>
    </dgm:pt>
    <dgm:pt modelId="{7547BEEF-2AEC-47AD-8C39-C21B246CD337}" type="sibTrans" cxnId="{5DDB31A5-186A-407D-A95A-6798BBC32147}">
      <dgm:prSet/>
      <dgm:spPr/>
      <dgm:t>
        <a:bodyPr/>
        <a:lstStyle/>
        <a:p>
          <a:endParaRPr lang="ru-RU"/>
        </a:p>
      </dgm:t>
    </dgm:pt>
    <dgm:pt modelId="{B82AC1FF-BDE1-4504-9A41-15532638CFE9}" type="pres">
      <dgm:prSet presAssocID="{E801104F-1D78-49E2-8CD2-9F6D8A548E42}" presName="Name0" presStyleCnt="0">
        <dgm:presLayoutVars>
          <dgm:chMax val="7"/>
          <dgm:chPref val="7"/>
          <dgm:dir/>
        </dgm:presLayoutVars>
      </dgm:prSet>
      <dgm:spPr/>
    </dgm:pt>
    <dgm:pt modelId="{187FE714-E4D4-4E9E-A93C-713594A97FE9}" type="pres">
      <dgm:prSet presAssocID="{E801104F-1D78-49E2-8CD2-9F6D8A548E42}" presName="Name1" presStyleCnt="0"/>
      <dgm:spPr/>
    </dgm:pt>
    <dgm:pt modelId="{D847A98B-F538-495B-A556-572734158311}" type="pres">
      <dgm:prSet presAssocID="{E801104F-1D78-49E2-8CD2-9F6D8A548E42}" presName="cycle" presStyleCnt="0"/>
      <dgm:spPr/>
    </dgm:pt>
    <dgm:pt modelId="{9F830C4A-A926-4AA9-98FF-792CDF9ECB73}" type="pres">
      <dgm:prSet presAssocID="{E801104F-1D78-49E2-8CD2-9F6D8A548E42}" presName="srcNode" presStyleLbl="node1" presStyleIdx="0" presStyleCnt="4"/>
      <dgm:spPr/>
    </dgm:pt>
    <dgm:pt modelId="{8ECC7F9B-5F43-4382-973E-614ED3439A67}" type="pres">
      <dgm:prSet presAssocID="{E801104F-1D78-49E2-8CD2-9F6D8A548E42}" presName="conn" presStyleLbl="parChTrans1D2" presStyleIdx="0" presStyleCnt="1"/>
      <dgm:spPr/>
    </dgm:pt>
    <dgm:pt modelId="{98DE7AEF-0676-485B-A559-2E627D0F7D88}" type="pres">
      <dgm:prSet presAssocID="{E801104F-1D78-49E2-8CD2-9F6D8A548E42}" presName="extraNode" presStyleLbl="node1" presStyleIdx="0" presStyleCnt="4"/>
      <dgm:spPr/>
    </dgm:pt>
    <dgm:pt modelId="{7E839A07-2815-4653-BEED-9DAA3BA1397F}" type="pres">
      <dgm:prSet presAssocID="{E801104F-1D78-49E2-8CD2-9F6D8A548E42}" presName="dstNode" presStyleLbl="node1" presStyleIdx="0" presStyleCnt="4"/>
      <dgm:spPr/>
    </dgm:pt>
    <dgm:pt modelId="{850830C8-83C7-418B-A725-3E1A7DB2BED8}" type="pres">
      <dgm:prSet presAssocID="{72AFBD9C-50BA-46EE-8E42-7BCF7DB42F3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A7B5D-CC39-4102-81FE-CADBD5D7E030}" type="pres">
      <dgm:prSet presAssocID="{72AFBD9C-50BA-46EE-8E42-7BCF7DB42F3F}" presName="accent_1" presStyleCnt="0"/>
      <dgm:spPr/>
    </dgm:pt>
    <dgm:pt modelId="{E964DAB7-B063-4C25-88E3-E69430ECC9D5}" type="pres">
      <dgm:prSet presAssocID="{72AFBD9C-50BA-46EE-8E42-7BCF7DB42F3F}" presName="accentRepeatNode" presStyleLbl="solidFgAcc1" presStyleIdx="0" presStyleCnt="4"/>
      <dgm:spPr/>
    </dgm:pt>
    <dgm:pt modelId="{BB7FF964-56E0-44B6-94F9-E03896C4DB2B}" type="pres">
      <dgm:prSet presAssocID="{9E4CEBC4-9EBB-41D3-B4B1-43A463003D5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9CDDD-DA17-4954-B6F3-78A3AE09B05A}" type="pres">
      <dgm:prSet presAssocID="{9E4CEBC4-9EBB-41D3-B4B1-43A463003D5F}" presName="accent_2" presStyleCnt="0"/>
      <dgm:spPr/>
    </dgm:pt>
    <dgm:pt modelId="{C6C17B9F-F72D-401D-AC21-03B76E1904DD}" type="pres">
      <dgm:prSet presAssocID="{9E4CEBC4-9EBB-41D3-B4B1-43A463003D5F}" presName="accentRepeatNode" presStyleLbl="solidFgAcc1" presStyleIdx="1" presStyleCnt="4"/>
      <dgm:spPr/>
    </dgm:pt>
    <dgm:pt modelId="{D65748F6-689B-4649-8D29-46C2EEDBF980}" type="pres">
      <dgm:prSet presAssocID="{389B1303-E688-48B4-A617-470EAF4BA2C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8E9DE-8965-4D61-B347-79A8CD84DC56}" type="pres">
      <dgm:prSet presAssocID="{389B1303-E688-48B4-A617-470EAF4BA2C0}" presName="accent_3" presStyleCnt="0"/>
      <dgm:spPr/>
    </dgm:pt>
    <dgm:pt modelId="{7E83096D-8436-4677-9E9F-647E926DE837}" type="pres">
      <dgm:prSet presAssocID="{389B1303-E688-48B4-A617-470EAF4BA2C0}" presName="accentRepeatNode" presStyleLbl="solidFgAcc1" presStyleIdx="2" presStyleCnt="4"/>
      <dgm:spPr/>
    </dgm:pt>
    <dgm:pt modelId="{D8C388F5-45D7-426D-84EC-D65A48B35E7A}" type="pres">
      <dgm:prSet presAssocID="{179A08FD-EA4E-4EA5-B9EE-913C64B8AD9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25025-28DF-47A6-A20D-284F2BBA5A86}" type="pres">
      <dgm:prSet presAssocID="{179A08FD-EA4E-4EA5-B9EE-913C64B8AD9E}" presName="accent_4" presStyleCnt="0"/>
      <dgm:spPr/>
    </dgm:pt>
    <dgm:pt modelId="{9703A03B-36C5-4049-95CD-8A41AE629259}" type="pres">
      <dgm:prSet presAssocID="{179A08FD-EA4E-4EA5-B9EE-913C64B8AD9E}" presName="accentRepeatNode" presStyleLbl="solidFgAcc1" presStyleIdx="3" presStyleCnt="4"/>
      <dgm:spPr/>
    </dgm:pt>
  </dgm:ptLst>
  <dgm:cxnLst>
    <dgm:cxn modelId="{0952D14F-8ECF-4171-90BB-5A8A1FF800C3}" srcId="{E801104F-1D78-49E2-8CD2-9F6D8A548E42}" destId="{9E4CEBC4-9EBB-41D3-B4B1-43A463003D5F}" srcOrd="1" destOrd="0" parTransId="{C09361EB-B8F9-4A10-8E48-DD54B55C7BFD}" sibTransId="{0AB7E647-C473-4DD3-B3ED-127399AE91A0}"/>
    <dgm:cxn modelId="{B3B7C6F5-44E3-4A81-87E6-A8DC6AA5BA7E}" type="presOf" srcId="{650573EB-E0E6-40F9-8368-41778B6D3511}" destId="{8ECC7F9B-5F43-4382-973E-614ED3439A67}" srcOrd="0" destOrd="0" presId="urn:microsoft.com/office/officeart/2008/layout/VerticalCurvedList"/>
    <dgm:cxn modelId="{A1C375EB-01CB-4E6B-9B02-38732A2EF2BC}" srcId="{E801104F-1D78-49E2-8CD2-9F6D8A548E42}" destId="{389B1303-E688-48B4-A617-470EAF4BA2C0}" srcOrd="2" destOrd="0" parTransId="{D6D11D20-5E8C-49F5-86CF-ECFC547583C1}" sibTransId="{531280D2-F6AD-4296-A43D-F2FE1A896683}"/>
    <dgm:cxn modelId="{7C3AE9A2-5474-4E94-8A3B-808CF44DC78F}" srcId="{E801104F-1D78-49E2-8CD2-9F6D8A548E42}" destId="{72AFBD9C-50BA-46EE-8E42-7BCF7DB42F3F}" srcOrd="0" destOrd="0" parTransId="{E86E7F48-6A1B-4632-8590-1CD7F926162F}" sibTransId="{650573EB-E0E6-40F9-8368-41778B6D3511}"/>
    <dgm:cxn modelId="{F65DB580-DAD6-4F4B-B48D-45D1A1E15E18}" type="presOf" srcId="{179A08FD-EA4E-4EA5-B9EE-913C64B8AD9E}" destId="{D8C388F5-45D7-426D-84EC-D65A48B35E7A}" srcOrd="0" destOrd="0" presId="urn:microsoft.com/office/officeart/2008/layout/VerticalCurvedList"/>
    <dgm:cxn modelId="{5DDB31A5-186A-407D-A95A-6798BBC32147}" srcId="{E801104F-1D78-49E2-8CD2-9F6D8A548E42}" destId="{179A08FD-EA4E-4EA5-B9EE-913C64B8AD9E}" srcOrd="3" destOrd="0" parTransId="{FB7F7D4F-7EE5-424D-8D17-135995CF99D5}" sibTransId="{7547BEEF-2AEC-47AD-8C39-C21B246CD337}"/>
    <dgm:cxn modelId="{73AFA492-73DE-4680-86CF-C3BBC29296C9}" type="presOf" srcId="{389B1303-E688-48B4-A617-470EAF4BA2C0}" destId="{D65748F6-689B-4649-8D29-46C2EEDBF980}" srcOrd="0" destOrd="0" presId="urn:microsoft.com/office/officeart/2008/layout/VerticalCurvedList"/>
    <dgm:cxn modelId="{DF867910-B502-465F-84BF-39DDFC187ACE}" type="presOf" srcId="{9E4CEBC4-9EBB-41D3-B4B1-43A463003D5F}" destId="{BB7FF964-56E0-44B6-94F9-E03896C4DB2B}" srcOrd="0" destOrd="0" presId="urn:microsoft.com/office/officeart/2008/layout/VerticalCurvedList"/>
    <dgm:cxn modelId="{CC2868FB-8713-47A6-BF19-56F4AEF7CBFE}" type="presOf" srcId="{E801104F-1D78-49E2-8CD2-9F6D8A548E42}" destId="{B82AC1FF-BDE1-4504-9A41-15532638CFE9}" srcOrd="0" destOrd="0" presId="urn:microsoft.com/office/officeart/2008/layout/VerticalCurvedList"/>
    <dgm:cxn modelId="{33E1EEC6-847C-49CD-B5DD-A8F9C36361F3}" type="presOf" srcId="{72AFBD9C-50BA-46EE-8E42-7BCF7DB42F3F}" destId="{850830C8-83C7-418B-A725-3E1A7DB2BED8}" srcOrd="0" destOrd="0" presId="urn:microsoft.com/office/officeart/2008/layout/VerticalCurvedList"/>
    <dgm:cxn modelId="{411EA545-61D2-48B8-9429-97827AD57DFE}" type="presParOf" srcId="{B82AC1FF-BDE1-4504-9A41-15532638CFE9}" destId="{187FE714-E4D4-4E9E-A93C-713594A97FE9}" srcOrd="0" destOrd="0" presId="urn:microsoft.com/office/officeart/2008/layout/VerticalCurvedList"/>
    <dgm:cxn modelId="{A1E5C746-93D2-415C-A652-0C0CE1F253AA}" type="presParOf" srcId="{187FE714-E4D4-4E9E-A93C-713594A97FE9}" destId="{D847A98B-F538-495B-A556-572734158311}" srcOrd="0" destOrd="0" presId="urn:microsoft.com/office/officeart/2008/layout/VerticalCurvedList"/>
    <dgm:cxn modelId="{2624AC6E-A474-48B7-8B5F-E85B6E55A544}" type="presParOf" srcId="{D847A98B-F538-495B-A556-572734158311}" destId="{9F830C4A-A926-4AA9-98FF-792CDF9ECB73}" srcOrd="0" destOrd="0" presId="urn:microsoft.com/office/officeart/2008/layout/VerticalCurvedList"/>
    <dgm:cxn modelId="{972F1004-DADF-4BC0-9884-64A29E2A49FF}" type="presParOf" srcId="{D847A98B-F538-495B-A556-572734158311}" destId="{8ECC7F9B-5F43-4382-973E-614ED3439A67}" srcOrd="1" destOrd="0" presId="urn:microsoft.com/office/officeart/2008/layout/VerticalCurvedList"/>
    <dgm:cxn modelId="{D3B92917-2D26-4179-A8AF-EDDAE3D4A8EB}" type="presParOf" srcId="{D847A98B-F538-495B-A556-572734158311}" destId="{98DE7AEF-0676-485B-A559-2E627D0F7D88}" srcOrd="2" destOrd="0" presId="urn:microsoft.com/office/officeart/2008/layout/VerticalCurvedList"/>
    <dgm:cxn modelId="{B175D7BA-CC5D-4909-9550-8C99133D7381}" type="presParOf" srcId="{D847A98B-F538-495B-A556-572734158311}" destId="{7E839A07-2815-4653-BEED-9DAA3BA1397F}" srcOrd="3" destOrd="0" presId="urn:microsoft.com/office/officeart/2008/layout/VerticalCurvedList"/>
    <dgm:cxn modelId="{E21B30EA-1477-46E2-A8A5-182F3D7D7444}" type="presParOf" srcId="{187FE714-E4D4-4E9E-A93C-713594A97FE9}" destId="{850830C8-83C7-418B-A725-3E1A7DB2BED8}" srcOrd="1" destOrd="0" presId="urn:microsoft.com/office/officeart/2008/layout/VerticalCurvedList"/>
    <dgm:cxn modelId="{28976796-B136-41AE-927A-A0A071036718}" type="presParOf" srcId="{187FE714-E4D4-4E9E-A93C-713594A97FE9}" destId="{01FA7B5D-CC39-4102-81FE-CADBD5D7E030}" srcOrd="2" destOrd="0" presId="urn:microsoft.com/office/officeart/2008/layout/VerticalCurvedList"/>
    <dgm:cxn modelId="{D8851BE6-CABB-4ECF-AA8C-D43E0A57228B}" type="presParOf" srcId="{01FA7B5D-CC39-4102-81FE-CADBD5D7E030}" destId="{E964DAB7-B063-4C25-88E3-E69430ECC9D5}" srcOrd="0" destOrd="0" presId="urn:microsoft.com/office/officeart/2008/layout/VerticalCurvedList"/>
    <dgm:cxn modelId="{C68ADDFD-9CA1-44B6-AAB6-DBB08D0EE0DF}" type="presParOf" srcId="{187FE714-E4D4-4E9E-A93C-713594A97FE9}" destId="{BB7FF964-56E0-44B6-94F9-E03896C4DB2B}" srcOrd="3" destOrd="0" presId="urn:microsoft.com/office/officeart/2008/layout/VerticalCurvedList"/>
    <dgm:cxn modelId="{3DD25DE9-C823-4525-8631-85E16E02ED14}" type="presParOf" srcId="{187FE714-E4D4-4E9E-A93C-713594A97FE9}" destId="{AA49CDDD-DA17-4954-B6F3-78A3AE09B05A}" srcOrd="4" destOrd="0" presId="urn:microsoft.com/office/officeart/2008/layout/VerticalCurvedList"/>
    <dgm:cxn modelId="{39D35DD3-9DBD-4F23-91FD-26C5BD6193DD}" type="presParOf" srcId="{AA49CDDD-DA17-4954-B6F3-78A3AE09B05A}" destId="{C6C17B9F-F72D-401D-AC21-03B76E1904DD}" srcOrd="0" destOrd="0" presId="urn:microsoft.com/office/officeart/2008/layout/VerticalCurvedList"/>
    <dgm:cxn modelId="{A7D110AC-1AEC-4223-B50A-98D6AF1B059F}" type="presParOf" srcId="{187FE714-E4D4-4E9E-A93C-713594A97FE9}" destId="{D65748F6-689B-4649-8D29-46C2EEDBF980}" srcOrd="5" destOrd="0" presId="urn:microsoft.com/office/officeart/2008/layout/VerticalCurvedList"/>
    <dgm:cxn modelId="{350D628D-FE89-4B64-9277-0C9D5E9B2D37}" type="presParOf" srcId="{187FE714-E4D4-4E9E-A93C-713594A97FE9}" destId="{8578E9DE-8965-4D61-B347-79A8CD84DC56}" srcOrd="6" destOrd="0" presId="urn:microsoft.com/office/officeart/2008/layout/VerticalCurvedList"/>
    <dgm:cxn modelId="{4A27FB6B-8DF5-4743-9E2B-5BDFF2B2EEE2}" type="presParOf" srcId="{8578E9DE-8965-4D61-B347-79A8CD84DC56}" destId="{7E83096D-8436-4677-9E9F-647E926DE837}" srcOrd="0" destOrd="0" presId="urn:microsoft.com/office/officeart/2008/layout/VerticalCurvedList"/>
    <dgm:cxn modelId="{6E39EB73-1332-4D7B-B23A-00375B3E7370}" type="presParOf" srcId="{187FE714-E4D4-4E9E-A93C-713594A97FE9}" destId="{D8C388F5-45D7-426D-84EC-D65A48B35E7A}" srcOrd="7" destOrd="0" presId="urn:microsoft.com/office/officeart/2008/layout/VerticalCurvedList"/>
    <dgm:cxn modelId="{96C8BF16-5E8B-400E-A784-51B6A1BB1CAF}" type="presParOf" srcId="{187FE714-E4D4-4E9E-A93C-713594A97FE9}" destId="{39625025-28DF-47A6-A20D-284F2BBA5A86}" srcOrd="8" destOrd="0" presId="urn:microsoft.com/office/officeart/2008/layout/VerticalCurvedList"/>
    <dgm:cxn modelId="{BE0EA2C5-D87B-4481-B4CF-2E3AD3F021B5}" type="presParOf" srcId="{39625025-28DF-47A6-A20D-284F2BBA5A86}" destId="{9703A03B-36C5-4049-95CD-8A41AE6292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917CA7-8D2F-4A93-97BB-6F9F07A8E32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7F429E-F81C-4EA0-BAE0-F6F8B63DADC9}">
      <dgm:prSet phldrT="[Текст]"/>
      <dgm:spPr/>
      <dgm:t>
        <a:bodyPr/>
        <a:lstStyle/>
        <a:p>
          <a:r>
            <a:rPr lang="ru-RU" dirty="0" err="1" smtClean="0"/>
            <a:t>Прогестагены</a:t>
          </a:r>
          <a:endParaRPr lang="ru-RU" dirty="0"/>
        </a:p>
      </dgm:t>
    </dgm:pt>
    <dgm:pt modelId="{E13257B9-EA5A-45E0-8187-BD8D7DBA81C7}" type="parTrans" cxnId="{85794C82-61D2-4EB3-AEB7-C051EE1124D7}">
      <dgm:prSet/>
      <dgm:spPr/>
      <dgm:t>
        <a:bodyPr/>
        <a:lstStyle/>
        <a:p>
          <a:endParaRPr lang="ru-RU"/>
        </a:p>
      </dgm:t>
    </dgm:pt>
    <dgm:pt modelId="{6E90B373-3FD8-4F6D-A082-B73758F2CCB1}" type="sibTrans" cxnId="{85794C82-61D2-4EB3-AEB7-C051EE1124D7}">
      <dgm:prSet/>
      <dgm:spPr/>
      <dgm:t>
        <a:bodyPr/>
        <a:lstStyle/>
        <a:p>
          <a:endParaRPr lang="ru-RU"/>
        </a:p>
      </dgm:t>
    </dgm:pt>
    <dgm:pt modelId="{3DF82A92-6C42-400C-98F2-5EC39DA19B68}">
      <dgm:prSet phldrT="[Текст]"/>
      <dgm:spPr/>
      <dgm:t>
        <a:bodyPr/>
        <a:lstStyle/>
        <a:p>
          <a:r>
            <a:rPr lang="ru-RU" dirty="0" smtClean="0"/>
            <a:t>Акушерский пессарий</a:t>
          </a:r>
          <a:endParaRPr lang="ru-RU" dirty="0"/>
        </a:p>
      </dgm:t>
    </dgm:pt>
    <dgm:pt modelId="{18B6BCB8-7E7C-4ADA-8623-A1CC239EE33E}" type="parTrans" cxnId="{18B6C5F3-E555-4716-9A50-C540DA557DC3}">
      <dgm:prSet/>
      <dgm:spPr/>
      <dgm:t>
        <a:bodyPr/>
        <a:lstStyle/>
        <a:p>
          <a:endParaRPr lang="ru-RU"/>
        </a:p>
      </dgm:t>
    </dgm:pt>
    <dgm:pt modelId="{B9F735B5-4F3A-4EEE-A462-222B44178937}" type="sibTrans" cxnId="{18B6C5F3-E555-4716-9A50-C540DA557DC3}">
      <dgm:prSet/>
      <dgm:spPr/>
      <dgm:t>
        <a:bodyPr/>
        <a:lstStyle/>
        <a:p>
          <a:endParaRPr lang="ru-RU"/>
        </a:p>
      </dgm:t>
    </dgm:pt>
    <dgm:pt modelId="{3E367768-71C8-405B-9C73-3803A2DBF5DF}">
      <dgm:prSet phldrT="[Текст]"/>
      <dgm:spPr/>
      <dgm:t>
        <a:bodyPr/>
        <a:lstStyle/>
        <a:p>
          <a:r>
            <a:rPr lang="ru-RU" smtClean="0"/>
            <a:t>Серкляж</a:t>
          </a:r>
          <a:endParaRPr lang="ru-RU"/>
        </a:p>
      </dgm:t>
    </dgm:pt>
    <dgm:pt modelId="{5D424CB0-AA1D-451E-8AFF-4E667AA6710C}" type="parTrans" cxnId="{76DC7B9B-C486-4632-BAE6-19DAE61FB19A}">
      <dgm:prSet/>
      <dgm:spPr/>
      <dgm:t>
        <a:bodyPr/>
        <a:lstStyle/>
        <a:p>
          <a:endParaRPr lang="ru-RU"/>
        </a:p>
      </dgm:t>
    </dgm:pt>
    <dgm:pt modelId="{C50E6DA9-DBB0-4478-BAA3-7522F10C29D7}" type="sibTrans" cxnId="{76DC7B9B-C486-4632-BAE6-19DAE61FB19A}">
      <dgm:prSet/>
      <dgm:spPr/>
      <dgm:t>
        <a:bodyPr/>
        <a:lstStyle/>
        <a:p>
          <a:endParaRPr lang="ru-RU"/>
        </a:p>
      </dgm:t>
    </dgm:pt>
    <dgm:pt modelId="{7A3F57AD-C1D2-4C9C-BDAF-293292B92338}" type="pres">
      <dgm:prSet presAssocID="{06917CA7-8D2F-4A93-97BB-6F9F07A8E323}" presName="Name0" presStyleCnt="0">
        <dgm:presLayoutVars>
          <dgm:chMax val="7"/>
          <dgm:chPref val="7"/>
          <dgm:dir/>
        </dgm:presLayoutVars>
      </dgm:prSet>
      <dgm:spPr/>
    </dgm:pt>
    <dgm:pt modelId="{982E3CAE-B9C0-4298-8058-B39481CBCBB0}" type="pres">
      <dgm:prSet presAssocID="{06917CA7-8D2F-4A93-97BB-6F9F07A8E323}" presName="Name1" presStyleCnt="0"/>
      <dgm:spPr/>
    </dgm:pt>
    <dgm:pt modelId="{B7AAB9CF-2FBB-45CC-903B-547FF929EEF3}" type="pres">
      <dgm:prSet presAssocID="{06917CA7-8D2F-4A93-97BB-6F9F07A8E323}" presName="cycle" presStyleCnt="0"/>
      <dgm:spPr/>
    </dgm:pt>
    <dgm:pt modelId="{171FEF92-AD62-43D8-AEBE-88D11668BCC1}" type="pres">
      <dgm:prSet presAssocID="{06917CA7-8D2F-4A93-97BB-6F9F07A8E323}" presName="srcNode" presStyleLbl="node1" presStyleIdx="0" presStyleCnt="3"/>
      <dgm:spPr/>
    </dgm:pt>
    <dgm:pt modelId="{B154D5D8-A009-4FE2-B8FA-4F0101FAD754}" type="pres">
      <dgm:prSet presAssocID="{06917CA7-8D2F-4A93-97BB-6F9F07A8E323}" presName="conn" presStyleLbl="parChTrans1D2" presStyleIdx="0" presStyleCnt="1"/>
      <dgm:spPr/>
    </dgm:pt>
    <dgm:pt modelId="{B484192C-AF29-4FCC-9435-4C00FD68855B}" type="pres">
      <dgm:prSet presAssocID="{06917CA7-8D2F-4A93-97BB-6F9F07A8E323}" presName="extraNode" presStyleLbl="node1" presStyleIdx="0" presStyleCnt="3"/>
      <dgm:spPr/>
    </dgm:pt>
    <dgm:pt modelId="{7C09504A-9F0D-446D-B70C-2FFBD82B9E4E}" type="pres">
      <dgm:prSet presAssocID="{06917CA7-8D2F-4A93-97BB-6F9F07A8E323}" presName="dstNode" presStyleLbl="node1" presStyleIdx="0" presStyleCnt="3"/>
      <dgm:spPr/>
    </dgm:pt>
    <dgm:pt modelId="{85CF9E08-30E0-4A0C-B2DF-0908DCAD71FE}" type="pres">
      <dgm:prSet presAssocID="{997F429E-F81C-4EA0-BAE0-F6F8B63DADC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5BC59-39DF-4805-A4F3-278E434E598E}" type="pres">
      <dgm:prSet presAssocID="{997F429E-F81C-4EA0-BAE0-F6F8B63DADC9}" presName="accent_1" presStyleCnt="0"/>
      <dgm:spPr/>
    </dgm:pt>
    <dgm:pt modelId="{1A123725-292A-4B0F-8B5E-29CE931105E4}" type="pres">
      <dgm:prSet presAssocID="{997F429E-F81C-4EA0-BAE0-F6F8B63DADC9}" presName="accentRepeatNode" presStyleLbl="solidFgAcc1" presStyleIdx="0" presStyleCnt="3"/>
      <dgm:spPr/>
    </dgm:pt>
    <dgm:pt modelId="{A770B782-7EE9-467A-81C9-DAFD16A0D833}" type="pres">
      <dgm:prSet presAssocID="{3E367768-71C8-405B-9C73-3803A2DBF5D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48D78-6A50-4FAC-B2F6-BBEC6711D02A}" type="pres">
      <dgm:prSet presAssocID="{3E367768-71C8-405B-9C73-3803A2DBF5DF}" presName="accent_2" presStyleCnt="0"/>
      <dgm:spPr/>
    </dgm:pt>
    <dgm:pt modelId="{6BC11835-BAC2-4A67-BE71-9543417B4FDE}" type="pres">
      <dgm:prSet presAssocID="{3E367768-71C8-405B-9C73-3803A2DBF5DF}" presName="accentRepeatNode" presStyleLbl="solidFgAcc1" presStyleIdx="1" presStyleCnt="3"/>
      <dgm:spPr/>
    </dgm:pt>
    <dgm:pt modelId="{13D3FB3B-1EC0-4251-8849-10819D08384D}" type="pres">
      <dgm:prSet presAssocID="{3DF82A92-6C42-400C-98F2-5EC39DA19B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BABE9-DE1A-4D49-9C0F-00C0114921C3}" type="pres">
      <dgm:prSet presAssocID="{3DF82A92-6C42-400C-98F2-5EC39DA19B68}" presName="accent_3" presStyleCnt="0"/>
      <dgm:spPr/>
    </dgm:pt>
    <dgm:pt modelId="{D9F1DD4E-E739-4F73-8D39-579BC94FF5A3}" type="pres">
      <dgm:prSet presAssocID="{3DF82A92-6C42-400C-98F2-5EC39DA19B68}" presName="accentRepeatNode" presStyleLbl="solidFgAcc1" presStyleIdx="2" presStyleCnt="3"/>
      <dgm:spPr/>
    </dgm:pt>
  </dgm:ptLst>
  <dgm:cxnLst>
    <dgm:cxn modelId="{D8B4A3A1-0E98-4ABF-ABFF-02B698C85486}" type="presOf" srcId="{06917CA7-8D2F-4A93-97BB-6F9F07A8E323}" destId="{7A3F57AD-C1D2-4C9C-BDAF-293292B92338}" srcOrd="0" destOrd="0" presId="urn:microsoft.com/office/officeart/2008/layout/VerticalCurvedList"/>
    <dgm:cxn modelId="{9DBF42F2-E65B-46BC-973F-2A7BFCD77BFB}" type="presOf" srcId="{997F429E-F81C-4EA0-BAE0-F6F8B63DADC9}" destId="{85CF9E08-30E0-4A0C-B2DF-0908DCAD71FE}" srcOrd="0" destOrd="0" presId="urn:microsoft.com/office/officeart/2008/layout/VerticalCurvedList"/>
    <dgm:cxn modelId="{18B6C5F3-E555-4716-9A50-C540DA557DC3}" srcId="{06917CA7-8D2F-4A93-97BB-6F9F07A8E323}" destId="{3DF82A92-6C42-400C-98F2-5EC39DA19B68}" srcOrd="2" destOrd="0" parTransId="{18B6BCB8-7E7C-4ADA-8623-A1CC239EE33E}" sibTransId="{B9F735B5-4F3A-4EEE-A462-222B44178937}"/>
    <dgm:cxn modelId="{7B9A8CE3-537E-4F45-A339-527658F43285}" type="presOf" srcId="{3DF82A92-6C42-400C-98F2-5EC39DA19B68}" destId="{13D3FB3B-1EC0-4251-8849-10819D08384D}" srcOrd="0" destOrd="0" presId="urn:microsoft.com/office/officeart/2008/layout/VerticalCurvedList"/>
    <dgm:cxn modelId="{76DC7B9B-C486-4632-BAE6-19DAE61FB19A}" srcId="{06917CA7-8D2F-4A93-97BB-6F9F07A8E323}" destId="{3E367768-71C8-405B-9C73-3803A2DBF5DF}" srcOrd="1" destOrd="0" parTransId="{5D424CB0-AA1D-451E-8AFF-4E667AA6710C}" sibTransId="{C50E6DA9-DBB0-4478-BAA3-7522F10C29D7}"/>
    <dgm:cxn modelId="{41F04C64-0222-443F-BAB2-FBC70E8F5CFD}" type="presOf" srcId="{6E90B373-3FD8-4F6D-A082-B73758F2CCB1}" destId="{B154D5D8-A009-4FE2-B8FA-4F0101FAD754}" srcOrd="0" destOrd="0" presId="urn:microsoft.com/office/officeart/2008/layout/VerticalCurvedList"/>
    <dgm:cxn modelId="{85794C82-61D2-4EB3-AEB7-C051EE1124D7}" srcId="{06917CA7-8D2F-4A93-97BB-6F9F07A8E323}" destId="{997F429E-F81C-4EA0-BAE0-F6F8B63DADC9}" srcOrd="0" destOrd="0" parTransId="{E13257B9-EA5A-45E0-8187-BD8D7DBA81C7}" sibTransId="{6E90B373-3FD8-4F6D-A082-B73758F2CCB1}"/>
    <dgm:cxn modelId="{5DE67AC6-660F-4BA1-9DE7-5168FBC66242}" type="presOf" srcId="{3E367768-71C8-405B-9C73-3803A2DBF5DF}" destId="{A770B782-7EE9-467A-81C9-DAFD16A0D833}" srcOrd="0" destOrd="0" presId="urn:microsoft.com/office/officeart/2008/layout/VerticalCurvedList"/>
    <dgm:cxn modelId="{7907D11E-D327-438F-84A8-F008B9B6F6EA}" type="presParOf" srcId="{7A3F57AD-C1D2-4C9C-BDAF-293292B92338}" destId="{982E3CAE-B9C0-4298-8058-B39481CBCBB0}" srcOrd="0" destOrd="0" presId="urn:microsoft.com/office/officeart/2008/layout/VerticalCurvedList"/>
    <dgm:cxn modelId="{B912961F-6E33-4E37-B579-669517C08854}" type="presParOf" srcId="{982E3CAE-B9C0-4298-8058-B39481CBCBB0}" destId="{B7AAB9CF-2FBB-45CC-903B-547FF929EEF3}" srcOrd="0" destOrd="0" presId="urn:microsoft.com/office/officeart/2008/layout/VerticalCurvedList"/>
    <dgm:cxn modelId="{EB1711C8-B9F8-457A-8D42-D391A67252EA}" type="presParOf" srcId="{B7AAB9CF-2FBB-45CC-903B-547FF929EEF3}" destId="{171FEF92-AD62-43D8-AEBE-88D11668BCC1}" srcOrd="0" destOrd="0" presId="urn:microsoft.com/office/officeart/2008/layout/VerticalCurvedList"/>
    <dgm:cxn modelId="{4CCE43A7-7B96-4593-B0FA-BAF46210576F}" type="presParOf" srcId="{B7AAB9CF-2FBB-45CC-903B-547FF929EEF3}" destId="{B154D5D8-A009-4FE2-B8FA-4F0101FAD754}" srcOrd="1" destOrd="0" presId="urn:microsoft.com/office/officeart/2008/layout/VerticalCurvedList"/>
    <dgm:cxn modelId="{B334F2AA-2003-42FD-BD5F-1107D0469CB7}" type="presParOf" srcId="{B7AAB9CF-2FBB-45CC-903B-547FF929EEF3}" destId="{B484192C-AF29-4FCC-9435-4C00FD68855B}" srcOrd="2" destOrd="0" presId="urn:microsoft.com/office/officeart/2008/layout/VerticalCurvedList"/>
    <dgm:cxn modelId="{CD77DE28-D24B-4A73-B068-DC26F85AD84C}" type="presParOf" srcId="{B7AAB9CF-2FBB-45CC-903B-547FF929EEF3}" destId="{7C09504A-9F0D-446D-B70C-2FFBD82B9E4E}" srcOrd="3" destOrd="0" presId="urn:microsoft.com/office/officeart/2008/layout/VerticalCurvedList"/>
    <dgm:cxn modelId="{17B36587-8246-4591-B236-A0D020FEED9B}" type="presParOf" srcId="{982E3CAE-B9C0-4298-8058-B39481CBCBB0}" destId="{85CF9E08-30E0-4A0C-B2DF-0908DCAD71FE}" srcOrd="1" destOrd="0" presId="urn:microsoft.com/office/officeart/2008/layout/VerticalCurvedList"/>
    <dgm:cxn modelId="{1176D3EB-10A4-4BE5-9E28-A0677DECE2EA}" type="presParOf" srcId="{982E3CAE-B9C0-4298-8058-B39481CBCBB0}" destId="{71C5BC59-39DF-4805-A4F3-278E434E598E}" srcOrd="2" destOrd="0" presId="urn:microsoft.com/office/officeart/2008/layout/VerticalCurvedList"/>
    <dgm:cxn modelId="{C04D88C1-73C0-4E09-99CB-5947F63B64DB}" type="presParOf" srcId="{71C5BC59-39DF-4805-A4F3-278E434E598E}" destId="{1A123725-292A-4B0F-8B5E-29CE931105E4}" srcOrd="0" destOrd="0" presId="urn:microsoft.com/office/officeart/2008/layout/VerticalCurvedList"/>
    <dgm:cxn modelId="{AF0CD25D-F9D1-41F1-96B1-3D4D74CB3EA7}" type="presParOf" srcId="{982E3CAE-B9C0-4298-8058-B39481CBCBB0}" destId="{A770B782-7EE9-467A-81C9-DAFD16A0D833}" srcOrd="3" destOrd="0" presId="urn:microsoft.com/office/officeart/2008/layout/VerticalCurvedList"/>
    <dgm:cxn modelId="{B682B575-4A60-4D96-8395-45683CBBF48C}" type="presParOf" srcId="{982E3CAE-B9C0-4298-8058-B39481CBCBB0}" destId="{EA648D78-6A50-4FAC-B2F6-BBEC6711D02A}" srcOrd="4" destOrd="0" presId="urn:microsoft.com/office/officeart/2008/layout/VerticalCurvedList"/>
    <dgm:cxn modelId="{511CA8AE-8922-4566-8CC7-79C28F2034A7}" type="presParOf" srcId="{EA648D78-6A50-4FAC-B2F6-BBEC6711D02A}" destId="{6BC11835-BAC2-4A67-BE71-9543417B4FDE}" srcOrd="0" destOrd="0" presId="urn:microsoft.com/office/officeart/2008/layout/VerticalCurvedList"/>
    <dgm:cxn modelId="{929272FC-AE4E-406F-A084-0C6C0A2A5CA5}" type="presParOf" srcId="{982E3CAE-B9C0-4298-8058-B39481CBCBB0}" destId="{13D3FB3B-1EC0-4251-8849-10819D08384D}" srcOrd="5" destOrd="0" presId="urn:microsoft.com/office/officeart/2008/layout/VerticalCurvedList"/>
    <dgm:cxn modelId="{B68AD414-FF2B-448A-910F-DBEC1ACC9DD1}" type="presParOf" srcId="{982E3CAE-B9C0-4298-8058-B39481CBCBB0}" destId="{3EFBABE9-DE1A-4D49-9C0F-00C0114921C3}" srcOrd="6" destOrd="0" presId="urn:microsoft.com/office/officeart/2008/layout/VerticalCurvedList"/>
    <dgm:cxn modelId="{CFF6C74C-1195-46EB-8AD9-28A151431348}" type="presParOf" srcId="{3EFBABE9-DE1A-4D49-9C0F-00C0114921C3}" destId="{D9F1DD4E-E739-4F73-8D39-579BC94FF5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80200-1121-492C-8E42-2A2B75730BA7}">
      <dsp:nvSpPr>
        <dsp:cNvPr id="0" name=""/>
        <dsp:cNvSpPr/>
      </dsp:nvSpPr>
      <dsp:spPr>
        <a:xfrm>
          <a:off x="0" y="1121608"/>
          <a:ext cx="11676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52EF6-5F3C-4C61-80F0-79E2D15CB733}">
      <dsp:nvSpPr>
        <dsp:cNvPr id="0" name=""/>
        <dsp:cNvSpPr/>
      </dsp:nvSpPr>
      <dsp:spPr>
        <a:xfrm>
          <a:off x="556409" y="15417"/>
          <a:ext cx="10130634" cy="14309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51" tIns="0" rIns="308951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ИЦН возникает из-за функционального или структурного дефекта ШМ вследствие различных этиологических факторов. Истинная ИЦН сопровождает 1% беременностей, у женщин с повторяющимися поздними выкидышами — 20%</a:t>
          </a:r>
          <a:endParaRPr lang="ru-RU" sz="2000" kern="1200" dirty="0"/>
        </a:p>
      </dsp:txBody>
      <dsp:txXfrm>
        <a:off x="626260" y="85268"/>
        <a:ext cx="9990932" cy="1291209"/>
      </dsp:txXfrm>
    </dsp:sp>
    <dsp:sp modelId="{430AB1F6-97A7-48EB-9019-1BD3959FD7D7}">
      <dsp:nvSpPr>
        <dsp:cNvPr id="0" name=""/>
        <dsp:cNvSpPr/>
      </dsp:nvSpPr>
      <dsp:spPr>
        <a:xfrm>
          <a:off x="0" y="2750362"/>
          <a:ext cx="11676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C6EA0-DF6F-4410-B89F-53253299B70D}">
      <dsp:nvSpPr>
        <dsp:cNvPr id="0" name=""/>
        <dsp:cNvSpPr/>
      </dsp:nvSpPr>
      <dsp:spPr>
        <a:xfrm>
          <a:off x="583844" y="1794808"/>
          <a:ext cx="10205751" cy="12802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51" tIns="0" rIns="3089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Ключевой фактор формирования ИЦН — дефект синтеза коллагена, обеспечивающего до 85% веса ткани ШМ. Исследования цервикального коллагена у небеременных с ранее выявленной ИЦН обнаружили сниженную концентрацию </a:t>
          </a:r>
          <a:r>
            <a:rPr lang="ru-RU" sz="2000" kern="1200" dirty="0" err="1" smtClean="0"/>
            <a:t>гидроксипролина</a:t>
          </a:r>
          <a:r>
            <a:rPr lang="ru-RU" sz="2000" kern="1200" dirty="0" smtClean="0"/>
            <a:t> в сравнении с женщинами с нормальным строением ШМ. Причины возникновения указанного нарушения пока не установлены.</a:t>
          </a:r>
          <a:endParaRPr lang="ru-RU" sz="2000" kern="1200" dirty="0"/>
        </a:p>
      </dsp:txBody>
      <dsp:txXfrm>
        <a:off x="646342" y="1857306"/>
        <a:ext cx="10080755" cy="1155277"/>
      </dsp:txXfrm>
    </dsp:sp>
    <dsp:sp modelId="{B86FEF33-81DE-44BA-944A-D0482EADD060}">
      <dsp:nvSpPr>
        <dsp:cNvPr id="0" name=""/>
        <dsp:cNvSpPr/>
      </dsp:nvSpPr>
      <dsp:spPr>
        <a:xfrm>
          <a:off x="0" y="4669694"/>
          <a:ext cx="11676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43DBA-9F2B-4567-8359-5811300C19EF}">
      <dsp:nvSpPr>
        <dsp:cNvPr id="0" name=""/>
        <dsp:cNvSpPr/>
      </dsp:nvSpPr>
      <dsp:spPr>
        <a:xfrm>
          <a:off x="583844" y="3423562"/>
          <a:ext cx="10159161" cy="15708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51" tIns="0" rIns="3089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менее 80% ИЦН ассоциированы с </a:t>
          </a:r>
          <a:r>
            <a:rPr lang="ru-RU" sz="2000" kern="1200" dirty="0" err="1" smtClean="0"/>
            <a:t>интраамниальной</a:t>
          </a:r>
          <a:r>
            <a:rPr lang="ru-RU" sz="2000" kern="1200" dirty="0" smtClean="0"/>
            <a:t> инфекцией, поскольку барьерная функция цервикальной слизи при расширении и укорочении ШМ нарушается. Кроме того, инфекционно-воспалительный процесс в полости матки сам может выступать патогенетическим фактором ИЦН.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660527" y="3500245"/>
        <a:ext cx="10005795" cy="1417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84ED9-69F7-499D-8F76-24D9DF3E55D1}">
      <dsp:nvSpPr>
        <dsp:cNvPr id="0" name=""/>
        <dsp:cNvSpPr/>
      </dsp:nvSpPr>
      <dsp:spPr>
        <a:xfrm>
          <a:off x="0" y="18549"/>
          <a:ext cx="10515600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Гиперандрогенизм</a:t>
          </a:r>
          <a:r>
            <a:rPr lang="ru-RU" sz="3200" kern="1200" dirty="0" smtClean="0"/>
            <a:t> (у каждой третьей пациентки с ИЦН), в том числе в связи с адреногенитальным синдромом и синдромом поликистозных яичников</a:t>
          </a:r>
          <a:endParaRPr lang="ru-RU" sz="3200" kern="1200" dirty="0"/>
        </a:p>
      </dsp:txBody>
      <dsp:txXfrm>
        <a:off x="85900" y="104449"/>
        <a:ext cx="10343800" cy="1587880"/>
      </dsp:txXfrm>
    </dsp:sp>
    <dsp:sp modelId="{71C693E8-4F38-4A56-8BC6-4943FA7DF130}">
      <dsp:nvSpPr>
        <dsp:cNvPr id="0" name=""/>
        <dsp:cNvSpPr/>
      </dsp:nvSpPr>
      <dsp:spPr>
        <a:xfrm>
          <a:off x="0" y="1778229"/>
          <a:ext cx="1051560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Недостаточность прогестерона, в том числе недостаточность лютеиновой фазы цикла</a:t>
          </a:r>
          <a:endParaRPr lang="ru-RU" sz="2500" kern="1200" dirty="0"/>
        </a:p>
      </dsp:txBody>
      <dsp:txXfrm>
        <a:off x="0" y="1778229"/>
        <a:ext cx="10515600" cy="794880"/>
      </dsp:txXfrm>
    </dsp:sp>
    <dsp:sp modelId="{E2B01D82-461D-4730-9643-34EE287EA0F0}">
      <dsp:nvSpPr>
        <dsp:cNvPr id="0" name=""/>
        <dsp:cNvSpPr/>
      </dsp:nvSpPr>
      <dsp:spPr>
        <a:xfrm>
          <a:off x="0" y="2573109"/>
          <a:ext cx="10515600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Генитальный инфантилизм</a:t>
          </a:r>
          <a:endParaRPr lang="ru-RU" sz="3200" kern="1200" dirty="0"/>
        </a:p>
      </dsp:txBody>
      <dsp:txXfrm>
        <a:off x="85900" y="2659009"/>
        <a:ext cx="10343800" cy="1587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C682C-7E1C-43C2-AF0E-67327556FBD6}">
      <dsp:nvSpPr>
        <dsp:cNvPr id="0" name=""/>
        <dsp:cNvSpPr/>
      </dsp:nvSpPr>
      <dsp:spPr>
        <a:xfrm>
          <a:off x="0" y="1739833"/>
          <a:ext cx="1051560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CB0F6-E021-467F-A149-ECFDFD2B149D}">
      <dsp:nvSpPr>
        <dsp:cNvPr id="0" name=""/>
        <dsp:cNvSpPr/>
      </dsp:nvSpPr>
      <dsp:spPr>
        <a:xfrm>
          <a:off x="525266" y="315088"/>
          <a:ext cx="7353731" cy="1513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Врождённые пороки развития матки (двурогая, седловидная матка, наличие внутриматочной перегородки</a:t>
          </a:r>
          <a:endParaRPr lang="ru-RU" sz="2000" kern="1200" dirty="0"/>
        </a:p>
      </dsp:txBody>
      <dsp:txXfrm>
        <a:off x="599139" y="388961"/>
        <a:ext cx="7205985" cy="1365558"/>
      </dsp:txXfrm>
    </dsp:sp>
    <dsp:sp modelId="{5728AC40-149F-4FBA-BB09-2DC1635688B1}">
      <dsp:nvSpPr>
        <dsp:cNvPr id="0" name=""/>
        <dsp:cNvSpPr/>
      </dsp:nvSpPr>
      <dsp:spPr>
        <a:xfrm>
          <a:off x="0" y="3112499"/>
          <a:ext cx="1051560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99915-6616-4C7A-B02E-CE66DCB63DEC}">
      <dsp:nvSpPr>
        <dsp:cNvPr id="0" name=""/>
        <dsp:cNvSpPr/>
      </dsp:nvSpPr>
      <dsp:spPr>
        <a:xfrm>
          <a:off x="525266" y="1923433"/>
          <a:ext cx="7353731" cy="12776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Индивидуальные анатомические особенности (этот фактор риска следует считать относительным — многие женщины с врождённым укорочением ШМ рожают в срок)</a:t>
          </a:r>
          <a:endParaRPr lang="ru-RU" sz="2000" kern="1200" dirty="0"/>
        </a:p>
      </dsp:txBody>
      <dsp:txXfrm>
        <a:off x="587635" y="1985802"/>
        <a:ext cx="7228993" cy="1152888"/>
      </dsp:txXfrm>
    </dsp:sp>
    <dsp:sp modelId="{89DA28D3-C314-4C8E-8B47-3F8BD2DC377D}">
      <dsp:nvSpPr>
        <dsp:cNvPr id="0" name=""/>
        <dsp:cNvSpPr/>
      </dsp:nvSpPr>
      <dsp:spPr>
        <a:xfrm>
          <a:off x="0" y="4311642"/>
          <a:ext cx="1051560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1BF3A-E7CE-4F1D-9B9F-E61514D12E4D}">
      <dsp:nvSpPr>
        <dsp:cNvPr id="0" name=""/>
        <dsp:cNvSpPr/>
      </dsp:nvSpPr>
      <dsp:spPr>
        <a:xfrm>
          <a:off x="525266" y="3296099"/>
          <a:ext cx="7353731" cy="11041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Приобретённые деформации ШМ</a:t>
          </a:r>
          <a:endParaRPr lang="ru-RU" sz="2000" kern="1200" dirty="0"/>
        </a:p>
      </dsp:txBody>
      <dsp:txXfrm>
        <a:off x="579164" y="3349997"/>
        <a:ext cx="7245935" cy="996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7D5D6-177D-40A7-8F54-6799CA5AA614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877F3-C50D-4694-A883-8D6409D43CDC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Избыточная масса тела и ожирение</a:t>
          </a:r>
          <a:endParaRPr lang="ru-RU" sz="2600" kern="1200" dirty="0"/>
        </a:p>
      </dsp:txBody>
      <dsp:txXfrm>
        <a:off x="604289" y="435133"/>
        <a:ext cx="9851585" cy="870267"/>
      </dsp:txXfrm>
    </dsp:sp>
    <dsp:sp modelId="{1C5AECE2-868D-4798-9471-4E205E8B0FFE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9DB9A-B32B-4455-B7BC-8175730AB592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Железодефицитная анемия (увеличивает риск ПР в 1,6 раза)</a:t>
          </a:r>
          <a:endParaRPr lang="ru-RU" sz="2600" kern="1200" dirty="0"/>
        </a:p>
      </dsp:txBody>
      <dsp:txXfrm>
        <a:off x="920631" y="1740535"/>
        <a:ext cx="9535243" cy="870267"/>
      </dsp:txXfrm>
    </dsp:sp>
    <dsp:sp modelId="{CDED0ED7-7B1F-4782-8843-BB62A5DF347D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5227B-0599-4568-8C8E-A0337D7E7C94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• Коллагенозы и системные </a:t>
          </a:r>
          <a:r>
            <a:rPr lang="ru-RU" sz="2600" kern="1200" dirty="0" err="1" smtClean="0"/>
            <a:t>васкулиты</a:t>
          </a:r>
          <a:r>
            <a:rPr lang="ru-RU" sz="2600" kern="1200" dirty="0" smtClean="0"/>
            <a:t>, в том числе системная красная волчанка, склеродермия, ревматоидный артрит</a:t>
          </a:r>
          <a:endParaRPr lang="ru-RU" sz="2600" kern="1200" dirty="0"/>
        </a:p>
      </dsp:txBody>
      <dsp:txXfrm>
        <a:off x="604289" y="3045936"/>
        <a:ext cx="9851585" cy="870267"/>
      </dsp:txXfrm>
    </dsp:sp>
    <dsp:sp modelId="{DE49E25C-2886-436F-99EB-98894F49A0DE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A4567-5032-4FA6-A56B-9B2437507A45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89240-DA1A-4CCC-B998-21E16AF29576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Дисбиоз</a:t>
          </a:r>
          <a:r>
            <a:rPr lang="ru-RU" sz="1800" kern="1200" dirty="0" smtClean="0"/>
            <a:t> половых путей (бактериальный </a:t>
          </a:r>
          <a:r>
            <a:rPr lang="ru-RU" sz="1800" kern="1200" dirty="0" err="1" smtClean="0"/>
            <a:t>вагиноз</a:t>
          </a:r>
          <a:r>
            <a:rPr lang="ru-RU" sz="1800" kern="1200" dirty="0" smtClean="0"/>
            <a:t>) и вагинальные инфекции любого генеза (при этом особое значение уделяют преобладанию G. </a:t>
          </a:r>
          <a:r>
            <a:rPr lang="ru-RU" sz="1800" kern="1200" dirty="0" err="1" smtClean="0"/>
            <a:t>vaginalis</a:t>
          </a:r>
          <a:r>
            <a:rPr lang="ru-RU" sz="1800" kern="1200" dirty="0" smtClean="0"/>
            <a:t> во влагалищном биотопе как одному из ключевых факторов риска бактериального </a:t>
          </a:r>
          <a:r>
            <a:rPr lang="ru-RU" sz="1800" kern="1200" dirty="0" err="1" smtClean="0"/>
            <a:t>вагиноза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604289" y="435133"/>
        <a:ext cx="9851585" cy="870267"/>
      </dsp:txXfrm>
    </dsp:sp>
    <dsp:sp modelId="{E952FEB2-6A0E-46EB-AA9D-BBFCA49A3378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566AB-4861-4F5C-BF50-76D017576855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Воспалительные заболевания мочевых путей</a:t>
          </a:r>
          <a:endParaRPr lang="ru-RU" sz="2400" kern="1200" dirty="0"/>
        </a:p>
      </dsp:txBody>
      <dsp:txXfrm>
        <a:off x="920631" y="1740535"/>
        <a:ext cx="9535243" cy="870267"/>
      </dsp:txXfrm>
    </dsp:sp>
    <dsp:sp modelId="{B9AF778E-78E1-4EB6-B6F4-CF8734061F11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ABD48-09AC-4EA6-83A1-70013745CA3C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Хронический эндометрит</a:t>
          </a:r>
          <a:endParaRPr lang="ru-RU" sz="2800" kern="1200" dirty="0"/>
        </a:p>
      </dsp:txBody>
      <dsp:txXfrm>
        <a:off x="604289" y="3045936"/>
        <a:ext cx="9851585" cy="870267"/>
      </dsp:txXfrm>
    </dsp:sp>
    <dsp:sp modelId="{97AFA6F0-A0E6-4F6F-956D-A700B7D97268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C7F9B-5F43-4382-973E-614ED3439A67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830C8-83C7-418B-A725-3E1A7DB2BED8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 женщин с одноплодной беременностью и предшествующими спонтанными ПР</a:t>
          </a:r>
          <a:endParaRPr lang="ru-RU" sz="1900" kern="1200" dirty="0"/>
        </a:p>
      </dsp:txBody>
      <dsp:txXfrm>
        <a:off x="492024" y="334530"/>
        <a:ext cx="9963850" cy="669409"/>
      </dsp:txXfrm>
    </dsp:sp>
    <dsp:sp modelId="{E964DAB7-B063-4C25-88E3-E69430ECC9D5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7FF964-56E0-44B6-94F9-E03896C4DB2B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 пациенток группы риска ИЦН целесообразно неоднократное (через 1–2 </a:t>
          </a:r>
          <a:r>
            <a:rPr lang="ru-RU" sz="1900" kern="1200" dirty="0" err="1" smtClean="0"/>
            <a:t>нед</a:t>
          </a:r>
          <a:r>
            <a:rPr lang="ru-RU" sz="1900" kern="1200" dirty="0" smtClean="0"/>
            <a:t>) </a:t>
          </a:r>
          <a:r>
            <a:rPr lang="ru-RU" sz="1900" kern="1200" dirty="0" err="1" smtClean="0"/>
            <a:t>трансвагинальное</a:t>
          </a:r>
          <a:r>
            <a:rPr lang="ru-RU" sz="1900" kern="1200" dirty="0" smtClean="0"/>
            <a:t> УЗИ в период от 15–16 до </a:t>
          </a:r>
          <a:r>
            <a:rPr lang="ru-RU" sz="1900" kern="1200" smtClean="0"/>
            <a:t>24 нед</a:t>
          </a:r>
          <a:endParaRPr lang="ru-RU" sz="1900" kern="1200" dirty="0"/>
        </a:p>
      </dsp:txBody>
      <dsp:txXfrm>
        <a:off x="875812" y="1338819"/>
        <a:ext cx="9580062" cy="669409"/>
      </dsp:txXfrm>
    </dsp:sp>
    <dsp:sp modelId="{C6C17B9F-F72D-401D-AC21-03B76E1904DD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5748F6-689B-4649-8D29-46C2EEDBF980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Рутинный </a:t>
          </a:r>
          <a:r>
            <a:rPr lang="ru-RU" sz="1900" kern="1200" dirty="0" err="1" smtClean="0"/>
            <a:t>трансвагинальный</a:t>
          </a:r>
          <a:r>
            <a:rPr lang="ru-RU" sz="1900" kern="1200" dirty="0" smtClean="0"/>
            <a:t> скрининг не рекомендован женщинам с цервикальным </a:t>
          </a:r>
          <a:r>
            <a:rPr lang="ru-RU" sz="1900" kern="1200" dirty="0" err="1" smtClean="0"/>
            <a:t>серкляжем</a:t>
          </a:r>
          <a:r>
            <a:rPr lang="ru-RU" sz="1900" kern="1200" dirty="0" smtClean="0"/>
            <a:t>, ПРПО, многоплодной беременностью и </a:t>
          </a:r>
          <a:r>
            <a:rPr lang="ru-RU" sz="1900" kern="1200" dirty="0" err="1" smtClean="0"/>
            <a:t>предлежанием</a:t>
          </a:r>
          <a:r>
            <a:rPr lang="ru-RU" sz="1900" kern="1200" dirty="0" smtClean="0"/>
            <a:t> плаценты</a:t>
          </a:r>
          <a:endParaRPr lang="ru-RU" sz="1900" kern="1200" dirty="0"/>
        </a:p>
      </dsp:txBody>
      <dsp:txXfrm>
        <a:off x="875812" y="2343108"/>
        <a:ext cx="9580062" cy="669409"/>
      </dsp:txXfrm>
    </dsp:sp>
    <dsp:sp modelId="{7E83096D-8436-4677-9E9F-647E926DE837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C388F5-45D7-426D-84EC-D65A48B35E7A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 учреждениях периодически должен проводиться аудит качества выполнения ультразвуковой </a:t>
          </a:r>
          <a:r>
            <a:rPr lang="ru-RU" sz="1900" kern="1200" dirty="0" err="1" smtClean="0"/>
            <a:t>цервикометрии</a:t>
          </a:r>
          <a:endParaRPr lang="ru-RU" sz="1900" kern="1200" dirty="0"/>
        </a:p>
      </dsp:txBody>
      <dsp:txXfrm>
        <a:off x="492024" y="3347397"/>
        <a:ext cx="9963850" cy="669409"/>
      </dsp:txXfrm>
    </dsp:sp>
    <dsp:sp modelId="{9703A03B-36C5-4049-95CD-8A41AE629259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D5D8-A009-4FE2-B8FA-4F0101FAD754}">
      <dsp:nvSpPr>
        <dsp:cNvPr id="0" name=""/>
        <dsp:cNvSpPr/>
      </dsp:nvSpPr>
      <dsp:spPr>
        <a:xfrm>
          <a:off x="-3679346" y="-565305"/>
          <a:ext cx="4385874" cy="4385874"/>
        </a:xfrm>
        <a:prstGeom prst="blockArc">
          <a:avLst>
            <a:gd name="adj1" fmla="val 18900000"/>
            <a:gd name="adj2" fmla="val 2700000"/>
            <a:gd name="adj3" fmla="val 49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F9E08-30E0-4A0C-B2DF-0908DCAD71FE}">
      <dsp:nvSpPr>
        <dsp:cNvPr id="0" name=""/>
        <dsp:cNvSpPr/>
      </dsp:nvSpPr>
      <dsp:spPr>
        <a:xfrm>
          <a:off x="454339" y="325526"/>
          <a:ext cx="10018846" cy="6510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77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err="1" smtClean="0"/>
            <a:t>Прогестагены</a:t>
          </a:r>
          <a:endParaRPr lang="ru-RU" sz="3400" kern="1200" dirty="0"/>
        </a:p>
      </dsp:txBody>
      <dsp:txXfrm>
        <a:off x="454339" y="325526"/>
        <a:ext cx="10018846" cy="651052"/>
      </dsp:txXfrm>
    </dsp:sp>
    <dsp:sp modelId="{1A123725-292A-4B0F-8B5E-29CE931105E4}">
      <dsp:nvSpPr>
        <dsp:cNvPr id="0" name=""/>
        <dsp:cNvSpPr/>
      </dsp:nvSpPr>
      <dsp:spPr>
        <a:xfrm>
          <a:off x="47431" y="244144"/>
          <a:ext cx="813816" cy="813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0B782-7EE9-467A-81C9-DAFD16A0D833}">
      <dsp:nvSpPr>
        <dsp:cNvPr id="0" name=""/>
        <dsp:cNvSpPr/>
      </dsp:nvSpPr>
      <dsp:spPr>
        <a:xfrm>
          <a:off x="690997" y="1302105"/>
          <a:ext cx="9782189" cy="6510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77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/>
            <a:t>Серкляж</a:t>
          </a:r>
          <a:endParaRPr lang="ru-RU" sz="3400" kern="1200"/>
        </a:p>
      </dsp:txBody>
      <dsp:txXfrm>
        <a:off x="690997" y="1302105"/>
        <a:ext cx="9782189" cy="651052"/>
      </dsp:txXfrm>
    </dsp:sp>
    <dsp:sp modelId="{6BC11835-BAC2-4A67-BE71-9543417B4FDE}">
      <dsp:nvSpPr>
        <dsp:cNvPr id="0" name=""/>
        <dsp:cNvSpPr/>
      </dsp:nvSpPr>
      <dsp:spPr>
        <a:xfrm>
          <a:off x="284089" y="1220724"/>
          <a:ext cx="813816" cy="813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3FB3B-1EC0-4251-8849-10819D08384D}">
      <dsp:nvSpPr>
        <dsp:cNvPr id="0" name=""/>
        <dsp:cNvSpPr/>
      </dsp:nvSpPr>
      <dsp:spPr>
        <a:xfrm>
          <a:off x="454339" y="2278684"/>
          <a:ext cx="10018846" cy="6510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77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Акушерский пессарий</a:t>
          </a:r>
          <a:endParaRPr lang="ru-RU" sz="3400" kern="1200" dirty="0"/>
        </a:p>
      </dsp:txBody>
      <dsp:txXfrm>
        <a:off x="454339" y="2278684"/>
        <a:ext cx="10018846" cy="651052"/>
      </dsp:txXfrm>
    </dsp:sp>
    <dsp:sp modelId="{D9F1DD4E-E739-4F73-8D39-579BC94FF5A3}">
      <dsp:nvSpPr>
        <dsp:cNvPr id="0" name=""/>
        <dsp:cNvSpPr/>
      </dsp:nvSpPr>
      <dsp:spPr>
        <a:xfrm>
          <a:off x="47431" y="2197303"/>
          <a:ext cx="813816" cy="8138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13371-957B-463E-8313-0D85FFE4B755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E616-5E42-4BCA-BE1D-A2F77B96D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6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EE616-5E42-4BCA-BE1D-A2F77B96D0DF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2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1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7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7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8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2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9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8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77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6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0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F382-90A5-467F-BF01-CCE7F8D8A3BC}" type="datetimeFigureOut">
              <a:rPr lang="ru-RU" smtClean="0"/>
              <a:t>14.09.2019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4828E-4AD0-4BCF-8E83-1CBB405CA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9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788" y="1122363"/>
            <a:ext cx="11606212" cy="23876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+mn-lt"/>
              </a:rPr>
              <a:t>ИСТМИКО-ЦЕРВИКАЛЬНАЯ НЕДОСТАТОЧНОСТЬ Клинические рекомендации </a:t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>(протокол лечения)</a:t>
            </a:r>
            <a:br>
              <a:rPr lang="ru-RU" sz="4400" dirty="0" smtClean="0">
                <a:latin typeface="+mn-lt"/>
              </a:rPr>
            </a:br>
            <a:endParaRPr lang="ru-RU" sz="4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Направлены письмом Министерства здравоохранения России от 28 декабря 2018 года №15-4/10/2-7991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0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Инфекционно-воспалительные и </a:t>
            </a:r>
            <a:r>
              <a:rPr lang="ru-RU" b="1" dirty="0" err="1" smtClean="0">
                <a:latin typeface="+mn-lt"/>
              </a:rPr>
              <a:t>дисбиотические</a:t>
            </a:r>
            <a:r>
              <a:rPr lang="ru-RU" b="1" dirty="0" smtClean="0">
                <a:latin typeface="+mn-lt"/>
              </a:rPr>
              <a:t> состояния</a:t>
            </a:r>
            <a:endParaRPr lang="ru-RU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4587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9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224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Диагностика ИЦН вне беременности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" y="1161288"/>
            <a:ext cx="12091416" cy="462104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Не доказана информативность таких тестов, как оценка ширины цервикального канала при </a:t>
            </a:r>
            <a:r>
              <a:rPr lang="ru-RU" sz="2400" dirty="0" err="1" smtClean="0"/>
              <a:t>гистеросальпингографии</a:t>
            </a:r>
            <a:r>
              <a:rPr lang="ru-RU" sz="2400" dirty="0" smtClean="0"/>
              <a:t>, лёгкость введения расширителей </a:t>
            </a:r>
            <a:r>
              <a:rPr lang="ru-RU" sz="2400" dirty="0" err="1" smtClean="0"/>
              <a:t>Гегара</a:t>
            </a:r>
            <a:r>
              <a:rPr lang="ru-RU" sz="2400" dirty="0" smtClean="0"/>
              <a:t> (размер 9) без сопротивления, сила, необходимая для извлечения наполненного катетера </a:t>
            </a:r>
            <a:r>
              <a:rPr lang="ru-RU" sz="2400" dirty="0" err="1" smtClean="0"/>
              <a:t>Фолея</a:t>
            </a:r>
            <a:r>
              <a:rPr lang="ru-RU" sz="2400" dirty="0" smtClean="0"/>
              <a:t> вне беременности, и т.д.</a:t>
            </a:r>
          </a:p>
          <a:p>
            <a:endParaRPr lang="ru-RU" sz="2400" dirty="0" smtClean="0"/>
          </a:p>
          <a:p>
            <a:r>
              <a:rPr lang="ru-RU" sz="2400" dirty="0" smtClean="0"/>
              <a:t>Часть диагнозов ИЦН основана на исключении других причин ПР или анамнестических данных наличия потерь беременности во II триместре</a:t>
            </a:r>
          </a:p>
          <a:p>
            <a:endParaRPr lang="ru-RU" sz="2400" dirty="0" smtClean="0"/>
          </a:p>
          <a:p>
            <a:r>
              <a:rPr lang="ru-RU" sz="2400" dirty="0" smtClean="0"/>
              <a:t>Косвенно на последующее развитие ИЦН могут указывать состояния, сопровождающиеся потерей ткани шейки матки, — ампутация, высокая </a:t>
            </a:r>
            <a:r>
              <a:rPr lang="ru-RU" sz="2400" dirty="0" err="1" smtClean="0"/>
              <a:t>конизация</a:t>
            </a:r>
            <a:r>
              <a:rPr lang="ru-RU" sz="2400" dirty="0" smtClean="0"/>
              <a:t> шейки матки, когда общая длина ШМ не превышает 2 см. В подобных случаях рассматривается вопрос о целесообразности проведения </a:t>
            </a:r>
            <a:r>
              <a:rPr lang="ru-RU" sz="2400" dirty="0" err="1" smtClean="0"/>
              <a:t>лапароскопического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серкляжа</a:t>
            </a:r>
            <a:r>
              <a:rPr lang="ru-RU" sz="2400" dirty="0" smtClean="0"/>
              <a:t> вне беременности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5776" y="5906453"/>
            <a:ext cx="1093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NB!   </a:t>
            </a:r>
            <a:r>
              <a:rPr lang="ru-RU" dirty="0" smtClean="0"/>
              <a:t>В настоящее время достоверных методов диагностики ИЦН вне беременности не существует.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6384" y="5788152"/>
            <a:ext cx="11301984" cy="70408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008" y="986981"/>
            <a:ext cx="12127992" cy="4677049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4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46837"/>
            <a:ext cx="9284208" cy="102476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</a:rPr>
              <a:t>Диагностика ИЦН во время беременности</a:t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143000"/>
            <a:ext cx="11512296" cy="200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• </a:t>
            </a:r>
            <a:r>
              <a:rPr lang="ru-RU" sz="2200" dirty="0" smtClean="0"/>
              <a:t>Ощущение давления, распирания, колющие боли во влагалище («простреливающая боль»)</a:t>
            </a:r>
          </a:p>
          <a:p>
            <a:pPr marL="0" indent="0">
              <a:buNone/>
            </a:pPr>
            <a:r>
              <a:rPr lang="ru-RU" sz="2200" dirty="0" smtClean="0"/>
              <a:t>• Дискомфорт внизу живота и в пояснице</a:t>
            </a:r>
          </a:p>
          <a:p>
            <a:pPr marL="0" indent="0">
              <a:buNone/>
            </a:pPr>
            <a:r>
              <a:rPr lang="ru-RU" sz="2200" dirty="0" smtClean="0"/>
              <a:t>• Слизистые выделения из влагалища, могут быть с прожилками крови</a:t>
            </a:r>
          </a:p>
          <a:p>
            <a:pPr marL="0" indent="0">
              <a:buNone/>
            </a:pPr>
            <a:r>
              <a:rPr lang="ru-RU" sz="2200" dirty="0" smtClean="0"/>
              <a:t>В подавляющем большинстве случаев ИЦН может протекать бессимптомно, что и обусловливает необходимость тщательного УЗ-контроля шейки матки во время беременности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" y="3797641"/>
            <a:ext cx="11515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Осмотр шейки матки в зеркалах используется для получения дополнительной информации об анатомии ШМ, состоянии наружного зева, характере выделений из цервикального канала и влагалища, забора материала для проведения микробиологического исследования, ПЦР-диагностики, микроскопии вагинального отделяемого, при подозрении на ПРПО — проведения теста на элементы околоплодных вод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640" y="1078992"/>
            <a:ext cx="11942064" cy="2130552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200" y="3666744"/>
            <a:ext cx="12033504" cy="203911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1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8821"/>
            <a:ext cx="11573256" cy="6041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Оценка длины шейки матки  во время беременности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24" y="1243584"/>
            <a:ext cx="11567160" cy="56144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Для диагностики ИЦН пальцевое исследование ШМ не показано ввиду низкой информативности и увеличения риска досрочного завершения беременности.</a:t>
            </a:r>
          </a:p>
          <a:p>
            <a:endParaRPr lang="ru-RU" dirty="0" smtClean="0"/>
          </a:p>
          <a:p>
            <a:pPr algn="just"/>
            <a:r>
              <a:rPr lang="en-US" sz="3300" b="1" dirty="0" smtClean="0">
                <a:solidFill>
                  <a:srgbClr val="FF0000"/>
                </a:solidFill>
              </a:rPr>
              <a:t>NB!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Ключевой метод диагностики — ультразвуковой. Методом выбора измерения ШМ является </a:t>
            </a:r>
            <a:r>
              <a:rPr lang="ru-RU" dirty="0" err="1" smtClean="0"/>
              <a:t>трансвагинальное</a:t>
            </a:r>
            <a:r>
              <a:rPr lang="ru-RU" dirty="0" smtClean="0"/>
              <a:t> ультразвуковое исследование (ультразвуковая </a:t>
            </a:r>
            <a:r>
              <a:rPr lang="ru-RU" dirty="0" err="1" smtClean="0"/>
              <a:t>цервикометрия</a:t>
            </a:r>
            <a:r>
              <a:rPr lang="ru-RU" dirty="0" smtClean="0"/>
              <a:t>). В ряде случаев при отсутствии технической возможности провести </a:t>
            </a:r>
            <a:r>
              <a:rPr lang="ru-RU" dirty="0" err="1" smtClean="0"/>
              <a:t>трансвагинальную</a:t>
            </a:r>
            <a:r>
              <a:rPr lang="ru-RU" dirty="0" smtClean="0"/>
              <a:t> ультразвуковую </a:t>
            </a:r>
            <a:r>
              <a:rPr lang="ru-RU" dirty="0" err="1" smtClean="0"/>
              <a:t>цервикометрию</a:t>
            </a:r>
            <a:r>
              <a:rPr lang="ru-RU" dirty="0" smtClean="0"/>
              <a:t> могут быть использованы </a:t>
            </a:r>
            <a:r>
              <a:rPr lang="ru-RU" dirty="0" err="1" smtClean="0"/>
              <a:t>трансабдоминальное</a:t>
            </a:r>
            <a:r>
              <a:rPr lang="ru-RU" dirty="0" smtClean="0"/>
              <a:t> и </a:t>
            </a:r>
            <a:r>
              <a:rPr lang="ru-RU" dirty="0" err="1" smtClean="0"/>
              <a:t>трансперинеальное</a:t>
            </a:r>
            <a:r>
              <a:rPr lang="ru-RU" dirty="0" smtClean="0"/>
              <a:t> сканирование. Измерение длины ШМ при </a:t>
            </a:r>
            <a:r>
              <a:rPr lang="ru-RU" dirty="0" err="1" smtClean="0"/>
              <a:t>трансабдоминальном</a:t>
            </a:r>
            <a:r>
              <a:rPr lang="ru-RU" dirty="0" smtClean="0"/>
              <a:t> сканировании может быть использовано в качестве начальной оценки, но следует иметь в виду, что этот способ имеет тенденцию увеличивать длину ШМ, особенно при её укорочении.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качестве альтернативы возможно </a:t>
            </a:r>
            <a:r>
              <a:rPr lang="ru-RU" dirty="0" err="1" smtClean="0"/>
              <a:t>трансперинеальное</a:t>
            </a:r>
            <a:r>
              <a:rPr lang="ru-RU" dirty="0" smtClean="0"/>
              <a:t> сканирование: датчик помещают на промежность и передвигают вплоть до полной визуализации наружного и внутреннего отверстия цервикального канала. Размещение датчика происходит дальше от ШМ, чем при </a:t>
            </a:r>
            <a:r>
              <a:rPr lang="ru-RU" dirty="0" err="1" smtClean="0"/>
              <a:t>трансвагинальном</a:t>
            </a:r>
            <a:r>
              <a:rPr lang="ru-RU" dirty="0" smtClean="0"/>
              <a:t> сканировании, что ухудшает цервикальную визуализацию. В 95% наблюдений разница между измерениями при </a:t>
            </a:r>
            <a:r>
              <a:rPr lang="ru-RU" dirty="0" err="1" smtClean="0"/>
              <a:t>трансвагинальном</a:t>
            </a:r>
            <a:r>
              <a:rPr lang="ru-RU" dirty="0" smtClean="0"/>
              <a:t> и </a:t>
            </a:r>
            <a:r>
              <a:rPr lang="ru-RU" dirty="0" err="1" smtClean="0"/>
              <a:t>трансперинеальном</a:t>
            </a:r>
            <a:r>
              <a:rPr lang="ru-RU" dirty="0" smtClean="0"/>
              <a:t> сканировании составляет ±5 мм, что чрезвычайно критично для достоверности диагностического критерия «менее 25 мм».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2336" y="1133856"/>
            <a:ext cx="11585448" cy="749808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1752" y="2103120"/>
            <a:ext cx="11786616" cy="219456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752" y="4517136"/>
            <a:ext cx="11786616" cy="1911096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3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134491"/>
          </a:xfrm>
        </p:spPr>
        <p:txBody>
          <a:bodyPr/>
          <a:lstStyle/>
          <a:p>
            <a:r>
              <a:rPr lang="ru-RU" b="1" dirty="0" err="1" smtClean="0"/>
              <a:t>Скрининговая</a:t>
            </a:r>
            <a:r>
              <a:rPr lang="ru-RU" b="1" dirty="0" smtClean="0"/>
              <a:t> ультразвуковая </a:t>
            </a:r>
            <a:r>
              <a:rPr lang="ru-RU" b="1" dirty="0" err="1" smtClean="0"/>
              <a:t>цервикометрия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825625"/>
            <a:ext cx="1162202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Рутинная </a:t>
            </a:r>
            <a:r>
              <a:rPr lang="ru-RU" dirty="0" err="1" smtClean="0"/>
              <a:t>скрининговая</a:t>
            </a:r>
            <a:r>
              <a:rPr lang="ru-RU" dirty="0" smtClean="0"/>
              <a:t> </a:t>
            </a:r>
            <a:r>
              <a:rPr lang="ru-RU" dirty="0" err="1" smtClean="0"/>
              <a:t>цервикометрия</a:t>
            </a:r>
            <a:r>
              <a:rPr lang="ru-RU" dirty="0" smtClean="0"/>
              <a:t> у беременных общей популяции с экономической точки зрения наиболее целесообразна в сравнении с отсутствием скрининга как такового и его применением только в группе риска ПР (у женщин с предшествующими потерями в анамнезе).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связи с этим рутинная </a:t>
            </a:r>
            <a:r>
              <a:rPr lang="ru-RU" dirty="0" err="1" smtClean="0"/>
              <a:t>трансвагинальная</a:t>
            </a:r>
            <a:r>
              <a:rPr lang="ru-RU" dirty="0" smtClean="0"/>
              <a:t> </a:t>
            </a:r>
            <a:r>
              <a:rPr lang="ru-RU" dirty="0" err="1" smtClean="0"/>
              <a:t>цервикометрия</a:t>
            </a:r>
            <a:r>
              <a:rPr lang="ru-RU" dirty="0" smtClean="0"/>
              <a:t> целесообразна у всех женщин в ходе ультразвукового скрининга II триместра.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1825625"/>
            <a:ext cx="11868912" cy="182283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6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Рутинный </a:t>
            </a:r>
            <a:r>
              <a:rPr lang="ru-RU" dirty="0" err="1" smtClean="0"/>
              <a:t>трансвагинальный</a:t>
            </a:r>
            <a:r>
              <a:rPr lang="ru-RU" dirty="0" smtClean="0"/>
              <a:t> скрининг в обязательном порядке следует проводить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957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65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" y="365125"/>
            <a:ext cx="12118848" cy="8235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</a:t>
            </a:r>
            <a:r>
              <a:rPr lang="ru-RU" dirty="0" err="1" smtClean="0"/>
              <a:t>трансвагинальной</a:t>
            </a:r>
            <a:r>
              <a:rPr lang="ru-RU" dirty="0" smtClean="0"/>
              <a:t> ультразвуковой  </a:t>
            </a:r>
            <a:r>
              <a:rPr lang="ru-RU" dirty="0" err="1" smtClean="0"/>
              <a:t>цервикометрии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35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 Ультразвуковую </a:t>
            </a:r>
            <a:r>
              <a:rPr lang="ru-RU" dirty="0" err="1" smtClean="0"/>
              <a:t>цервикометрию</a:t>
            </a:r>
            <a:r>
              <a:rPr lang="ru-RU" dirty="0" smtClean="0"/>
              <a:t> следует проводить в положении женщины лёжа</a:t>
            </a:r>
          </a:p>
          <a:p>
            <a:pPr marL="0" indent="0">
              <a:buNone/>
            </a:pPr>
            <a:r>
              <a:rPr lang="ru-RU" dirty="0" smtClean="0"/>
              <a:t>•  Мочевой пузырь должен быть пустым — полный мочевой пузырь «удлиняет» ШМ •  Датчик помещают в передний свод влагалища15</a:t>
            </a:r>
          </a:p>
          <a:p>
            <a:pPr marL="0" indent="0">
              <a:buNone/>
            </a:pPr>
            <a:r>
              <a:rPr lang="ru-RU" dirty="0" smtClean="0"/>
              <a:t>•  Следует минимизировать давление датчика на ШМ (оно способно само по себе дополнительно «укоротить» ШМ). Чтобы правильно сориентироваться, в начале </a:t>
            </a:r>
            <a:r>
              <a:rPr lang="ru-RU" dirty="0" err="1" smtClean="0"/>
              <a:t>цервикометрии</a:t>
            </a:r>
            <a:r>
              <a:rPr lang="ru-RU" dirty="0" smtClean="0"/>
              <a:t> следует немного надавить датчиком на ШМ, а затем, отодвинув датчик, свести сдавление к минимуму</a:t>
            </a:r>
          </a:p>
          <a:p>
            <a:pPr marL="0" indent="0">
              <a:buNone/>
            </a:pPr>
            <a:r>
              <a:rPr lang="ru-RU" dirty="0" smtClean="0"/>
              <a:t>•  До начала измерения желательно выявить спонтанные сокращения ШМ, наблюдая примерно 30 сек</a:t>
            </a:r>
          </a:p>
          <a:p>
            <a:pPr marL="0" indent="0">
              <a:buNone/>
            </a:pPr>
            <a:r>
              <a:rPr lang="ru-RU" dirty="0" smtClean="0"/>
              <a:t>•  Длину сомкнутой части цервикального канала следует измерять по прямой линии, проведённой от внутреннего зева к наружному, причём эта ось может не совпадать с осью тела женщины</a:t>
            </a:r>
          </a:p>
          <a:p>
            <a:pPr marL="0" indent="0">
              <a:buNone/>
            </a:pPr>
            <a:r>
              <a:rPr lang="ru-RU" dirty="0" smtClean="0"/>
              <a:t>•  Увеличение ультразвукового изображения необходимо, причём изображение ШМ должно занимать не менее 50–75% площади экрана ультразвукового прибора</a:t>
            </a:r>
          </a:p>
          <a:p>
            <a:pPr marL="0" indent="0">
              <a:buNone/>
            </a:pPr>
            <a:r>
              <a:rPr lang="ru-RU" dirty="0" smtClean="0"/>
              <a:t>•  Продолжительность исследования должна составлять 3–5 мин</a:t>
            </a:r>
          </a:p>
          <a:p>
            <a:pPr marL="0" indent="0">
              <a:buNone/>
            </a:pPr>
            <a:r>
              <a:rPr lang="ru-RU" dirty="0" smtClean="0"/>
              <a:t>•  Необходимо выполнить несколько измерений (минимум три) за 5-минутный период; в качестве окончательного результата выбирают наименьшее 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85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1720" y="365125"/>
            <a:ext cx="9022080" cy="1317371"/>
          </a:xfrm>
        </p:spPr>
        <p:txBody>
          <a:bodyPr/>
          <a:lstStyle/>
          <a:p>
            <a:r>
              <a:rPr lang="ru-RU" dirty="0" smtClean="0"/>
              <a:t>Критерии постановки диагноза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2249424"/>
            <a:ext cx="11908536" cy="433425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 smtClean="0"/>
              <a:t>Бессимптомное укорочение длины сомкнутых стенок цервикального канала менее 25 мм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600" dirty="0" smtClean="0"/>
              <a:t>Дилатация цервикального канала более 10 мм на всём протяжении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9928" y="347472"/>
            <a:ext cx="9464040" cy="138074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6304" y="2167128"/>
            <a:ext cx="12045696" cy="155448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" y="4892040"/>
            <a:ext cx="12100560" cy="1298448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40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5216"/>
            <a:ext cx="10515600" cy="60624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600" dirty="0" smtClean="0"/>
              <a:t>Первичная профилактика ИЦН включает следующие этапы</a:t>
            </a:r>
          </a:p>
          <a:p>
            <a:pPr marL="0" indent="0" algn="ctr">
              <a:buNone/>
            </a:pPr>
            <a:endParaRPr lang="ru-RU" sz="4600" dirty="0" smtClean="0"/>
          </a:p>
          <a:p>
            <a:pPr marL="0" indent="0">
              <a:buNone/>
            </a:pPr>
            <a:r>
              <a:rPr lang="ru-RU" dirty="0" smtClean="0"/>
              <a:t>Предотвращение абортов путём своевременного назначения эффективной контрацепции, в случае необходимости — приоритет медикаментозного опорожнения матки над хирургическим вмешательством</a:t>
            </a:r>
          </a:p>
          <a:p>
            <a:pPr marL="0" indent="0">
              <a:buNone/>
            </a:pPr>
            <a:r>
              <a:rPr lang="ru-RU" dirty="0" smtClean="0"/>
              <a:t>Активное приглашение пациентки на обследование в сроки </a:t>
            </a:r>
            <a:r>
              <a:rPr lang="ru-RU" dirty="0" err="1" smtClean="0"/>
              <a:t>скрининговых</a:t>
            </a:r>
            <a:r>
              <a:rPr lang="ru-RU" dirty="0" smtClean="0"/>
              <a:t> обследований и </a:t>
            </a:r>
            <a:r>
              <a:rPr lang="ru-RU" dirty="0" err="1" smtClean="0"/>
              <a:t>профосмотров</a:t>
            </a:r>
            <a:r>
              <a:rPr lang="ru-RU" dirty="0" smtClean="0"/>
              <a:t> акушером-гинекологом для своевременной диагностики и лечения заболеваний ШМ</a:t>
            </a:r>
          </a:p>
          <a:p>
            <a:pPr marL="0" indent="0">
              <a:buNone/>
            </a:pPr>
            <a:r>
              <a:rPr lang="ru-RU" dirty="0" smtClean="0"/>
              <a:t>Приоритет щадящих и органосохраняющих подходов при выборе лечения заболеваний ШМ</a:t>
            </a:r>
          </a:p>
          <a:p>
            <a:pPr marL="0" indent="0">
              <a:buNone/>
            </a:pPr>
            <a:r>
              <a:rPr lang="ru-RU" dirty="0" smtClean="0"/>
              <a:t>Выявление управляемых факторов риска ИЦН и их коррекция на </a:t>
            </a:r>
            <a:r>
              <a:rPr lang="ru-RU" dirty="0" err="1" smtClean="0"/>
              <a:t>прегравидарном</a:t>
            </a:r>
            <a:r>
              <a:rPr lang="ru-RU" dirty="0" smtClean="0"/>
              <a:t> этапе (нормализация массы тела, лечение инфекций, передаваемых половым путём, коррекция гормональных нарушений)</a:t>
            </a:r>
          </a:p>
          <a:p>
            <a:pPr marL="0" indent="0">
              <a:buNone/>
            </a:pPr>
            <a:r>
              <a:rPr lang="ru-RU" dirty="0" smtClean="0"/>
              <a:t>Выполнение УЗИ при беременности строго в регламентированные сроки с выполнением рутинной </a:t>
            </a:r>
            <a:r>
              <a:rPr lang="ru-RU" dirty="0" err="1" smtClean="0"/>
              <a:t>цервикометрии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Бережное ведение родов, своевременное </a:t>
            </a:r>
            <a:r>
              <a:rPr lang="ru-RU" dirty="0" err="1" smtClean="0"/>
              <a:t>ушивание</a:t>
            </a:r>
            <a:r>
              <a:rPr lang="ru-RU" dirty="0" smtClean="0"/>
              <a:t> разрывов ШМ</a:t>
            </a:r>
          </a:p>
          <a:p>
            <a:pPr marL="0" indent="0">
              <a:buNone/>
            </a:pPr>
            <a:r>
              <a:rPr lang="ru-RU" dirty="0" smtClean="0"/>
              <a:t>Хирургическая коррекция врождённых пороков развития ШМ и матки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07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6696"/>
            <a:ext cx="10515600" cy="518026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Вторичная профилактика ИЦН — влияние на управляемые факторы риска, которые необходимо корригировать уже на этапе </a:t>
            </a:r>
            <a:r>
              <a:rPr lang="ru-RU" sz="3600" dirty="0" err="1" smtClean="0"/>
              <a:t>прегравидарной</a:t>
            </a:r>
            <a:r>
              <a:rPr lang="ru-RU" sz="3600" dirty="0" smtClean="0"/>
              <a:t> подготовки</a:t>
            </a:r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NB! </a:t>
            </a:r>
            <a:r>
              <a:rPr lang="ru-RU" dirty="0" smtClean="0"/>
              <a:t>У пациенток с самопроизвольным прерыванием беременности во II триместре и/или ранними ПР оценка факторов риска обязательна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0936" y="795528"/>
            <a:ext cx="10954512" cy="251460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8056" y="4087368"/>
            <a:ext cx="11283696" cy="150876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5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0438" cy="80644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 err="1" smtClean="0"/>
              <a:t>Истмико</a:t>
            </a:r>
            <a:r>
              <a:rPr lang="ru-RU" sz="3000" dirty="0" smtClean="0"/>
              <a:t>-цервикальная недостаточность (ИЦН) характеризуется укорочением длины шейки матки (ШМ) менее 25 мм и/или дилатацией цервикального канала более 10 мм (на всём протяжении) ранее 37 </a:t>
            </a:r>
            <a:r>
              <a:rPr lang="ru-RU" sz="3000" dirty="0" err="1" smtClean="0"/>
              <a:t>нед</a:t>
            </a:r>
            <a:r>
              <a:rPr lang="ru-RU" sz="3000" dirty="0" smtClean="0"/>
              <a:t> беременности без клинической картины преждевременных родов (ПР).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1900" dirty="0" smtClean="0"/>
              <a:t>Патогномоничным анамнестическим признаком ИЦН является быстрое, малоболезненное укорочение и раскрытие шейки матки во II или начале III триместра беременности, приводящее к позднему выкидышу или преждевременным родам.</a:t>
            </a:r>
          </a:p>
          <a:p>
            <a:pPr marL="0" indent="0" algn="just">
              <a:buNone/>
            </a:pPr>
            <a:r>
              <a:rPr lang="ru-RU" sz="1900" dirty="0" smtClean="0"/>
              <a:t>Этапами развития ИЦН являются структурные изменения шейки матки, часто с </a:t>
            </a:r>
            <a:r>
              <a:rPr lang="ru-RU" sz="1900" dirty="0" err="1" smtClean="0"/>
              <a:t>пролабированием</a:t>
            </a:r>
            <a:r>
              <a:rPr lang="ru-RU" sz="1900" dirty="0" smtClean="0"/>
              <a:t> плодного пузыря в цервикальный канал или во влагалище и преждевременным разрывом плодных оболочек (ПРПО)</a:t>
            </a:r>
          </a:p>
          <a:p>
            <a:pPr marL="0" indent="0" algn="just">
              <a:buNone/>
            </a:pPr>
            <a:r>
              <a:rPr lang="ru-RU" sz="1900" dirty="0" smtClean="0"/>
              <a:t>Термин «цервикальная недостаточность» широко используют в англоязычной литературе; для отечественной практики более применим термин </a:t>
            </a:r>
            <a:r>
              <a:rPr lang="ru-RU" sz="1900" dirty="0" err="1" smtClean="0"/>
              <a:t>истмико</a:t>
            </a:r>
            <a:r>
              <a:rPr lang="ru-RU" sz="1900" dirty="0" smtClean="0"/>
              <a:t>-цервикальная недостаточность (ИЦН)</a:t>
            </a:r>
            <a:endParaRPr lang="ru-RU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384048" y="6391656"/>
            <a:ext cx="1157459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МКБ-10           034.3 </a:t>
            </a:r>
            <a:r>
              <a:rPr lang="ru-RU" sz="1600" dirty="0" err="1" smtClean="0"/>
              <a:t>Истмико</a:t>
            </a:r>
            <a:r>
              <a:rPr lang="ru-RU" sz="1600" dirty="0" smtClean="0"/>
              <a:t>-цервикальная недостаточность (ИЦН), требующая предоставления медицинской помощи матери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502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ТАКТИКА ВЕДЕНИЯ ЖЕНЩИН С ИСТМИКО- ЦЕРВИКАЛЬНОЙ НЕДОСТАТОЧНОСТЬЮ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1542161"/>
            <a:ext cx="10957560" cy="6981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Риск ИЦН необходимо снижать уже на этапе </a:t>
            </a:r>
            <a:r>
              <a:rPr lang="ru-RU" dirty="0" err="1" smtClean="0"/>
              <a:t>прегравидарной</a:t>
            </a:r>
            <a:r>
              <a:rPr lang="ru-RU" dirty="0" smtClean="0"/>
              <a:t> подготовки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5448" y="2569464"/>
            <a:ext cx="1180490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Этап беременности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Стратегия у беременных с проявлениями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истмико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-цервикальной  недостаточности в анамнезе 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1. У женщин с проявлениями ИЦН в анамнезе необходимо выполнить бактериологическое исследование мочи, а при выделении патогенов — определить их чувствительность к антибиотикам.</a:t>
            </a:r>
          </a:p>
          <a:p>
            <a:r>
              <a:rPr lang="ru-RU" dirty="0" smtClean="0"/>
              <a:t>2. Пациентку обследовать для исключения бактериального </a:t>
            </a:r>
            <a:r>
              <a:rPr lang="ru-RU" dirty="0" err="1" smtClean="0"/>
              <a:t>вагиноза</a:t>
            </a:r>
            <a:r>
              <a:rPr lang="ru-RU" dirty="0" smtClean="0"/>
              <a:t> (бактериоскопия, рН-метрия) во время первого визита по поводу беременности </a:t>
            </a:r>
          </a:p>
          <a:p>
            <a:r>
              <a:rPr lang="ru-RU" dirty="0" smtClean="0"/>
              <a:t>3. Согласно Приказу 572н, беременным с привычным </a:t>
            </a:r>
            <a:r>
              <a:rPr lang="ru-RU" dirty="0" err="1" smtClean="0"/>
              <a:t>невынашиванием</a:t>
            </a:r>
            <a:r>
              <a:rPr lang="ru-RU" dirty="0" smtClean="0"/>
              <a:t> необходимо также выполнить микроскопическое и микробиологическое исследование отделяемого женских половых органов на аэробные и факультативно-анаэробные микроорганизмы (с определением их чувствительности к антибиотикам), ПЦР на </a:t>
            </a:r>
            <a:r>
              <a:rPr lang="ru-RU" dirty="0" err="1" smtClean="0"/>
              <a:t>Chlamydia</a:t>
            </a:r>
            <a:r>
              <a:rPr lang="ru-RU" dirty="0" smtClean="0"/>
              <a:t> </a:t>
            </a:r>
            <a:r>
              <a:rPr lang="ru-RU" dirty="0" err="1" smtClean="0"/>
              <a:t>trachomatis</a:t>
            </a:r>
            <a:endParaRPr lang="ru-RU" dirty="0" smtClean="0"/>
          </a:p>
          <a:p>
            <a:r>
              <a:rPr lang="ru-RU" dirty="0" smtClean="0"/>
              <a:t>4. Женщинам, имеющим в анамнезе три и более потери беременности во II триместре или ранние ПР (без установленной конкретной причины, кроме ИЦН), должен быть предложен цервикальный </a:t>
            </a:r>
            <a:r>
              <a:rPr lang="ru-RU" dirty="0" err="1" smtClean="0"/>
              <a:t>серкляж</a:t>
            </a:r>
            <a:r>
              <a:rPr lang="ru-RU" dirty="0" smtClean="0"/>
              <a:t> в 12–14 </a:t>
            </a:r>
            <a:r>
              <a:rPr lang="ru-RU" dirty="0" err="1" smtClean="0"/>
              <a:t>нед</a:t>
            </a:r>
            <a:r>
              <a:rPr lang="ru-RU" dirty="0" smtClean="0"/>
              <a:t> </a:t>
            </a:r>
            <a:r>
              <a:rPr lang="ru-RU" dirty="0" err="1" smtClean="0"/>
              <a:t>гестации</a:t>
            </a:r>
            <a:r>
              <a:rPr lang="ru-RU" dirty="0" smtClean="0"/>
              <a:t> после проведения скрининга на синдром Дауна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447288"/>
            <a:ext cx="12079224" cy="3319272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16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24" y="383413"/>
            <a:ext cx="11728704" cy="1325563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Стратегия у беременных с проявлениями </a:t>
            </a:r>
            <a:r>
              <a:rPr lang="ru-RU" sz="3600" i="1" dirty="0" err="1" smtClean="0"/>
              <a:t>истмико</a:t>
            </a:r>
            <a:r>
              <a:rPr lang="ru-RU" sz="3600" i="1" dirty="0" smtClean="0"/>
              <a:t>-цервикальной  недостаточности в анамнезе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2167128"/>
            <a:ext cx="10887456" cy="4142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5. У женщин с ПР в анамнезе и неэффективностью вагинального цервикального </a:t>
            </a:r>
            <a:r>
              <a:rPr lang="ru-RU" sz="2000" dirty="0" err="1" smtClean="0"/>
              <a:t>серкляжа</a:t>
            </a:r>
            <a:r>
              <a:rPr lang="ru-RU" sz="2000" dirty="0" smtClean="0"/>
              <a:t> при предшествующих беременностях следует рассмотреть возможность наложения абдоминального </a:t>
            </a:r>
            <a:r>
              <a:rPr lang="ru-RU" sz="2000" dirty="0" err="1" smtClean="0"/>
              <a:t>серкляжа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6. Женщинам с </a:t>
            </a:r>
            <a:r>
              <a:rPr lang="ru-RU" sz="2000" dirty="0" err="1" smtClean="0"/>
              <a:t>трахелэктомией</a:t>
            </a:r>
            <a:r>
              <a:rPr lang="ru-RU" sz="2000" dirty="0" smtClean="0"/>
              <a:t> в анамнезе следует рассмотреть возможность наложения абдоминального </a:t>
            </a:r>
            <a:r>
              <a:rPr lang="ru-RU" sz="2000" dirty="0" err="1" smtClean="0"/>
              <a:t>серкляжа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7. Если у беременной с высоким риском ИЦН (одна или две потери беременности во II триместре и/или ранние ПР в анамнезе) выявлены противопоказания к </a:t>
            </a:r>
            <a:r>
              <a:rPr lang="ru-RU" sz="2000" dirty="0" err="1" smtClean="0"/>
              <a:t>серкляжу</a:t>
            </a:r>
            <a:r>
              <a:rPr lang="ru-RU" sz="2000" dirty="0" smtClean="0"/>
              <a:t> или беременная не дала согласия на данное вмешательство, необходима динамическая </a:t>
            </a:r>
            <a:r>
              <a:rPr lang="ru-RU" sz="2000" dirty="0" err="1" smtClean="0"/>
              <a:t>цервикометрия</a:t>
            </a:r>
            <a:r>
              <a:rPr lang="ru-RU" sz="2000" dirty="0" smtClean="0"/>
              <a:t> каждые 7 дней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5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454531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Стратегия у беременных с короткой шейкой: длина менее 25 мм  и/или расширение цервикального канала более 10 мм на всём протяжении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21992"/>
            <a:ext cx="10515600" cy="46360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При выявлении бактериального </a:t>
            </a:r>
            <a:r>
              <a:rPr lang="ru-RU" dirty="0" err="1" smtClean="0"/>
              <a:t>вагиноза</a:t>
            </a:r>
            <a:r>
              <a:rPr lang="ru-RU" dirty="0" smtClean="0"/>
              <a:t> необходимы лечение и последующая коррекция </a:t>
            </a:r>
            <a:r>
              <a:rPr lang="ru-RU" dirty="0" err="1" smtClean="0"/>
              <a:t>микробиоценоза</a:t>
            </a:r>
            <a:r>
              <a:rPr lang="ru-RU" dirty="0" smtClean="0"/>
              <a:t> влагалища</a:t>
            </a:r>
          </a:p>
          <a:p>
            <a:r>
              <a:rPr lang="ru-RU" dirty="0" smtClean="0"/>
              <a:t> Показано применение 200 мг прогестерона вагинально с момента постановки диагноза до 34 </a:t>
            </a:r>
            <a:r>
              <a:rPr lang="ru-RU" dirty="0" err="1" smtClean="0"/>
              <a:t>нед</a:t>
            </a:r>
            <a:r>
              <a:rPr lang="ru-RU" dirty="0" smtClean="0"/>
              <a:t> беременности (согласно инструкции по применению, до срока 22 </a:t>
            </a:r>
            <a:r>
              <a:rPr lang="ru-RU" dirty="0" err="1" smtClean="0"/>
              <a:t>нед</a:t>
            </a:r>
            <a:r>
              <a:rPr lang="ru-RU" dirty="0" smtClean="0"/>
              <a:t> препарат применяют по показанию «угрожающий аборт или предупреждение привычного аборта», с 22 до 34 </a:t>
            </a:r>
            <a:r>
              <a:rPr lang="ru-RU" dirty="0" err="1" smtClean="0"/>
              <a:t>нед</a:t>
            </a:r>
            <a:r>
              <a:rPr lang="ru-RU" dirty="0" smtClean="0"/>
              <a:t> — по показанию «предупреждение преждевременных родов у женщин с укорочением шейки матки»)</a:t>
            </a:r>
          </a:p>
          <a:p>
            <a:r>
              <a:rPr lang="ru-RU" dirty="0" smtClean="0"/>
              <a:t>  Женщине следует снизить физическую активность и прекратить курить</a:t>
            </a:r>
          </a:p>
          <a:p>
            <a:r>
              <a:rPr lang="ru-RU" dirty="0" smtClean="0"/>
              <a:t>  У пациенток с отягощённым анамнезом (потери беременности в поздние сроки, ПР) следует рассмотреть целесообразность применения </a:t>
            </a:r>
            <a:r>
              <a:rPr lang="ru-RU" dirty="0" err="1" smtClean="0"/>
              <a:t>серкляжа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308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365125"/>
            <a:ext cx="12009120" cy="1325563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Стратегия у беременных без отягощённого анамнеза с выявленным  в ходе рутинной </a:t>
            </a:r>
            <a:r>
              <a:rPr lang="ru-RU" sz="3600" i="1" dirty="0" err="1" smtClean="0"/>
              <a:t>цервикометрии</a:t>
            </a:r>
            <a:r>
              <a:rPr lang="ru-RU" sz="3600" i="1" dirty="0" smtClean="0"/>
              <a:t> укорочением шейки матки 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2084832"/>
            <a:ext cx="12009120" cy="45902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Беременным без факторов риска ИЦН (спонтанные ПР или потери беременности во II триместре в анамнезе) при случайном выявлении</a:t>
            </a:r>
          </a:p>
          <a:p>
            <a:pPr algn="just"/>
            <a:r>
              <a:rPr lang="ru-RU" dirty="0" smtClean="0"/>
              <a:t>Укорочения ШМ при </a:t>
            </a:r>
            <a:r>
              <a:rPr lang="ru-RU" dirty="0" err="1" smtClean="0"/>
              <a:t>трансвагинальном</a:t>
            </a:r>
            <a:r>
              <a:rPr lang="ru-RU" dirty="0" smtClean="0"/>
              <a:t> УЗИ в 16–24 </a:t>
            </a:r>
            <a:r>
              <a:rPr lang="ru-RU" dirty="0" err="1" smtClean="0"/>
              <a:t>нед</a:t>
            </a:r>
            <a:r>
              <a:rPr lang="ru-RU" dirty="0" smtClean="0"/>
              <a:t> лечение следует начинать с приема вагинального прогестерона</a:t>
            </a:r>
          </a:p>
          <a:p>
            <a:pPr algn="just"/>
            <a:r>
              <a:rPr lang="ru-RU" dirty="0" smtClean="0"/>
              <a:t>При дальнейшем укорочении шейки матки должен быть рассмотрен вопрос о наложении </a:t>
            </a:r>
            <a:r>
              <a:rPr lang="ru-RU" dirty="0" err="1" smtClean="0"/>
              <a:t>серкляжа</a:t>
            </a:r>
            <a:r>
              <a:rPr lang="ru-RU" dirty="0" smtClean="0"/>
              <a:t> или акушерского пессария</a:t>
            </a:r>
          </a:p>
          <a:p>
            <a:pPr algn="just"/>
            <a:r>
              <a:rPr lang="ru-RU" dirty="0" smtClean="0"/>
              <a:t>Экстренный </a:t>
            </a:r>
            <a:r>
              <a:rPr lang="ru-RU" dirty="0" err="1" smtClean="0"/>
              <a:t>серкляж</a:t>
            </a:r>
            <a:r>
              <a:rPr lang="ru-RU" dirty="0" smtClean="0"/>
              <a:t> может быть выполнен женщинам с дилатацией ШМ до 4 см без схваток в сроки до 24 </a:t>
            </a:r>
            <a:r>
              <a:rPr lang="ru-RU" dirty="0" err="1" smtClean="0"/>
              <a:t>нед</a:t>
            </a:r>
            <a:r>
              <a:rPr lang="ru-RU" dirty="0" smtClean="0"/>
              <a:t> беременности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 данным исследований, </a:t>
            </a:r>
            <a:r>
              <a:rPr lang="ru-RU" dirty="0" err="1" smtClean="0"/>
              <a:t>серкляж</a:t>
            </a:r>
            <a:r>
              <a:rPr lang="ru-RU" dirty="0" smtClean="0"/>
              <a:t> не обеспечивает достоверно значимых преимуществ для женщин с выявленным укорочением ШМ по УЗИ, не имеющих факторов риска ИЦН, — например, ПР в анамнезе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596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428" y="493777"/>
            <a:ext cx="11890248" cy="530351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Стратегия у беременных с короткой шейкой матки  и отягощённым анамнезом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" y="1024128"/>
            <a:ext cx="11923776" cy="4736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Профилактику с применением вагинального прогестерона следует предлагать женщинам с поздними самопроизвольными выкидышами и со спонтанными ПР (в том числе с ПРПО) в сроках 16–34 </a:t>
            </a:r>
            <a:r>
              <a:rPr lang="ru-RU" dirty="0" err="1" smtClean="0"/>
              <a:t>нед</a:t>
            </a:r>
            <a:r>
              <a:rPr lang="ru-RU" dirty="0" smtClean="0"/>
              <a:t>, если при </a:t>
            </a:r>
            <a:r>
              <a:rPr lang="ru-RU" dirty="0" err="1" smtClean="0"/>
              <a:t>трансвагинальном</a:t>
            </a:r>
            <a:r>
              <a:rPr lang="ru-RU" dirty="0" smtClean="0"/>
              <a:t> УЗИ в 16–24 </a:t>
            </a:r>
            <a:r>
              <a:rPr lang="ru-RU" dirty="0" err="1" smtClean="0"/>
              <a:t>нед</a:t>
            </a:r>
            <a:r>
              <a:rPr lang="ru-RU" dirty="0" smtClean="0"/>
              <a:t> текущей </a:t>
            </a:r>
            <a:r>
              <a:rPr lang="ru-RU" dirty="0" err="1" smtClean="0"/>
              <a:t>гестации</a:t>
            </a:r>
            <a:r>
              <a:rPr lang="ru-RU" dirty="0" smtClean="0"/>
              <a:t> диагностировано укорочение ШМ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Профилактический цервикальный </a:t>
            </a:r>
            <a:r>
              <a:rPr lang="ru-RU" dirty="0" err="1" smtClean="0"/>
              <a:t>серкляж</a:t>
            </a:r>
            <a:r>
              <a:rPr lang="ru-RU" dirty="0" smtClean="0"/>
              <a:t> для сохранения одноплодной беременности следует предлагать женщинам с анамнезом поздних выкидышей или спонтанных ПР до 34 </a:t>
            </a:r>
            <a:r>
              <a:rPr lang="ru-RU" dirty="0" err="1" smtClean="0"/>
              <a:t>нед</a:t>
            </a:r>
            <a:r>
              <a:rPr lang="ru-RU" dirty="0" smtClean="0"/>
              <a:t> (в том числе обусловленных травмами ШМ или произошедших после ПРПО), если при </a:t>
            </a:r>
            <a:r>
              <a:rPr lang="ru-RU" dirty="0" err="1" smtClean="0"/>
              <a:t>трансвагинальном</a:t>
            </a:r>
            <a:r>
              <a:rPr lang="ru-RU" dirty="0" smtClean="0"/>
              <a:t> УЗИ в 16–24 </a:t>
            </a:r>
            <a:r>
              <a:rPr lang="ru-RU" dirty="0" err="1" smtClean="0"/>
              <a:t>нед</a:t>
            </a:r>
            <a:r>
              <a:rPr lang="ru-RU" dirty="0" smtClean="0"/>
              <a:t> данной </a:t>
            </a:r>
            <a:r>
              <a:rPr lang="ru-RU" dirty="0" err="1" smtClean="0"/>
              <a:t>гестации</a:t>
            </a:r>
            <a:r>
              <a:rPr lang="ru-RU" dirty="0" smtClean="0"/>
              <a:t> диагностировано укорочение ШМ, то есть длина ШМ 25 мм и менее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Согласно приказа Минздрава России от 1 ноября 2012 г. №572н «Об утверждении Порядка оказания медицинской помощи по профилю “акушерство и гинекология (за исключением использования вспомогательных репродуктивных технологий)”», наложение </a:t>
            </a:r>
            <a:r>
              <a:rPr lang="ru-RU" dirty="0" err="1" smtClean="0"/>
              <a:t>серкляжа</a:t>
            </a:r>
            <a:r>
              <a:rPr lang="ru-RU" dirty="0" smtClean="0"/>
              <a:t> пациентке с ИЦН возможно в срок до 26 </a:t>
            </a:r>
            <a:r>
              <a:rPr lang="ru-RU" dirty="0" err="1" smtClean="0"/>
              <a:t>нед</a:t>
            </a:r>
            <a:r>
              <a:rPr lang="ru-RU" dirty="0" smtClean="0"/>
              <a:t>. С женщиной следует обсудить преимущества и риски профилактического применения прогестерона и наложения цервикального </a:t>
            </a:r>
            <a:r>
              <a:rPr lang="ru-RU" dirty="0" err="1" smtClean="0"/>
              <a:t>серкляжа</a:t>
            </a:r>
            <a:r>
              <a:rPr lang="ru-RU" dirty="0" smtClean="0"/>
              <a:t>; важно учесть её предпочтения.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1104" y="5888736"/>
            <a:ext cx="11740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NB!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Все случаи </a:t>
            </a:r>
            <a:r>
              <a:rPr lang="ru-RU" dirty="0" err="1" smtClean="0"/>
              <a:t>серкляжа</a:t>
            </a:r>
            <a:r>
              <a:rPr lang="ru-RU" dirty="0" smtClean="0"/>
              <a:t> в сроках от 22 до 26 </a:t>
            </a:r>
            <a:r>
              <a:rPr lang="ru-RU" dirty="0" err="1" smtClean="0"/>
              <a:t>нед</a:t>
            </a:r>
            <a:r>
              <a:rPr lang="ru-RU" dirty="0" smtClean="0"/>
              <a:t> должны быть проведены в акушерском стационаре III уровня.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712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ЛЕЧЕНИЕ ИСТМИКО-ЦЕРВИКАЛЬНОЙ  НЕДОСТАТОЧНОСТИ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662004"/>
              </p:ext>
            </p:extLst>
          </p:nvPr>
        </p:nvGraphicFramePr>
        <p:xfrm>
          <a:off x="1011936" y="3602736"/>
          <a:ext cx="10515600" cy="325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8744" y="1307592"/>
            <a:ext cx="1135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настоящее время существуют только три метода коррекции ИЦН с доказанной эффективностью</a:t>
            </a:r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Любой из перечисленных методов можно успешно применять в формате </a:t>
            </a:r>
            <a:r>
              <a:rPr lang="ru-RU" b="1" dirty="0" err="1" smtClean="0">
                <a:solidFill>
                  <a:srgbClr val="FF0000"/>
                </a:solidFill>
              </a:rPr>
              <a:t>монотерапии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рекомендовано совместное использование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серкляжа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акушерского пессария ввиду повышенного риска осложнений</a:t>
            </a:r>
          </a:p>
          <a:p>
            <a:pPr algn="ctr"/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Возможно сочетание медикаментозной терапии препаратами прогестерона с акушерским пессарием, исходя из сочетанных индивидуальных показаний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776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8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Прогестерон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4984"/>
            <a:ext cx="10920984" cy="58430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600" dirty="0" smtClean="0"/>
              <a:t>Показания </a:t>
            </a:r>
          </a:p>
          <a:p>
            <a:pPr marL="0" indent="0">
              <a:buNone/>
            </a:pPr>
            <a:r>
              <a:rPr lang="ru-RU" dirty="0" smtClean="0"/>
              <a:t>Беременным без поздних самопроизвольных выкидышей и ПР в анамнезе при выявлении при УЗИ длины сомкнутой части цервикального канала менее 25 мм — с момента постановки диагноза по 34-ю неделю беременности для снижения риска ПР. Беременным, имеющим в анамнезе поздний самопроизвольный выкидыш или ПР в 16– 34 </a:t>
            </a:r>
            <a:r>
              <a:rPr lang="ru-RU" dirty="0" err="1" smtClean="0"/>
              <a:t>нед</a:t>
            </a:r>
            <a:r>
              <a:rPr lang="ru-RU" dirty="0" smtClean="0"/>
              <a:t> (исключая многоплодную беременность, преждевременную отслойку плаценты), при выявлении при УЗИ длины сомкнутой части цервикального канала менее 25 мм</a:t>
            </a:r>
          </a:p>
          <a:p>
            <a:endParaRPr lang="ru-RU" dirty="0"/>
          </a:p>
          <a:p>
            <a:endParaRPr lang="ru-RU" sz="5100" dirty="0" smtClean="0"/>
          </a:p>
          <a:p>
            <a:pPr marL="0" indent="0" algn="ctr">
              <a:buNone/>
            </a:pPr>
            <a:r>
              <a:rPr lang="ru-RU" sz="4000" dirty="0" smtClean="0"/>
              <a:t>Методика использования</a:t>
            </a:r>
          </a:p>
          <a:p>
            <a:r>
              <a:rPr lang="ru-RU" dirty="0" smtClean="0"/>
              <a:t>Для профилактики ПР </a:t>
            </a:r>
            <a:r>
              <a:rPr lang="ru-RU" dirty="0" err="1" smtClean="0"/>
              <a:t>интравагинальное</a:t>
            </a:r>
            <a:r>
              <a:rPr lang="ru-RU" dirty="0" smtClean="0"/>
              <a:t> введение прогестерона более эффективно и имеет меньше побочных эффектов, чем внутримышечное. Профилактика ПР препаратами прогестерона (желательно </a:t>
            </a:r>
            <a:r>
              <a:rPr lang="ru-RU" dirty="0" err="1" smtClean="0"/>
              <a:t>интравагинальное</a:t>
            </a:r>
            <a:r>
              <a:rPr lang="ru-RU" dirty="0" smtClean="0"/>
              <a:t> введение препарата) у женщин с длиной ШМ 25 мм и менее уменьшает частоту прерывания беременности в сроки ранее 33 </a:t>
            </a:r>
            <a:r>
              <a:rPr lang="ru-RU" dirty="0" err="1" smtClean="0"/>
              <a:t>нед</a:t>
            </a:r>
            <a:r>
              <a:rPr lang="ru-RU" dirty="0" smtClean="0"/>
              <a:t> на 45%, значительно снижает частоту респираторного </a:t>
            </a:r>
            <a:r>
              <a:rPr lang="ru-RU" dirty="0" err="1" smtClean="0"/>
              <a:t>ди</a:t>
            </a:r>
            <a:r>
              <a:rPr lang="ru-RU" dirty="0" smtClean="0"/>
              <a:t> стресс-синдрома и неонатальную заболеваемость. Суточная доза </a:t>
            </a:r>
            <a:r>
              <a:rPr lang="ru-RU" dirty="0" err="1" smtClean="0"/>
              <a:t>микронизированного</a:t>
            </a:r>
            <a:r>
              <a:rPr lang="ru-RU" dirty="0" smtClean="0"/>
              <a:t> прогестерона, используемая для профилактики ПР в сроках до 34 </a:t>
            </a:r>
            <a:r>
              <a:rPr lang="ru-RU" dirty="0" err="1" smtClean="0"/>
              <a:t>нед</a:t>
            </a:r>
            <a:r>
              <a:rPr lang="ru-RU" dirty="0" smtClean="0"/>
              <a:t>, обозначенная в инструкции и международных рекомендациях, составляет 200 мг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920" y="1014984"/>
            <a:ext cx="11311128" cy="2139696"/>
          </a:xfrm>
          <a:prstGeom prst="roundRect">
            <a:avLst/>
          </a:prstGeom>
          <a:noFill/>
          <a:ln w="28575"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8912" y="3895344"/>
            <a:ext cx="11375136" cy="2871216"/>
          </a:xfrm>
          <a:prstGeom prst="round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42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64910"/>
            <a:ext cx="5513832" cy="950659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Серкляж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" y="740665"/>
            <a:ext cx="11695176" cy="374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NB!   </a:t>
            </a:r>
            <a:r>
              <a:rPr lang="ru-RU" sz="1800" dirty="0" smtClean="0"/>
              <a:t>Ключевой критерий принципиальной возможности наложения швов на ШМ — отсутствие признаков </a:t>
            </a:r>
            <a:r>
              <a:rPr lang="ru-RU" sz="1800" dirty="0" err="1" smtClean="0"/>
              <a:t>хориоамнионита</a:t>
            </a:r>
            <a:r>
              <a:rPr lang="ru-RU" sz="1800" dirty="0" smtClean="0"/>
              <a:t>! 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9184" y="1335024"/>
            <a:ext cx="114208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Профилактический </a:t>
            </a:r>
            <a:r>
              <a:rPr lang="ru-RU" sz="2000" b="1" dirty="0" err="1" smtClean="0">
                <a:solidFill>
                  <a:srgbClr val="C00000"/>
                </a:solidFill>
              </a:rPr>
              <a:t>серкляж</a:t>
            </a:r>
            <a:r>
              <a:rPr lang="ru-RU" sz="2000" b="1" dirty="0" smtClean="0">
                <a:solidFill>
                  <a:srgbClr val="C00000"/>
                </a:solidFill>
              </a:rPr>
              <a:t>  (</a:t>
            </a:r>
            <a:r>
              <a:rPr lang="ru-RU" sz="2000" b="1" dirty="0" err="1" smtClean="0">
                <a:solidFill>
                  <a:srgbClr val="C00000"/>
                </a:solidFill>
              </a:rPr>
              <a:t>elective</a:t>
            </a:r>
            <a:r>
              <a:rPr lang="ru-RU" sz="2000" b="1" dirty="0" smtClean="0">
                <a:solidFill>
                  <a:srgbClr val="C00000"/>
                </a:solidFill>
              </a:rPr>
              <a:t>, основанный на анамнестических данных) </a:t>
            </a:r>
          </a:p>
          <a:p>
            <a:r>
              <a:rPr lang="ru-RU" sz="2000" dirty="0" smtClean="0"/>
              <a:t>Профилактическое вмешательство для снижения риска ПР у пациенток с поздними выкидышами и ПР в анамнезе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Показания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Две и более потерь во второй половине беременности (после исключения других этиологических факторов)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При повторных потерях беременности, если каждый последующий эпизод происходил в более ранние сроки, чем предыдущий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Обследование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Общий анализ крови (количество лейкоцитов не более 15 000/мл)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С-реактивный белок (менее 5 </a:t>
            </a:r>
            <a:r>
              <a:rPr lang="ru-RU" sz="2000" dirty="0" err="1" smtClean="0"/>
              <a:t>нг</a:t>
            </a:r>
            <a:r>
              <a:rPr lang="ru-RU" sz="2000" dirty="0" smtClean="0"/>
              <a:t>/</a:t>
            </a:r>
            <a:r>
              <a:rPr lang="ru-RU" sz="2000" dirty="0" err="1" smtClean="0"/>
              <a:t>дл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УЗИ для исключения пороков развития плода, ПРПО, подтверждения </a:t>
            </a:r>
            <a:r>
              <a:rPr lang="ru-RU" sz="2000" dirty="0" err="1" smtClean="0"/>
              <a:t>гестационного</a:t>
            </a:r>
            <a:r>
              <a:rPr lang="ru-RU" sz="2000" dirty="0" smtClean="0"/>
              <a:t> срока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 Согласно Приказу 572н, беременным с привычным </a:t>
            </a:r>
            <a:r>
              <a:rPr lang="ru-RU" sz="2000" dirty="0" err="1" smtClean="0"/>
              <a:t>невынашиванием</a:t>
            </a:r>
            <a:r>
              <a:rPr lang="ru-RU" sz="2000" dirty="0" smtClean="0"/>
              <a:t> необходимо выполнить микроскопическое и микробиологическое исследование отделяемого женских половых органов на аэробные и факультативно-анаэробные микроорганизмы (с определением их чувствительности к антибиотикам), ПЦР на </a:t>
            </a:r>
            <a:r>
              <a:rPr lang="ru-RU" sz="2000" dirty="0" err="1" smtClean="0"/>
              <a:t>Chlamydia</a:t>
            </a:r>
            <a:r>
              <a:rPr lang="ru-RU" sz="2000" dirty="0" smtClean="0"/>
              <a:t> </a:t>
            </a:r>
            <a:r>
              <a:rPr lang="ru-RU" sz="2000" dirty="0" err="1" smtClean="0"/>
              <a:t>trachomatis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9934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1207496" cy="121678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Профилактический </a:t>
            </a:r>
            <a:r>
              <a:rPr lang="ru-RU" sz="3100" b="1" dirty="0" err="1" smtClean="0">
                <a:solidFill>
                  <a:srgbClr val="C00000"/>
                </a:solidFill>
              </a:rPr>
              <a:t>серкляж</a:t>
            </a:r>
            <a:r>
              <a:rPr lang="ru-RU" sz="3100" b="1" dirty="0" smtClean="0">
                <a:solidFill>
                  <a:srgbClr val="C00000"/>
                </a:solidFill>
              </a:rPr>
              <a:t>  (</a:t>
            </a:r>
            <a:r>
              <a:rPr lang="ru-RU" sz="3100" b="1" dirty="0" err="1" smtClean="0">
                <a:solidFill>
                  <a:srgbClr val="C00000"/>
                </a:solidFill>
              </a:rPr>
              <a:t>elective</a:t>
            </a:r>
            <a:r>
              <a:rPr lang="ru-RU" sz="3100" b="1" dirty="0" smtClean="0">
                <a:solidFill>
                  <a:srgbClr val="C00000"/>
                </a:solidFill>
              </a:rPr>
              <a:t>, основанный на анамнестических данных)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" y="1371600"/>
            <a:ext cx="11951208" cy="5486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Условия </a:t>
            </a:r>
          </a:p>
          <a:p>
            <a:pPr marL="0" indent="0">
              <a:buNone/>
            </a:pPr>
            <a:r>
              <a:rPr lang="ru-RU" dirty="0" smtClean="0"/>
              <a:t>Исключить:  регулярную родовую деятельность, ПРПО, активацию хронических вирусных инфекций, </a:t>
            </a:r>
            <a:r>
              <a:rPr lang="ru-RU" dirty="0" err="1" smtClean="0"/>
              <a:t>дисбиотические</a:t>
            </a:r>
            <a:r>
              <a:rPr lang="ru-RU" dirty="0" smtClean="0"/>
              <a:t> и инфекционные изменения в половых путях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Убедиться в отсутствии: субфебрилитета (температура тела менее 37,5 °С); болезненности матки и признаков внутриматочной инфекции; страдания плода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Получить информированное согласие женщины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300" dirty="0" smtClean="0">
                <a:solidFill>
                  <a:srgbClr val="C00000"/>
                </a:solidFill>
              </a:rPr>
              <a:t> Методика применения</a:t>
            </a:r>
          </a:p>
          <a:p>
            <a:pPr marL="0" indent="0">
              <a:buNone/>
            </a:pPr>
            <a:r>
              <a:rPr lang="ru-RU" dirty="0" err="1" smtClean="0"/>
              <a:t>Серкляж</a:t>
            </a:r>
            <a:r>
              <a:rPr lang="ru-RU" dirty="0" smtClean="0"/>
              <a:t> выполняют обычно в 12–14 </a:t>
            </a:r>
            <a:r>
              <a:rPr lang="ru-RU" dirty="0" err="1" smtClean="0"/>
              <a:t>нед</a:t>
            </a:r>
            <a:r>
              <a:rPr lang="ru-RU" dirty="0" smtClean="0"/>
              <a:t>, в отдельных случаях — до 26 </a:t>
            </a:r>
            <a:r>
              <a:rPr lang="ru-RU" dirty="0" err="1" smtClean="0"/>
              <a:t>нед</a:t>
            </a:r>
            <a:r>
              <a:rPr lang="ru-RU" dirty="0" smtClean="0"/>
              <a:t> беременности </a:t>
            </a:r>
          </a:p>
          <a:p>
            <a:pPr marL="0" indent="0">
              <a:buNone/>
            </a:pPr>
            <a:r>
              <a:rPr lang="ru-RU" dirty="0" smtClean="0"/>
              <a:t>Все операции в сроках более 22 </a:t>
            </a:r>
            <a:r>
              <a:rPr lang="ru-RU" dirty="0" err="1" smtClean="0"/>
              <a:t>нед</a:t>
            </a:r>
            <a:r>
              <a:rPr lang="ru-RU" dirty="0" smtClean="0"/>
              <a:t> должны быть проведены в учреждениях III уровня </a:t>
            </a:r>
          </a:p>
          <a:p>
            <a:pPr marL="0" indent="0">
              <a:buNone/>
            </a:pPr>
            <a:r>
              <a:rPr lang="ru-RU" dirty="0" smtClean="0"/>
              <a:t>Регионарная анестезия обычно предпочтительна, но в каждой ситуации вид аналгезии следует выбирать индивидуально, поскольку в отдельных ситуациях (например, при экстренном </a:t>
            </a:r>
            <a:r>
              <a:rPr lang="ru-RU" dirty="0" err="1" smtClean="0"/>
              <a:t>серкляже</a:t>
            </a:r>
            <a:r>
              <a:rPr lang="ru-RU" dirty="0" smtClean="0"/>
              <a:t>) показано общее обезболивание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783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9584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Лечебный </a:t>
            </a:r>
            <a:r>
              <a:rPr lang="ru-RU" sz="4000" b="1" dirty="0" err="1" smtClean="0">
                <a:solidFill>
                  <a:srgbClr val="C00000"/>
                </a:solidFill>
              </a:rPr>
              <a:t>серкляж</a:t>
            </a:r>
            <a:r>
              <a:rPr lang="ru-RU" sz="4000" b="1" dirty="0" smtClean="0">
                <a:solidFill>
                  <a:srgbClr val="C00000"/>
                </a:solidFill>
              </a:rPr>
              <a:t>  (</a:t>
            </a:r>
            <a:r>
              <a:rPr lang="ru-RU" sz="4000" b="1" dirty="0" err="1" smtClean="0">
                <a:solidFill>
                  <a:srgbClr val="C00000"/>
                </a:solidFill>
              </a:rPr>
              <a:t>emergent</a:t>
            </a:r>
            <a:r>
              <a:rPr lang="ru-RU" sz="4000" b="1" dirty="0" smtClean="0">
                <a:solidFill>
                  <a:srgbClr val="C00000"/>
                </a:solidFill>
              </a:rPr>
              <a:t>, основанный на результатах </a:t>
            </a:r>
            <a:r>
              <a:rPr lang="ru-RU" sz="4000" b="1" dirty="0" err="1" smtClean="0">
                <a:solidFill>
                  <a:srgbClr val="C00000"/>
                </a:solidFill>
              </a:rPr>
              <a:t>цервикометрии</a:t>
            </a:r>
            <a:r>
              <a:rPr lang="ru-RU" sz="4000" b="1" dirty="0" smtClean="0">
                <a:solidFill>
                  <a:srgbClr val="C00000"/>
                </a:solidFill>
              </a:rPr>
              <a:t>)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17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Терапевтическая мера для снижения риска ПР у пациенток с укорочением ШМ до 25 мм и менее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Показания </a:t>
            </a:r>
          </a:p>
          <a:p>
            <a:pPr marL="0" indent="0">
              <a:buNone/>
            </a:pPr>
            <a:r>
              <a:rPr lang="ru-RU" dirty="0" smtClean="0"/>
              <a:t> Прогрессирующее уменьшение длины ШМ по данным как минимум двух последовательно выполненных ультразвуковых </a:t>
            </a:r>
            <a:r>
              <a:rPr lang="ru-RU" dirty="0" err="1" smtClean="0"/>
              <a:t>цервикометрий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Наружный зев цервикального канала сомкнут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Обследования и условия </a:t>
            </a:r>
          </a:p>
          <a:p>
            <a:pPr marL="0" indent="0">
              <a:buNone/>
            </a:pPr>
            <a:r>
              <a:rPr lang="ru-RU" dirty="0" smtClean="0"/>
              <a:t>Как для профилактического </a:t>
            </a:r>
            <a:r>
              <a:rPr lang="ru-RU" dirty="0" err="1" smtClean="0"/>
              <a:t>серкляжа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Вмешательство выполняют в 14–24 </a:t>
            </a:r>
            <a:r>
              <a:rPr lang="ru-RU" dirty="0" err="1" smtClean="0"/>
              <a:t>нед</a:t>
            </a:r>
            <a:r>
              <a:rPr lang="ru-RU" dirty="0" smtClean="0"/>
              <a:t>, в отдельных случаях — до 26 </a:t>
            </a:r>
            <a:r>
              <a:rPr lang="ru-RU" dirty="0" err="1" smtClean="0"/>
              <a:t>нед</a:t>
            </a:r>
            <a:r>
              <a:rPr lang="ru-RU" dirty="0" smtClean="0"/>
              <a:t> беременности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5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ЭПИДЕМИОЛОГИЯ  И ПАТОГЕНЕЗ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70591469"/>
              </p:ext>
            </p:extLst>
          </p:nvPr>
        </p:nvGraphicFramePr>
        <p:xfrm>
          <a:off x="402336" y="1380744"/>
          <a:ext cx="11676888" cy="523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37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55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Экстренный </a:t>
            </a:r>
            <a:r>
              <a:rPr lang="ru-RU" b="1" dirty="0" err="1" smtClean="0">
                <a:solidFill>
                  <a:srgbClr val="C00000"/>
                </a:solidFill>
              </a:rPr>
              <a:t>серкляж</a:t>
            </a:r>
            <a:r>
              <a:rPr lang="ru-RU" b="1" dirty="0" smtClean="0">
                <a:solidFill>
                  <a:srgbClr val="C00000"/>
                </a:solidFill>
              </a:rPr>
              <a:t>  (</a:t>
            </a:r>
            <a:r>
              <a:rPr lang="ru-RU" b="1" dirty="0" err="1" smtClean="0">
                <a:solidFill>
                  <a:srgbClr val="C00000"/>
                </a:solidFill>
              </a:rPr>
              <a:t>rescue</a:t>
            </a:r>
            <a:r>
              <a:rPr lang="ru-RU" b="1" dirty="0" smtClean="0">
                <a:solidFill>
                  <a:srgbClr val="C00000"/>
                </a:solidFill>
              </a:rPr>
              <a:t>, при угрозе ПР)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" y="1042416"/>
            <a:ext cx="11759184" cy="574243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Показания </a:t>
            </a:r>
          </a:p>
          <a:p>
            <a:pPr marL="0" indent="0">
              <a:buNone/>
            </a:pPr>
            <a:r>
              <a:rPr lang="ru-RU" dirty="0" smtClean="0"/>
              <a:t>Следует рассмотреть вопрос об экстренном </a:t>
            </a:r>
            <a:r>
              <a:rPr lang="ru-RU" dirty="0" err="1" smtClean="0"/>
              <a:t>серкляже</a:t>
            </a:r>
            <a:r>
              <a:rPr lang="ru-RU" dirty="0" smtClean="0"/>
              <a:t> при сочетании следующих факторов:</a:t>
            </a:r>
          </a:p>
          <a:p>
            <a:pPr marL="0" indent="0">
              <a:buNone/>
            </a:pPr>
            <a:r>
              <a:rPr lang="ru-RU" dirty="0" smtClean="0"/>
              <a:t>•  Дилатация ШМ более 20 мм и менее 40 мм без видимых схваток</a:t>
            </a:r>
          </a:p>
          <a:p>
            <a:pPr marL="0" indent="0">
              <a:buNone/>
            </a:pPr>
            <a:r>
              <a:rPr lang="ru-RU" dirty="0" smtClean="0"/>
              <a:t>•  Преждевременное сглаживание ШМ более чем на 50% от её исходной длины (но при длине ШМ не менее 15 мм)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Пролабирование</a:t>
            </a:r>
            <a:r>
              <a:rPr lang="ru-RU" dirty="0" smtClean="0"/>
              <a:t> плодного пузыря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Обследования и условия </a:t>
            </a:r>
          </a:p>
          <a:p>
            <a:pPr marL="0" indent="0">
              <a:buNone/>
            </a:pPr>
            <a:r>
              <a:rPr lang="ru-RU" dirty="0" smtClean="0"/>
              <a:t>Как для профилактического </a:t>
            </a:r>
            <a:r>
              <a:rPr lang="ru-RU" dirty="0" err="1" smtClean="0"/>
              <a:t>серкляжа</a:t>
            </a:r>
            <a:r>
              <a:rPr lang="ru-RU" dirty="0" smtClean="0"/>
              <a:t>. Особое внимание необходимо уделить контролю характера выделений из влагалища (исключение ПРПО, воспаления и отслойки плаценты), проявлений </a:t>
            </a:r>
            <a:r>
              <a:rPr lang="ru-RU" dirty="0" err="1" smtClean="0"/>
              <a:t>хориоамнионита</a:t>
            </a:r>
            <a:r>
              <a:rPr lang="ru-RU" dirty="0" smtClean="0"/>
              <a:t>, так как риск осложнений в данной ситуации повышен. Обязательным является подписание пациенткой формы информированного согласия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Методика применения </a:t>
            </a:r>
            <a:r>
              <a:rPr lang="ru-RU" sz="3200" dirty="0" err="1" smtClean="0">
                <a:solidFill>
                  <a:srgbClr val="C00000"/>
                </a:solidFill>
              </a:rPr>
              <a:t>серкляжа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err="1" smtClean="0"/>
              <a:t>Серкляж</a:t>
            </a:r>
            <a:r>
              <a:rPr lang="ru-RU" dirty="0" smtClean="0"/>
              <a:t> может быть проведён вагинальным либо абдоминальным доступом</a:t>
            </a:r>
          </a:p>
          <a:p>
            <a:pPr marL="0" indent="0">
              <a:buNone/>
            </a:pPr>
            <a:r>
              <a:rPr lang="ru-RU" dirty="0" smtClean="0"/>
              <a:t>Вагинальный доступ является предпочтительным в связи с меньшим числом осложнений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Техника вагинального </a:t>
            </a:r>
            <a:r>
              <a:rPr lang="ru-RU" dirty="0" err="1" smtClean="0">
                <a:solidFill>
                  <a:srgbClr val="C00000"/>
                </a:solidFill>
              </a:rPr>
              <a:t>серкляжа</a:t>
            </a:r>
            <a:r>
              <a:rPr lang="ru-RU" dirty="0" smtClean="0">
                <a:solidFill>
                  <a:srgbClr val="C00000"/>
                </a:solidFill>
              </a:rPr>
              <a:t> предусматривает три основных метода: </a:t>
            </a:r>
          </a:p>
          <a:p>
            <a:pPr marL="0" indent="0">
              <a:buNone/>
            </a:pPr>
            <a:r>
              <a:rPr lang="ru-RU" dirty="0" smtClean="0"/>
              <a:t>• наложение шва без </a:t>
            </a:r>
            <a:r>
              <a:rPr lang="ru-RU" dirty="0" err="1" smtClean="0"/>
              <a:t>диссекции</a:t>
            </a:r>
            <a:r>
              <a:rPr lang="ru-RU" dirty="0" smtClean="0"/>
              <a:t> тканей (метод Макдональда); </a:t>
            </a:r>
          </a:p>
          <a:p>
            <a:pPr marL="0" indent="0">
              <a:buNone/>
            </a:pPr>
            <a:r>
              <a:rPr lang="ru-RU" dirty="0" smtClean="0"/>
              <a:t>• двойной П-образный </a:t>
            </a:r>
            <a:r>
              <a:rPr lang="ru-RU" dirty="0" err="1" smtClean="0"/>
              <a:t>внутрислизистый</a:t>
            </a:r>
            <a:r>
              <a:rPr lang="ru-RU" dirty="0" smtClean="0"/>
              <a:t> шов в области внутреннего зева (метод Любимовой в модификации </a:t>
            </a:r>
            <a:r>
              <a:rPr lang="ru-RU" dirty="0" err="1" smtClean="0"/>
              <a:t>Мамедалиевой</a:t>
            </a:r>
            <a:r>
              <a:rPr lang="ru-RU" dirty="0" smtClean="0"/>
              <a:t>); </a:t>
            </a:r>
          </a:p>
          <a:p>
            <a:pPr marL="0" indent="0">
              <a:buNone/>
            </a:pPr>
            <a:r>
              <a:rPr lang="ru-RU" dirty="0" smtClean="0"/>
              <a:t>•  подслизистый шов (так называемый высокий цервикальный шов) с отслаиванием мочевого пузыря (метод </a:t>
            </a:r>
            <a:r>
              <a:rPr lang="ru-RU" dirty="0" err="1" smtClean="0"/>
              <a:t>Широдкара</a:t>
            </a:r>
            <a:r>
              <a:rPr lang="ru-RU" dirty="0" smtClean="0"/>
              <a:t>), применяют крайне редко в связи с высокой </a:t>
            </a:r>
            <a:r>
              <a:rPr lang="ru-RU" dirty="0" err="1" smtClean="0"/>
              <a:t>травматичностью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888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 Макдональда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Шов накладывают так близко, как это технически возможно, на стыке ШМ с влагалищем, без рассечения тканей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258" y="2743962"/>
            <a:ext cx="5125974" cy="384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38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 А.И. Любимовой в модификации Н.М. </a:t>
            </a:r>
            <a:r>
              <a:rPr lang="ru-RU" b="1" dirty="0" err="1" smtClean="0">
                <a:solidFill>
                  <a:srgbClr val="C00000"/>
                </a:solidFill>
              </a:rPr>
              <a:t>Мамедалиевой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1825625"/>
            <a:ext cx="11908536" cy="22434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Шов накладывают на границе перехода слизистой оболочки переднего свода влагалища в </a:t>
            </a:r>
            <a:r>
              <a:rPr lang="ru-RU" dirty="0" err="1" smtClean="0"/>
              <a:t>экзоцервикс</a:t>
            </a:r>
            <a:r>
              <a:rPr lang="ru-RU" dirty="0"/>
              <a:t>.</a:t>
            </a:r>
            <a:r>
              <a:rPr lang="ru-RU" dirty="0" smtClean="0"/>
              <a:t> Отступив на 0,5 см вправо от средней линии, ШМ прокалывают иглой с синтетической нитью через всю толщу, проводя </a:t>
            </a:r>
            <a:r>
              <a:rPr lang="ru-RU" dirty="0" err="1" smtClean="0"/>
              <a:t>выкол</a:t>
            </a:r>
            <a:r>
              <a:rPr lang="ru-RU" dirty="0" smtClean="0"/>
              <a:t> в задней части свода влагалища. Вторым стежком прокалывают слизистую оболочку и часть толщи ШМ, делая </a:t>
            </a:r>
            <a:r>
              <a:rPr lang="ru-RU" dirty="0" err="1" smtClean="0"/>
              <a:t>вкол</a:t>
            </a:r>
            <a:r>
              <a:rPr lang="ru-RU" dirty="0" smtClean="0"/>
              <a:t> на 0,5 см левее средней линии. Вторую синтетическую нить размещают симметрично: в правую латеральную часть ШМ через всю толщу, затем в передней части свода влагалища на 0,5 см левее средней линии.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128" y="4069080"/>
            <a:ext cx="9144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27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48" y="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 </a:t>
            </a:r>
            <a:r>
              <a:rPr lang="ru-RU" b="1" dirty="0" err="1" smtClean="0">
                <a:solidFill>
                  <a:srgbClr val="C00000"/>
                </a:solidFill>
              </a:rPr>
              <a:t>Широдкара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0412" y="2979642"/>
            <a:ext cx="5591175" cy="3762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" y="1033272"/>
            <a:ext cx="12009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Подслизистый шов накладывают выше перехода ШМ в своды влагалища после отслаивания мочевого пузыря и прямой кишки; это позволяет разместить шовный материал ближе к внутреннему зеву ШМ, чем при использовании других методов</a:t>
            </a:r>
          </a:p>
          <a:p>
            <a:r>
              <a:rPr lang="ru-RU" dirty="0" smtClean="0"/>
              <a:t> Шов дозированно стягивают спереди и сзади, затем закрывают разрезы слизистой оболочки</a:t>
            </a:r>
          </a:p>
          <a:p>
            <a:r>
              <a:rPr lang="ru-RU" dirty="0" smtClean="0"/>
              <a:t>Ввиду высокой </a:t>
            </a:r>
            <a:r>
              <a:rPr lang="ru-RU" dirty="0" err="1" smtClean="0"/>
              <a:t>травматичности</a:t>
            </a:r>
            <a:r>
              <a:rPr lang="ru-RU" dirty="0" smtClean="0"/>
              <a:t> (потребность в адекватной анестезии, значимый риск кровотечения из операционной раны, развития гематом, </a:t>
            </a:r>
            <a:r>
              <a:rPr lang="ru-RU" dirty="0" err="1" smtClean="0"/>
              <a:t>травмирования</a:t>
            </a:r>
            <a:r>
              <a:rPr lang="ru-RU" dirty="0" smtClean="0"/>
              <a:t> мочевого пузыря) метод </a:t>
            </a:r>
            <a:r>
              <a:rPr lang="ru-RU" dirty="0" err="1" smtClean="0"/>
              <a:t>Широдкара</a:t>
            </a:r>
            <a:r>
              <a:rPr lang="ru-RU" dirty="0" smtClean="0"/>
              <a:t> используется крайне редко.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209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312"/>
            <a:ext cx="10515600" cy="66476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Осложнения </a:t>
            </a:r>
            <a:r>
              <a:rPr lang="ru-RU" sz="3300" b="1" dirty="0" err="1" smtClean="0">
                <a:solidFill>
                  <a:srgbClr val="C00000"/>
                </a:solidFill>
              </a:rPr>
              <a:t>серкляжа</a:t>
            </a:r>
            <a:endParaRPr lang="ru-RU" sz="3300" b="1" dirty="0" smtClean="0">
              <a:solidFill>
                <a:srgbClr val="C00000"/>
              </a:solidFill>
            </a:endParaRPr>
          </a:p>
          <a:p>
            <a:r>
              <a:rPr lang="ru-RU" dirty="0" err="1" smtClean="0"/>
              <a:t>Хориоамнионит</a:t>
            </a:r>
            <a:endParaRPr lang="ru-RU" dirty="0" smtClean="0"/>
          </a:p>
          <a:p>
            <a:r>
              <a:rPr lang="ru-RU" dirty="0" smtClean="0"/>
              <a:t>ПРПО</a:t>
            </a:r>
          </a:p>
          <a:p>
            <a:r>
              <a:rPr lang="ru-RU" dirty="0" smtClean="0"/>
              <a:t>Смещение шва</a:t>
            </a:r>
          </a:p>
          <a:p>
            <a:r>
              <a:rPr lang="ru-RU" dirty="0" smtClean="0"/>
              <a:t>ПР</a:t>
            </a:r>
          </a:p>
          <a:p>
            <a:r>
              <a:rPr lang="ru-RU" dirty="0" err="1" smtClean="0"/>
              <a:t>Дистоция</a:t>
            </a:r>
            <a:r>
              <a:rPr lang="ru-RU" dirty="0" smtClean="0"/>
              <a:t> ШМ</a:t>
            </a:r>
          </a:p>
          <a:p>
            <a:r>
              <a:rPr lang="ru-RU" dirty="0" smtClean="0"/>
              <a:t>Разрыв ШM</a:t>
            </a:r>
          </a:p>
          <a:p>
            <a:r>
              <a:rPr lang="ru-RU" dirty="0" smtClean="0"/>
              <a:t>Формирование </a:t>
            </a:r>
            <a:r>
              <a:rPr lang="ru-RU" dirty="0" err="1" smtClean="0"/>
              <a:t>шеечно</a:t>
            </a:r>
            <a:r>
              <a:rPr lang="ru-RU" dirty="0" smtClean="0"/>
              <a:t>-влагалищного свища</a:t>
            </a:r>
          </a:p>
          <a:p>
            <a:r>
              <a:rPr lang="ru-RU" dirty="0" smtClean="0"/>
              <a:t>Риск и характер осложнений зависит от того, наложен </a:t>
            </a:r>
            <a:r>
              <a:rPr lang="ru-RU" dirty="0" err="1" smtClean="0"/>
              <a:t>серкляж</a:t>
            </a:r>
            <a:r>
              <a:rPr lang="ru-RU" dirty="0" smtClean="0"/>
              <a:t> профилактически или экстренно (при выявлении </a:t>
            </a:r>
            <a:r>
              <a:rPr lang="ru-RU" dirty="0" err="1" smtClean="0"/>
              <a:t>пролабирования</a:t>
            </a:r>
            <a:r>
              <a:rPr lang="ru-RU" dirty="0" smtClean="0"/>
              <a:t> плодного пузыря)</a:t>
            </a:r>
          </a:p>
          <a:p>
            <a:endParaRPr lang="ru-RU" sz="33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Удаление </a:t>
            </a:r>
            <a:r>
              <a:rPr lang="ru-RU" sz="3300" b="1" dirty="0" err="1" smtClean="0">
                <a:solidFill>
                  <a:srgbClr val="C00000"/>
                </a:solidFill>
              </a:rPr>
              <a:t>серкляжа</a:t>
            </a:r>
            <a:endParaRPr lang="ru-RU" sz="3300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err="1" smtClean="0"/>
              <a:t>Серкляж</a:t>
            </a:r>
            <a:r>
              <a:rPr lang="ru-RU" dirty="0" smtClean="0"/>
              <a:t> должен быть удалён в 36–38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smtClean="0"/>
              <a:t>Вмешательство возможно без анестезии</a:t>
            </a:r>
          </a:p>
          <a:p>
            <a:r>
              <a:rPr lang="ru-RU" dirty="0" smtClean="0"/>
              <a:t>При начале родовой деятельности </a:t>
            </a:r>
            <a:r>
              <a:rPr lang="ru-RU" dirty="0" err="1" smtClean="0"/>
              <a:t>серкляж</a:t>
            </a:r>
            <a:r>
              <a:rPr lang="ru-RU" dirty="0" smtClean="0"/>
              <a:t> нужно удалить как можно раньше. Если это неосуществимо (например, вследствие прорезывания шва), </a:t>
            </a:r>
            <a:r>
              <a:rPr lang="ru-RU" dirty="0" err="1" smtClean="0"/>
              <a:t>серкляж</a:t>
            </a:r>
            <a:r>
              <a:rPr lang="ru-RU" dirty="0" smtClean="0"/>
              <a:t> удаляют после родов.</a:t>
            </a:r>
          </a:p>
          <a:p>
            <a:r>
              <a:rPr lang="ru-RU" dirty="0" smtClean="0"/>
              <a:t> При ПР и отсутствии реакции на </a:t>
            </a:r>
            <a:r>
              <a:rPr lang="ru-RU" dirty="0" err="1" smtClean="0"/>
              <a:t>токолиз</a:t>
            </a:r>
            <a:r>
              <a:rPr lang="ru-RU" dirty="0" smtClean="0"/>
              <a:t> и/или подозрении на воспалительные осложнения показано немедленное удаление </a:t>
            </a:r>
            <a:r>
              <a:rPr lang="ru-RU" dirty="0" err="1" smtClean="0"/>
              <a:t>серкляжа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случае ПРПО при нормальных значениях СРВ (менее 5 </a:t>
            </a:r>
            <a:r>
              <a:rPr lang="ru-RU" dirty="0" err="1" smtClean="0"/>
              <a:t>нг</a:t>
            </a:r>
            <a:r>
              <a:rPr lang="ru-RU" dirty="0" smtClean="0"/>
              <a:t>/</a:t>
            </a:r>
            <a:r>
              <a:rPr lang="ru-RU" dirty="0" err="1" smtClean="0"/>
              <a:t>дл</a:t>
            </a:r>
            <a:r>
              <a:rPr lang="ru-RU" dirty="0" smtClean="0"/>
              <a:t>) и отсутствии клинических признаков </a:t>
            </a:r>
            <a:r>
              <a:rPr lang="ru-RU" dirty="0" err="1" smtClean="0"/>
              <a:t>хориоамнионита</a:t>
            </a:r>
            <a:r>
              <a:rPr lang="ru-RU" dirty="0" smtClean="0"/>
              <a:t> возможно отложенное удаление шва на период проведения курса профилактики РДС (48 ч) в сроке до 34 </a:t>
            </a:r>
            <a:r>
              <a:rPr lang="ru-RU" dirty="0" err="1" smtClean="0"/>
              <a:t>нед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При ПРПО антибиотики по показаниям рекомендованы на весь период до родов, однако в соответствии с Глобальной стратегией ВОЗ по сдерживанию устойчивости к противомикробным препаратам эти показания должны быть императивными, обоснованными наличием воспалительного или </a:t>
            </a:r>
            <a:r>
              <a:rPr lang="ru-RU" dirty="0" err="1" smtClean="0"/>
              <a:t>дисбиотического</a:t>
            </a:r>
            <a:r>
              <a:rPr lang="ru-RU" dirty="0" smtClean="0"/>
              <a:t> процесса с установленным возбудителем или их сочетанием и определением антибиотикорезистентности. После родов продолжение приёма антибактериальных средств не показано.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0352" y="3511296"/>
            <a:ext cx="10661904" cy="307238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20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04" y="-274955"/>
            <a:ext cx="10515600" cy="1325563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Трансабдоминальный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серкляж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" y="758952"/>
            <a:ext cx="12121896" cy="58613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dirty="0" err="1" smtClean="0"/>
              <a:t>Трансабдоминальное</a:t>
            </a:r>
            <a:r>
              <a:rPr lang="ru-RU" sz="4000" dirty="0" smtClean="0"/>
              <a:t> наложение швов на ШМ является технически более сложным, чем </a:t>
            </a:r>
            <a:r>
              <a:rPr lang="ru-RU" sz="4000" dirty="0" err="1" smtClean="0"/>
              <a:t>трансвагинальная</a:t>
            </a:r>
            <a:r>
              <a:rPr lang="ru-RU" sz="4000" dirty="0" smtClean="0"/>
              <a:t> методика, сопровождается большим числом осложнений (раневая инфекция, кровотечение), в связи с чем </a:t>
            </a:r>
            <a:r>
              <a:rPr lang="ru-RU" sz="4000" dirty="0" err="1" smtClean="0"/>
              <a:t>трансабдоминальный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серкляж</a:t>
            </a:r>
            <a:r>
              <a:rPr lang="ru-RU" sz="4000" dirty="0" smtClean="0"/>
              <a:t> показан только в особых случаях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5000" dirty="0" smtClean="0">
                <a:solidFill>
                  <a:srgbClr val="C00000"/>
                </a:solidFill>
              </a:rPr>
              <a:t>Показания </a:t>
            </a:r>
          </a:p>
          <a:p>
            <a:pPr marL="0" indent="0">
              <a:buNone/>
            </a:pPr>
            <a:r>
              <a:rPr lang="ru-RU" sz="3700" dirty="0" smtClean="0"/>
              <a:t>Две попытки </a:t>
            </a:r>
            <a:r>
              <a:rPr lang="ru-RU" sz="3700" dirty="0" err="1" smtClean="0"/>
              <a:t>трансвагинального</a:t>
            </a:r>
            <a:r>
              <a:rPr lang="ru-RU" sz="3700" dirty="0" smtClean="0"/>
              <a:t> цервикального </a:t>
            </a:r>
            <a:r>
              <a:rPr lang="ru-RU" sz="3700" dirty="0" err="1" smtClean="0"/>
              <a:t>серкляжа</a:t>
            </a:r>
            <a:r>
              <a:rPr lang="ru-RU" sz="3700" dirty="0" smtClean="0"/>
              <a:t> потерпели неудачу</a:t>
            </a:r>
          </a:p>
          <a:p>
            <a:pPr marL="0" indent="0">
              <a:buNone/>
            </a:pPr>
            <a:r>
              <a:rPr lang="ru-RU" sz="3700" dirty="0" smtClean="0"/>
              <a:t>Анатомия ШМ не позволяет разместить вагинальный шов — например, после петлевой </a:t>
            </a:r>
            <a:r>
              <a:rPr lang="ru-RU" sz="3700" dirty="0" err="1" smtClean="0"/>
              <a:t>электроэксцизии</a:t>
            </a:r>
            <a:r>
              <a:rPr lang="ru-RU" sz="3700" dirty="0" smtClean="0"/>
              <a:t> ШМ (LLETZ) или конус-биопсии</a:t>
            </a:r>
          </a:p>
          <a:p>
            <a:pPr marL="0" indent="0">
              <a:buNone/>
            </a:pPr>
            <a:r>
              <a:rPr lang="ru-RU" sz="3700" dirty="0" smtClean="0"/>
              <a:t>Врождённая аномалия ШМ (например, удвоение ШМ) может затруднить вагинальный цервикальный </a:t>
            </a:r>
            <a:r>
              <a:rPr lang="ru-RU" sz="3700" dirty="0" err="1" smtClean="0"/>
              <a:t>серкляж</a:t>
            </a:r>
            <a:endParaRPr lang="ru-RU" sz="3700" dirty="0" smtClean="0"/>
          </a:p>
          <a:p>
            <a:pPr marL="0" indent="0">
              <a:buNone/>
            </a:pPr>
            <a:r>
              <a:rPr lang="ru-RU" sz="3700" dirty="0" smtClean="0"/>
              <a:t>Пациентки после </a:t>
            </a:r>
            <a:r>
              <a:rPr lang="ru-RU" sz="3700" dirty="0" err="1" smtClean="0"/>
              <a:t>трахелэктомии</a:t>
            </a:r>
            <a:r>
              <a:rPr lang="ru-RU" sz="3700" dirty="0" smtClean="0"/>
              <a:t> (уровень доказательности — IV)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500" dirty="0" smtClean="0">
                <a:solidFill>
                  <a:srgbClr val="C00000"/>
                </a:solidFill>
              </a:rPr>
              <a:t>Хирургическая процедура </a:t>
            </a:r>
          </a:p>
          <a:p>
            <a:pPr marL="0" indent="0" algn="ctr">
              <a:buNone/>
            </a:pPr>
            <a:r>
              <a:rPr lang="ru-RU" sz="4000" dirty="0" smtClean="0"/>
              <a:t>Это элективная процедура, проводимая только акушером-гинекологом с хирургической подготовкой</a:t>
            </a:r>
          </a:p>
          <a:p>
            <a:pPr marL="0" indent="0" algn="ctr">
              <a:buNone/>
            </a:pPr>
            <a:r>
              <a:rPr lang="ru-RU" sz="4000" dirty="0" smtClean="0"/>
              <a:t>Предпочтительным является </a:t>
            </a:r>
            <a:r>
              <a:rPr lang="ru-RU" sz="4000" dirty="0" err="1" smtClean="0"/>
              <a:t>лапароскопический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серкляж</a:t>
            </a:r>
            <a:r>
              <a:rPr lang="ru-RU" sz="4000" dirty="0" smtClean="0"/>
              <a:t> по сравнению с традиционным </a:t>
            </a:r>
            <a:r>
              <a:rPr lang="ru-RU" sz="4000" dirty="0" err="1" smtClean="0"/>
              <a:t>лапаротомным</a:t>
            </a:r>
            <a:r>
              <a:rPr lang="ru-RU" sz="4000" dirty="0" smtClean="0"/>
              <a:t> доступом</a:t>
            </a:r>
          </a:p>
          <a:p>
            <a:pPr marL="0" indent="0">
              <a:buNone/>
            </a:pPr>
            <a:r>
              <a:rPr lang="ru-RU" sz="4000" dirty="0" err="1" smtClean="0"/>
              <a:t>Серкляж</a:t>
            </a:r>
            <a:r>
              <a:rPr lang="ru-RU" sz="4000" dirty="0" smtClean="0"/>
              <a:t> </a:t>
            </a:r>
            <a:r>
              <a:rPr lang="ru-RU" sz="4000" dirty="0" err="1" smtClean="0"/>
              <a:t>лапароскопическим</a:t>
            </a:r>
            <a:r>
              <a:rPr lang="ru-RU" sz="4000" dirty="0" smtClean="0"/>
              <a:t> или </a:t>
            </a:r>
            <a:r>
              <a:rPr lang="ru-RU" sz="4000" dirty="0" err="1" smtClean="0"/>
              <a:t>лапаротомным</a:t>
            </a:r>
            <a:r>
              <a:rPr lang="ru-RU" sz="4000" dirty="0" smtClean="0"/>
              <a:t> доступом возможен вне беременности или в начале беременности</a:t>
            </a:r>
          </a:p>
          <a:p>
            <a:pPr marL="0" indent="0">
              <a:buNone/>
            </a:pPr>
            <a:r>
              <a:rPr lang="ru-RU" sz="4000" dirty="0" smtClean="0"/>
              <a:t>Шовный материал: </a:t>
            </a:r>
            <a:r>
              <a:rPr lang="ru-RU" sz="4000" dirty="0" err="1" smtClean="0"/>
              <a:t>нерассасывающаяся</a:t>
            </a:r>
            <a:r>
              <a:rPr lang="ru-RU" sz="4000" dirty="0" smtClean="0"/>
              <a:t> лента или гибкий тонкий зонд, накрученный на конусовидную иглу </a:t>
            </a:r>
            <a:r>
              <a:rPr lang="ru-RU" sz="4000" dirty="0" err="1" smtClean="0"/>
              <a:t>Майо</a:t>
            </a:r>
            <a:r>
              <a:rPr lang="ru-RU" sz="4000" dirty="0" smtClean="0"/>
              <a:t> №4 (обеспечивает большую эластичность)</a:t>
            </a:r>
          </a:p>
          <a:p>
            <a:pPr marL="0" indent="0">
              <a:buNone/>
            </a:pPr>
            <a:r>
              <a:rPr lang="ru-RU" sz="4000" dirty="0" smtClean="0"/>
              <a:t>Натяжение шовного материала нужно регулировать так, чтобы была возможность прохождения цервикального канала расширителями </a:t>
            </a:r>
            <a:r>
              <a:rPr lang="ru-RU" sz="4000" dirty="0" err="1" smtClean="0"/>
              <a:t>Гегара</a:t>
            </a:r>
            <a:r>
              <a:rPr lang="ru-RU" sz="4000" dirty="0" smtClean="0"/>
              <a:t> №5</a:t>
            </a:r>
          </a:p>
          <a:p>
            <a:pPr marL="0" indent="0">
              <a:buNone/>
            </a:pPr>
            <a:r>
              <a:rPr lang="ru-RU" sz="4000" dirty="0" err="1" smtClean="0"/>
              <a:t>Периоперационно</a:t>
            </a:r>
            <a:r>
              <a:rPr lang="ru-RU" sz="4000" dirty="0" smtClean="0"/>
              <a:t> следует провести антибиотикопрофилактику одной дозой антибиотика широкого спектра действия</a:t>
            </a:r>
          </a:p>
          <a:p>
            <a:pPr marL="0" indent="0">
              <a:buNone/>
            </a:pPr>
            <a:r>
              <a:rPr lang="ru-RU" sz="4000" dirty="0" smtClean="0"/>
              <a:t>Снятие </a:t>
            </a:r>
            <a:r>
              <a:rPr lang="ru-RU" sz="4000" dirty="0" err="1" smtClean="0"/>
              <a:t>трансабдоминально</a:t>
            </a:r>
            <a:r>
              <a:rPr lang="ru-RU" sz="4000" dirty="0" smtClean="0"/>
              <a:t> наложенного шва на ШМ в большинстве случаев невозможно в связи с прорастанием этой области окружающими тканями, в связи с чем предпочтительно </a:t>
            </a:r>
            <a:r>
              <a:rPr lang="ru-RU" sz="4000" dirty="0" err="1" smtClean="0"/>
              <a:t>родоразрешение</a:t>
            </a:r>
            <a:r>
              <a:rPr lang="ru-RU" sz="4000" dirty="0" smtClean="0"/>
              <a:t> путём кесарева сечения, в том числе во II триместре беременности, даже в случае неблагоприятного перинатального исхода. Шов может оставаться на месте при последующих беременностях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48724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Акушерский пессарий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Акушерский (цервикальный) пессарий делает маточно-цервикальный угол более тупым, тем самым уменьшая гидравлическое давление плодного пузыря на внутренний зев.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Подход может быть альтернативой </a:t>
            </a:r>
            <a:r>
              <a:rPr lang="ru-RU" dirty="0" err="1" smtClean="0"/>
              <a:t>серкляжу</a:t>
            </a:r>
            <a:r>
              <a:rPr lang="ru-RU" dirty="0" smtClean="0"/>
              <a:t>, однако сроки и условия его применения требуют дальнейших исследований.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360" y="1773936"/>
            <a:ext cx="11027664" cy="142646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360" y="3870293"/>
            <a:ext cx="11146536" cy="1636776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52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888"/>
            <a:ext cx="10515600" cy="593007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Показания </a:t>
            </a:r>
          </a:p>
          <a:p>
            <a:r>
              <a:rPr lang="ru-RU" dirty="0" smtClean="0"/>
              <a:t>Беременные, имеющие в анамнезе поздний самопроизвольный выкидыш или ПР до 34 </a:t>
            </a:r>
            <a:r>
              <a:rPr lang="ru-RU" dirty="0" err="1" smtClean="0"/>
              <a:t>нед</a:t>
            </a:r>
            <a:r>
              <a:rPr lang="ru-RU" dirty="0" smtClean="0"/>
              <a:t>, если при УЗИ выявлено укорочение сомкнутой части цервикального канала до 25 мм и менее до 24 </a:t>
            </a:r>
            <a:r>
              <a:rPr lang="ru-RU" dirty="0" err="1" smtClean="0"/>
              <a:t>нед</a:t>
            </a:r>
            <a:r>
              <a:rPr lang="ru-RU" dirty="0" smtClean="0"/>
              <a:t>, за исключением перечисленных ниже противопоказаний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Противопоказания</a:t>
            </a:r>
            <a:endParaRPr lang="ru-RU" dirty="0" smtClean="0"/>
          </a:p>
          <a:p>
            <a:r>
              <a:rPr lang="ru-RU" dirty="0" smtClean="0"/>
              <a:t>Начавшиеся ПР</a:t>
            </a:r>
          </a:p>
          <a:p>
            <a:pPr marL="0" indent="0">
              <a:buNone/>
            </a:pPr>
            <a:r>
              <a:rPr lang="ru-RU" dirty="0" smtClean="0"/>
              <a:t>• Преждевременная отслойка плаценты</a:t>
            </a:r>
          </a:p>
          <a:p>
            <a:pPr marL="0" indent="0">
              <a:buNone/>
            </a:pPr>
            <a:r>
              <a:rPr lang="ru-RU" dirty="0" smtClean="0"/>
              <a:t>• Условия наложения и дальнейшая тактика </a:t>
            </a:r>
          </a:p>
          <a:p>
            <a:pPr marL="0" indent="0">
              <a:buNone/>
            </a:pPr>
            <a:r>
              <a:rPr lang="ru-RU" dirty="0" smtClean="0"/>
              <a:t>• Срок выполнения вмешательства — 12–30 </a:t>
            </a:r>
            <a:r>
              <a:rPr lang="ru-RU" dirty="0" err="1" smtClean="0"/>
              <a:t>нед</a:t>
            </a:r>
            <a:r>
              <a:rPr lang="ru-RU" dirty="0" smtClean="0"/>
              <a:t> беременности, чаще всего 15–20 </a:t>
            </a:r>
            <a:r>
              <a:rPr lang="ru-RU" dirty="0" err="1" smtClean="0"/>
              <a:t>нед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• Место наложения — амбулаторное подразделение</a:t>
            </a:r>
          </a:p>
          <a:p>
            <a:pPr marL="0" indent="0">
              <a:buNone/>
            </a:pPr>
            <a:r>
              <a:rPr lang="ru-RU" dirty="0" smtClean="0"/>
              <a:t>•  Перед наложением пессария необходимо провести </a:t>
            </a:r>
            <a:r>
              <a:rPr lang="ru-RU" dirty="0" err="1" smtClean="0"/>
              <a:t>бактериоскопическое</a:t>
            </a:r>
            <a:r>
              <a:rPr lang="ru-RU" dirty="0" smtClean="0"/>
              <a:t> исследование содержимого цервикального мазка, при необходимости выполнить санацию влагалища</a:t>
            </a:r>
          </a:p>
          <a:p>
            <a:pPr marL="0" indent="0">
              <a:buNone/>
            </a:pPr>
            <a:r>
              <a:rPr lang="ru-RU" dirty="0" smtClean="0"/>
              <a:t>•  Нет необходимости периодического извлечения и промывания пессария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Показания для удаления пессария идентичны таковым при </a:t>
            </a:r>
            <a:r>
              <a:rPr lang="ru-RU" dirty="0" err="1" smtClean="0"/>
              <a:t>серкляже</a:t>
            </a:r>
            <a:r>
              <a:rPr lang="ru-RU" dirty="0" smtClean="0"/>
              <a:t>. При одноплодной беременности пессарий, введённый только на основании укорочения ШМ до 25 мм и менее, не уменьшает частоту ПР и не улучшает перинатальные исходы. К настоящему времени показана эффективность пессария в уменьшении частоты ПР при укорочении ШМ на фоне беременности двойней.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8952" y="612648"/>
            <a:ext cx="10780776" cy="658368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0352" y="1920240"/>
            <a:ext cx="11237976" cy="2788920"/>
          </a:xfrm>
          <a:prstGeom prst="round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776" y="4963192"/>
            <a:ext cx="11274552" cy="1298448"/>
          </a:xfrm>
          <a:prstGeom prst="round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102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" y="209677"/>
            <a:ext cx="10515600" cy="70472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Многоплодная беременность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353312"/>
            <a:ext cx="11750040" cy="53400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многоплодной беременности применение прогестерона </a:t>
            </a:r>
            <a:r>
              <a:rPr lang="ru-RU" dirty="0" err="1" smtClean="0"/>
              <a:t>трансвагинально</a:t>
            </a:r>
            <a:r>
              <a:rPr lang="ru-RU" dirty="0" smtClean="0"/>
              <a:t> снижает частоту ПР, неонатальной заболеваемости и смертности у женщин с короткой ШМ</a:t>
            </a:r>
          </a:p>
          <a:p>
            <a:r>
              <a:rPr lang="ru-RU" dirty="0" smtClean="0"/>
              <a:t>Многоплодная беременность и </a:t>
            </a:r>
            <a:r>
              <a:rPr lang="ru-RU" dirty="0" err="1" smtClean="0"/>
              <a:t>серкляж</a:t>
            </a:r>
            <a:r>
              <a:rPr lang="ru-RU" dirty="0" smtClean="0"/>
              <a:t> </a:t>
            </a:r>
            <a:r>
              <a:rPr lang="ru-RU" dirty="0" err="1" smtClean="0"/>
              <a:t>Серкляж</a:t>
            </a:r>
            <a:r>
              <a:rPr lang="ru-RU" dirty="0" smtClean="0"/>
              <a:t> при многоплодной беременности только на основании выявленного укорочения ШМ не рекомендован.</a:t>
            </a:r>
          </a:p>
          <a:p>
            <a:r>
              <a:rPr lang="ru-RU" dirty="0" smtClean="0"/>
              <a:t>Не доказаны преимущества элективного профилактического </a:t>
            </a:r>
            <a:r>
              <a:rPr lang="ru-RU" dirty="0" err="1" smtClean="0"/>
              <a:t>серкляжа</a:t>
            </a:r>
            <a:r>
              <a:rPr lang="ru-RU" dirty="0" smtClean="0"/>
              <a:t> при многоплодной беременности даже при наличии ПР в анамнезе. Более того, </a:t>
            </a:r>
            <a:r>
              <a:rPr lang="ru-RU" dirty="0" err="1" smtClean="0"/>
              <a:t>серкляж</a:t>
            </a:r>
            <a:r>
              <a:rPr lang="ru-RU" dirty="0" smtClean="0"/>
              <a:t> может увеличивать риск ПР при длине шейки менее 25 мм у женщин с многоплодной беременностью </a:t>
            </a:r>
          </a:p>
          <a:p>
            <a:r>
              <a:rPr lang="ru-RU" dirty="0" smtClean="0"/>
              <a:t>NB!    В настоящее время </a:t>
            </a:r>
            <a:r>
              <a:rPr lang="ru-RU" dirty="0" err="1" smtClean="0"/>
              <a:t>серкляж</a:t>
            </a:r>
            <a:r>
              <a:rPr lang="ru-RU" dirty="0" smtClean="0"/>
              <a:t> не может быть рекомендован для клинического применения при многоплодной беременности у женщин с короткой ШМ во II триместре. 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Многоплодная беременность и акушерский пессарий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Выводы </a:t>
            </a:r>
            <a:r>
              <a:rPr lang="ru-RU" b="1" dirty="0" err="1" smtClean="0">
                <a:solidFill>
                  <a:srgbClr val="C00000"/>
                </a:solidFill>
              </a:rPr>
              <a:t>мультицентрового</a:t>
            </a:r>
            <a:r>
              <a:rPr lang="ru-RU" b="1" dirty="0" smtClean="0">
                <a:solidFill>
                  <a:srgbClr val="C00000"/>
                </a:solidFill>
              </a:rPr>
              <a:t> РКИ</a:t>
            </a:r>
            <a:r>
              <a:rPr lang="ru-RU" dirty="0" smtClean="0"/>
              <a:t>, изучившего влияние рутинного применения акушерского пессария у беременных с двойней, свидетельствуют, что подобная тактика не уменьшает число спонтанных ПР. Ретроспективное </a:t>
            </a:r>
            <a:r>
              <a:rPr lang="ru-RU" dirty="0" err="1" smtClean="0"/>
              <a:t>когортное</a:t>
            </a:r>
            <a:r>
              <a:rPr lang="ru-RU" dirty="0" smtClean="0"/>
              <a:t> исследование 2016 года: при укорочении ШМ у беременных двойней лечение вагинальным прогестероном, дополненное наложением акушерского пессария, увеличивает продолжительность </a:t>
            </a:r>
            <a:r>
              <a:rPr lang="ru-RU" dirty="0" err="1" smtClean="0"/>
              <a:t>гестации</a:t>
            </a:r>
            <a:r>
              <a:rPr lang="ru-RU" dirty="0" smtClean="0"/>
              <a:t> и снижает риски неблагоприятных неонатальных исходов. </a:t>
            </a:r>
            <a:r>
              <a:rPr lang="ru-RU" dirty="0" err="1" smtClean="0"/>
              <a:t>Метаанализы</a:t>
            </a:r>
            <a:r>
              <a:rPr lang="ru-RU" dirty="0" smtClean="0"/>
              <a:t> 2017 года продемонстрировали, что у женщин с многоплодной беременностью и короткой ШМ использование акушерского пессария сопровождается значительным снижением частоты спонтанных ПР во II триместре вплоть до 34 </a:t>
            </a:r>
            <a:r>
              <a:rPr lang="ru-RU" dirty="0" err="1" smtClean="0"/>
              <a:t>нед</a:t>
            </a:r>
            <a:r>
              <a:rPr lang="ru-RU" dirty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4112" y="4379976"/>
            <a:ext cx="11917680" cy="200253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" y="265177"/>
            <a:ext cx="12109704" cy="17638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+mn-lt"/>
              </a:rPr>
              <a:t>ФАКТОРЫ РИСКА ИСТМИКО-ЦЕРВИКАЛЬНОЙ  НЕДОСТАТОЧНОСТИ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0952" y="2352517"/>
            <a:ext cx="10091928" cy="33498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Факторы риска ИЦН многочисленны и разнообразны.</a:t>
            </a:r>
          </a:p>
          <a:p>
            <a:pPr marL="0" indent="0">
              <a:buNone/>
            </a:pPr>
            <a:r>
              <a:rPr lang="ru-RU" dirty="0" smtClean="0"/>
              <a:t>Оценка факторов риска обязательна у женщин, уже имевших потери беременности во II триместре и/или ранние ПP (III-В)4, причём как у планирующих зачатие, так и у беременных.</a:t>
            </a:r>
          </a:p>
          <a:p>
            <a:pPr marL="0" indent="0">
              <a:buNone/>
            </a:pPr>
            <a:r>
              <a:rPr lang="ru-RU" dirty="0" smtClean="0"/>
              <a:t>При этом управляемые факторы риска подлежат обязательной коррекции, начиная с </a:t>
            </a:r>
            <a:r>
              <a:rPr lang="ru-RU" dirty="0" err="1" smtClean="0"/>
              <a:t>прегравидарного</a:t>
            </a:r>
            <a:r>
              <a:rPr lang="ru-RU" dirty="0" smtClean="0"/>
              <a:t> этапа и ранних сроков наступившей беременности.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52144" y="1837944"/>
            <a:ext cx="10341864" cy="418795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3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Функциональные нарушения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412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Анатомические факторы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738894"/>
              </p:ext>
            </p:extLst>
          </p:nvPr>
        </p:nvGraphicFramePr>
        <p:xfrm>
          <a:off x="838200" y="1399032"/>
          <a:ext cx="10515600" cy="477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80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152"/>
            <a:ext cx="10515600" cy="6592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Особенности настоящей беременности</a:t>
            </a:r>
          </a:p>
          <a:p>
            <a:r>
              <a:rPr lang="ru-RU" dirty="0" smtClean="0"/>
              <a:t> Многоплодие</a:t>
            </a:r>
          </a:p>
          <a:p>
            <a:r>
              <a:rPr lang="ru-RU" dirty="0" smtClean="0"/>
              <a:t> Многоводие</a:t>
            </a:r>
          </a:p>
          <a:p>
            <a:pPr marL="0" indent="0" algn="ctr">
              <a:buNone/>
            </a:pPr>
            <a:r>
              <a:rPr lang="ru-RU" b="1" dirty="0" smtClean="0"/>
              <a:t>Генетические и врождённые факторы</a:t>
            </a:r>
          </a:p>
          <a:p>
            <a:pPr marL="0" indent="0">
              <a:buNone/>
            </a:pPr>
            <a:r>
              <a:rPr lang="ru-RU" dirty="0" smtClean="0"/>
              <a:t>•  Наследственность: треть беременных с ИЦН имеют родственниц первой линии с таким же осложнением </a:t>
            </a:r>
            <a:r>
              <a:rPr lang="ru-RU" dirty="0" err="1" smtClean="0"/>
              <a:t>гестации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 Дисплазия соединительной ткани, в том числе при синдромах </a:t>
            </a:r>
            <a:r>
              <a:rPr lang="ru-RU" dirty="0" err="1" smtClean="0"/>
              <a:t>Эллерса</a:t>
            </a:r>
            <a:r>
              <a:rPr lang="ru-RU" dirty="0" smtClean="0"/>
              <a:t>–</a:t>
            </a:r>
            <a:r>
              <a:rPr lang="ru-RU" dirty="0" err="1" smtClean="0"/>
              <a:t>Данлои</a:t>
            </a:r>
            <a:r>
              <a:rPr lang="ru-RU" dirty="0" smtClean="0"/>
              <a:t> </a:t>
            </a:r>
            <a:r>
              <a:rPr lang="ru-RU" dirty="0" err="1" smtClean="0"/>
              <a:t>Марфана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 Полиморфизм ряда генов, ответственных за метаболизм соединительной ткани и выработку медиаторов воспаления, может быть ассоциирован с ИЦН</a:t>
            </a:r>
          </a:p>
          <a:p>
            <a:pPr marL="0" indent="0">
              <a:buNone/>
            </a:pPr>
            <a:r>
              <a:rPr lang="ru-RU" dirty="0" smtClean="0"/>
              <a:t>•  Контакт с </a:t>
            </a:r>
            <a:r>
              <a:rPr lang="ru-RU" dirty="0" err="1" smtClean="0"/>
              <a:t>диэтилстильбэстролом</a:t>
            </a:r>
            <a:r>
              <a:rPr lang="ru-RU" dirty="0" smtClean="0"/>
              <a:t> во внутриутробном периоде (в настоящее время такие пациентки крайне редки)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1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Экстрагенитальные</a:t>
            </a:r>
            <a:r>
              <a:rPr lang="ru-RU" dirty="0" smtClean="0"/>
              <a:t> заболевания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6438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780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29868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Особенности акушерско-гинекологического анамнеза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•  Поздний самопроизвольный выкидыш (особенно при быстром и малоболезненном клиническом течении) </a:t>
            </a:r>
          </a:p>
          <a:p>
            <a:pPr marL="0" indent="0" algn="just">
              <a:buNone/>
            </a:pPr>
            <a:r>
              <a:rPr lang="ru-RU" dirty="0" smtClean="0"/>
              <a:t>•  ПР, в первую очередь самопроизвольные (индуцированные ПР — также фактор риска ИЦН) </a:t>
            </a:r>
          </a:p>
          <a:p>
            <a:pPr marL="0" indent="0" algn="just">
              <a:buNone/>
            </a:pPr>
            <a:r>
              <a:rPr lang="ru-RU" dirty="0" smtClean="0"/>
              <a:t>•  ПРПО (ранее 32 </a:t>
            </a:r>
            <a:r>
              <a:rPr lang="ru-RU" dirty="0" err="1" smtClean="0"/>
              <a:t>нед</a:t>
            </a:r>
            <a:r>
              <a:rPr lang="ru-RU" dirty="0" smtClean="0"/>
              <a:t>) при предыдущей беременности</a:t>
            </a:r>
          </a:p>
          <a:p>
            <a:pPr marL="0" indent="0" algn="just">
              <a:buNone/>
            </a:pPr>
            <a:r>
              <a:rPr lang="ru-RU" dirty="0" smtClean="0"/>
              <a:t>•  Укорочение ШМ менее 25 мм до 27 </a:t>
            </a:r>
            <a:r>
              <a:rPr lang="ru-RU" dirty="0" err="1" smtClean="0"/>
              <a:t>нед</a:t>
            </a:r>
            <a:r>
              <a:rPr lang="ru-RU" dirty="0" smtClean="0"/>
              <a:t> предшествующей беременности </a:t>
            </a:r>
          </a:p>
          <a:p>
            <a:pPr marL="0" indent="0" algn="just">
              <a:buNone/>
            </a:pPr>
            <a:r>
              <a:rPr lang="ru-RU" dirty="0" smtClean="0"/>
              <a:t>•  Два и более вмешательств с расширением цервикального канала; механическое расширение ШМ (дилатация и </a:t>
            </a:r>
            <a:r>
              <a:rPr lang="ru-RU" dirty="0" err="1" smtClean="0"/>
              <a:t>кюретаж</a:t>
            </a:r>
            <a:r>
              <a:rPr lang="ru-RU" dirty="0" smtClean="0"/>
              <a:t>, </a:t>
            </a:r>
            <a:r>
              <a:rPr lang="ru-RU" dirty="0" err="1" smtClean="0"/>
              <a:t>гистероскопия</a:t>
            </a:r>
            <a:r>
              <a:rPr lang="ru-RU" dirty="0" smtClean="0"/>
              <a:t>) — наиболее частая причина у женщин, не имевших укорочения ШМ во время предыдущей беременности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3192" y="1690688"/>
            <a:ext cx="11201400" cy="484727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9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3877</Words>
  <Application>Microsoft Office PowerPoint</Application>
  <PresentationFormat>Широкоэкранный</PresentationFormat>
  <Paragraphs>279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Тема Office</vt:lpstr>
      <vt:lpstr>ИСТМИКО-ЦЕРВИКАЛЬНАЯ НЕДОСТАТОЧНОСТЬ Клинические рекомендации  (протокол лечения) </vt:lpstr>
      <vt:lpstr>Определение</vt:lpstr>
      <vt:lpstr>ЭПИДЕМИОЛОГИЯ  И ПАТОГЕНЕЗ</vt:lpstr>
      <vt:lpstr>ФАКТОРЫ РИСКА ИСТМИКО-ЦЕРВИКАЛЬНОЙ  НЕДОСТАТОЧНОСТИ </vt:lpstr>
      <vt:lpstr>Функциональные нарушения</vt:lpstr>
      <vt:lpstr>Анатомические факторы</vt:lpstr>
      <vt:lpstr>Презентация PowerPoint</vt:lpstr>
      <vt:lpstr>Экстрагенитальные заболевания</vt:lpstr>
      <vt:lpstr>Особенности акушерско-гинекологического анамнеза</vt:lpstr>
      <vt:lpstr>Инфекционно-воспалительные и дисбиотические состояния</vt:lpstr>
      <vt:lpstr>Диагностика ИЦН вне беременности</vt:lpstr>
      <vt:lpstr>Диагностика ИЦН во время беременности </vt:lpstr>
      <vt:lpstr>Оценка длины шейки матки  во время беременности</vt:lpstr>
      <vt:lpstr>Скрининговая ультразвуковая цервикометрия</vt:lpstr>
      <vt:lpstr> Рутинный трансвагинальный скрининг в обязательном порядке следует проводить </vt:lpstr>
      <vt:lpstr>Технология трансвагинальной ультразвуковой  цервикометрии </vt:lpstr>
      <vt:lpstr>Критерии постановки диагноза</vt:lpstr>
      <vt:lpstr>Презентация PowerPoint</vt:lpstr>
      <vt:lpstr>Презентация PowerPoint</vt:lpstr>
      <vt:lpstr>ТАКТИКА ВЕДЕНИЯ ЖЕНЩИН С ИСТМИКО- ЦЕРВИКАЛЬНОЙ НЕДОСТАТОЧНОСТЬЮ </vt:lpstr>
      <vt:lpstr>Стратегия у беременных с проявлениями истмико-цервикальной  недостаточности в анамнезе</vt:lpstr>
      <vt:lpstr>Стратегия у беременных с короткой шейкой: длина менее 25 мм  и/или расширение цервикального канала более 10 мм на всём протяжении</vt:lpstr>
      <vt:lpstr>Стратегия у беременных без отягощённого анамнеза с выявленным  в ходе рутинной цервикометрии укорочением шейки матки </vt:lpstr>
      <vt:lpstr>Стратегия у беременных с короткой шейкой матки  и отягощённым анамнезом  </vt:lpstr>
      <vt:lpstr>ЛЕЧЕНИЕ ИСТМИКО-ЦЕРВИКАЛЬНОЙ  НЕДОСТАТОЧНОСТИ </vt:lpstr>
      <vt:lpstr>Прогестерон</vt:lpstr>
      <vt:lpstr>Серкляж </vt:lpstr>
      <vt:lpstr>Профилактический серкляж  (elective, основанный на анамнестических данных)  </vt:lpstr>
      <vt:lpstr>Лечебный серкляж  (emergent, основанный на результатах цервикометрии)</vt:lpstr>
      <vt:lpstr>Экстренный серкляж  (rescue, при угрозе ПР)</vt:lpstr>
      <vt:lpstr>Метод Макдональда</vt:lpstr>
      <vt:lpstr>Метод А.И. Любимовой в модификации Н.М. Мамедалиевой </vt:lpstr>
      <vt:lpstr>Метод Широдкара </vt:lpstr>
      <vt:lpstr>Презентация PowerPoint</vt:lpstr>
      <vt:lpstr>Трансабдоминальный серкляж </vt:lpstr>
      <vt:lpstr>Акушерский пессарий</vt:lpstr>
      <vt:lpstr>Презентация PowerPoint</vt:lpstr>
      <vt:lpstr>Многоплодная беременность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21</cp:revision>
  <dcterms:created xsi:type="dcterms:W3CDTF">2019-09-14T07:03:26Z</dcterms:created>
  <dcterms:modified xsi:type="dcterms:W3CDTF">2019-09-15T12:52:11Z</dcterms:modified>
</cp:coreProperties>
</file>