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237733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МДК 03.01 Организация деятельности аптеки и ее структурных подразделений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ПМ.03 Организация деятельности структурных подразделений аптеки и руководство аптечной организацией при отсутствии специалиста с высшим образованием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ООО «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Мелздрав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» Аптека эконом, г. Красноярск, ул. Весны, д.1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653136"/>
            <a:ext cx="8640960" cy="2088232"/>
          </a:xfrm>
        </p:spPr>
        <p:txBody>
          <a:bodyPr>
            <a:normAutofit fontScale="47500" lnSpcReduction="20000"/>
          </a:bodyPr>
          <a:lstStyle/>
          <a:p>
            <a:pPr marL="64008" lvl="0" algn="l">
              <a:spcBef>
                <a:spcPts val="300"/>
              </a:spcBef>
              <a:buClr>
                <a:srgbClr val="85776D"/>
              </a:buClr>
              <a:defRPr/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Выполнил(а): </a:t>
            </a: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Фролова А.В. 307-9 группа</a:t>
            </a:r>
          </a:p>
          <a:p>
            <a:pPr marL="64008" lvl="0" algn="l">
              <a:spcBef>
                <a:spcPts val="300"/>
              </a:spcBef>
              <a:buClr>
                <a:srgbClr val="85776D"/>
              </a:buClr>
              <a:defRPr/>
            </a:pP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Общий/непосредственный 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Трофимова И.А.(заведующая 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аптеки)</a:t>
            </a:r>
          </a:p>
          <a:p>
            <a:pPr marL="64008" lvl="0" algn="l">
              <a:spcBef>
                <a:spcPts val="300"/>
              </a:spcBef>
              <a:buClr>
                <a:srgbClr val="85776D"/>
              </a:buClr>
              <a:defRPr/>
            </a:pP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</a:t>
            </a: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Казакова Е.Н. (преподаватель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4008" lvl="0" algn="l">
              <a:spcBef>
                <a:spcPts val="300"/>
              </a:spcBef>
              <a:buClr>
                <a:srgbClr val="85776D"/>
              </a:buClr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lvl="0" algn="l">
              <a:spcBef>
                <a:spcPts val="300"/>
              </a:spcBef>
              <a:buClr>
                <a:srgbClr val="85776D"/>
              </a:buClr>
              <a:defRPr/>
            </a:pPr>
            <a:endParaRPr lang="ru-RU" dirty="0" smtClean="0">
              <a:solidFill>
                <a:srgbClr val="6B614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lvl="0" algn="l">
              <a:spcBef>
                <a:spcPts val="300"/>
              </a:spcBef>
              <a:buClr>
                <a:srgbClr val="85776D"/>
              </a:buClr>
              <a:defRPr/>
            </a:pPr>
            <a:endParaRPr lang="ru-RU" dirty="0">
              <a:solidFill>
                <a:srgbClr val="6B614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lvl="0">
              <a:spcBef>
                <a:spcPts val="300"/>
              </a:spcBef>
              <a:buClr>
                <a:srgbClr val="85776D"/>
              </a:buClr>
              <a:defRPr/>
            </a:pP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2023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663"/>
            <a:ext cx="91440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dirty="0">
                <a:solidFill>
                  <a:srgbClr val="6B6149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dirty="0" err="1">
                <a:solidFill>
                  <a:srgbClr val="6B6149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Войно-Ясенецкого</a:t>
            </a:r>
            <a:r>
              <a:rPr lang="ru-RU" dirty="0">
                <a:solidFill>
                  <a:srgbClr val="6B6149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</a:p>
          <a:p>
            <a:pPr lvl="0" algn="ctr">
              <a:lnSpc>
                <a:spcPct val="115000"/>
              </a:lnSpc>
            </a:pPr>
            <a:r>
              <a:rPr lang="ru-RU" dirty="0">
                <a:solidFill>
                  <a:srgbClr val="6B6149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  <a:p>
            <a:pPr lvl="0" algn="ctr">
              <a:lnSpc>
                <a:spcPct val="115000"/>
              </a:lnSpc>
            </a:pPr>
            <a:r>
              <a:rPr lang="ru-RU" dirty="0">
                <a:solidFill>
                  <a:srgbClr val="6B6149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Фармацевтический колледж </a:t>
            </a:r>
            <a:endParaRPr lang="ru-RU" dirty="0">
              <a:solidFill>
                <a:srgbClr val="6B6149">
                  <a:lumMod val="50000"/>
                </a:srgb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16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Нелекарственные товары аптечного ассортимента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приемочном контроле этих групп товаров схема проверки и действий будет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аналогичная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1" y="2852936"/>
            <a:ext cx="377348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44021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29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18858"/>
            <a:ext cx="315310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При выявлении несоответствий по количеству/качеству товара: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Комиссия составляет «Акт о расхождении по количеству/качеству товара» или «Акт боя/брака/порчи».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Ответственный работник информирует Поставщика (по телефону, электронным письмом) и оформляет Претензию в программе. В журнале «Учета претензий» работник делает запись.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146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18287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Правильно организованный приемочный контроль — гарантия безопасности реализуемых аптекой товаров и залог дальнейшей слаженной работы аптеки на этапах хранения и реализации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4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4202F"/>
                </a:solidFill>
                <a:latin typeface="Times New Roman" pitchFamily="18" charset="0"/>
                <a:cs typeface="Times New Roman" pitchFamily="18" charset="0"/>
              </a:rPr>
              <a:t>Приемочный контроль в аптеке</a:t>
            </a:r>
            <a:endParaRPr lang="ru-RU" sz="3600" b="1" dirty="0">
              <a:solidFill>
                <a:srgbClr val="0420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620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Приемка в аптеке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важный этап на пути лекарственного препарата от поставщика к потребителю. Приемочный контроль — законодательная обязанность аптечной организации и одна из трудовых функций фармацевтических работников. В понятие приемочного контроля входит больше, чем сверка по количеству и наименованию, чтобы избежать недостачи или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пересорта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400" dirty="0"/>
          </a:p>
        </p:txBody>
      </p:sp>
      <p:pic>
        <p:nvPicPr>
          <p:cNvPr id="1026" name="Picture 2" descr="https://sun9-70.userapi.com/impg/kLP_RITrvJrU2k7N1j1frJuwPcQH_9admUsrxw/kkYZTCGgYLM.jpg?size=1620x2160&amp;quality=95&amp;sign=6048edf28ecb8248b3e6de324e4c3ab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81112"/>
            <a:ext cx="3744415" cy="286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6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4202F"/>
                </a:solidFill>
                <a:latin typeface="Times New Roman" pitchFamily="18" charset="0"/>
                <a:cs typeface="Times New Roman" pitchFamily="18" charset="0"/>
              </a:rPr>
              <a:t>Приемочный контроль в аптеке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приемочного контроля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 допустить попадание недоброкачественного товара в аптеку, а в дальнейшем — к покупателям.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7227168" cy="361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81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Что включает в себя приемочный контроль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221" y="1340768"/>
            <a:ext cx="8229600" cy="305293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Приказам 646н и 647н при приемке работники аптеки проверяют 1. Соответствие поступившего товара товаросопроводительным документам по: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ассортименту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количеству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качеству.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условий хранения и перевозки (при наличии таких требований).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Транспортную тару на наличие повреждений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2929701" cy="284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57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СОП — стандартная операционная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процедура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1"/>
            <a:ext cx="4896544" cy="50185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основании Приказа 647н каждая аптека разрабатывает для сотрудников пошаговый алгоритм — стандартную операционную процедуру (СОП) приемки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(отказа в приеме), возврата товара, сроки регламентируются договором поставки между аптечной организацией и поставщиком. СОП — это практическое руководство для аптечного работника, в котором учитываются все детали и четко прописываются действия в том или ином случае.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5" b="2468"/>
          <a:stretch/>
        </p:blipFill>
        <p:spPr bwMode="auto">
          <a:xfrm rot="5400000">
            <a:off x="4737616" y="2034854"/>
            <a:ext cx="4730551" cy="334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68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Кем и где проводится приемка аптечного товара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19008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Руководитель аптеки назначает приказом работников, ответственных за приемку, а также состав приемочной комиссии (обычно из трёх человек) на случай выявления ненадлежащего товара и расхождений во время приемочного контроля.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212976"/>
            <a:ext cx="7200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 В первую очередь проводится приемочный контроль термолабильных препаратов!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44" y="4005064"/>
            <a:ext cx="3895911" cy="259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38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Кем и где проводится приемка аптечного товара?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itchFamily="18" charset="0"/>
              </a:rPr>
              <a:t>Приемку материально-ответственное лицо проводит в специально выделенной и оборудованной для размещения принимаемого товара зоне приемки. (Должны быть стол, поддоны, стеллажи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42926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18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99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Кем и где проводится приемка аптечного товара?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996" y="1196752"/>
            <a:ext cx="8229600" cy="26208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Также в аптеке должна быть выделена карантинная зона для размещения несоответствующего товара. Это может быть отдельный шкаф, полка, ящик, где хранится несоответствующий товар, и где он никак не пересечется с обычным товаром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Обязательно подписывается «карантинная зона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4602088" cy="306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24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Основные этапы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приемки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404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1.Экспертиза товаросопроводительных документов и прием по количеству мест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2.Собственно приемочный контроль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3.Документальное оформление принятых товаров, оприходование и размещение по местам хранения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76" y="3715592"/>
            <a:ext cx="4163616" cy="277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7763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424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МДК 03.01 Организация деятельности аптеки и ее структурных подразделений ПМ.03 Организация деятельности структурных подразделений аптеки и руководство аптечной организацией при отсутствии специалиста с высшим образованием ООО «Мелздрав» Аптека эконом, г. Красноярск, ул. Весны, д.1</vt:lpstr>
      <vt:lpstr>Приемочный контроль в аптеке</vt:lpstr>
      <vt:lpstr>Приемочный контроль в аптеке</vt:lpstr>
      <vt:lpstr>Что включает в себя приемочный контроль?</vt:lpstr>
      <vt:lpstr>СОП — стандартная операционная процедура</vt:lpstr>
      <vt:lpstr>Кем и где проводится приемка аптечного товара?</vt:lpstr>
      <vt:lpstr>Кем и где проводится приемка аптечного товара?</vt:lpstr>
      <vt:lpstr>Кем и где проводится приемка аптечного товара?</vt:lpstr>
      <vt:lpstr>Основные этапы приемки</vt:lpstr>
      <vt:lpstr>Нелекарственные товары аптечного ассортимента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МДК 03.01 Организация деятельности аптеки и ее структурных подразделений ПМ.03 Организация деятельности структурных подразделений аптеки и руководство аптечной организацией при отсутствии специалиста с высшим образованием ООО «Мелздрав» Аптека эконом, г. Красноярск, ул. Весны, д.1</dc:title>
  <dc:creator>Анжелика Фролова</dc:creator>
  <cp:lastModifiedBy>Анжелика Фролова</cp:lastModifiedBy>
  <cp:revision>6</cp:revision>
  <dcterms:created xsi:type="dcterms:W3CDTF">2023-05-12T14:28:22Z</dcterms:created>
  <dcterms:modified xsi:type="dcterms:W3CDTF">2023-05-12T15:38:27Z</dcterms:modified>
</cp:coreProperties>
</file>