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72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8"/>
  </p:notesMasterIdLst>
  <p:sldIdLst>
    <p:sldId id="335" r:id="rId2"/>
    <p:sldId id="337" r:id="rId3"/>
    <p:sldId id="338" r:id="rId4"/>
    <p:sldId id="285" r:id="rId5"/>
    <p:sldId id="329" r:id="rId6"/>
    <p:sldId id="330" r:id="rId7"/>
    <p:sldId id="268" r:id="rId8"/>
    <p:sldId id="267" r:id="rId9"/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484" r:id="rId18"/>
    <p:sldId id="341" r:id="rId19"/>
    <p:sldId id="339" r:id="rId20"/>
    <p:sldId id="340" r:id="rId21"/>
    <p:sldId id="264" r:id="rId22"/>
    <p:sldId id="265" r:id="rId23"/>
    <p:sldId id="279" r:id="rId24"/>
    <p:sldId id="266" r:id="rId25"/>
    <p:sldId id="269" r:id="rId26"/>
    <p:sldId id="286" r:id="rId27"/>
    <p:sldId id="316" r:id="rId28"/>
    <p:sldId id="317" r:id="rId29"/>
    <p:sldId id="270" r:id="rId30"/>
    <p:sldId id="271" r:id="rId31"/>
    <p:sldId id="308" r:id="rId32"/>
    <p:sldId id="309" r:id="rId33"/>
    <p:sldId id="272" r:id="rId34"/>
    <p:sldId id="310" r:id="rId35"/>
    <p:sldId id="315" r:id="rId36"/>
    <p:sldId id="273" r:id="rId37"/>
    <p:sldId id="314" r:id="rId38"/>
    <p:sldId id="332" r:id="rId39"/>
    <p:sldId id="274" r:id="rId40"/>
    <p:sldId id="311" r:id="rId41"/>
    <p:sldId id="312" r:id="rId42"/>
    <p:sldId id="313" r:id="rId43"/>
    <p:sldId id="275" r:id="rId44"/>
    <p:sldId id="276" r:id="rId45"/>
    <p:sldId id="323" r:id="rId46"/>
    <p:sldId id="324" r:id="rId47"/>
    <p:sldId id="325" r:id="rId48"/>
    <p:sldId id="333" r:id="rId49"/>
    <p:sldId id="304" r:id="rId50"/>
    <p:sldId id="303" r:id="rId51"/>
    <p:sldId id="345" r:id="rId52"/>
    <p:sldId id="331" r:id="rId53"/>
    <p:sldId id="287" r:id="rId54"/>
    <p:sldId id="305" r:id="rId55"/>
    <p:sldId id="343" r:id="rId56"/>
    <p:sldId id="344" r:id="rId57"/>
    <p:sldId id="327" r:id="rId58"/>
    <p:sldId id="280" r:id="rId59"/>
    <p:sldId id="281" r:id="rId60"/>
    <p:sldId id="288" r:id="rId61"/>
    <p:sldId id="290" r:id="rId62"/>
    <p:sldId id="319" r:id="rId63"/>
    <p:sldId id="318" r:id="rId64"/>
    <p:sldId id="289" r:id="rId65"/>
    <p:sldId id="291" r:id="rId66"/>
    <p:sldId id="292" r:id="rId67"/>
    <p:sldId id="293" r:id="rId68"/>
    <p:sldId id="294" r:id="rId69"/>
    <p:sldId id="295" r:id="rId70"/>
    <p:sldId id="296" r:id="rId71"/>
    <p:sldId id="297" r:id="rId72"/>
    <p:sldId id="298" r:id="rId73"/>
    <p:sldId id="321" r:id="rId74"/>
    <p:sldId id="299" r:id="rId75"/>
    <p:sldId id="322" r:id="rId76"/>
    <p:sldId id="300" r:id="rId77"/>
    <p:sldId id="320" r:id="rId78"/>
    <p:sldId id="328" r:id="rId79"/>
    <p:sldId id="301" r:id="rId80"/>
    <p:sldId id="346" r:id="rId81"/>
    <p:sldId id="402" r:id="rId82"/>
    <p:sldId id="403" r:id="rId83"/>
    <p:sldId id="404" r:id="rId84"/>
    <p:sldId id="405" r:id="rId85"/>
    <p:sldId id="406" r:id="rId86"/>
    <p:sldId id="407" r:id="rId87"/>
    <p:sldId id="408" r:id="rId88"/>
    <p:sldId id="409" r:id="rId89"/>
    <p:sldId id="410" r:id="rId90"/>
    <p:sldId id="411" r:id="rId91"/>
    <p:sldId id="412" r:id="rId92"/>
    <p:sldId id="413" r:id="rId93"/>
    <p:sldId id="414" r:id="rId94"/>
    <p:sldId id="415" r:id="rId95"/>
    <p:sldId id="416" r:id="rId96"/>
    <p:sldId id="417" r:id="rId97"/>
    <p:sldId id="418" r:id="rId98"/>
    <p:sldId id="419" r:id="rId99"/>
    <p:sldId id="420" r:id="rId100"/>
    <p:sldId id="421" r:id="rId101"/>
    <p:sldId id="422" r:id="rId102"/>
    <p:sldId id="423" r:id="rId103"/>
    <p:sldId id="424" r:id="rId104"/>
    <p:sldId id="425" r:id="rId105"/>
    <p:sldId id="426" r:id="rId106"/>
    <p:sldId id="427" r:id="rId107"/>
    <p:sldId id="428" r:id="rId108"/>
    <p:sldId id="429" r:id="rId109"/>
    <p:sldId id="430" r:id="rId110"/>
    <p:sldId id="431" r:id="rId111"/>
    <p:sldId id="432" r:id="rId112"/>
    <p:sldId id="433" r:id="rId113"/>
    <p:sldId id="434" r:id="rId114"/>
    <p:sldId id="435" r:id="rId115"/>
    <p:sldId id="436" r:id="rId116"/>
    <p:sldId id="437" r:id="rId117"/>
    <p:sldId id="438" r:id="rId118"/>
    <p:sldId id="439" r:id="rId119"/>
    <p:sldId id="440" r:id="rId120"/>
    <p:sldId id="493" r:id="rId121"/>
    <p:sldId id="441" r:id="rId122"/>
    <p:sldId id="442" r:id="rId123"/>
    <p:sldId id="485" r:id="rId124"/>
    <p:sldId id="486" r:id="rId125"/>
    <p:sldId id="445" r:id="rId126"/>
    <p:sldId id="446" r:id="rId127"/>
    <p:sldId id="487" r:id="rId128"/>
    <p:sldId id="447" r:id="rId129"/>
    <p:sldId id="494" r:id="rId130"/>
    <p:sldId id="448" r:id="rId131"/>
    <p:sldId id="449" r:id="rId132"/>
    <p:sldId id="488" r:id="rId133"/>
    <p:sldId id="490" r:id="rId134"/>
    <p:sldId id="489" r:id="rId135"/>
    <p:sldId id="491" r:id="rId136"/>
    <p:sldId id="492" r:id="rId137"/>
    <p:sldId id="450" r:id="rId138"/>
    <p:sldId id="451" r:id="rId139"/>
    <p:sldId id="452" r:id="rId140"/>
    <p:sldId id="453" r:id="rId141"/>
    <p:sldId id="454" r:id="rId142"/>
    <p:sldId id="455" r:id="rId143"/>
    <p:sldId id="456" r:id="rId144"/>
    <p:sldId id="495" r:id="rId145"/>
    <p:sldId id="457" r:id="rId146"/>
    <p:sldId id="458" r:id="rId147"/>
    <p:sldId id="459" r:id="rId148"/>
    <p:sldId id="460" r:id="rId149"/>
    <p:sldId id="461" r:id="rId150"/>
    <p:sldId id="462" r:id="rId151"/>
    <p:sldId id="463" r:id="rId152"/>
    <p:sldId id="464" r:id="rId153"/>
    <p:sldId id="465" r:id="rId154"/>
    <p:sldId id="466" r:id="rId155"/>
    <p:sldId id="467" r:id="rId156"/>
    <p:sldId id="496" r:id="rId157"/>
    <p:sldId id="468" r:id="rId158"/>
    <p:sldId id="469" r:id="rId159"/>
    <p:sldId id="470" r:id="rId160"/>
    <p:sldId id="471" r:id="rId161"/>
    <p:sldId id="472" r:id="rId162"/>
    <p:sldId id="473" r:id="rId163"/>
    <p:sldId id="497" r:id="rId164"/>
    <p:sldId id="498" r:id="rId165"/>
    <p:sldId id="474" r:id="rId166"/>
    <p:sldId id="475" r:id="rId167"/>
    <p:sldId id="476" r:id="rId168"/>
    <p:sldId id="477" r:id="rId169"/>
    <p:sldId id="478" r:id="rId170"/>
    <p:sldId id="479" r:id="rId171"/>
    <p:sldId id="480" r:id="rId172"/>
    <p:sldId id="481" r:id="rId173"/>
    <p:sldId id="482" r:id="rId174"/>
    <p:sldId id="499" r:id="rId175"/>
    <p:sldId id="500" r:id="rId176"/>
    <p:sldId id="501" r:id="rId17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1233" autoAdjust="0"/>
    <p:restoredTop sz="82069" autoAdjust="0"/>
  </p:normalViewPr>
  <p:slideViewPr>
    <p:cSldViewPr>
      <p:cViewPr>
        <p:scale>
          <a:sx n="100" d="100"/>
          <a:sy n="100" d="100"/>
        </p:scale>
        <p:origin x="-1920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68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80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18A748F-97A8-4A5D-A92E-E74BB05CC10C}" type="datetimeFigureOut">
              <a:rPr lang="ru-RU"/>
              <a:pPr>
                <a:defRPr/>
              </a:pPr>
              <a:t>20.03.2023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98DC052-C266-4F0B-8F75-9461520E72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2CA01-E5F8-49E7-A7D9-A403FF5946EA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76248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2CA01-E5F8-49E7-A7D9-A403FF5946EA}" type="slidenum">
              <a:rPr lang="ru-RU" smtClean="0"/>
              <a:pPr/>
              <a:t>113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395843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xmlns="" id="{67B1A8CD-F556-45CC-9E10-263E094134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49EC216E-8734-419B-BA05-2B25A175DDF9}" type="slidenum">
              <a:rPr lang="ru-RU" altLang="ru-RU" smtClean="0">
                <a:latin typeface="Calibri" panose="020F0502020204030204" pitchFamily="34" charset="0"/>
              </a:rPr>
              <a:pPr/>
              <a:t>117</a:t>
            </a:fld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xmlns="" id="{A7066D88-4D1D-44E1-8F59-19A5D2BD28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xmlns="" id="{A5C878FB-CD83-468F-84EB-3FD705928C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xmlns="" id="{D9962776-3791-4543-A287-89FCE8E22D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90119EAD-A577-423B-B4B6-FCE31D146D63}" type="slidenum">
              <a:rPr lang="ru-RU" altLang="ru-RU" smtClean="0">
                <a:latin typeface="Calibri" panose="020F0502020204030204" pitchFamily="34" charset="0"/>
              </a:rPr>
              <a:pPr/>
              <a:t>125</a:t>
            </a:fld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xmlns="" id="{B1C3EE26-8117-497D-9BF9-F977103875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xmlns="" id="{721CEB74-86D4-40CB-A282-A899EE4EEB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>
            <a:extLst>
              <a:ext uri="{FF2B5EF4-FFF2-40B4-BE49-F238E27FC236}">
                <a16:creationId xmlns:a16="http://schemas.microsoft.com/office/drawing/2014/main" xmlns="" id="{730503C1-9992-448A-AEB5-2CDB441DAE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ED5D1914-4938-4ADD-A8C5-BA54B72C676D}" type="slidenum">
              <a:rPr lang="ru-RU" altLang="ru-RU" smtClean="0">
                <a:latin typeface="Calibri" panose="020F0502020204030204" pitchFamily="34" charset="0"/>
              </a:rPr>
              <a:pPr/>
              <a:t>126</a:t>
            </a:fld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82947" name="Rectangle 2">
            <a:extLst>
              <a:ext uri="{FF2B5EF4-FFF2-40B4-BE49-F238E27FC236}">
                <a16:creationId xmlns:a16="http://schemas.microsoft.com/office/drawing/2014/main" xmlns="" id="{CD71232F-A2C5-4A5B-A7F5-4D0ADEA9C3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2948" name="Rectangle 3">
            <a:extLst>
              <a:ext uri="{FF2B5EF4-FFF2-40B4-BE49-F238E27FC236}">
                <a16:creationId xmlns:a16="http://schemas.microsoft.com/office/drawing/2014/main" xmlns="" id="{A1AF3875-1238-43A3-AE3C-2DD61328E1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xmlns="" id="{7DFE7B27-EB91-4D02-96BF-8C7329911E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48D87516-1943-43C2-AF16-4E232E942A82}" type="slidenum">
              <a:rPr lang="de-DE" altLang="ru-RU" smtClean="0">
                <a:latin typeface="Calibri" panose="020F0502020204030204" pitchFamily="34" charset="0"/>
              </a:rPr>
              <a:pPr/>
              <a:t>128</a:t>
            </a:fld>
            <a:endParaRPr lang="de-DE" altLang="ru-RU">
              <a:latin typeface="Calibri" panose="020F0502020204030204" pitchFamily="34" charset="0"/>
            </a:endParaRP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xmlns="" id="{0B2C57CA-BEEB-473B-9579-E1847E116A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58775" y="711200"/>
            <a:ext cx="6140450" cy="3454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xmlns="" id="{6425BE6D-9597-4DC8-AED0-13153C448C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68800"/>
            <a:ext cx="5029200" cy="4064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xmlns="" id="{651CF5ED-A83E-4FC2-8F42-378D3ACA15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01860297-1BA8-4BEA-A3A2-D5A15762DE02}" type="slidenum">
              <a:rPr lang="ru-RU" altLang="ru-RU" smtClean="0">
                <a:latin typeface="Calibri" panose="020F0502020204030204" pitchFamily="34" charset="0"/>
              </a:rPr>
              <a:pPr/>
              <a:t>137</a:t>
            </a:fld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xmlns="" id="{87483FDD-D93F-4E54-9130-E267162BBA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xmlns="" id="{80F27C28-9360-43B1-95D0-58E06FFE41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xmlns="" id="{00BA403A-FC98-4B61-86C1-6CB5F07D21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30E2C0E3-255F-466D-B721-2733AE8749AA}" type="slidenum">
              <a:rPr lang="ru-RU" altLang="ru-RU" smtClean="0">
                <a:latin typeface="Calibri" panose="020F0502020204030204" pitchFamily="34" charset="0"/>
              </a:rPr>
              <a:pPr/>
              <a:t>138</a:t>
            </a:fld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xmlns="" id="{91694DD3-9598-44FC-82D6-72346A1A66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xmlns="" id="{380D13B8-0673-4138-A6EC-BB5A5ABDB1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xmlns="" id="{4377CA47-CDA6-4730-97E5-B0ED21AB92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311C4B38-6E18-4D03-A096-F77E457A104A}" type="slidenum">
              <a:rPr lang="ru-RU" altLang="ru-RU" smtClean="0">
                <a:latin typeface="Calibri" panose="020F0502020204030204" pitchFamily="34" charset="0"/>
              </a:rPr>
              <a:pPr/>
              <a:t>139</a:t>
            </a:fld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xmlns="" id="{1B2B3E04-EBCE-400E-A7CF-9E96036A12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xmlns="" id="{A0F4D5C3-A96F-4E40-8F63-21E48B4BC5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xmlns="" id="{BAB636DA-3DC0-4396-8E44-60312007AF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516218B9-5200-437B-BEF5-BC518ACB9DC6}" type="slidenum">
              <a:rPr lang="ru-RU" altLang="ru-RU" smtClean="0">
                <a:latin typeface="Calibri" panose="020F0502020204030204" pitchFamily="34" charset="0"/>
              </a:rPr>
              <a:pPr/>
              <a:t>140</a:t>
            </a:fld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xmlns="" id="{1CB28B11-0A89-4CB7-81EE-3795CFF99C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xmlns="" id="{EDE64724-7AAE-4471-BBB6-B523C5F160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>
            <a:extLst>
              <a:ext uri="{FF2B5EF4-FFF2-40B4-BE49-F238E27FC236}">
                <a16:creationId xmlns:a16="http://schemas.microsoft.com/office/drawing/2014/main" xmlns="" id="{0F97764F-D3AA-4AFA-A3B8-562854DA98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B37EEC82-D1E8-4DF0-ACAE-935C3254A1F2}" type="slidenum">
              <a:rPr lang="ru-RU" altLang="ru-RU" smtClean="0">
                <a:latin typeface="Calibri" panose="020F0502020204030204" pitchFamily="34" charset="0"/>
              </a:rPr>
              <a:pPr/>
              <a:t>142</a:t>
            </a:fld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xmlns="" id="{80F87B53-A0EB-4E83-AFFF-F64E3E9741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6804" name="Rectangle 3">
            <a:extLst>
              <a:ext uri="{FF2B5EF4-FFF2-40B4-BE49-F238E27FC236}">
                <a16:creationId xmlns:a16="http://schemas.microsoft.com/office/drawing/2014/main" xmlns="" id="{9885DCC2-B026-47F3-A6BB-8C11AD4A68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2CA01-E5F8-49E7-A7D9-A403FF5946EA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92900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>
            <a:extLst>
              <a:ext uri="{FF2B5EF4-FFF2-40B4-BE49-F238E27FC236}">
                <a16:creationId xmlns:a16="http://schemas.microsoft.com/office/drawing/2014/main" xmlns="" id="{1A1F43A7-B1FD-4943-92B3-1E08A280F9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EFF44080-F526-4D27-B3A3-8E1239798FDA}" type="slidenum">
              <a:rPr lang="ru-RU" altLang="ru-RU" smtClean="0">
                <a:latin typeface="Calibri" panose="020F0502020204030204" pitchFamily="34" charset="0"/>
              </a:rPr>
              <a:pPr/>
              <a:t>143</a:t>
            </a:fld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78851" name="Rectangle 2">
            <a:extLst>
              <a:ext uri="{FF2B5EF4-FFF2-40B4-BE49-F238E27FC236}">
                <a16:creationId xmlns:a16="http://schemas.microsoft.com/office/drawing/2014/main" xmlns="" id="{1A6EBD94-392B-4AEA-8688-D8C87E0EFE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>
            <a:extLst>
              <a:ext uri="{FF2B5EF4-FFF2-40B4-BE49-F238E27FC236}">
                <a16:creationId xmlns:a16="http://schemas.microsoft.com/office/drawing/2014/main" xmlns="" id="{15BBBD2E-9884-47D9-A304-687C84914D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>
            <a:extLst>
              <a:ext uri="{FF2B5EF4-FFF2-40B4-BE49-F238E27FC236}">
                <a16:creationId xmlns:a16="http://schemas.microsoft.com/office/drawing/2014/main" xmlns="" id="{BDD4B427-758A-4D28-9EEA-B087A51E16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442E9D29-B242-438E-8F20-9B529088FA77}" type="slidenum">
              <a:rPr lang="ru-RU" altLang="ru-RU" smtClean="0">
                <a:latin typeface="Calibri" panose="020F0502020204030204" pitchFamily="34" charset="0"/>
              </a:rPr>
              <a:pPr/>
              <a:t>145</a:t>
            </a:fld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91139" name="Rectangle 2">
            <a:extLst>
              <a:ext uri="{FF2B5EF4-FFF2-40B4-BE49-F238E27FC236}">
                <a16:creationId xmlns:a16="http://schemas.microsoft.com/office/drawing/2014/main" xmlns="" id="{9EC53C60-7708-46D3-AE16-629AD56FB2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1140" name="Rectangle 3">
            <a:extLst>
              <a:ext uri="{FF2B5EF4-FFF2-40B4-BE49-F238E27FC236}">
                <a16:creationId xmlns:a16="http://schemas.microsoft.com/office/drawing/2014/main" xmlns="" id="{DC3CD1AB-087A-43BB-BD94-6C85C4BD3F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Образ слайда 1">
            <a:extLst>
              <a:ext uri="{FF2B5EF4-FFF2-40B4-BE49-F238E27FC236}">
                <a16:creationId xmlns:a16="http://schemas.microsoft.com/office/drawing/2014/main" xmlns="" id="{7CB45724-C991-43C8-B02B-7353BE8DB0A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Заметки 2">
            <a:extLst>
              <a:ext uri="{FF2B5EF4-FFF2-40B4-BE49-F238E27FC236}">
                <a16:creationId xmlns:a16="http://schemas.microsoft.com/office/drawing/2014/main" xmlns="" id="{A654EB79-A067-4D58-9D16-A580E999809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ru-RU"/>
          </a:p>
        </p:txBody>
      </p:sp>
      <p:sp>
        <p:nvSpPr>
          <p:cNvPr id="95236" name="Номер слайда 3">
            <a:extLst>
              <a:ext uri="{FF2B5EF4-FFF2-40B4-BE49-F238E27FC236}">
                <a16:creationId xmlns:a16="http://schemas.microsoft.com/office/drawing/2014/main" xmlns="" id="{1FA09931-F860-4F65-96DC-BBD2209E62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0D063AFE-DFD8-46E1-9CB9-A07D212BE3D2}" type="slidenum">
              <a:rPr lang="ru-RU" altLang="ru-RU" smtClean="0">
                <a:latin typeface="Calibri" panose="020F0502020204030204" pitchFamily="34" charset="0"/>
              </a:rPr>
              <a:pPr/>
              <a:t>147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Образ слайда 1">
            <a:extLst>
              <a:ext uri="{FF2B5EF4-FFF2-40B4-BE49-F238E27FC236}">
                <a16:creationId xmlns:a16="http://schemas.microsoft.com/office/drawing/2014/main" xmlns="" id="{A8070D0A-4B9F-4F15-A5DE-0D5B839EC4A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Заметки 2">
            <a:extLst>
              <a:ext uri="{FF2B5EF4-FFF2-40B4-BE49-F238E27FC236}">
                <a16:creationId xmlns:a16="http://schemas.microsoft.com/office/drawing/2014/main" xmlns="" id="{59543FF2-7F57-40FE-914F-047AA30A78E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/>
          </a:p>
        </p:txBody>
      </p:sp>
      <p:sp>
        <p:nvSpPr>
          <p:cNvPr id="162820" name="Номер слайда 3">
            <a:extLst>
              <a:ext uri="{FF2B5EF4-FFF2-40B4-BE49-F238E27FC236}">
                <a16:creationId xmlns:a16="http://schemas.microsoft.com/office/drawing/2014/main" xmlns="" id="{BA3AF222-03F9-432A-B266-E1618F4A4D77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pPr algn="r"/>
            <a:fld id="{DEBD1118-3FFA-4476-8B54-72684960B962}" type="slidenum">
              <a:rPr lang="ru-RU" altLang="ru-RU" sz="1200"/>
              <a:pPr algn="r"/>
              <a:t>158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Образ слайда 1">
            <a:extLst>
              <a:ext uri="{FF2B5EF4-FFF2-40B4-BE49-F238E27FC236}">
                <a16:creationId xmlns:a16="http://schemas.microsoft.com/office/drawing/2014/main" xmlns="" id="{AD7BF1E5-4652-40A1-AE24-1610DCBA04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6915" name="Заметки 2">
            <a:extLst>
              <a:ext uri="{FF2B5EF4-FFF2-40B4-BE49-F238E27FC236}">
                <a16:creationId xmlns:a16="http://schemas.microsoft.com/office/drawing/2014/main" xmlns="" id="{4F2C86BC-8253-4A07-BC1C-0CF0A95D79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/>
          </a:p>
        </p:txBody>
      </p:sp>
      <p:sp>
        <p:nvSpPr>
          <p:cNvPr id="166916" name="Номер слайда 3">
            <a:extLst>
              <a:ext uri="{FF2B5EF4-FFF2-40B4-BE49-F238E27FC236}">
                <a16:creationId xmlns:a16="http://schemas.microsoft.com/office/drawing/2014/main" xmlns="" id="{1DCE5C6D-A4ED-4A48-A3A6-6891B7F64D46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pPr algn="r"/>
            <a:fld id="{4321235E-3227-44A7-80F9-BE81A4AE3FC2}" type="slidenum">
              <a:rPr lang="ru-RU" altLang="ru-RU" sz="1200"/>
              <a:pPr algn="r"/>
              <a:t>159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Образ слайда 1">
            <a:extLst>
              <a:ext uri="{FF2B5EF4-FFF2-40B4-BE49-F238E27FC236}">
                <a16:creationId xmlns:a16="http://schemas.microsoft.com/office/drawing/2014/main" xmlns="" id="{42477FF8-A773-4B1D-B61C-62F2577B009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1011" name="Заметки 2">
            <a:extLst>
              <a:ext uri="{FF2B5EF4-FFF2-40B4-BE49-F238E27FC236}">
                <a16:creationId xmlns:a16="http://schemas.microsoft.com/office/drawing/2014/main" xmlns="" id="{031D3C4A-8DA5-4C0E-AA4F-09787D07ED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/>
          </a:p>
        </p:txBody>
      </p:sp>
      <p:sp>
        <p:nvSpPr>
          <p:cNvPr id="171012" name="Номер слайда 3">
            <a:extLst>
              <a:ext uri="{FF2B5EF4-FFF2-40B4-BE49-F238E27FC236}">
                <a16:creationId xmlns:a16="http://schemas.microsoft.com/office/drawing/2014/main" xmlns="" id="{FC93329E-F6E2-4DD0-8D12-60C4125F4C81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pPr algn="r"/>
            <a:fld id="{7464564D-1B87-4CBB-9A2D-2B6DC139FFA3}" type="slidenum">
              <a:rPr lang="ru-RU" altLang="ru-RU" sz="1200"/>
              <a:pPr algn="r"/>
              <a:t>160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9695E5-54DB-470B-A50A-90781970964E}" type="slidenum">
              <a:rPr lang="ru-RU"/>
              <a:pPr/>
              <a:t>163</a:t>
            </a:fld>
            <a:endParaRPr lang="ru-RU"/>
          </a:p>
        </p:txBody>
      </p:sp>
      <p:sp>
        <p:nvSpPr>
          <p:cNvPr id="197634" name="Rectangle 6"/>
          <p:cNvSpPr txBox="1">
            <a:spLocks noGrp="1"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defTabSz="4572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E724BED0-4BD0-4A40-B203-663173461017}" type="slidenum">
              <a:rPr lang="en-US" sz="1400">
                <a:solidFill>
                  <a:srgbClr val="000000"/>
                </a:solidFill>
                <a:latin typeface="Times New Roman" pitchFamily="18" charset="0"/>
              </a:rPr>
              <a:pPr algn="r" defTabSz="45720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163</a:t>
            </a:fld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76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ln/>
        </p:spPr>
      </p:sp>
      <p:sp>
        <p:nvSpPr>
          <p:cNvPr id="197636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wrap="none" lIns="0" tIns="0" rIns="0" bIns="0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FFB7BC-967F-4F78-AFE2-04BA5965856B}" type="slidenum">
              <a:rPr lang="ru-RU"/>
              <a:pPr/>
              <a:t>164</a:t>
            </a:fld>
            <a:endParaRPr lang="ru-RU"/>
          </a:p>
        </p:txBody>
      </p:sp>
      <p:sp>
        <p:nvSpPr>
          <p:cNvPr id="199682" name="Rectangle 6"/>
          <p:cNvSpPr txBox="1">
            <a:spLocks noGrp="1"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defTabSz="4572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4AAFFD15-EA0B-462B-8D7A-55BD95DABAAA}" type="slidenum">
              <a:rPr lang="en-US" sz="1400">
                <a:solidFill>
                  <a:srgbClr val="000000"/>
                </a:solidFill>
                <a:latin typeface="Times New Roman" pitchFamily="18" charset="0"/>
              </a:rPr>
              <a:pPr algn="r" defTabSz="45720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164</a:t>
            </a:fld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9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ln/>
        </p:spPr>
      </p:sp>
      <p:sp>
        <p:nvSpPr>
          <p:cNvPr id="1996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lIns="0" tIns="0" rIns="0" bIns="0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Болезнь фон </a:t>
            </a:r>
            <a:r>
              <a:rPr lang="ru-RU" dirty="0" err="1" smtClean="0"/>
              <a:t>Хиппеля</a:t>
            </a:r>
            <a:r>
              <a:rPr lang="ru-RU" dirty="0" smtClean="0"/>
              <a:t> – </a:t>
            </a:r>
            <a:r>
              <a:rPr lang="ru-RU" dirty="0" err="1" smtClean="0"/>
              <a:t>Линдау</a:t>
            </a:r>
            <a:r>
              <a:rPr lang="ru-RU" dirty="0" smtClean="0"/>
              <a:t> (VHL-синдром) на-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звана так по именам немецкого офтальмолога И. фон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 smtClean="0"/>
              <a:t>Хиппеля</a:t>
            </a:r>
            <a:r>
              <a:rPr lang="ru-RU" dirty="0" smtClean="0"/>
              <a:t> и шведского патолога А. </a:t>
            </a:r>
            <a:r>
              <a:rPr lang="ru-RU" dirty="0" err="1" smtClean="0"/>
              <a:t>Линдау</a:t>
            </a:r>
            <a:r>
              <a:rPr lang="ru-RU" dirty="0" smtClean="0"/>
              <a:t>, которые в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начале XX столетия описали клинические </a:t>
            </a:r>
            <a:r>
              <a:rPr lang="ru-RU" dirty="0" err="1" smtClean="0"/>
              <a:t>проявле</a:t>
            </a:r>
            <a:r>
              <a:rPr lang="ru-RU" dirty="0" smtClean="0"/>
              <a:t>-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 smtClean="0"/>
              <a:t>ния</a:t>
            </a:r>
            <a:r>
              <a:rPr lang="ru-RU" dirty="0" smtClean="0"/>
              <a:t> заболевания и установили его наследственный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характер [2, 6].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Болезнь фон </a:t>
            </a:r>
            <a:r>
              <a:rPr lang="ru-RU" dirty="0" err="1" smtClean="0"/>
              <a:t>Хиппеля</a:t>
            </a:r>
            <a:r>
              <a:rPr lang="ru-RU" dirty="0" smtClean="0"/>
              <a:t> – </a:t>
            </a:r>
            <a:r>
              <a:rPr lang="ru-RU" dirty="0" err="1" smtClean="0"/>
              <a:t>Линдау</a:t>
            </a:r>
            <a:r>
              <a:rPr lang="ru-RU" dirty="0" smtClean="0"/>
              <a:t> является редким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наследственным аутосомно-доминантным </a:t>
            </a:r>
            <a:r>
              <a:rPr lang="ru-RU" dirty="0" err="1" smtClean="0"/>
              <a:t>опухоле</a:t>
            </a:r>
            <a:r>
              <a:rPr lang="ru-RU" dirty="0" smtClean="0"/>
              <a:t>-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 smtClean="0"/>
              <a:t>вым</a:t>
            </a:r>
            <a:r>
              <a:rPr lang="ru-RU" dirty="0" smtClean="0"/>
              <a:t> синдромом, характеризующимся развитием раз-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личных доброкачественных и злокачественных ново-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образований [3]. Этот сидром с частотой 1 на 36000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новорожденных обусловлен мутацией в 3 (3p25/26)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хромосоме, которая кодирует ген подавления роста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опухоли </a:t>
            </a:r>
            <a:r>
              <a:rPr lang="en-US" dirty="0" smtClean="0"/>
              <a:t>VHL [4].</a:t>
            </a:r>
            <a:r>
              <a:rPr lang="ru-RU" dirty="0" smtClean="0"/>
              <a:t> Спектр клинических проявлений заболевания </a:t>
            </a:r>
            <a:r>
              <a:rPr lang="ru-RU" dirty="0" err="1" smtClean="0"/>
              <a:t>яв</a:t>
            </a:r>
            <a:r>
              <a:rPr lang="ru-RU" dirty="0" smtClean="0"/>
              <a:t>-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 smtClean="0"/>
              <a:t>ляется</a:t>
            </a:r>
            <a:r>
              <a:rPr lang="ru-RU" dirty="0" smtClean="0"/>
              <a:t> достаточно широким и характеризуется </a:t>
            </a:r>
            <a:r>
              <a:rPr lang="ru-RU" dirty="0" err="1" smtClean="0"/>
              <a:t>разви</a:t>
            </a:r>
            <a:r>
              <a:rPr lang="ru-RU" dirty="0" smtClean="0"/>
              <a:t>-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 smtClean="0"/>
              <a:t>тием</a:t>
            </a:r>
            <a:r>
              <a:rPr lang="ru-RU" dirty="0" smtClean="0"/>
              <a:t> </a:t>
            </a:r>
            <a:r>
              <a:rPr lang="ru-RU" dirty="0" err="1" smtClean="0"/>
              <a:t>гемангиобластом</a:t>
            </a:r>
            <a:r>
              <a:rPr lang="ru-RU" dirty="0" smtClean="0"/>
              <a:t> сетчатки глаза и центральной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нервной системы, опухолей эндолимфатического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мешочка, </a:t>
            </a:r>
            <a:r>
              <a:rPr lang="ru-RU" dirty="0" err="1" smtClean="0"/>
              <a:t>феохромоцитом</a:t>
            </a:r>
            <a:r>
              <a:rPr lang="ru-RU" dirty="0" smtClean="0"/>
              <a:t>, кист и нейроэндокринных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опухолей поджелудочной железы, кист и карцином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почек, </a:t>
            </a:r>
            <a:r>
              <a:rPr lang="ru-RU" dirty="0" err="1" smtClean="0"/>
              <a:t>цистаденом</a:t>
            </a:r>
            <a:r>
              <a:rPr lang="ru-RU" dirty="0" smtClean="0"/>
              <a:t> придатка яичка у мужчин и </a:t>
            </a:r>
            <a:r>
              <a:rPr lang="ru-RU" dirty="0" err="1" smtClean="0"/>
              <a:t>широ</a:t>
            </a:r>
            <a:r>
              <a:rPr lang="ru-RU" dirty="0" smtClean="0"/>
              <a:t>-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кой связки матки у женщин [3]. Приблизительно 20%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пациентов не имеют семейного анамнеза </a:t>
            </a:r>
            <a:r>
              <a:rPr lang="ru-RU" dirty="0" err="1" smtClean="0"/>
              <a:t>заболева</a:t>
            </a:r>
            <a:r>
              <a:rPr lang="ru-RU" dirty="0" smtClean="0"/>
              <a:t>-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 smtClean="0"/>
              <a:t>ния</a:t>
            </a:r>
            <a:r>
              <a:rPr lang="ru-RU" dirty="0" smtClean="0"/>
              <a:t> [4].</a:t>
            </a:r>
            <a:endParaRPr lang="ru-RU" dirty="0"/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515960C-B0E2-4826-B80C-1649E202BA3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56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C98DD5F-035A-42B6-AD05-0B6B40EA79F1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i="1" smtClean="0"/>
              <a:t>Delahunt B., Cheville J.C., Martignoni G. Members of the ISUP Renal</a:t>
            </a:r>
          </a:p>
          <a:p>
            <a:pPr>
              <a:spcBef>
                <a:spcPct val="0"/>
              </a:spcBef>
            </a:pPr>
            <a:r>
              <a:rPr lang="en-US" smtClean="0"/>
              <a:t>Tumor Panel. The International Society of Urological Pathology</a:t>
            </a:r>
          </a:p>
          <a:p>
            <a:pPr>
              <a:spcBef>
                <a:spcPct val="0"/>
              </a:spcBef>
            </a:pPr>
            <a:r>
              <a:rPr lang="en-US" smtClean="0"/>
              <a:t>(ISUP) grading system for renal cell carcinoma and other prognostic</a:t>
            </a:r>
          </a:p>
          <a:p>
            <a:pPr>
              <a:spcBef>
                <a:spcPct val="0"/>
              </a:spcBef>
            </a:pPr>
            <a:r>
              <a:rPr lang="en-US" smtClean="0"/>
              <a:t>parameters. Am. J. Surg. Pathol. 2013; 37 (10): 1490—504.</a:t>
            </a:r>
            <a:endParaRPr lang="ru-RU" smtClean="0"/>
          </a:p>
        </p:txBody>
      </p:sp>
      <p:sp>
        <p:nvSpPr>
          <p:cNvPr id="378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96E51FB-4557-42A0-964D-0A876B11EF61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140EE1A-7BCF-48BB-BA1F-107B786A30F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ru-RU">
              <a:cs typeface="Arial" charset="0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37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02B53DB-71FB-4374-BCE5-DE3551FA149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xmlns="" id="{15553660-C35D-4295-8348-1A022E70DA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xmlns="" id="{98B83868-9BB5-4259-B820-0C0DAEFC24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xmlns="" id="{8B158720-2FE3-43AE-AE30-A525D14B98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72035" name="Rectangle 3">
            <a:extLst>
              <a:ext uri="{FF2B5EF4-FFF2-40B4-BE49-F238E27FC236}">
                <a16:creationId xmlns:a16="http://schemas.microsoft.com/office/drawing/2014/main" xmlns="" id="{C9DDC924-61EB-4678-867D-4FC7777011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06B5C-92B5-430B-94CF-B0AB742FE440}" type="datetimeFigureOut">
              <a:rPr lang="ru-RU"/>
              <a:pPr>
                <a:defRPr/>
              </a:pPr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E5584-5A6F-4EE7-9A2F-15C2455D21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7E114-95D3-4AF9-9C92-DD2CA97A4623}" type="datetimeFigureOut">
              <a:rPr lang="ru-RU"/>
              <a:pPr>
                <a:defRPr/>
              </a:pPr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7C9A9-D90F-4683-B8EE-2608158FBE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17F31-AF8B-40C4-80E3-1FDCF797AD54}" type="datetimeFigureOut">
              <a:rPr lang="ru-RU"/>
              <a:pPr>
                <a:defRPr/>
              </a:pPr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1B9E5-EC8E-4C45-8E1C-743BAF366B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15B46-119D-473E-9F83-D441E6FB51C9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xmlns="" id="{45560D5D-F343-48F3-B827-D753D20CFF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 rtlCol="0"/>
          <a:lstStyle>
            <a:lvl1pPr>
              <a:defRPr>
                <a:latin typeface="Book Antiqua" panose="02040602050305030304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F570B1C-6BAD-4296-9C69-82698032EE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19BF4-4C05-496D-9B0B-7225515A066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2039F1EE-7F5A-4824-B0E9-CD0744BF35E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742259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2DC82-191C-4A05-BBB5-18D0A4C7EB97}" type="datetimeFigureOut">
              <a:rPr lang="ru-RU"/>
              <a:pPr>
                <a:defRPr/>
              </a:pPr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C22AF-2C9D-42F3-A8DD-07FFBA3443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8584D-442E-45BF-BBA9-80F36C939552}" type="datetimeFigureOut">
              <a:rPr lang="ru-RU"/>
              <a:pPr>
                <a:defRPr/>
              </a:pPr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E1EF9-C0A0-47AE-AFD7-C1992AFF2C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6B1E3-A329-441B-8760-B7EA6280D646}" type="datetimeFigureOut">
              <a:rPr lang="ru-RU"/>
              <a:pPr>
                <a:defRPr/>
              </a:pPr>
              <a:t>20.03.2023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8664D-C593-4D1E-8407-45732B3CCA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8BA80-B7C4-48AE-A0DB-7F01C58A1753}" type="datetimeFigureOut">
              <a:rPr lang="ru-RU"/>
              <a:pPr>
                <a:defRPr/>
              </a:pPr>
              <a:t>20.03.2023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0F238-DFAA-499A-B129-7D9ED28067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7D7CD-AC37-4BA1-AFE4-A56CB838EF5B}" type="datetimeFigureOut">
              <a:rPr lang="ru-RU"/>
              <a:pPr>
                <a:defRPr/>
              </a:pPr>
              <a:t>20.03.2023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31503-94EC-47BA-A174-E35B6F0917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42DF9-513E-4E40-98DA-A508236B2314}" type="datetimeFigureOut">
              <a:rPr lang="ru-RU"/>
              <a:pPr>
                <a:defRPr/>
              </a:pPr>
              <a:t>20.03.2023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4F8DA-D508-4532-B319-4332C2CB49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BC1E4-0672-47F8-B81B-23C7D239CC9F}" type="datetimeFigureOut">
              <a:rPr lang="ru-RU"/>
              <a:pPr>
                <a:defRPr/>
              </a:pPr>
              <a:t>20.03.2023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5569A-946B-4C4F-889C-B8A26731F9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C16FF-E730-4EFF-ABCF-E28CAC40267E}" type="datetimeFigureOut">
              <a:rPr lang="ru-RU"/>
              <a:pPr>
                <a:defRPr/>
              </a:pPr>
              <a:t>20.03.2023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96C19-2AC9-4A64-8B58-7B66DCD9A2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04AEF16-4464-46DF-A165-61437C3A25AB}" type="datetimeFigureOut">
              <a:rPr lang="ru-RU"/>
              <a:pPr>
                <a:defRPr/>
              </a:pPr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EE33B79-8882-4A3F-815F-70153950B6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61" r:id="rId12"/>
    <p:sldLayoutId id="214748366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hyperlink" Target="http://rockingham.typepad.com/.a/6a010535a2031d970c0133f5b0e8bc970b-800wi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4.bin"/><Relationship Id="rId4" Type="http://schemas.openxmlformats.org/officeDocument/2006/relationships/image" Target="../media/image112.jpe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10" Type="http://schemas.openxmlformats.org/officeDocument/2006/relationships/image" Target="../media/image2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C:\Lymphaden\Roman02ver1.tif" TargetMode="Externa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0%D1%83%D1%82%D0%BE%D1%81%D0%BE%D0%BC%D0%B0" TargetMode="External"/><Relationship Id="rId7" Type="http://schemas.openxmlformats.org/officeDocument/2006/relationships/hyperlink" Target="https://ru.wikipedia.org/wiki/%D0%A0%D0%B0%D0%BA_%D0%BF%D0%BE%D1%87%D0%BA%D0%B8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C%D1%83%D1%82%D0%B0%D1%86%D0%B8%D1%8F" TargetMode="External"/><Relationship Id="rId5" Type="http://schemas.openxmlformats.org/officeDocument/2006/relationships/hyperlink" Target="https://ru.wikipedia.org/wiki/%D0%9D%D0%B0%D1%81%D0%BB%D0%B5%D0%B4%D1%81%D1%82%D0%B2%D0%B5%D0%BD%D0%BD%D1%8B%D0%B5_%D0%B7%D0%B0%D0%B1%D0%BE%D0%BB%D0%B5%D0%B2%D0%B0%D0%BD%D0%B8%D1%8F" TargetMode="External"/><Relationship Id="rId4" Type="http://schemas.openxmlformats.org/officeDocument/2006/relationships/hyperlink" Target="https://ru.wikipedia.org/wiki/%D0%94%D0%BE%D0%BC%D0%B8%D0%BD%D0%B0%D0%BD%D1%82%D0%BD%D0%BE%D1%81%D1%82%D1%8C" TargetMode="Externa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1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6429375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643702" y="642918"/>
            <a:ext cx="2214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КрасГМУ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4414" y="3929066"/>
            <a:ext cx="67866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Кафедра урологии, андрологии и сексологии ИПО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КрасГМУ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Доцент кафедры, к.м.н.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Суховерхов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Андрей Олегович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TNM </a:t>
            </a:r>
            <a:r>
              <a:rPr lang="ru-RU" b="1" smtClean="0"/>
              <a:t>классификация ПКР (2017)</a:t>
            </a:r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/>
              <a:t>Первичная опухоль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ТХ Первичная опухоль не может быть оценена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Т0 Нет подтверждений наличия первичной опухоли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Т1 Опухоль &lt; 7 см в самом большом измерении, ограниченная почкой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Т1а Опухоль &lt; 4 см в самом большом измерении, ограниченная почкой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Т1b Опухоль &gt; 4 см, но менее 7 см в самом большом измерении, </a:t>
            </a:r>
            <a:r>
              <a:rPr lang="ru-RU" dirty="0" smtClean="0"/>
              <a:t>ограниченная</a:t>
            </a:r>
            <a:r>
              <a:rPr lang="en-US" dirty="0" smtClean="0"/>
              <a:t> </a:t>
            </a:r>
            <a:r>
              <a:rPr lang="ru-RU" dirty="0" smtClean="0"/>
              <a:t>почкой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1602581" y="115888"/>
            <a:ext cx="5938838" cy="1143000"/>
          </a:xfrm>
        </p:spPr>
        <p:txBody>
          <a:bodyPr/>
          <a:lstStyle/>
          <a:p>
            <a:pPr eaLnBrk="1" hangingPunct="1"/>
            <a:r>
              <a:rPr kumimoji="0" lang="ru-RU" altLang="ru-RU" b="1" dirty="0" err="1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Ортотопический</a:t>
            </a:r>
            <a:r>
              <a:rPr kumimoji="0" lang="ru-RU" altLang="ru-RU" b="1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 резервуар</a:t>
            </a:r>
          </a:p>
        </p:txBody>
      </p:sp>
      <p:sp>
        <p:nvSpPr>
          <p:cNvPr id="36867" name="Объект 2"/>
          <p:cNvSpPr>
            <a:spLocks noGrp="1"/>
          </p:cNvSpPr>
          <p:nvPr>
            <p:ph idx="1"/>
          </p:nvPr>
        </p:nvSpPr>
        <p:spPr>
          <a:xfrm>
            <a:off x="699795" y="1484313"/>
            <a:ext cx="7214896" cy="4804520"/>
          </a:xfrm>
        </p:spPr>
        <p:txBody>
          <a:bodyPr>
            <a:normAutofit fontScale="62500" lnSpcReduction="20000"/>
          </a:bodyPr>
          <a:lstStyle/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kumimoji="0" lang="ru-RU" altLang="ru-RU" dirty="0"/>
              <a:t>Формирование ортотопического резервуара предполагает его расположение в полости таза, на месте удаленного МП, и создание </a:t>
            </a:r>
            <a:r>
              <a:rPr kumimoji="0" lang="ru-RU" altLang="ru-RU" dirty="0" err="1"/>
              <a:t>резервуарно</a:t>
            </a:r>
            <a:r>
              <a:rPr kumimoji="0" lang="ru-RU" altLang="ru-RU" dirty="0"/>
              <a:t>-уретрального анастомоза. Этот метод позволяет пациенту в дальнейшем самостоятельно контролировать акт мочеиспускания.</a:t>
            </a:r>
          </a:p>
          <a:p>
            <a:pPr marL="285750" indent="-285750">
              <a:spcBef>
                <a:spcPct val="0"/>
              </a:spcBef>
              <a:buFontTx/>
              <a:buChar char="-"/>
              <a:defRPr/>
            </a:pPr>
            <a:endParaRPr kumimoji="0" lang="ru-RU" altLang="ru-RU" dirty="0"/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kumimoji="0" lang="ru-RU" altLang="ru-RU" dirty="0"/>
              <a:t>женщинам также возможно выполнение ортотопической пластики при условии тщательно изученной шейки мочевого пузыря (биопсия с целью выявления опухолевых участков) </a:t>
            </a:r>
            <a:endParaRPr lang="ru-RU" altLang="ru-RU" dirty="0"/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kumimoji="0" lang="ru-RU" altLang="ru-RU" dirty="0"/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kumimoji="0" lang="ru-RU" altLang="ru-RU" dirty="0"/>
              <a:t>При формировании ортотопических мочевых резервуаров рекомендуется использовать: подвздошную кишку, илеоцекальный угол, восходящую ободочную или сигмовидную кишку для минимизации осложнений</a:t>
            </a:r>
            <a:r>
              <a:rPr kumimoji="0" lang="en-US" altLang="ru-RU" dirty="0"/>
              <a:t>.</a:t>
            </a:r>
            <a:endParaRPr kumimoji="0" lang="ru-RU" altLang="ru-RU" dirty="0"/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kumimoji="0" lang="ru-RU" altLang="ru-RU" b="1" dirty="0"/>
              <a:t>   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kumimoji="0" lang="en-US" altLang="ru-RU" b="1" dirty="0"/>
              <a:t>NB! </a:t>
            </a:r>
            <a:r>
              <a:rPr kumimoji="0" lang="ru-RU" altLang="ru-RU" dirty="0"/>
              <a:t>противопоказания для ортотопической пластики – опухолевое поражение уретры ниже семенного бугорка; выраженная хроническая почечная недостаточность.</a:t>
            </a:r>
          </a:p>
        </p:txBody>
      </p:sp>
      <p:pic>
        <p:nvPicPr>
          <p:cNvPr id="7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2018D696-0345-4D58-BDE7-78DF03C17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7828450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1357605" y="115888"/>
            <a:ext cx="6848669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0" lang="ru-RU" altLang="ru-RU" b="1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Консервативное лечение. Иммунотерапия</a:t>
            </a:r>
          </a:p>
        </p:txBody>
      </p:sp>
      <p:sp>
        <p:nvSpPr>
          <p:cNvPr id="36867" name="Объект 2"/>
          <p:cNvSpPr>
            <a:spLocks noGrp="1"/>
          </p:cNvSpPr>
          <p:nvPr>
            <p:ph idx="1"/>
          </p:nvPr>
        </p:nvSpPr>
        <p:spPr>
          <a:xfrm>
            <a:off x="937726" y="1484313"/>
            <a:ext cx="6603692" cy="4692553"/>
          </a:xfrm>
        </p:spPr>
        <p:txBody>
          <a:bodyPr>
            <a:normAutofit fontScale="62500" lnSpcReduction="20000"/>
          </a:bodyPr>
          <a:lstStyle/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kumimoji="0" lang="ru-RU" altLang="ru-RU" b="1" dirty="0"/>
              <a:t>Индукционный курс </a:t>
            </a:r>
            <a:r>
              <a:rPr kumimoji="0" lang="ru-RU" altLang="ru-RU" dirty="0"/>
              <a:t>вакциной для лечения рака мочевого пузыря БЦЖ </a:t>
            </a:r>
            <a:r>
              <a:rPr kumimoji="0" lang="ru-RU" altLang="ru-RU" b="1" dirty="0"/>
              <a:t>= </a:t>
            </a:r>
            <a:r>
              <a:rPr kumimoji="0" lang="ru-RU" altLang="ru-RU" dirty="0"/>
              <a:t> 6-недельная схема (предложена </a:t>
            </a:r>
            <a:r>
              <a:rPr kumimoji="0" lang="ru-RU" altLang="ru-RU" dirty="0" err="1"/>
              <a:t>Morales</a:t>
            </a:r>
            <a:r>
              <a:rPr kumimoji="0" lang="ru-RU" altLang="ru-RU" dirty="0"/>
              <a:t> и </a:t>
            </a:r>
            <a:r>
              <a:rPr kumimoji="0" lang="ru-RU" altLang="ru-RU" dirty="0" err="1"/>
              <a:t>соавт</a:t>
            </a:r>
            <a:r>
              <a:rPr kumimoji="0" lang="ru-RU" altLang="ru-RU" dirty="0"/>
              <a:t>).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kumimoji="0" lang="ru-RU" altLang="ru-RU" dirty="0"/>
              <a:t>Рекомендуется проведение внутрипузырной БЦЖ-терапии с использованием полной дозы в течение 1–3 лет пациентам с НМИ РМП (группа промежуточного и высокого риска)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kumimoji="0" lang="ru-RU" altLang="ru-RU" dirty="0"/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kumimoji="0" lang="ru-RU" altLang="ru-RU" b="1" dirty="0"/>
              <a:t>Поддерживающий курс = </a:t>
            </a:r>
            <a:r>
              <a:rPr kumimoji="0" lang="ru-RU" altLang="ru-RU" dirty="0"/>
              <a:t>от 10 инстилляций, проведенных в течение 18 недель, до 27 более чем за 3 года. Оптимальное количество, частота и длительность поддерживающих индукционных инстилляций остаются неизвестными.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kumimoji="0" lang="en-US" altLang="ru-RU" b="1" dirty="0"/>
              <a:t>NB! </a:t>
            </a:r>
            <a:r>
              <a:rPr kumimoji="0" lang="ru-RU" altLang="ru-RU" dirty="0"/>
              <a:t>Пациентам с опухолью в простатической части уретры показана ТУР простаты с последующими внутрипузырными инстилляциями вакциной для лечения рака мочевого пузыря БЦЖ с целью снижения частоты рецидивов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kumimoji="0" lang="ru-RU" altLang="ru-RU" dirty="0"/>
          </a:p>
        </p:txBody>
      </p:sp>
      <p:pic>
        <p:nvPicPr>
          <p:cNvPr id="6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967CBD90-4188-4DEC-9DCF-6E6C97179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8919050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1602581" y="115888"/>
            <a:ext cx="5938838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0" lang="ru-RU" altLang="ru-RU" b="1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Консервативное лечение. Иммунотерапия </a:t>
            </a:r>
          </a:p>
        </p:txBody>
      </p:sp>
      <p:sp>
        <p:nvSpPr>
          <p:cNvPr id="36867" name="Объект 2"/>
          <p:cNvSpPr>
            <a:spLocks noGrp="1"/>
          </p:cNvSpPr>
          <p:nvPr>
            <p:ph idx="1"/>
          </p:nvPr>
        </p:nvSpPr>
        <p:spPr>
          <a:xfrm>
            <a:off x="958721" y="1484313"/>
            <a:ext cx="6582698" cy="4641850"/>
          </a:xfrm>
        </p:spPr>
        <p:txBody>
          <a:bodyPr>
            <a:normAutofit fontScale="47500" lnSpcReduction="20000"/>
          </a:bodyPr>
          <a:lstStyle/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kumimoji="0" lang="en-US" altLang="ru-RU" b="1" dirty="0"/>
              <a:t>NB! </a:t>
            </a:r>
            <a:r>
              <a:rPr kumimoji="0" lang="ru-RU" altLang="ru-RU" b="1" dirty="0"/>
              <a:t>первые инстилляции проводятся через 3–4 </a:t>
            </a:r>
            <a:r>
              <a:rPr kumimoji="0" lang="ru-RU" altLang="ru-RU" b="1" dirty="0" err="1"/>
              <a:t>нед</a:t>
            </a:r>
            <a:r>
              <a:rPr kumimoji="0" lang="ru-RU" altLang="ru-RU" b="1" dirty="0"/>
              <a:t>. после ТУР!</a:t>
            </a:r>
            <a:r>
              <a:rPr kumimoji="0" lang="en-US" altLang="ru-RU" b="1" dirty="0"/>
              <a:t>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kumimoji="0" lang="ru-RU" altLang="ru-RU" dirty="0"/>
              <a:t>Вакцина для лечения рака мочевого пузыря БЦЖ**: 50–100 </a:t>
            </a:r>
            <a:r>
              <a:rPr kumimoji="0" lang="ru-RU" altLang="ru-RU" dirty="0" err="1"/>
              <a:t>мгв</a:t>
            </a:r>
            <a:r>
              <a:rPr kumimoji="0" lang="ru-RU" altLang="ru-RU" dirty="0"/>
              <a:t> 50мл физиологического раствора хлорида натрия. Вводится еженедельно, в течение 6 </a:t>
            </a:r>
            <a:r>
              <a:rPr kumimoji="0" lang="ru-RU" altLang="ru-RU" dirty="0" err="1"/>
              <a:t>нед</a:t>
            </a:r>
            <a:r>
              <a:rPr kumimoji="0" lang="ru-RU" altLang="ru-RU" dirty="0"/>
              <a:t>., далее ежемесячно на протяжении 1 года, либо по схеме: 3 недельные циклы каждые 3, 6, 12, 18, 24, 30, 36 мес. При БЦЖ-рефрактерных опухолях целесообразно выполнение радикальной ЦЭ.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kumimoji="0" lang="ru-RU" altLang="ru-RU" b="1" dirty="0"/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kumimoji="0" lang="ru-RU" altLang="ru-RU" b="1" dirty="0"/>
              <a:t>Не рекомендуется проведение внутрипузырной инстилляции БЦЖ: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kumimoji="0" lang="ru-RU" altLang="ru-RU" dirty="0"/>
              <a:t>- первые 2 недели после ТУР;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kumimoji="0" lang="ru-RU" altLang="ru-RU" dirty="0"/>
              <a:t>- при макрогематурии;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kumimoji="0" lang="ru-RU" altLang="ru-RU" dirty="0"/>
              <a:t>- после </a:t>
            </a:r>
            <a:r>
              <a:rPr kumimoji="0" lang="ru-RU" altLang="ru-RU" dirty="0" err="1"/>
              <a:t>травматичной</a:t>
            </a:r>
            <a:r>
              <a:rPr kumimoji="0" lang="ru-RU" altLang="ru-RU" dirty="0"/>
              <a:t> катетеризации;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kumimoji="0" lang="ru-RU" altLang="ru-RU" dirty="0"/>
              <a:t>- пациентам с наличием симптомов ИМП.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kumimoji="0" lang="ru-RU" altLang="ru-RU" b="1" dirty="0"/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kumimoji="0" lang="en-US" altLang="ru-RU" b="1" dirty="0"/>
              <a:t>NB! </a:t>
            </a:r>
            <a:r>
              <a:rPr kumimoji="0" lang="ru-RU" altLang="ru-RU" dirty="0"/>
              <a:t>наличие </a:t>
            </a:r>
            <a:r>
              <a:rPr kumimoji="0" lang="ru-RU" altLang="ru-RU" dirty="0" err="1"/>
              <a:t>лейкоцитурии</a:t>
            </a:r>
            <a:r>
              <a:rPr kumimoji="0" lang="ru-RU" altLang="ru-RU" dirty="0"/>
              <a:t> или </a:t>
            </a:r>
            <a:r>
              <a:rPr kumimoji="0" lang="ru-RU" altLang="ru-RU" dirty="0" err="1"/>
              <a:t>асимптоматической</a:t>
            </a:r>
            <a:r>
              <a:rPr kumimoji="0" lang="ru-RU" altLang="ru-RU" dirty="0"/>
              <a:t> бактериурии НЕ противопоказание для БЦЖ-</a:t>
            </a:r>
            <a:r>
              <a:rPr kumimoji="0" lang="ru-RU" altLang="ru-RU" dirty="0" err="1"/>
              <a:t>терапии,Более</a:t>
            </a:r>
            <a:r>
              <a:rPr kumimoji="0" lang="ru-RU" altLang="ru-RU" dirty="0"/>
              <a:t> того, антибиотикопрофилактика в данном случае не нужна.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kumimoji="0" lang="ru-RU" altLang="ru-RU" dirty="0"/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kumimoji="0" lang="ru-RU" altLang="ru-RU" dirty="0"/>
              <a:t>БЦЖ-терапия относительно противопоказана у </a:t>
            </a:r>
            <a:r>
              <a:rPr kumimoji="0" lang="ru-RU" altLang="ru-RU" dirty="0" err="1"/>
              <a:t>иммунокомпрометированных</a:t>
            </a:r>
            <a:r>
              <a:rPr kumimoji="0" lang="ru-RU" altLang="ru-RU" dirty="0"/>
              <a:t> пациентов (</a:t>
            </a:r>
            <a:r>
              <a:rPr kumimoji="0" lang="ru-RU" altLang="ru-RU" dirty="0" err="1"/>
              <a:t>иммуносупрессия</a:t>
            </a:r>
            <a:r>
              <a:rPr kumimoji="0" lang="ru-RU" altLang="ru-RU" dirty="0"/>
              <a:t>, ВИЧ-инфекция)</a:t>
            </a:r>
          </a:p>
        </p:txBody>
      </p:sp>
      <p:pic>
        <p:nvPicPr>
          <p:cNvPr id="6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482304B9-B523-43B4-A9FD-E720DD08A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5826073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1602581" y="115888"/>
            <a:ext cx="5938838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0" lang="ru-RU" altLang="ru-RU" b="1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Консервативное лечение. Химиотерапия</a:t>
            </a:r>
          </a:p>
        </p:txBody>
      </p:sp>
      <p:sp>
        <p:nvSpPr>
          <p:cNvPr id="16387" name="Объект 2"/>
          <p:cNvSpPr>
            <a:spLocks noGrp="1"/>
          </p:cNvSpPr>
          <p:nvPr>
            <p:ph idx="1"/>
          </p:nvPr>
        </p:nvSpPr>
        <p:spPr>
          <a:xfrm>
            <a:off x="1168598" y="2203449"/>
            <a:ext cx="3349229" cy="3529012"/>
          </a:xfrm>
        </p:spPr>
        <p:txBody>
          <a:bodyPr>
            <a:normAutofit fontScale="92500"/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z="1500" b="1" dirty="0">
                <a:cs typeface="Arial" charset="0"/>
              </a:rPr>
              <a:t>GC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1500" dirty="0" err="1">
                <a:cs typeface="Arial" charset="0"/>
              </a:rPr>
              <a:t>гемцитабин</a:t>
            </a:r>
            <a:r>
              <a:rPr lang="ru-RU" altLang="ru-RU" sz="1500" dirty="0">
                <a:cs typeface="Arial" charset="0"/>
              </a:rPr>
              <a:t>*– 1000 мг/м2 в/в в 1-й, 8-й и 15-й день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1500" dirty="0" err="1">
                <a:cs typeface="Arial" charset="0"/>
              </a:rPr>
              <a:t>цисплатин</a:t>
            </a:r>
            <a:r>
              <a:rPr lang="ru-RU" altLang="ru-RU" sz="1500" dirty="0">
                <a:cs typeface="Arial" charset="0"/>
              </a:rPr>
              <a:t>** – 70 мг/м2 в/в в 1 (2)й день + гидратация - изотонический раствор хлорида натрия (≈ 2,5л), с целью поддержания диуреза &gt; 100 мл/ч в процессе введения </a:t>
            </a:r>
            <a:r>
              <a:rPr lang="ru-RU" altLang="ru-RU" sz="1500" dirty="0" err="1">
                <a:cs typeface="Arial" charset="0"/>
              </a:rPr>
              <a:t>цисплатина</a:t>
            </a:r>
            <a:r>
              <a:rPr lang="ru-RU" altLang="ru-RU" sz="1500" dirty="0">
                <a:cs typeface="Arial" charset="0"/>
              </a:rPr>
              <a:t> и в последующие 3 ч.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1500" i="1" dirty="0">
                <a:cs typeface="Arial" charset="0"/>
              </a:rPr>
              <a:t>Цикл повторяют каждые 4 </a:t>
            </a:r>
            <a:r>
              <a:rPr lang="ru-RU" altLang="ru-RU" sz="1500" i="1" dirty="0" err="1">
                <a:cs typeface="Arial" charset="0"/>
              </a:rPr>
              <a:t>нед</a:t>
            </a:r>
            <a:r>
              <a:rPr lang="ru-RU" altLang="ru-RU" sz="1500" i="1" dirty="0">
                <a:cs typeface="Arial" charset="0"/>
              </a:rPr>
              <a:t>.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1500" b="1" dirty="0" err="1">
                <a:cs typeface="Arial" charset="0"/>
              </a:rPr>
              <a:t>GemCarbo</a:t>
            </a:r>
            <a:endParaRPr lang="ru-RU" altLang="ru-RU" sz="1500" b="1" dirty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ru-RU" altLang="ru-RU" sz="1500" dirty="0" err="1">
                <a:cs typeface="Arial" charset="0"/>
              </a:rPr>
              <a:t>гемцитабин</a:t>
            </a:r>
            <a:r>
              <a:rPr lang="ru-RU" altLang="ru-RU" sz="1500" dirty="0">
                <a:cs typeface="Arial" charset="0"/>
              </a:rPr>
              <a:t>** – 1000 мг/м2 в/в в 1-й и 8-й дни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1500" dirty="0" err="1">
                <a:cs typeface="Arial" charset="0"/>
              </a:rPr>
              <a:t>карбоплатин</a:t>
            </a:r>
            <a:r>
              <a:rPr lang="ru-RU" altLang="ru-RU" sz="1500" dirty="0">
                <a:cs typeface="Arial" charset="0"/>
              </a:rPr>
              <a:t>** – AUC-4,5 в 1-й день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1500" i="1" dirty="0">
                <a:cs typeface="Arial" charset="0"/>
              </a:rPr>
              <a:t>Цикл повторяют каждые 3 </a:t>
            </a:r>
            <a:r>
              <a:rPr lang="ru-RU" altLang="ru-RU" sz="1500" i="1" dirty="0" err="1">
                <a:cs typeface="Arial" charset="0"/>
              </a:rPr>
              <a:t>нед</a:t>
            </a:r>
            <a:r>
              <a:rPr lang="ru-RU" altLang="ru-RU" sz="1500" dirty="0">
                <a:cs typeface="Arial" charset="0"/>
              </a:rPr>
              <a:t>.</a:t>
            </a:r>
          </a:p>
        </p:txBody>
      </p:sp>
      <p:sp>
        <p:nvSpPr>
          <p:cNvPr id="16390" name="Объект 2"/>
          <p:cNvSpPr txBox="1">
            <a:spLocks/>
          </p:cNvSpPr>
          <p:nvPr/>
        </p:nvSpPr>
        <p:spPr bwMode="auto">
          <a:xfrm>
            <a:off x="4884259" y="1781274"/>
            <a:ext cx="2862263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99060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252538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52400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981200" eaLnBrk="0" fontAlgn="base" hangingPunct="0">
              <a:spcAft>
                <a:spcPct val="0"/>
              </a:spcAft>
              <a:buFont typeface="Arial" charset="0"/>
              <a:buChar char="»"/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438400" eaLnBrk="0" fontAlgn="base" hangingPunct="0">
              <a:spcAft>
                <a:spcPct val="0"/>
              </a:spcAft>
              <a:buFont typeface="Arial" charset="0"/>
              <a:buChar char="»"/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895600" eaLnBrk="0" fontAlgn="base" hangingPunct="0">
              <a:spcAft>
                <a:spcPct val="0"/>
              </a:spcAft>
              <a:buFont typeface="Arial" charset="0"/>
              <a:buChar char="»"/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352800" eaLnBrk="0" fontAlgn="base" hangingPunct="0">
              <a:spcAft>
                <a:spcPct val="0"/>
              </a:spcAft>
              <a:buFont typeface="Arial" charset="0"/>
              <a:buChar char="»"/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Aft>
                <a:spcPts val="1200"/>
              </a:spcAft>
            </a:pPr>
            <a:endParaRPr kumimoji="0" lang="ru-RU" altLang="ru-RU" sz="1500" b="1" dirty="0"/>
          </a:p>
          <a:p>
            <a:pPr algn="just">
              <a:spcAft>
                <a:spcPts val="1200"/>
              </a:spcAft>
            </a:pPr>
            <a:r>
              <a:rPr kumimoji="0" lang="ru-RU" altLang="ru-RU" sz="1500" b="1" dirty="0"/>
              <a:t>MVAC</a:t>
            </a:r>
          </a:p>
          <a:p>
            <a:pPr algn="just">
              <a:spcAft>
                <a:spcPts val="1200"/>
              </a:spcAft>
            </a:pPr>
            <a:r>
              <a:rPr kumimoji="0" lang="ru-RU" altLang="ru-RU" sz="1500" dirty="0" err="1"/>
              <a:t>винбластин</a:t>
            </a:r>
            <a:r>
              <a:rPr kumimoji="0" lang="ru-RU" altLang="ru-RU" sz="1500" dirty="0"/>
              <a:t> – 3 мг/м2 в/в во 2-й, 15-й, 22-й дни</a:t>
            </a:r>
          </a:p>
          <a:p>
            <a:pPr algn="just">
              <a:spcAft>
                <a:spcPts val="1200"/>
              </a:spcAft>
            </a:pPr>
            <a:r>
              <a:rPr kumimoji="0" lang="ru-RU" altLang="ru-RU" sz="1500" dirty="0" err="1"/>
              <a:t>доксорубицин</a:t>
            </a:r>
            <a:r>
              <a:rPr kumimoji="0" lang="ru-RU" altLang="ru-RU" sz="1500" dirty="0"/>
              <a:t> – 30 мг/м2 в/в во 2-й день</a:t>
            </a:r>
          </a:p>
          <a:p>
            <a:pPr algn="just">
              <a:spcAft>
                <a:spcPts val="1200"/>
              </a:spcAft>
            </a:pPr>
            <a:r>
              <a:rPr kumimoji="0" lang="ru-RU" altLang="ru-RU" sz="1500" dirty="0"/>
              <a:t>метотрексат – 30 мг/м2 в/в в 1-й, 15-й, 22-й дни</a:t>
            </a:r>
          </a:p>
          <a:p>
            <a:pPr algn="just">
              <a:spcAft>
                <a:spcPts val="1200"/>
              </a:spcAft>
            </a:pPr>
            <a:r>
              <a:rPr kumimoji="0" lang="ru-RU" altLang="ru-RU" sz="1500" dirty="0" err="1"/>
              <a:t>цисплатин</a:t>
            </a:r>
            <a:r>
              <a:rPr kumimoji="0" lang="ru-RU" altLang="ru-RU" sz="1500" dirty="0"/>
              <a:t> – 70 мг/м2 во 2-й день + гидратация</a:t>
            </a:r>
          </a:p>
          <a:p>
            <a:pPr algn="just">
              <a:spcAft>
                <a:spcPts val="1200"/>
              </a:spcAft>
            </a:pPr>
            <a:r>
              <a:rPr kumimoji="0" lang="ru-RU" altLang="ru-RU" sz="1500" i="1" dirty="0"/>
              <a:t>Цикл повторяют каждые 4 </a:t>
            </a:r>
            <a:r>
              <a:rPr kumimoji="0" lang="ru-RU" altLang="ru-RU" sz="1500" i="1" dirty="0" err="1"/>
              <a:t>нед</a:t>
            </a:r>
            <a:r>
              <a:rPr kumimoji="0" lang="ru-RU" altLang="ru-RU" sz="1500" dirty="0"/>
              <a:t>.</a:t>
            </a:r>
          </a:p>
        </p:txBody>
      </p:sp>
      <p:sp>
        <p:nvSpPr>
          <p:cNvPr id="16391" name="Объект 2"/>
          <p:cNvSpPr txBox="1">
            <a:spLocks/>
          </p:cNvSpPr>
          <p:nvPr/>
        </p:nvSpPr>
        <p:spPr bwMode="auto">
          <a:xfrm>
            <a:off x="1482643" y="1415873"/>
            <a:ext cx="6263879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99060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252538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52400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981200" eaLnBrk="0" fontAlgn="base" hangingPunct="0">
              <a:spcAft>
                <a:spcPct val="0"/>
              </a:spcAft>
              <a:buFont typeface="Arial" charset="0"/>
              <a:buChar char="»"/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438400" eaLnBrk="0" fontAlgn="base" hangingPunct="0">
              <a:spcAft>
                <a:spcPct val="0"/>
              </a:spcAft>
              <a:buFont typeface="Arial" charset="0"/>
              <a:buChar char="»"/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895600" eaLnBrk="0" fontAlgn="base" hangingPunct="0">
              <a:spcAft>
                <a:spcPct val="0"/>
              </a:spcAft>
              <a:buFont typeface="Arial" charset="0"/>
              <a:buChar char="»"/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352800" eaLnBrk="0" fontAlgn="base" hangingPunct="0">
              <a:spcAft>
                <a:spcPct val="0"/>
              </a:spcAft>
              <a:buFont typeface="Arial" charset="0"/>
              <a:buChar char="»"/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Aft>
                <a:spcPts val="1200"/>
              </a:spcAft>
            </a:pPr>
            <a:r>
              <a:rPr kumimoji="0" lang="ru-RU" altLang="ru-RU" b="1" dirty="0"/>
              <a:t>Схемы химиотерапии и иммунотерапии, применяемые при инвазивном и метастатическом РМП</a:t>
            </a:r>
            <a:r>
              <a:rPr kumimoji="0" lang="ru-RU" altLang="ru-RU" dirty="0"/>
              <a:t>:</a:t>
            </a:r>
          </a:p>
        </p:txBody>
      </p:sp>
      <p:pic>
        <p:nvPicPr>
          <p:cNvPr id="8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0AB41BD3-350C-47DB-999D-AFDA390B0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8434273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1602581" y="115888"/>
            <a:ext cx="5938838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0" lang="ru-RU" altLang="ru-RU" b="1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Консервативное лечение. Химиотерапия</a:t>
            </a:r>
          </a:p>
        </p:txBody>
      </p:sp>
      <p:sp>
        <p:nvSpPr>
          <p:cNvPr id="17411" name="Объект 2"/>
          <p:cNvSpPr>
            <a:spLocks noGrp="1"/>
          </p:cNvSpPr>
          <p:nvPr>
            <p:ph idx="1"/>
          </p:nvPr>
        </p:nvSpPr>
        <p:spPr>
          <a:xfrm>
            <a:off x="1277542" y="1341440"/>
            <a:ext cx="2753915" cy="4175125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 sz="1400" b="1">
                <a:cs typeface="Arial" charset="0"/>
              </a:rPr>
              <a:t>DD-MVAC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1400">
                <a:cs typeface="Arial" charset="0"/>
              </a:rPr>
              <a:t>винбластин** – 3 мг/м2 в/в во 2-й,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1400">
                <a:cs typeface="Arial" charset="0"/>
              </a:rPr>
              <a:t>доксорубицин** – 30 мг/м2 в/в во 2-й день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1400">
                <a:cs typeface="Arial" charset="0"/>
              </a:rPr>
              <a:t>метотрексат** – 30 мг/м2 в/в в 1-й,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1400">
                <a:cs typeface="Arial" charset="0"/>
              </a:rPr>
              <a:t>цисплатин** – 70 мг/м2 во 2-й день + гидратация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1400">
                <a:cs typeface="Arial" charset="0"/>
              </a:rPr>
              <a:t>рчГ-КСФ**– 6 мкг/кг п/к или в/в капельно в течение 30 мин в 3-й день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1400">
                <a:cs typeface="Arial" charset="0"/>
              </a:rPr>
              <a:t>Цикл повторяют каждые 2 нед.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1400">
                <a:cs typeface="Arial" charset="0"/>
              </a:rPr>
              <a:t>Винфлунин – внутривенно медленно в течение 20 минут, по 320 мг/м2 каждые 3 недели.</a:t>
            </a:r>
          </a:p>
          <a:p>
            <a:pPr eaLnBrk="1" hangingPunct="1">
              <a:spcBef>
                <a:spcPct val="0"/>
              </a:spcBef>
            </a:pPr>
            <a:endParaRPr kumimoji="0" lang="ru-RU" altLang="ru-RU">
              <a:cs typeface="Arial" charset="0"/>
            </a:endParaRPr>
          </a:p>
        </p:txBody>
      </p:sp>
      <p:sp>
        <p:nvSpPr>
          <p:cNvPr id="17412" name="Объект 2"/>
          <p:cNvSpPr txBox="1">
            <a:spLocks/>
          </p:cNvSpPr>
          <p:nvPr/>
        </p:nvSpPr>
        <p:spPr bwMode="auto">
          <a:xfrm>
            <a:off x="1601391" y="6021390"/>
            <a:ext cx="6204347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99060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252538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52400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981200" eaLnBrk="0" fontAlgn="base" hangingPunct="0">
              <a:spcAft>
                <a:spcPct val="0"/>
              </a:spcAft>
              <a:buFont typeface="Arial" charset="0"/>
              <a:buChar char="»"/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438400" eaLnBrk="0" fontAlgn="base" hangingPunct="0">
              <a:spcAft>
                <a:spcPct val="0"/>
              </a:spcAft>
              <a:buFont typeface="Arial" charset="0"/>
              <a:buChar char="»"/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895600" eaLnBrk="0" fontAlgn="base" hangingPunct="0">
              <a:spcAft>
                <a:spcPct val="0"/>
              </a:spcAft>
              <a:buFont typeface="Arial" charset="0"/>
              <a:buChar char="»"/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352800" eaLnBrk="0" fontAlgn="base" hangingPunct="0">
              <a:spcAft>
                <a:spcPct val="0"/>
              </a:spcAft>
              <a:buFont typeface="Arial" charset="0"/>
              <a:buChar char="»"/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Aft>
                <a:spcPts val="1200"/>
              </a:spcAft>
            </a:pPr>
            <a:endParaRPr kumimoji="0" lang="ru-RU" altLang="ru-RU" sz="800"/>
          </a:p>
        </p:txBody>
      </p:sp>
      <p:sp>
        <p:nvSpPr>
          <p:cNvPr id="6" name="Объект 2"/>
          <p:cNvSpPr txBox="1">
            <a:spLocks/>
          </p:cNvSpPr>
          <p:nvPr/>
        </p:nvSpPr>
        <p:spPr bwMode="auto">
          <a:xfrm>
            <a:off x="4248151" y="1341438"/>
            <a:ext cx="361831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70000" lnSpcReduction="20000"/>
          </a:bodyPr>
          <a:lstStyle>
            <a:lvl1pPr algn="just" rtl="0" eaLnBrk="0" fontAlgn="base" hangingPunc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defRPr kumimoji="1" sz="1800" b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742950" indent="-285750" algn="just" defTabSz="1079500" rtl="0" eaLnBrk="0" fontAlgn="base" hangingPunct="0">
              <a:spcBef>
                <a:spcPts val="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q"/>
              <a:tabLst>
                <a:tab pos="539750" algn="l"/>
              </a:tabLst>
              <a:defRPr kumimoji="1" sz="1800" b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990600" indent="-228600" algn="just" rtl="0" eaLnBrk="0" fontAlgn="base" hangingPunct="0">
              <a:spcBef>
                <a:spcPts val="0"/>
              </a:spcBef>
              <a:spcAft>
                <a:spcPts val="1200"/>
              </a:spcAft>
              <a:buClrTx/>
              <a:buFont typeface="Wingdings" pitchFamily="2" charset="2"/>
              <a:buChar char="§"/>
              <a:defRPr kumimoji="1" sz="1800" b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252538" indent="-228600" algn="just" rtl="0" eaLnBrk="0" fontAlgn="base" hangingPunct="0">
              <a:spcBef>
                <a:spcPts val="0"/>
              </a:spcBef>
              <a:spcAft>
                <a:spcPts val="1200"/>
              </a:spcAft>
              <a:buClrTx/>
              <a:buFont typeface="Wingdings" pitchFamily="2" charset="2"/>
              <a:buChar char="Ø"/>
              <a:defRPr kumimoji="1" sz="1800" b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524000" indent="-228600" algn="just" rtl="0" eaLnBrk="0" fontAlgn="base" hangingPunct="0"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»"/>
              <a:defRPr kumimoji="1" sz="1800" b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kumimoji="0" lang="ru-RU" altLang="ru-RU" b="1" dirty="0"/>
              <a:t>Иммуноонкологические препараты: </a:t>
            </a:r>
          </a:p>
          <a:p>
            <a:pPr eaLnBrk="1" hangingPunct="1">
              <a:spcBef>
                <a:spcPct val="0"/>
              </a:spcBef>
              <a:defRPr/>
            </a:pPr>
            <a:endParaRPr kumimoji="0" lang="ru-RU" altLang="ru-RU" dirty="0"/>
          </a:p>
          <a:p>
            <a:pPr eaLnBrk="1" hangingPunct="1">
              <a:spcBef>
                <a:spcPct val="0"/>
              </a:spcBef>
              <a:defRPr/>
            </a:pPr>
            <a:r>
              <a:rPr kumimoji="0" lang="ru-RU" altLang="ru-RU" b="1" dirty="0" err="1"/>
              <a:t>Атезолизумаб</a:t>
            </a:r>
            <a:r>
              <a:rPr kumimoji="0" lang="ru-RU" altLang="ru-RU" dirty="0"/>
              <a:t> – 840 мг в виде в/в </a:t>
            </a:r>
            <a:r>
              <a:rPr kumimoji="0" lang="ru-RU" altLang="ru-RU" dirty="0" err="1"/>
              <a:t>инфузии</a:t>
            </a:r>
            <a:r>
              <a:rPr kumimoji="0" lang="ru-RU" altLang="ru-RU" dirty="0"/>
              <a:t> каждые 2 недели, или 1200 мг в виде в/в </a:t>
            </a:r>
            <a:r>
              <a:rPr kumimoji="0" lang="ru-RU" altLang="ru-RU" dirty="0" err="1"/>
              <a:t>инфузии</a:t>
            </a:r>
            <a:r>
              <a:rPr kumimoji="0" lang="ru-RU" altLang="ru-RU" dirty="0"/>
              <a:t> каждые 3 недели, или 1680 мг в виде в/в </a:t>
            </a:r>
            <a:r>
              <a:rPr kumimoji="0" lang="ru-RU" altLang="ru-RU" dirty="0" err="1"/>
              <a:t>инфузии</a:t>
            </a:r>
            <a:r>
              <a:rPr kumimoji="0" lang="ru-RU" altLang="ru-RU" dirty="0"/>
              <a:t> каждые 4 недели. Первую дозу </a:t>
            </a:r>
            <a:r>
              <a:rPr kumimoji="0" lang="ru-RU" altLang="ru-RU" dirty="0" err="1"/>
              <a:t>атезолизумаба</a:t>
            </a:r>
            <a:r>
              <a:rPr kumimoji="0" lang="ru-RU" altLang="ru-RU" dirty="0"/>
              <a:t> необходимо вводить в течение 60 минут. При хорошей переносимости первой </a:t>
            </a:r>
            <a:r>
              <a:rPr kumimoji="0" lang="ru-RU" altLang="ru-RU" dirty="0" err="1"/>
              <a:t>инфузии</a:t>
            </a:r>
            <a:r>
              <a:rPr kumimoji="0" lang="ru-RU" altLang="ru-RU" dirty="0"/>
              <a:t> все последующие введения можно проводить в течение 30 минут.  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kumimoji="0" lang="ru-RU" altLang="ru-RU" b="1" dirty="0" err="1"/>
              <a:t>Пембролизумаб</a:t>
            </a:r>
            <a:r>
              <a:rPr kumimoji="0" lang="ru-RU" altLang="ru-RU" dirty="0"/>
              <a:t> – 200 мг в виде в/в </a:t>
            </a:r>
            <a:r>
              <a:rPr kumimoji="0" lang="ru-RU" altLang="ru-RU" dirty="0" err="1"/>
              <a:t>инфузии</a:t>
            </a:r>
            <a:r>
              <a:rPr kumimoji="0" lang="ru-RU" altLang="ru-RU" dirty="0"/>
              <a:t> в течение 30 минут каждые 3 недели[289, 294].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kumimoji="0" lang="ru-RU" altLang="ru-RU" b="1" dirty="0" err="1"/>
              <a:t>Ниволумаб</a:t>
            </a:r>
            <a:r>
              <a:rPr kumimoji="0" lang="ru-RU" altLang="ru-RU" dirty="0"/>
              <a:t> – 3 мг/кг или 240 мг в виде в/в </a:t>
            </a:r>
            <a:r>
              <a:rPr kumimoji="0" lang="ru-RU" altLang="ru-RU" dirty="0" err="1"/>
              <a:t>инфузии</a:t>
            </a:r>
            <a:r>
              <a:rPr kumimoji="0" lang="ru-RU" altLang="ru-RU" dirty="0"/>
              <a:t> каждые 2 недели, либо 480 мг в виде в/в </a:t>
            </a:r>
            <a:r>
              <a:rPr kumimoji="0" lang="ru-RU" altLang="ru-RU" dirty="0" err="1"/>
              <a:t>инфузии</a:t>
            </a:r>
            <a:r>
              <a:rPr kumimoji="0" lang="ru-RU" altLang="ru-RU" dirty="0"/>
              <a:t> каждые 4 недели. Первое введение должно быть осуществлено в течение 60 минут, при хорошей переносимости все последующие – на протяжении 30 минут.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kumimoji="0" lang="ru-RU" altLang="ru-RU" dirty="0"/>
              <a:t>Оценка эффективности проводится на основании критериев ответа солидных опухолей на лечение</a:t>
            </a:r>
            <a:endParaRPr kumimoji="0" lang="ru-RU" altLang="ru-RU" b="1" dirty="0"/>
          </a:p>
        </p:txBody>
      </p:sp>
      <p:pic>
        <p:nvPicPr>
          <p:cNvPr id="7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7E5D51B4-C50A-4A04-9706-D447011BD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610519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1602581" y="115888"/>
            <a:ext cx="5938838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0" lang="ru-RU" altLang="ru-RU" b="1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Консервативное лечение. </a:t>
            </a:r>
            <a:r>
              <a:rPr kumimoji="0" lang="ru-RU" altLang="ru-RU" b="1" dirty="0" err="1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Неоадъювантная</a:t>
            </a:r>
            <a:r>
              <a:rPr kumimoji="0" lang="ru-RU" altLang="ru-RU" b="1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 химиотерапия</a:t>
            </a:r>
          </a:p>
        </p:txBody>
      </p:sp>
      <p:sp>
        <p:nvSpPr>
          <p:cNvPr id="36867" name="Объект 2"/>
          <p:cNvSpPr>
            <a:spLocks noGrp="1"/>
          </p:cNvSpPr>
          <p:nvPr>
            <p:ph idx="1"/>
          </p:nvPr>
        </p:nvSpPr>
        <p:spPr>
          <a:xfrm>
            <a:off x="580684" y="1714664"/>
            <a:ext cx="7225054" cy="4535487"/>
          </a:xfrm>
        </p:spPr>
        <p:txBody>
          <a:bodyPr>
            <a:normAutofit fontScale="62500" lnSpcReduction="20000"/>
          </a:bodyPr>
          <a:lstStyle/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kumimoji="0" lang="ru-RU" altLang="ru-RU" dirty="0"/>
              <a:t>Применение только хирургического лечения обеспечивает 5‑летнюю выживаемость лишь у 50 % пациентов МИ РМП. Для улучшения данных результатом применяется </a:t>
            </a:r>
            <a:r>
              <a:rPr kumimoji="0" lang="ru-RU" altLang="ru-RU" dirty="0" err="1"/>
              <a:t>неоадъювантная</a:t>
            </a:r>
            <a:r>
              <a:rPr kumimoji="0" lang="ru-RU" altLang="ru-RU" dirty="0"/>
              <a:t> </a:t>
            </a:r>
            <a:r>
              <a:rPr kumimoji="0" lang="ru-RU" altLang="ru-RU" b="1" dirty="0"/>
              <a:t>платиносодержащая химиотерапия</a:t>
            </a:r>
            <a:r>
              <a:rPr kumimoji="0" lang="ru-RU" altLang="ru-RU" dirty="0"/>
              <a:t>.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kumimoji="0" lang="ru-RU" altLang="ru-RU" dirty="0"/>
              <a:t>Рекомендуется проведение неоадъювантной ХТ с включением схем на основе </a:t>
            </a:r>
            <a:r>
              <a:rPr kumimoji="0" lang="ru-RU" altLang="ru-RU" dirty="0" err="1"/>
              <a:t>цисплатина</a:t>
            </a:r>
            <a:r>
              <a:rPr kumimoji="0" lang="ru-RU" altLang="ru-RU" dirty="0"/>
              <a:t> пациентам со стадией Т2-Т4acN0cM0</a:t>
            </a:r>
            <a:r>
              <a:rPr kumimoji="0" lang="ru-RU" altLang="ru-RU" b="1" dirty="0"/>
              <a:t> при наличии сохраненной функции почек (клиренс креатинина &gt;60 мл/мин)</a:t>
            </a:r>
            <a:r>
              <a:rPr kumimoji="0" lang="ru-RU" altLang="ru-RU" dirty="0"/>
              <a:t> и общего удовлетворительного состояния </a:t>
            </a:r>
            <a:r>
              <a:rPr kumimoji="0" lang="ru-RU" altLang="ru-RU" b="1" dirty="0"/>
              <a:t>(ECOG &lt;2) </a:t>
            </a:r>
            <a:r>
              <a:rPr kumimoji="0" lang="ru-RU" altLang="ru-RU" dirty="0"/>
              <a:t>для уменьшения объема опухоли, воздействия на субклинические </a:t>
            </a:r>
            <a:r>
              <a:rPr kumimoji="0" lang="ru-RU" altLang="ru-RU" dirty="0" err="1"/>
              <a:t>микрометастазы</a:t>
            </a:r>
            <a:r>
              <a:rPr kumimoji="0" lang="ru-RU" altLang="ru-RU" dirty="0"/>
              <a:t>, повышения </a:t>
            </a:r>
            <a:r>
              <a:rPr kumimoji="0" lang="ru-RU" altLang="ru-RU" dirty="0" err="1"/>
              <a:t>резектабельности</a:t>
            </a:r>
            <a:r>
              <a:rPr kumimoji="0" lang="ru-RU" altLang="ru-RU" dirty="0"/>
              <a:t> опухоли и повышения выживаемости пациентов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ru-RU" altLang="ru-RU" sz="1500" dirty="0"/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kumimoji="0" lang="ru-RU" altLang="ru-RU" dirty="0"/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kumimoji="0" lang="en-US" altLang="ru-RU" b="1" dirty="0"/>
              <a:t>NB! </a:t>
            </a:r>
            <a:r>
              <a:rPr kumimoji="0" lang="ru-RU" altLang="ru-RU" dirty="0"/>
              <a:t>терапию проводят перед хирургическим или лучевым лечением. Главное преимущество неоадъювантной ХТ – возможность оценить ее воздействие на первичный очаг, что может влиять на тактику дальнейшего лечения</a:t>
            </a:r>
            <a:r>
              <a:rPr kumimoji="0" lang="en-US" altLang="ru-RU" dirty="0"/>
              <a:t>. </a:t>
            </a:r>
            <a:endParaRPr kumimoji="0" lang="ru-RU" altLang="ru-RU" dirty="0"/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kumimoji="0" lang="ru-RU" altLang="ru-RU" dirty="0"/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kumimoji="0" lang="ru-RU" altLang="ru-RU" dirty="0"/>
          </a:p>
        </p:txBody>
      </p:sp>
      <p:sp>
        <p:nvSpPr>
          <p:cNvPr id="18436" name="Объект 2"/>
          <p:cNvSpPr txBox="1">
            <a:spLocks/>
          </p:cNvSpPr>
          <p:nvPr/>
        </p:nvSpPr>
        <p:spPr bwMode="auto">
          <a:xfrm>
            <a:off x="1601391" y="6021390"/>
            <a:ext cx="6204347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99060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252538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52400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981200" eaLnBrk="0" fontAlgn="base" hangingPunct="0">
              <a:spcAft>
                <a:spcPct val="0"/>
              </a:spcAft>
              <a:buFont typeface="Arial" charset="0"/>
              <a:buChar char="»"/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438400" eaLnBrk="0" fontAlgn="base" hangingPunct="0">
              <a:spcAft>
                <a:spcPct val="0"/>
              </a:spcAft>
              <a:buFont typeface="Arial" charset="0"/>
              <a:buChar char="»"/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895600" eaLnBrk="0" fontAlgn="base" hangingPunct="0">
              <a:spcAft>
                <a:spcPct val="0"/>
              </a:spcAft>
              <a:buFont typeface="Arial" charset="0"/>
              <a:buChar char="»"/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352800" eaLnBrk="0" fontAlgn="base" hangingPunct="0">
              <a:spcAft>
                <a:spcPct val="0"/>
              </a:spcAft>
              <a:buFont typeface="Arial" charset="0"/>
              <a:buChar char="»"/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Aft>
                <a:spcPts val="1200"/>
              </a:spcAft>
            </a:pPr>
            <a:endParaRPr kumimoji="0" lang="ru-RU" altLang="ru-RU" sz="800"/>
          </a:p>
        </p:txBody>
      </p:sp>
      <p:pic>
        <p:nvPicPr>
          <p:cNvPr id="6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F9BBF555-9A77-408C-9186-AFA4255D5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4109179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1602581" y="115888"/>
            <a:ext cx="5938838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kumimoji="0" lang="ru-RU" altLang="ru-RU" b="1" dirty="0">
                <a:solidFill>
                  <a:schemeClr val="accent1">
                    <a:lumMod val="75000"/>
                  </a:schemeClr>
                </a:solidFill>
              </a:rPr>
              <a:t>Консервативное лечение. Неоадъювантная химиотерапия </a:t>
            </a:r>
          </a:p>
        </p:txBody>
      </p:sp>
      <p:sp>
        <p:nvSpPr>
          <p:cNvPr id="19459" name="Объект 2"/>
          <p:cNvSpPr>
            <a:spLocks noGrp="1"/>
          </p:cNvSpPr>
          <p:nvPr>
            <p:ph idx="1"/>
          </p:nvPr>
        </p:nvSpPr>
        <p:spPr>
          <a:xfrm>
            <a:off x="1006079" y="1686671"/>
            <a:ext cx="6535340" cy="4760782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z="1700" dirty="0">
                <a:cs typeface="Arial" charset="0"/>
              </a:rPr>
              <a:t>Рекомендуется использовать схемы </a:t>
            </a:r>
            <a:r>
              <a:rPr lang="ru-RU" altLang="ru-RU" sz="1700" dirty="0" err="1">
                <a:cs typeface="Arial" charset="0"/>
              </a:rPr>
              <a:t>неоадъювантной</a:t>
            </a:r>
            <a:r>
              <a:rPr lang="ru-RU" altLang="ru-RU" sz="1700" dirty="0">
                <a:cs typeface="Arial" charset="0"/>
              </a:rPr>
              <a:t> химиотерапии: </a:t>
            </a:r>
            <a:r>
              <a:rPr lang="ru-RU" altLang="ru-RU" sz="1700" b="1" dirty="0">
                <a:cs typeface="Arial" charset="0"/>
              </a:rPr>
              <a:t>GC и DD-MVAC (HD-MVAC)</a:t>
            </a:r>
            <a:r>
              <a:rPr lang="ru-RU" altLang="ru-RU" sz="1700" dirty="0">
                <a:cs typeface="Arial" charset="0"/>
              </a:rPr>
              <a:t> для увеличения выживаемости пациентов с МИ РМП и стадией Т2-Т4аN0M0.</a:t>
            </a:r>
            <a:endParaRPr lang="en-US" altLang="ru-RU" sz="1700" dirty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ru-RU" altLang="ru-RU" sz="1700" b="1" dirty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ru-RU" sz="1700" b="1" dirty="0">
                <a:cs typeface="Arial" charset="0"/>
              </a:rPr>
              <a:t>NB! </a:t>
            </a:r>
            <a:r>
              <a:rPr lang="ru-RU" altLang="ru-RU" sz="1700" dirty="0">
                <a:cs typeface="Arial" charset="0"/>
              </a:rPr>
              <a:t>при использовании </a:t>
            </a:r>
            <a:r>
              <a:rPr lang="ru-RU" altLang="ru-RU" sz="1700" dirty="0" err="1">
                <a:cs typeface="Arial" charset="0"/>
              </a:rPr>
              <a:t>цисплатин</a:t>
            </a:r>
            <a:r>
              <a:rPr lang="ru-RU" altLang="ru-RU" sz="1700" dirty="0">
                <a:cs typeface="Arial" charset="0"/>
              </a:rPr>
              <a:t>-содержащих схем, по разным данным, эффект был достигнут у 40–70 % пациентов. По результатам рандомизированных исследований продемонстрировано статистически значимое увеличение общей выживаемости на 5–8 % среди получавших </a:t>
            </a:r>
            <a:r>
              <a:rPr lang="ru-RU" altLang="ru-RU" sz="1700" dirty="0" err="1">
                <a:cs typeface="Arial" charset="0"/>
              </a:rPr>
              <a:t>неоадъювантную</a:t>
            </a:r>
            <a:r>
              <a:rPr lang="ru-RU" altLang="ru-RU" sz="1700" dirty="0">
                <a:cs typeface="Arial" charset="0"/>
              </a:rPr>
              <a:t> ХТ.</a:t>
            </a:r>
          </a:p>
          <a:p>
            <a:pPr eaLnBrk="1" hangingPunct="1">
              <a:spcBef>
                <a:spcPct val="0"/>
              </a:spcBef>
            </a:pPr>
            <a:endParaRPr lang="ru-RU" altLang="ru-RU" sz="1700" dirty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ru-RU" altLang="ru-RU" sz="1700" b="1" dirty="0">
                <a:cs typeface="Arial" charset="0"/>
              </a:rPr>
              <a:t>Не рекомендуется всем пациентам с РМП проведение </a:t>
            </a:r>
            <a:r>
              <a:rPr lang="ru-RU" altLang="ru-RU" sz="1700" b="1" dirty="0" err="1">
                <a:cs typeface="Arial" charset="0"/>
              </a:rPr>
              <a:t>неоадъювантной</a:t>
            </a:r>
            <a:r>
              <a:rPr lang="ru-RU" altLang="ru-RU" sz="1700" b="1" dirty="0">
                <a:cs typeface="Arial" charset="0"/>
              </a:rPr>
              <a:t> ХТ в </a:t>
            </a:r>
            <a:r>
              <a:rPr lang="ru-RU" altLang="ru-RU" sz="1700" b="1" dirty="0" err="1">
                <a:cs typeface="Arial" charset="0"/>
              </a:rPr>
              <a:t>монорежиме</a:t>
            </a:r>
            <a:r>
              <a:rPr lang="ru-RU" altLang="ru-RU" sz="1700" b="1" dirty="0">
                <a:cs typeface="Arial" charset="0"/>
              </a:rPr>
              <a:t>.</a:t>
            </a:r>
          </a:p>
        </p:txBody>
      </p:sp>
      <p:pic>
        <p:nvPicPr>
          <p:cNvPr id="6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563398B1-99F2-42BD-AE4B-3D94A668B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0988967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1651810" y="198439"/>
            <a:ext cx="6615113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kumimoji="0" lang="ru-RU" altLang="ru-RU" b="1" dirty="0">
                <a:solidFill>
                  <a:schemeClr val="accent1">
                    <a:lumMod val="75000"/>
                  </a:schemeClr>
                </a:solidFill>
              </a:rPr>
              <a:t>Консервативное лечение. </a:t>
            </a:r>
            <a:br>
              <a:rPr kumimoji="0" lang="ru-RU" altLang="ru-RU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kumimoji="0" lang="ru-RU" altLang="ru-RU" b="1" dirty="0" err="1">
                <a:solidFill>
                  <a:schemeClr val="accent1">
                    <a:lumMod val="75000"/>
                  </a:schemeClr>
                </a:solidFill>
              </a:rPr>
              <a:t>Иммуноонкологическая</a:t>
            </a:r>
            <a:r>
              <a:rPr kumimoji="0" lang="ru-RU" altLang="ru-RU" b="1" dirty="0">
                <a:solidFill>
                  <a:schemeClr val="accent1">
                    <a:lumMod val="75000"/>
                  </a:schemeClr>
                </a:solidFill>
              </a:rPr>
              <a:t> терапия</a:t>
            </a:r>
          </a:p>
        </p:txBody>
      </p:sp>
      <p:sp>
        <p:nvSpPr>
          <p:cNvPr id="21507" name="Объект 2"/>
          <p:cNvSpPr>
            <a:spLocks noGrp="1"/>
          </p:cNvSpPr>
          <p:nvPr>
            <p:ph idx="1"/>
          </p:nvPr>
        </p:nvSpPr>
        <p:spPr>
          <a:xfrm>
            <a:off x="1116589" y="1908175"/>
            <a:ext cx="6535340" cy="4751387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 sz="1600" dirty="0">
                <a:cs typeface="Arial" charset="0"/>
              </a:rPr>
              <a:t>Рекомендуется назначение </a:t>
            </a:r>
            <a:r>
              <a:rPr lang="ru-RU" altLang="ru-RU" sz="1600" dirty="0" err="1">
                <a:cs typeface="Arial" charset="0"/>
              </a:rPr>
              <a:t>атезолизумаба</a:t>
            </a:r>
            <a:r>
              <a:rPr lang="ru-RU" altLang="ru-RU" sz="1600" dirty="0">
                <a:cs typeface="Arial" charset="0"/>
              </a:rPr>
              <a:t> или </a:t>
            </a:r>
            <a:r>
              <a:rPr lang="ru-RU" altLang="ru-RU" sz="1600" dirty="0" err="1">
                <a:cs typeface="Arial" charset="0"/>
              </a:rPr>
              <a:t>пембролизумаба</a:t>
            </a:r>
            <a:r>
              <a:rPr lang="ru-RU" altLang="ru-RU" sz="1600" dirty="0">
                <a:cs typeface="Arial" charset="0"/>
              </a:rPr>
              <a:t> при невозможности проведения 1 линии ХТ препаратом </a:t>
            </a:r>
            <a:r>
              <a:rPr lang="ru-RU" altLang="ru-RU" sz="1600" dirty="0" err="1">
                <a:cs typeface="Arial" charset="0"/>
              </a:rPr>
              <a:t>цисплатин</a:t>
            </a:r>
            <a:r>
              <a:rPr lang="ru-RU" altLang="ru-RU" sz="1600" dirty="0">
                <a:cs typeface="Arial" charset="0"/>
              </a:rPr>
              <a:t> (при повышении уровня экспрессии PD‑L1).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1400" dirty="0">
                <a:cs typeface="Arial" charset="0"/>
              </a:rPr>
              <a:t>Уровень убедительности рекомендаций – В (уровень достоверности доказательств 2).</a:t>
            </a:r>
          </a:p>
          <a:p>
            <a:pPr eaLnBrk="1" hangingPunct="1">
              <a:spcBef>
                <a:spcPct val="0"/>
              </a:spcBef>
            </a:pPr>
            <a:endParaRPr lang="ru-RU" altLang="ru-RU" sz="1600" dirty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ru-RU" altLang="ru-RU" sz="1600" dirty="0">
                <a:cs typeface="Arial" charset="0"/>
              </a:rPr>
              <a:t>Рекомендуется назначение </a:t>
            </a:r>
            <a:r>
              <a:rPr lang="ru-RU" altLang="ru-RU" sz="1600" dirty="0" err="1">
                <a:cs typeface="Arial" charset="0"/>
              </a:rPr>
              <a:t>атезолизумаба</a:t>
            </a:r>
            <a:r>
              <a:rPr lang="ru-RU" altLang="ru-RU" sz="1600" dirty="0">
                <a:cs typeface="Arial" charset="0"/>
              </a:rPr>
              <a:t> или </a:t>
            </a:r>
            <a:r>
              <a:rPr lang="ru-RU" altLang="ru-RU" sz="1600" dirty="0" err="1">
                <a:cs typeface="Arial" charset="0"/>
              </a:rPr>
              <a:t>пембролизумаба</a:t>
            </a:r>
            <a:r>
              <a:rPr lang="ru-RU" altLang="ru-RU" sz="1600" dirty="0">
                <a:cs typeface="Arial" charset="0"/>
              </a:rPr>
              <a:t> или </a:t>
            </a:r>
            <a:r>
              <a:rPr lang="ru-RU" altLang="ru-RU" sz="1600" dirty="0" err="1">
                <a:cs typeface="Arial" charset="0"/>
              </a:rPr>
              <a:t>ниволумаба</a:t>
            </a:r>
            <a:r>
              <a:rPr lang="ru-RU" altLang="ru-RU" sz="1600" dirty="0">
                <a:cs typeface="Arial" charset="0"/>
              </a:rPr>
              <a:t> при прогрессировании заболевания после 1 линии ХТ (</a:t>
            </a:r>
            <a:r>
              <a:rPr lang="ru-RU" altLang="ru-RU" sz="1600" b="1" dirty="0">
                <a:cs typeface="Arial" charset="0"/>
              </a:rPr>
              <a:t>независимо от уровня экспрессии PD‑L1</a:t>
            </a:r>
            <a:r>
              <a:rPr lang="ru-RU" altLang="ru-RU" sz="1600" dirty="0">
                <a:cs typeface="Arial" charset="0"/>
              </a:rPr>
              <a:t>) 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1400" dirty="0">
                <a:cs typeface="Arial" charset="0"/>
              </a:rPr>
              <a:t>Уровень убедительности рекомендаций – С (уровень достоверности доказательств – 5).</a:t>
            </a:r>
          </a:p>
          <a:p>
            <a:pPr eaLnBrk="1" hangingPunct="1">
              <a:spcBef>
                <a:spcPct val="0"/>
              </a:spcBef>
            </a:pPr>
            <a:endParaRPr lang="ru-RU" altLang="ru-RU" sz="1600" dirty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ru-RU" altLang="ru-RU" sz="1600" dirty="0">
                <a:cs typeface="Arial" charset="0"/>
              </a:rPr>
              <a:t>Рекомендуется назначение препарата </a:t>
            </a:r>
            <a:r>
              <a:rPr lang="ru-RU" altLang="ru-RU" sz="1600" dirty="0" err="1">
                <a:cs typeface="Arial" charset="0"/>
              </a:rPr>
              <a:t>атезолизумаб</a:t>
            </a:r>
            <a:r>
              <a:rPr lang="ru-RU" altLang="ru-RU" sz="1600" dirty="0">
                <a:cs typeface="Arial" charset="0"/>
              </a:rPr>
              <a:t> при прогрессировании заболевания в течение 12 месяцев после </a:t>
            </a:r>
            <a:r>
              <a:rPr lang="ru-RU" altLang="ru-RU" sz="1600" dirty="0" err="1">
                <a:cs typeface="Arial" charset="0"/>
              </a:rPr>
              <a:t>неоадъювантной</a:t>
            </a:r>
            <a:r>
              <a:rPr lang="ru-RU" altLang="ru-RU" sz="1600" dirty="0">
                <a:cs typeface="Arial" charset="0"/>
              </a:rPr>
              <a:t> или </a:t>
            </a:r>
            <a:r>
              <a:rPr lang="ru-RU" altLang="ru-RU" sz="1600" dirty="0" err="1">
                <a:cs typeface="Arial" charset="0"/>
              </a:rPr>
              <a:t>адъювантной</a:t>
            </a:r>
            <a:r>
              <a:rPr lang="ru-RU" altLang="ru-RU" sz="1600" dirty="0">
                <a:cs typeface="Arial" charset="0"/>
              </a:rPr>
              <a:t> ХТ(независимо от уровня экспрессии PD‑L1.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1400" dirty="0">
                <a:cs typeface="Arial" charset="0"/>
              </a:rPr>
              <a:t>Уровень убедительности рекомендаций – С(уровень достоверности доказательств – 5).</a:t>
            </a:r>
          </a:p>
          <a:p>
            <a:pPr eaLnBrk="1" hangingPunct="1">
              <a:spcBef>
                <a:spcPct val="0"/>
              </a:spcBef>
            </a:pPr>
            <a:endParaRPr lang="ru-RU" altLang="ru-RU" sz="1600" dirty="0">
              <a:cs typeface="Arial" charset="0"/>
            </a:endParaRPr>
          </a:p>
        </p:txBody>
      </p:sp>
      <p:pic>
        <p:nvPicPr>
          <p:cNvPr id="5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8746313C-2AE5-4042-AAC9-68ADC8C1E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6111633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0606" y="365126"/>
            <a:ext cx="7164744" cy="1325563"/>
          </a:xfrm>
        </p:spPr>
        <p:txBody>
          <a:bodyPr>
            <a:noAutofit/>
          </a:bodyPr>
          <a:lstStyle/>
          <a:p>
            <a:r>
              <a:rPr lang="ru-RU" sz="3200" b="1" dirty="0" err="1">
                <a:solidFill>
                  <a:schemeClr val="accent1">
                    <a:lumMod val="75000"/>
                  </a:schemeClr>
                </a:solidFill>
              </a:rPr>
              <a:t>Мультимодальная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 терапия (ММТ)</a:t>
            </a:r>
            <a:b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при мышечно-инвазивном раке мочевого пузыря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b="1" dirty="0"/>
              <a:t>Цель</a:t>
            </a:r>
            <a:r>
              <a:rPr lang="ru-RU" sz="2400" dirty="0"/>
              <a:t>: сохранить мочевой пузырь для  обеспечения должного качества жизни пациента при максимальном соблюдении онкологических принципов</a:t>
            </a:r>
          </a:p>
          <a:p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5045" y="3141220"/>
            <a:ext cx="2375933" cy="2016224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325364" y="2892931"/>
            <a:ext cx="24299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ТУР+лучевая</a:t>
            </a:r>
            <a:r>
              <a:rPr lang="ru-RU" dirty="0"/>
              <a:t> терапия</a:t>
            </a:r>
          </a:p>
          <a:p>
            <a:r>
              <a:rPr lang="ru-RU" dirty="0">
                <a:solidFill>
                  <a:srgbClr val="FF0000"/>
                </a:solidFill>
              </a:rPr>
              <a:t>Цель: </a:t>
            </a:r>
            <a:r>
              <a:rPr lang="ru-RU" dirty="0"/>
              <a:t>воздействие на мочевой пузырь с опухолью + локальный контроль лимфоузлов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5072075"/>
            <a:ext cx="79296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На данный момент нет завершённых </a:t>
            </a:r>
            <a:r>
              <a:rPr lang="ru-RU" sz="1600" dirty="0" err="1"/>
              <a:t>рандомизорованных</a:t>
            </a:r>
            <a:r>
              <a:rPr lang="ru-RU" sz="1600" dirty="0"/>
              <a:t> исследований, оценивающих эффективность и безопасность ЦПВЭ (</a:t>
            </a:r>
            <a:r>
              <a:rPr lang="ru-RU" sz="1600" dirty="0" err="1"/>
              <a:t>цистпростатвезикулэктомия</a:t>
            </a:r>
            <a:r>
              <a:rPr lang="ru-RU" sz="1600" dirty="0"/>
              <a:t>) в сравнении с  ММТ. </a:t>
            </a:r>
          </a:p>
          <a:p>
            <a:r>
              <a:rPr lang="ru-RU" sz="1600" dirty="0"/>
              <a:t>Однако, есть исследования, демонстрирующие большую эффективность ММТ по сравнению с проведением только лучевой терапии.</a:t>
            </a:r>
          </a:p>
          <a:p>
            <a:endParaRPr lang="ru-RU" sz="1400" dirty="0"/>
          </a:p>
          <a:p>
            <a:pPr algn="r"/>
            <a:endParaRPr lang="ru-RU" sz="1400" i="1" dirty="0"/>
          </a:p>
        </p:txBody>
      </p:sp>
      <p:pic>
        <p:nvPicPr>
          <p:cNvPr id="7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055FD9E3-4F93-4777-BCDC-866EF6DB9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6766558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1602581" y="115888"/>
            <a:ext cx="5938838" cy="1143000"/>
          </a:xfrm>
        </p:spPr>
        <p:txBody>
          <a:bodyPr>
            <a:normAutofit/>
          </a:bodyPr>
          <a:lstStyle/>
          <a:p>
            <a:pPr eaLnBrk="1" hangingPunct="1"/>
            <a:r>
              <a:rPr kumimoji="0" lang="ru-RU" altLang="ru-RU" b="1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Лучевая терапия</a:t>
            </a:r>
          </a:p>
        </p:txBody>
      </p:sp>
      <p:sp>
        <p:nvSpPr>
          <p:cNvPr id="36867" name="Объект 2"/>
          <p:cNvSpPr>
            <a:spLocks noGrp="1"/>
          </p:cNvSpPr>
          <p:nvPr>
            <p:ph idx="1"/>
          </p:nvPr>
        </p:nvSpPr>
        <p:spPr>
          <a:xfrm>
            <a:off x="622818" y="1484313"/>
            <a:ext cx="6918601" cy="4641850"/>
          </a:xfrm>
        </p:spPr>
        <p:txBody>
          <a:bodyPr>
            <a:normAutofit fontScale="62500" lnSpcReduction="20000"/>
          </a:bodyPr>
          <a:lstStyle/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ru-RU" altLang="ru-RU" sz="2200" b="1" dirty="0"/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altLang="ru-RU" sz="2200" b="1" dirty="0"/>
              <a:t>      Виды ЛТ: самостоятельная, предоперационная, послеоперационная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kumimoji="0" lang="ru-RU" altLang="ru-RU" dirty="0"/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kumimoji="0" lang="ru-RU" altLang="ru-RU" dirty="0"/>
              <a:t>   Воздействию лучевой терапии подлежат </a:t>
            </a:r>
            <a:r>
              <a:rPr kumimoji="0" lang="ru-RU" altLang="ru-RU" b="1" dirty="0"/>
              <a:t>переходно-клеточные и  плоскоклеточные</a:t>
            </a:r>
            <a:r>
              <a:rPr kumimoji="0" lang="ru-RU" altLang="ru-RU" dirty="0"/>
              <a:t> опухоли.  </a:t>
            </a: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kumimoji="0" lang="ru-RU" altLang="ru-RU" dirty="0"/>
              <a:t>    Не показано проведение ЛТ при </a:t>
            </a:r>
            <a:r>
              <a:rPr kumimoji="0" lang="ru-RU" altLang="ru-RU" dirty="0" err="1"/>
              <a:t>НЕмышечноинвазивном</a:t>
            </a:r>
            <a:r>
              <a:rPr kumimoji="0" lang="ru-RU" altLang="ru-RU" dirty="0"/>
              <a:t> РМП. </a:t>
            </a: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kumimoji="0" lang="ru-RU" altLang="ru-RU" dirty="0"/>
              <a:t>    Лучевую терапию по радикальной программе применяют при  тотальном поражении стенок мочевого пузыря. </a:t>
            </a: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kumimoji="0" lang="ru-RU" altLang="ru-RU" dirty="0"/>
              <a:t>    При </a:t>
            </a:r>
            <a:r>
              <a:rPr kumimoji="0" lang="ru-RU" altLang="ru-RU" b="1" dirty="0" smtClean="0"/>
              <a:t>НЕ </a:t>
            </a:r>
            <a:r>
              <a:rPr kumimoji="0" lang="ru-RU" altLang="ru-RU" b="1" dirty="0" err="1" smtClean="0"/>
              <a:t>мышечноинвазивном</a:t>
            </a:r>
            <a:r>
              <a:rPr kumimoji="0" lang="ru-RU" altLang="ru-RU" dirty="0" smtClean="0"/>
              <a:t> </a:t>
            </a:r>
            <a:r>
              <a:rPr kumimoji="0" lang="ru-RU" altLang="ru-RU" dirty="0"/>
              <a:t>РМП дистанционную </a:t>
            </a:r>
            <a:r>
              <a:rPr kumimoji="0" lang="ru-RU" altLang="ru-RU" b="1" dirty="0"/>
              <a:t>ЛТ</a:t>
            </a:r>
            <a:r>
              <a:rPr kumimoji="0" lang="ru-RU" altLang="ru-RU" dirty="0"/>
              <a:t> применяют с органосохраняющей целью </a:t>
            </a:r>
            <a:r>
              <a:rPr kumimoji="0" lang="ru-RU" altLang="ru-RU" b="1" dirty="0"/>
              <a:t>при быстро рецидивирующих или обширных</a:t>
            </a:r>
            <a:r>
              <a:rPr kumimoji="0" lang="ru-RU" altLang="ru-RU" dirty="0"/>
              <a:t> опухолях, при которых невозможна ТУР; </a:t>
            </a:r>
            <a:r>
              <a:rPr kumimoji="0" lang="ru-RU" altLang="ru-RU" b="1" dirty="0"/>
              <a:t>при высоком риске </a:t>
            </a:r>
            <a:r>
              <a:rPr kumimoji="0" lang="ru-RU" altLang="ru-RU" dirty="0"/>
              <a:t>прогрессии. </a:t>
            </a: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kumimoji="0" lang="ru-RU" altLang="ru-RU" dirty="0"/>
              <a:t>   Описаны положительные результаты применения ЛТ у пациентов с неудачами БЦЖ-терапии. </a:t>
            </a: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kumimoji="0" lang="ru-RU" altLang="ru-RU" dirty="0"/>
              <a:t>   В целом ЛТ при </a:t>
            </a:r>
            <a:r>
              <a:rPr kumimoji="0" lang="ru-RU" altLang="ru-RU" dirty="0" smtClean="0"/>
              <a:t>НЕ </a:t>
            </a:r>
            <a:r>
              <a:rPr kumimoji="0" lang="ru-RU" altLang="ru-RU" dirty="0" err="1" smtClean="0"/>
              <a:t>мышечноинвазивном</a:t>
            </a:r>
            <a:r>
              <a:rPr kumimoji="0" lang="ru-RU" altLang="ru-RU" dirty="0" smtClean="0"/>
              <a:t> </a:t>
            </a:r>
            <a:r>
              <a:rPr kumimoji="0" lang="ru-RU" altLang="ru-RU" dirty="0"/>
              <a:t>РМП применяют редко, рандомизированных сравнительных исследований с другими методами лечения нет.</a:t>
            </a:r>
          </a:p>
        </p:txBody>
      </p:sp>
      <p:sp>
        <p:nvSpPr>
          <p:cNvPr id="22532" name="Объект 2"/>
          <p:cNvSpPr txBox="1">
            <a:spLocks/>
          </p:cNvSpPr>
          <p:nvPr/>
        </p:nvSpPr>
        <p:spPr bwMode="auto">
          <a:xfrm>
            <a:off x="1601391" y="6021390"/>
            <a:ext cx="6204347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99060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252538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52400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981200" eaLnBrk="0" fontAlgn="base" hangingPunct="0">
              <a:spcAft>
                <a:spcPct val="0"/>
              </a:spcAft>
              <a:buFont typeface="Arial" charset="0"/>
              <a:buChar char="»"/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438400" eaLnBrk="0" fontAlgn="base" hangingPunct="0">
              <a:spcAft>
                <a:spcPct val="0"/>
              </a:spcAft>
              <a:buFont typeface="Arial" charset="0"/>
              <a:buChar char="»"/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895600" eaLnBrk="0" fontAlgn="base" hangingPunct="0">
              <a:spcAft>
                <a:spcPct val="0"/>
              </a:spcAft>
              <a:buFont typeface="Arial" charset="0"/>
              <a:buChar char="»"/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352800" eaLnBrk="0" fontAlgn="base" hangingPunct="0">
              <a:spcAft>
                <a:spcPct val="0"/>
              </a:spcAft>
              <a:buFont typeface="Arial" charset="0"/>
              <a:buChar char="»"/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Aft>
                <a:spcPts val="1200"/>
              </a:spcAft>
            </a:pPr>
            <a:endParaRPr kumimoji="0" lang="ru-RU" altLang="ru-RU" sz="800"/>
          </a:p>
        </p:txBody>
      </p:sp>
      <p:pic>
        <p:nvPicPr>
          <p:cNvPr id="6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AA98CB61-093D-4A3B-86B1-F791D9255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42155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TNM </a:t>
            </a:r>
            <a:r>
              <a:rPr lang="ru-RU" b="1" smtClean="0"/>
              <a:t>классификация ПКР (2017)</a:t>
            </a:r>
            <a:endParaRPr lang="ru-RU" smtClean="0"/>
          </a:p>
        </p:txBody>
      </p:sp>
      <p:sp>
        <p:nvSpPr>
          <p:cNvPr id="2867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T2 Опухоль &gt;7 см в самом большом измерении,</a:t>
            </a:r>
            <a:r>
              <a:rPr lang="en-US" smtClean="0"/>
              <a:t> </a:t>
            </a:r>
            <a:r>
              <a:rPr lang="ru-RU" smtClean="0"/>
              <a:t>ограниченная почкой</a:t>
            </a:r>
          </a:p>
          <a:p>
            <a:r>
              <a:rPr lang="ru-RU" smtClean="0"/>
              <a:t>Т2а Опухоль &gt;7 см, но &lt; 10 см большом измерении, ограниченная</a:t>
            </a:r>
            <a:r>
              <a:rPr lang="en-US" smtClean="0"/>
              <a:t>  </a:t>
            </a:r>
            <a:r>
              <a:rPr lang="ru-RU" smtClean="0"/>
              <a:t>почкой</a:t>
            </a:r>
          </a:p>
          <a:p>
            <a:r>
              <a:rPr lang="ru-RU" smtClean="0"/>
              <a:t>Т2b Опухоль &gt; 10 см, в самом большом измерении, ограниченная почкой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1602581" y="115888"/>
            <a:ext cx="5938838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0" lang="ru-RU" altLang="ru-RU" b="1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Предоперационная лучевая терапия</a:t>
            </a:r>
          </a:p>
        </p:txBody>
      </p:sp>
      <p:sp>
        <p:nvSpPr>
          <p:cNvPr id="25603" name="Объект 2"/>
          <p:cNvSpPr>
            <a:spLocks noGrp="1"/>
          </p:cNvSpPr>
          <p:nvPr>
            <p:ph idx="1"/>
          </p:nvPr>
        </p:nvSpPr>
        <p:spPr>
          <a:xfrm>
            <a:off x="811763" y="1484313"/>
            <a:ext cx="7193902" cy="4641850"/>
          </a:xfrm>
        </p:spPr>
        <p:txBody>
          <a:bodyPr>
            <a:normAutofit fontScale="85000" lnSpcReduction="20000"/>
          </a:bodyPr>
          <a:lstStyle/>
          <a:p>
            <a:pPr marL="0" indent="0" eaLnBrk="1" hangingPunct="1">
              <a:spcBef>
                <a:spcPct val="0"/>
              </a:spcBef>
              <a:buNone/>
            </a:pPr>
            <a:r>
              <a:rPr kumimoji="0" lang="ru-RU" altLang="ru-RU" dirty="0">
                <a:cs typeface="Arial" charset="0"/>
              </a:rPr>
              <a:t>Рекомендуется у пациентов при проведении предоперационной ЛТ </a:t>
            </a:r>
            <a:r>
              <a:rPr kumimoji="0" lang="ru-RU" altLang="ru-RU" b="1" dirty="0">
                <a:cs typeface="Arial" charset="0"/>
              </a:rPr>
              <a:t>суммарная очаговая доза в пределах 20–45 Гр </a:t>
            </a:r>
            <a:r>
              <a:rPr kumimoji="0" lang="ru-RU" altLang="ru-RU" dirty="0">
                <a:cs typeface="Arial" charset="0"/>
              </a:rPr>
              <a:t>для снижения степени инвазии опухоли и предотвращения развития местного рецидива после хирургического вмешательства.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kumimoji="0" lang="ru-RU" altLang="ru-RU" b="1" dirty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kumimoji="0" lang="en-US" altLang="ru-RU" b="1" dirty="0">
                <a:cs typeface="Arial" charset="0"/>
              </a:rPr>
              <a:t>NB!</a:t>
            </a:r>
            <a:r>
              <a:rPr kumimoji="0" lang="ru-RU" altLang="ru-RU" dirty="0">
                <a:cs typeface="Arial" charset="0"/>
              </a:rPr>
              <a:t> в ряде исследований показано снижение числа местных рецидивов после предоперационной ЛТ, однако в других исследованиях не отмечено ее влияния на выживаемость и частоту местного </a:t>
            </a:r>
            <a:r>
              <a:rPr kumimoji="0" lang="ru-RU" altLang="ru-RU" dirty="0" err="1">
                <a:cs typeface="Arial" charset="0"/>
              </a:rPr>
              <a:t>рецидивирования</a:t>
            </a:r>
            <a:r>
              <a:rPr kumimoji="0" lang="ru-RU" altLang="ru-RU" dirty="0">
                <a:cs typeface="Arial" charset="0"/>
              </a:rPr>
              <a:t>.</a:t>
            </a:r>
          </a:p>
        </p:txBody>
      </p:sp>
      <p:sp>
        <p:nvSpPr>
          <p:cNvPr id="25604" name="Объект 2"/>
          <p:cNvSpPr txBox="1">
            <a:spLocks/>
          </p:cNvSpPr>
          <p:nvPr/>
        </p:nvSpPr>
        <p:spPr bwMode="auto">
          <a:xfrm>
            <a:off x="1601391" y="6021390"/>
            <a:ext cx="6204347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99060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252538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52400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981200" eaLnBrk="0" fontAlgn="base" hangingPunct="0">
              <a:spcAft>
                <a:spcPct val="0"/>
              </a:spcAft>
              <a:buFont typeface="Arial" charset="0"/>
              <a:buChar char="»"/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438400" eaLnBrk="0" fontAlgn="base" hangingPunct="0">
              <a:spcAft>
                <a:spcPct val="0"/>
              </a:spcAft>
              <a:buFont typeface="Arial" charset="0"/>
              <a:buChar char="»"/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895600" eaLnBrk="0" fontAlgn="base" hangingPunct="0">
              <a:spcAft>
                <a:spcPct val="0"/>
              </a:spcAft>
              <a:buFont typeface="Arial" charset="0"/>
              <a:buChar char="»"/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352800" eaLnBrk="0" fontAlgn="base" hangingPunct="0">
              <a:spcAft>
                <a:spcPct val="0"/>
              </a:spcAft>
              <a:buFont typeface="Arial" charset="0"/>
              <a:buChar char="»"/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Aft>
                <a:spcPts val="1200"/>
              </a:spcAft>
            </a:pPr>
            <a:endParaRPr kumimoji="0" lang="ru-RU" altLang="ru-RU" sz="800"/>
          </a:p>
        </p:txBody>
      </p:sp>
      <p:pic>
        <p:nvPicPr>
          <p:cNvPr id="6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5AFCCDD8-5BEE-4D17-9FB1-8F03B6BED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879464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1602581" y="115888"/>
            <a:ext cx="5938838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0" lang="ru-RU" altLang="ru-RU" b="1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Послеоперационная лучевая терапия</a:t>
            </a:r>
          </a:p>
        </p:txBody>
      </p:sp>
      <p:sp>
        <p:nvSpPr>
          <p:cNvPr id="26627" name="Объект 2"/>
          <p:cNvSpPr>
            <a:spLocks noGrp="1"/>
          </p:cNvSpPr>
          <p:nvPr>
            <p:ph idx="1"/>
          </p:nvPr>
        </p:nvSpPr>
        <p:spPr>
          <a:xfrm>
            <a:off x="447869" y="1484313"/>
            <a:ext cx="7093550" cy="4641850"/>
          </a:xfrm>
        </p:spPr>
        <p:txBody>
          <a:bodyPr>
            <a:normAutofit fontScale="92500"/>
          </a:bodyPr>
          <a:lstStyle/>
          <a:p>
            <a:pPr eaLnBrk="1" hangingPunct="1">
              <a:spcBef>
                <a:spcPct val="0"/>
              </a:spcBef>
            </a:pPr>
            <a:r>
              <a:rPr kumimoji="0" lang="ru-RU" altLang="ru-RU" dirty="0">
                <a:cs typeface="Arial" charset="0"/>
              </a:rPr>
              <a:t>Рекомендуется при наличии местно-распространенной опухоли (рТ3–4) и R+ для профилактики </a:t>
            </a:r>
            <a:r>
              <a:rPr kumimoji="0" lang="ru-RU" altLang="ru-RU" dirty="0" err="1">
                <a:cs typeface="Arial" charset="0"/>
              </a:rPr>
              <a:t>рецидивирования</a:t>
            </a:r>
            <a:r>
              <a:rPr kumimoji="0" lang="ru-RU" altLang="ru-RU" dirty="0">
                <a:cs typeface="Arial" charset="0"/>
              </a:rPr>
              <a:t>].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kumimoji="0" lang="ru-RU" altLang="ru-RU" b="1" dirty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kumimoji="0" lang="ru-RU" altLang="ru-RU" dirty="0">
                <a:cs typeface="Arial" charset="0"/>
              </a:rPr>
              <a:t>При наличии метастатического поражения регионарных ЛУ на первом этапе ЛТ в объем облучения включаются регионарные лимфатические узлы мочевого пузыря.</a:t>
            </a:r>
          </a:p>
        </p:txBody>
      </p:sp>
      <p:sp>
        <p:nvSpPr>
          <p:cNvPr id="26628" name="Объект 2"/>
          <p:cNvSpPr txBox="1">
            <a:spLocks/>
          </p:cNvSpPr>
          <p:nvPr/>
        </p:nvSpPr>
        <p:spPr bwMode="auto">
          <a:xfrm>
            <a:off x="1601391" y="6021390"/>
            <a:ext cx="6204347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99060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252538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52400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981200" eaLnBrk="0" fontAlgn="base" hangingPunct="0">
              <a:spcAft>
                <a:spcPct val="0"/>
              </a:spcAft>
              <a:buFont typeface="Arial" charset="0"/>
              <a:buChar char="»"/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438400" eaLnBrk="0" fontAlgn="base" hangingPunct="0">
              <a:spcAft>
                <a:spcPct val="0"/>
              </a:spcAft>
              <a:buFont typeface="Arial" charset="0"/>
              <a:buChar char="»"/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895600" eaLnBrk="0" fontAlgn="base" hangingPunct="0">
              <a:spcAft>
                <a:spcPct val="0"/>
              </a:spcAft>
              <a:buFont typeface="Arial" charset="0"/>
              <a:buChar char="»"/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352800" eaLnBrk="0" fontAlgn="base" hangingPunct="0">
              <a:spcAft>
                <a:spcPct val="0"/>
              </a:spcAft>
              <a:buFont typeface="Arial" charset="0"/>
              <a:buChar char="»"/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Aft>
                <a:spcPts val="1200"/>
              </a:spcAft>
            </a:pPr>
            <a:endParaRPr kumimoji="0" lang="ru-RU" altLang="ru-RU" sz="800"/>
          </a:p>
        </p:txBody>
      </p:sp>
      <p:pic>
        <p:nvPicPr>
          <p:cNvPr id="6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2F2722A9-C212-446F-8A5F-54C3EEEDB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2349230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1602581" y="115888"/>
            <a:ext cx="5938838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0" lang="ru-RU" altLang="ru-RU" b="1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Реабилитация после лучевой терапии</a:t>
            </a:r>
          </a:p>
        </p:txBody>
      </p:sp>
      <p:sp>
        <p:nvSpPr>
          <p:cNvPr id="36867" name="Объект 2"/>
          <p:cNvSpPr>
            <a:spLocks noGrp="1"/>
          </p:cNvSpPr>
          <p:nvPr>
            <p:ph idx="1"/>
          </p:nvPr>
        </p:nvSpPr>
        <p:spPr>
          <a:xfrm>
            <a:off x="538843" y="1700213"/>
            <a:ext cx="7977674" cy="464185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kumimoji="0" lang="ru-RU" altLang="ru-RU" dirty="0"/>
              <a:t>Целесообразно и эффективно выполнение комплекса ЛФК (аэробной нагрузки в сочетании с силовой) на фоне ЛТ, что позволяет проводить профилактику слабости и улучшает качество жизни пациентов с РМП после ЦЭ на фоне лучевой терапии.</a:t>
            </a:r>
          </a:p>
          <a:p>
            <a:pPr marL="285750" indent="-285750">
              <a:spcBef>
                <a:spcPct val="0"/>
              </a:spcBef>
              <a:buFontTx/>
              <a:buChar char="-"/>
              <a:defRPr/>
            </a:pPr>
            <a:endParaRPr kumimoji="0" lang="ru-RU" altLang="ru-RU" dirty="0"/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kumimoji="0" lang="ru-RU" altLang="ru-RU" dirty="0"/>
              <a:t>Рекомендуется </a:t>
            </a:r>
            <a:r>
              <a:rPr kumimoji="0" lang="ru-RU" altLang="ru-RU" b="1" dirty="0"/>
              <a:t>через 3 дня после начала ЛТ </a:t>
            </a:r>
            <a:r>
              <a:rPr kumimoji="0" lang="ru-RU" altLang="ru-RU" dirty="0"/>
              <a:t>пациентам подключать </a:t>
            </a:r>
            <a:r>
              <a:rPr kumimoji="0" lang="ru-RU" altLang="ru-RU" b="1" dirty="0"/>
              <a:t>низкоинтенсивную лазеротерапию на 3 дня в неделю </a:t>
            </a:r>
            <a:r>
              <a:rPr kumimoji="0" lang="ru-RU" altLang="ru-RU" dirty="0"/>
              <a:t>для профилактики лучевого дерматита</a:t>
            </a:r>
            <a:r>
              <a:rPr lang="ru-RU" altLang="ru-RU" dirty="0"/>
              <a:t>.</a:t>
            </a:r>
            <a:endParaRPr kumimoji="0" lang="ru-RU" altLang="ru-RU" dirty="0"/>
          </a:p>
        </p:txBody>
      </p:sp>
      <p:sp>
        <p:nvSpPr>
          <p:cNvPr id="32772" name="Объект 2"/>
          <p:cNvSpPr txBox="1">
            <a:spLocks/>
          </p:cNvSpPr>
          <p:nvPr/>
        </p:nvSpPr>
        <p:spPr bwMode="auto">
          <a:xfrm>
            <a:off x="1601391" y="6021390"/>
            <a:ext cx="6204347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99060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252538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52400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981200" eaLnBrk="0" fontAlgn="base" hangingPunct="0">
              <a:spcAft>
                <a:spcPct val="0"/>
              </a:spcAft>
              <a:buFont typeface="Arial" charset="0"/>
              <a:buChar char="»"/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438400" eaLnBrk="0" fontAlgn="base" hangingPunct="0">
              <a:spcAft>
                <a:spcPct val="0"/>
              </a:spcAft>
              <a:buFont typeface="Arial" charset="0"/>
              <a:buChar char="»"/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895600" eaLnBrk="0" fontAlgn="base" hangingPunct="0">
              <a:spcAft>
                <a:spcPct val="0"/>
              </a:spcAft>
              <a:buFont typeface="Arial" charset="0"/>
              <a:buChar char="»"/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352800" eaLnBrk="0" fontAlgn="base" hangingPunct="0">
              <a:spcAft>
                <a:spcPct val="0"/>
              </a:spcAft>
              <a:buFont typeface="Arial" charset="0"/>
              <a:buChar char="»"/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Aft>
                <a:spcPts val="1200"/>
              </a:spcAft>
            </a:pPr>
            <a:endParaRPr kumimoji="0" lang="ru-RU" altLang="ru-RU" sz="800"/>
          </a:p>
        </p:txBody>
      </p:sp>
      <p:pic>
        <p:nvPicPr>
          <p:cNvPr id="6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89BD609C-28CD-4D90-B479-758441993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8147922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87C99609-454B-C147-A567-1AC3C892D52E}"/>
              </a:ext>
            </a:extLst>
          </p:cNvPr>
          <p:cNvSpPr txBox="1">
            <a:spLocks/>
          </p:cNvSpPr>
          <p:nvPr/>
        </p:nvSpPr>
        <p:spPr>
          <a:xfrm>
            <a:off x="3282043" y="2182626"/>
            <a:ext cx="5499983" cy="45634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Рак простаты.</a:t>
            </a:r>
          </a:p>
        </p:txBody>
      </p:sp>
      <p:pic>
        <p:nvPicPr>
          <p:cNvPr id="8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FD62E29C-C57F-46A7-BBB8-CA89C2C65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943" y="214063"/>
            <a:ext cx="1694381" cy="1511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5802802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Прямоугольник 2">
            <a:extLst>
              <a:ext uri="{FF2B5EF4-FFF2-40B4-BE49-F238E27FC236}">
                <a16:creationId xmlns:a16="http://schemas.microsoft.com/office/drawing/2014/main" xmlns="" id="{AC541A3B-13F2-426E-857F-59BC4C077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889" y="476252"/>
            <a:ext cx="642699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99987F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ru-RU" altLang="ru-RU" sz="2800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Эпидемиология рака предстательной железы (РПЖ)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xmlns="" id="{6511F4B0-76F4-4385-8D39-814A5C6FA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2" y="1427163"/>
            <a:ext cx="5778104" cy="217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>
              <a:defRPr sz="2400"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/>
            </a:pPr>
            <a:r>
              <a:rPr lang="en-US" altLang="ru-RU" sz="2000" dirty="0">
                <a:latin typeface="+mn-lt"/>
              </a:rPr>
              <a:t> </a:t>
            </a:r>
            <a:r>
              <a:rPr lang="ru-RU" altLang="ru-RU" dirty="0">
                <a:latin typeface="+mn-lt"/>
              </a:rPr>
              <a:t>Россия</a:t>
            </a:r>
            <a:r>
              <a:rPr lang="en-US" altLang="ru-RU" dirty="0">
                <a:latin typeface="+mn-lt"/>
              </a:rPr>
              <a:t>:</a:t>
            </a:r>
          </a:p>
          <a:p>
            <a:pPr lvl="1">
              <a:lnSpc>
                <a:spcPct val="950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ru-RU" sz="2000" dirty="0">
                <a:latin typeface="+mn-lt"/>
              </a:rPr>
              <a:t> </a:t>
            </a:r>
            <a:r>
              <a:rPr lang="ru-RU" altLang="ru-RU" sz="2000" dirty="0">
                <a:latin typeface="+mn-lt"/>
              </a:rPr>
              <a:t>2-3-ое ранговое место по заболеваемости</a:t>
            </a:r>
            <a:r>
              <a:rPr lang="en-US" altLang="ru-RU" sz="2000" dirty="0">
                <a:latin typeface="+mn-lt"/>
              </a:rPr>
              <a:t> </a:t>
            </a:r>
          </a:p>
          <a:p>
            <a:pPr lvl="1">
              <a:lnSpc>
                <a:spcPct val="950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ru-RU" sz="2000" dirty="0">
                <a:latin typeface="+mn-lt"/>
              </a:rPr>
              <a:t> </a:t>
            </a:r>
            <a:r>
              <a:rPr lang="ru-RU" altLang="ru-RU" sz="2000" dirty="0">
                <a:latin typeface="+mn-lt"/>
              </a:rPr>
              <a:t>Рост распространенности на </a:t>
            </a:r>
            <a:r>
              <a:rPr lang="en-US" altLang="ru-RU" sz="2000" dirty="0">
                <a:latin typeface="+mn-lt"/>
              </a:rPr>
              <a:t>55% </a:t>
            </a:r>
            <a:r>
              <a:rPr lang="ru-RU" altLang="ru-RU" sz="2000" dirty="0">
                <a:latin typeface="+mn-lt"/>
              </a:rPr>
              <a:t>и смертности на </a:t>
            </a:r>
            <a:r>
              <a:rPr lang="en-US" altLang="ru-RU" sz="2000" dirty="0">
                <a:latin typeface="+mn-lt"/>
              </a:rPr>
              <a:t>54% </a:t>
            </a:r>
            <a:r>
              <a:rPr lang="ru-RU" altLang="ru-RU" sz="2000" dirty="0">
                <a:latin typeface="+mn-lt"/>
              </a:rPr>
              <a:t>за последние 30 лет</a:t>
            </a:r>
          </a:p>
          <a:p>
            <a:pPr lvl="1">
              <a:lnSpc>
                <a:spcPct val="950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ru-RU" altLang="ru-RU" sz="2000" dirty="0">
                <a:latin typeface="+mn-lt"/>
              </a:rPr>
              <a:t> Лишь 4,5% случаев выявлены при скрининге</a:t>
            </a:r>
            <a:endParaRPr lang="en-US" altLang="ru-RU" sz="2000" dirty="0">
              <a:latin typeface="+mn-lt"/>
            </a:endParaRPr>
          </a:p>
          <a:p>
            <a:pPr lvl="1">
              <a:lnSpc>
                <a:spcPct val="950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ru-RU" sz="2000" dirty="0">
                <a:latin typeface="+mn-lt"/>
              </a:rPr>
              <a:t> </a:t>
            </a:r>
            <a:r>
              <a:rPr lang="ru-RU" altLang="ru-RU" sz="2000" dirty="0">
                <a:latin typeface="+mn-lt"/>
              </a:rPr>
              <a:t>5-летняя выживаемость – 28,3%</a:t>
            </a:r>
          </a:p>
        </p:txBody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xmlns="" id="{B8D7426C-7016-47C4-B6EF-CDB88CA19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4235" y="3683000"/>
            <a:ext cx="3780234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547688" indent="-182563"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99987F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ru-RU" altLang="ru-RU" dirty="0">
                <a:solidFill>
                  <a:schemeClr val="tx1"/>
                </a:solidFill>
              </a:rPr>
              <a:t>США</a:t>
            </a:r>
            <a:r>
              <a:rPr lang="en-US" altLang="ru-RU" dirty="0">
                <a:solidFill>
                  <a:schemeClr val="tx1"/>
                </a:solidFill>
                <a:latin typeface="Tw Cen MT" panose="020B0604020202020204" pitchFamily="34" charset="0"/>
              </a:rPr>
              <a:t>:</a:t>
            </a:r>
          </a:p>
          <a:p>
            <a:pPr lvl="1">
              <a:lnSpc>
                <a:spcPct val="90000"/>
              </a:lnSpc>
            </a:pPr>
            <a:r>
              <a:rPr lang="ru-RU" altLang="ru-RU" dirty="0"/>
              <a:t>1-ое ранговое место по заболеваемости среди мужчин, без учета рака кожи </a:t>
            </a:r>
            <a:r>
              <a:rPr lang="en-US" altLang="ru-RU" dirty="0">
                <a:latin typeface="Tw Cen MT" panose="020B0604020202020204" pitchFamily="34" charset="0"/>
              </a:rPr>
              <a:t>(300000/</a:t>
            </a:r>
            <a:r>
              <a:rPr lang="ru-RU" altLang="ru-RU" dirty="0"/>
              <a:t>год</a:t>
            </a:r>
            <a:r>
              <a:rPr lang="en-US" altLang="ru-RU" dirty="0">
                <a:latin typeface="Tw Cen MT" panose="020B0604020202020204" pitchFamily="34" charset="0"/>
              </a:rPr>
              <a:t>) </a:t>
            </a:r>
          </a:p>
          <a:p>
            <a:pPr lvl="1">
              <a:lnSpc>
                <a:spcPct val="90000"/>
              </a:lnSpc>
            </a:pPr>
            <a:r>
              <a:rPr lang="ru-RU" altLang="ru-RU" dirty="0"/>
              <a:t>2-ое ранговое место в структуре онкологической смертности мужчин</a:t>
            </a:r>
            <a:endParaRPr lang="en-US" altLang="ru-RU" dirty="0">
              <a:latin typeface="Tw Cen MT" panose="020B060402020202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altLang="ru-RU" dirty="0">
                <a:latin typeface="Tw Cen MT" panose="020B0604020202020204" pitchFamily="34" charset="0"/>
              </a:rPr>
              <a:t>5-</a:t>
            </a:r>
            <a:r>
              <a:rPr lang="ru-RU" altLang="ru-RU" dirty="0"/>
              <a:t>летняя выживаемость </a:t>
            </a:r>
            <a:r>
              <a:rPr lang="en-US" altLang="ru-RU" dirty="0">
                <a:latin typeface="Tw Cen MT" panose="020B0604020202020204" pitchFamily="34" charset="0"/>
              </a:rPr>
              <a:t>- 42-69%</a:t>
            </a:r>
          </a:p>
        </p:txBody>
      </p:sp>
      <p:pic>
        <p:nvPicPr>
          <p:cNvPr id="63493" name="Picture 20" descr="pca">
            <a:extLst>
              <a:ext uri="{FF2B5EF4-FFF2-40B4-BE49-F238E27FC236}">
                <a16:creationId xmlns:a16="http://schemas.microsoft.com/office/drawing/2014/main" xmlns="" id="{49D5521E-AC1E-436D-8A5E-FDA715575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26" r="8012"/>
          <a:stretch>
            <a:fillRect/>
          </a:stretch>
        </p:blipFill>
        <p:spPr bwMode="auto">
          <a:xfrm>
            <a:off x="5436394" y="3429002"/>
            <a:ext cx="1944291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7B11642E-8FDE-4D3B-9617-7064DA3D3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Слайд2">
            <a:extLst>
              <a:ext uri="{FF2B5EF4-FFF2-40B4-BE49-F238E27FC236}">
                <a16:creationId xmlns:a16="http://schemas.microsoft.com/office/drawing/2014/main" xmlns="" id="{DB914508-0F32-409D-A113-FB9C18CA10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216" t="7450" r="15784" b="8497"/>
          <a:stretch/>
        </p:blipFill>
        <p:spPr bwMode="auto">
          <a:xfrm>
            <a:off x="1754840" y="690283"/>
            <a:ext cx="6103308" cy="576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17C9EC4F-0A01-4131-B3A7-47C0A889A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Слайд3">
            <a:extLst>
              <a:ext uri="{FF2B5EF4-FFF2-40B4-BE49-F238E27FC236}">
                <a16:creationId xmlns:a16="http://schemas.microsoft.com/office/drawing/2014/main" xmlns="" id="{0390609E-27CC-4A3A-9F9E-C3DE1918BD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92" t="9566" r="17157" b="6566"/>
          <a:stretch/>
        </p:blipFill>
        <p:spPr bwMode="auto">
          <a:xfrm>
            <a:off x="2198594" y="528918"/>
            <a:ext cx="4625789" cy="6015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FBC99C1D-F00D-43EE-BA49-ABCC3CD09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>
            <a:extLst>
              <a:ext uri="{FF2B5EF4-FFF2-40B4-BE49-F238E27FC236}">
                <a16:creationId xmlns:a16="http://schemas.microsoft.com/office/drawing/2014/main" xmlns="" id="{4AA080E5-5859-4B3B-A5A6-4A793C9C60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6547" y="274640"/>
            <a:ext cx="5701553" cy="896937"/>
          </a:xfrm>
        </p:spPr>
        <p:txBody>
          <a:bodyPr rtlCol="0"/>
          <a:lstStyle/>
          <a:p>
            <a:pPr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ea typeface="+mj-ea"/>
              </a:rPr>
              <a:t>Нормальная анатомия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xmlns="" id="{9997317B-B2B3-40DB-BDFE-6A87C26B32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91866" y="1700215"/>
            <a:ext cx="2709863" cy="4497387"/>
          </a:xfrm>
        </p:spPr>
        <p:txBody>
          <a:bodyPr>
            <a:normAutofit fontScale="85000" lnSpcReduction="20000"/>
          </a:bodyPr>
          <a:lstStyle/>
          <a:p>
            <a:r>
              <a:rPr lang="ru-RU" altLang="ru-RU" sz="2400" dirty="0"/>
              <a:t>Периферия железы: периферическая и центральная зоны</a:t>
            </a:r>
          </a:p>
          <a:p>
            <a:pPr lvl="1"/>
            <a:r>
              <a:rPr lang="ru-RU" altLang="ru-RU" dirty="0"/>
              <a:t>70% случаев рака</a:t>
            </a:r>
          </a:p>
          <a:p>
            <a:endParaRPr lang="ru-RU" altLang="ru-RU" sz="2400" dirty="0"/>
          </a:p>
          <a:p>
            <a:r>
              <a:rPr lang="ru-RU" altLang="ru-RU" sz="2400" dirty="0"/>
              <a:t>Центр железы: переходная (</a:t>
            </a:r>
            <a:r>
              <a:rPr lang="ru-RU" altLang="ru-RU" sz="2400" dirty="0" err="1"/>
              <a:t>периуретральная</a:t>
            </a:r>
            <a:r>
              <a:rPr lang="ru-RU" altLang="ru-RU" sz="2400" dirty="0"/>
              <a:t>) зона</a:t>
            </a:r>
          </a:p>
          <a:p>
            <a:pPr lvl="1"/>
            <a:r>
              <a:rPr lang="ru-RU" altLang="ru-RU" dirty="0"/>
              <a:t>30% случаев рака</a:t>
            </a:r>
          </a:p>
          <a:p>
            <a:pPr lvl="1"/>
            <a:r>
              <a:rPr lang="ru-RU" altLang="ru-RU" dirty="0"/>
              <a:t>ДГПЖ</a:t>
            </a:r>
          </a:p>
        </p:txBody>
      </p:sp>
      <p:grpSp>
        <p:nvGrpSpPr>
          <p:cNvPr id="2" name="Group 24">
            <a:extLst>
              <a:ext uri="{FF2B5EF4-FFF2-40B4-BE49-F238E27FC236}">
                <a16:creationId xmlns:a16="http://schemas.microsoft.com/office/drawing/2014/main" xmlns="" id="{2DF06BA1-2FFC-4090-9170-E80D7FDEC651}"/>
              </a:ext>
            </a:extLst>
          </p:cNvPr>
          <p:cNvGrpSpPr>
            <a:grpSpLocks/>
          </p:cNvGrpSpPr>
          <p:nvPr/>
        </p:nvGrpSpPr>
        <p:grpSpPr bwMode="auto">
          <a:xfrm>
            <a:off x="4410076" y="1843090"/>
            <a:ext cx="3596879" cy="3652837"/>
            <a:chOff x="2835" y="890"/>
            <a:chExt cx="3021" cy="2301"/>
          </a:xfrm>
        </p:grpSpPr>
        <p:sp>
          <p:nvSpPr>
            <p:cNvPr id="20485" name="Rectangle 22">
              <a:extLst>
                <a:ext uri="{FF2B5EF4-FFF2-40B4-BE49-F238E27FC236}">
                  <a16:creationId xmlns:a16="http://schemas.microsoft.com/office/drawing/2014/main" xmlns="" id="{64EA7625-8172-47C6-BE90-83DAEAF4A2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1" y="892"/>
              <a:ext cx="158" cy="229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ACC2C9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ACC2C9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99987F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altLang="ru-RU" sz="18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20486" name="Picture 7" descr="scheme">
              <a:extLst>
                <a:ext uri="{FF2B5EF4-FFF2-40B4-BE49-F238E27FC236}">
                  <a16:creationId xmlns:a16="http://schemas.microsoft.com/office/drawing/2014/main" xmlns="" id="{5FA1E0A8-FECD-4FF7-898E-67168C58DD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5" y="890"/>
              <a:ext cx="2676" cy="2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7" name="Text Box 11">
              <a:extLst>
                <a:ext uri="{FF2B5EF4-FFF2-40B4-BE49-F238E27FC236}">
                  <a16:creationId xmlns:a16="http://schemas.microsoft.com/office/drawing/2014/main" xmlns="" id="{8AD8B3EC-FF19-4C66-A5DE-030982E214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6" y="1013"/>
              <a:ext cx="1110" cy="194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ACC2C9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ACC2C9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99987F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ru-RU" altLang="ru-RU" sz="1400" b="1">
                  <a:solidFill>
                    <a:schemeClr val="bg1"/>
                  </a:solidFill>
                  <a:latin typeface="Book Antiqua" panose="02040602050305030304" pitchFamily="18" charset="0"/>
                </a:rPr>
                <a:t>Моч. пузырь</a:t>
              </a:r>
            </a:p>
          </p:txBody>
        </p:sp>
        <p:sp>
          <p:nvSpPr>
            <p:cNvPr id="20488" name="Text Box 13">
              <a:extLst>
                <a:ext uri="{FF2B5EF4-FFF2-40B4-BE49-F238E27FC236}">
                  <a16:creationId xmlns:a16="http://schemas.microsoft.com/office/drawing/2014/main" xmlns="" id="{B14EB96D-F1A2-4E66-989D-B42BDC1109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5" y="2071"/>
              <a:ext cx="752" cy="291"/>
            </a:xfrm>
            <a:prstGeom prst="rect">
              <a:avLst/>
            </a:prstGeom>
            <a:solidFill>
              <a:schemeClr val="tx1">
                <a:alpha val="8784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ACC2C9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ACC2C9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99987F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ru-RU" altLang="ru-RU" sz="1200" b="1">
                  <a:solidFill>
                    <a:schemeClr val="bg1"/>
                  </a:solidFill>
                  <a:latin typeface="Book Antiqua" panose="02040602050305030304" pitchFamily="18" charset="0"/>
                </a:rPr>
                <a:t>Верумон-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ru-RU" altLang="ru-RU" sz="1200" b="1">
                  <a:solidFill>
                    <a:schemeClr val="bg1"/>
                  </a:solidFill>
                  <a:latin typeface="Book Antiqua" panose="02040602050305030304" pitchFamily="18" charset="0"/>
                </a:rPr>
                <a:t>танум</a:t>
              </a:r>
            </a:p>
          </p:txBody>
        </p:sp>
        <p:sp>
          <p:nvSpPr>
            <p:cNvPr id="20489" name="Rectangle 14">
              <a:extLst>
                <a:ext uri="{FF2B5EF4-FFF2-40B4-BE49-F238E27FC236}">
                  <a16:creationId xmlns:a16="http://schemas.microsoft.com/office/drawing/2014/main" xmlns="" id="{26EB262B-4E9A-4502-A856-F078F5355A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1" y="1377"/>
              <a:ext cx="499" cy="31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ACC2C9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ACC2C9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99987F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altLang="ru-RU" sz="18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490" name="Text Box 12">
              <a:extLst>
                <a:ext uri="{FF2B5EF4-FFF2-40B4-BE49-F238E27FC236}">
                  <a16:creationId xmlns:a16="http://schemas.microsoft.com/office/drawing/2014/main" xmlns="" id="{53F9B9B8-B91B-480F-BD6F-AB6A3DEE3C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5" y="1467"/>
              <a:ext cx="680" cy="872"/>
            </a:xfrm>
            <a:prstGeom prst="rect">
              <a:avLst/>
            </a:prstGeom>
            <a:solidFill>
              <a:schemeClr val="tx1">
                <a:alpha val="8509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ACC2C9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ACC2C9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99987F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ru-RU" altLang="ru-RU" sz="1200" b="1">
                  <a:solidFill>
                    <a:schemeClr val="bg1"/>
                  </a:solidFill>
                  <a:latin typeface="Book Antiqua" panose="02040602050305030304" pitchFamily="18" charset="0"/>
                </a:rPr>
                <a:t>Передняя 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ru-RU" altLang="ru-RU" sz="1200" b="1">
                  <a:solidFill>
                    <a:schemeClr val="bg1"/>
                  </a:solidFill>
                  <a:latin typeface="Book Antiqua" panose="02040602050305030304" pitchFamily="18" charset="0"/>
                </a:rPr>
                <a:t>фибромус-кулярная 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ru-RU" altLang="ru-RU" sz="1200" b="1">
                  <a:solidFill>
                    <a:schemeClr val="bg1"/>
                  </a:solidFill>
                  <a:latin typeface="Book Antiqua" panose="02040602050305030304" pitchFamily="18" charset="0"/>
                </a:rPr>
                <a:t>строма</a:t>
              </a:r>
            </a:p>
          </p:txBody>
        </p:sp>
        <p:sp>
          <p:nvSpPr>
            <p:cNvPr id="20491" name="Text Box 15">
              <a:extLst>
                <a:ext uri="{FF2B5EF4-FFF2-40B4-BE49-F238E27FC236}">
                  <a16:creationId xmlns:a16="http://schemas.microsoft.com/office/drawing/2014/main" xmlns="" id="{11808BE8-E755-4228-BFD8-A90461C64F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8" y="2751"/>
              <a:ext cx="605" cy="17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ACC2C9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ACC2C9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99987F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ru-RU" altLang="ru-RU" sz="1200" b="1">
                  <a:solidFill>
                    <a:schemeClr val="bg1"/>
                  </a:solidFill>
                  <a:latin typeface="Book Antiqua" panose="02040602050305030304" pitchFamily="18" charset="0"/>
                </a:rPr>
                <a:t>Уретра</a:t>
              </a:r>
            </a:p>
          </p:txBody>
        </p:sp>
        <p:sp>
          <p:nvSpPr>
            <p:cNvPr id="20492" name="Text Box 16">
              <a:extLst>
                <a:ext uri="{FF2B5EF4-FFF2-40B4-BE49-F238E27FC236}">
                  <a16:creationId xmlns:a16="http://schemas.microsoft.com/office/drawing/2014/main" xmlns="" id="{B7DC8DA1-0229-4A33-96B3-65AA463B4A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7" y="1652"/>
              <a:ext cx="1021" cy="17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ACC2C9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ACC2C9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99987F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ru-RU" altLang="ru-RU" sz="1200" b="1">
                  <a:solidFill>
                    <a:schemeClr val="bg1"/>
                  </a:solidFill>
                  <a:latin typeface="Book Antiqua" panose="02040602050305030304" pitchFamily="18" charset="0"/>
                </a:rPr>
                <a:t>Сем. пузырек</a:t>
              </a:r>
            </a:p>
          </p:txBody>
        </p:sp>
        <p:sp>
          <p:nvSpPr>
            <p:cNvPr id="20493" name="Text Box 17">
              <a:extLst>
                <a:ext uri="{FF2B5EF4-FFF2-40B4-BE49-F238E27FC236}">
                  <a16:creationId xmlns:a16="http://schemas.microsoft.com/office/drawing/2014/main" xmlns="" id="{290FCD6D-8C55-4749-A323-8952D6E314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5" y="1935"/>
              <a:ext cx="859" cy="40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ACC2C9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ACC2C9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99987F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ru-RU" altLang="ru-RU" sz="1200" b="1">
                  <a:solidFill>
                    <a:schemeClr val="bg1"/>
                  </a:solidFill>
                  <a:latin typeface="Book Antiqua" panose="02040602050305030304" pitchFamily="18" charset="0"/>
                </a:rPr>
                <a:t>Семя-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ru-RU" altLang="ru-RU" sz="1200" b="1">
                  <a:solidFill>
                    <a:schemeClr val="bg1"/>
                  </a:solidFill>
                  <a:latin typeface="Book Antiqua" panose="02040602050305030304" pitchFamily="18" charset="0"/>
                </a:rPr>
                <a:t>выбрасыв. 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ru-RU" altLang="ru-RU" sz="1200" b="1">
                  <a:solidFill>
                    <a:schemeClr val="bg1"/>
                  </a:solidFill>
                  <a:latin typeface="Book Antiqua" panose="02040602050305030304" pitchFamily="18" charset="0"/>
                </a:rPr>
                <a:t>проток</a:t>
              </a:r>
            </a:p>
          </p:txBody>
        </p:sp>
        <p:sp>
          <p:nvSpPr>
            <p:cNvPr id="20494" name="Rectangle 18">
              <a:extLst>
                <a:ext uri="{FF2B5EF4-FFF2-40B4-BE49-F238E27FC236}">
                  <a16:creationId xmlns:a16="http://schemas.microsoft.com/office/drawing/2014/main" xmlns="" id="{03C555BC-9838-455B-AEC5-B27E4FFC63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8" y="3010"/>
              <a:ext cx="1134" cy="1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ACC2C9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ACC2C9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99987F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altLang="ru-RU" sz="18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495" name="Text Box 19">
              <a:extLst>
                <a:ext uri="{FF2B5EF4-FFF2-40B4-BE49-F238E27FC236}">
                  <a16:creationId xmlns:a16="http://schemas.microsoft.com/office/drawing/2014/main" xmlns="" id="{2E939FA5-20F7-4B0D-9BAB-448E1861E1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7" y="2434"/>
              <a:ext cx="908" cy="17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ACC2C9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ACC2C9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99987F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ru-RU" altLang="ru-RU" sz="1200" b="1">
                  <a:solidFill>
                    <a:schemeClr val="bg1"/>
                  </a:solidFill>
                  <a:latin typeface="Book Antiqua" panose="02040602050305030304" pitchFamily="18" charset="0"/>
                </a:rPr>
                <a:t>Переходная</a:t>
              </a:r>
            </a:p>
          </p:txBody>
        </p:sp>
        <p:sp>
          <p:nvSpPr>
            <p:cNvPr id="20496" name="Text Box 20">
              <a:extLst>
                <a:ext uri="{FF2B5EF4-FFF2-40B4-BE49-F238E27FC236}">
                  <a16:creationId xmlns:a16="http://schemas.microsoft.com/office/drawing/2014/main" xmlns="" id="{65DCA9F4-2990-4AED-B375-43DA696CD6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9" y="2601"/>
              <a:ext cx="997" cy="17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ACC2C9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ACC2C9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99987F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ru-RU" altLang="ru-RU" sz="1200" b="1">
                  <a:solidFill>
                    <a:schemeClr val="bg1"/>
                  </a:solidFill>
                  <a:latin typeface="Book Antiqua" panose="02040602050305030304" pitchFamily="18" charset="0"/>
                </a:rPr>
                <a:t>Центральная</a:t>
              </a:r>
            </a:p>
          </p:txBody>
        </p:sp>
        <p:sp>
          <p:nvSpPr>
            <p:cNvPr id="20497" name="Text Box 21">
              <a:extLst>
                <a:ext uri="{FF2B5EF4-FFF2-40B4-BE49-F238E27FC236}">
                  <a16:creationId xmlns:a16="http://schemas.microsoft.com/office/drawing/2014/main" xmlns="" id="{E14DAB18-D81D-4B03-A509-54B3B80F41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0" y="2783"/>
              <a:ext cx="871" cy="2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ACC2C9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ACC2C9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99987F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0AC97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ru-RU" altLang="ru-RU" sz="1200" b="1">
                  <a:solidFill>
                    <a:schemeClr val="bg1"/>
                  </a:solidFill>
                  <a:latin typeface="Book Antiqua" panose="02040602050305030304" pitchFamily="18" charset="0"/>
                </a:rPr>
                <a:t>Перифери-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ru-RU" altLang="ru-RU" sz="1200" b="1">
                  <a:solidFill>
                    <a:schemeClr val="bg1"/>
                  </a:solidFill>
                  <a:latin typeface="Book Antiqua" panose="02040602050305030304" pitchFamily="18" charset="0"/>
                </a:rPr>
                <a:t>ческая</a:t>
              </a:r>
            </a:p>
          </p:txBody>
        </p:sp>
      </p:grpSp>
      <p:pic>
        <p:nvPicPr>
          <p:cNvPr id="18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7969F1AA-4C1E-4512-BAB2-523BBC3D5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>
            <a:extLst>
              <a:ext uri="{FF2B5EF4-FFF2-40B4-BE49-F238E27FC236}">
                <a16:creationId xmlns:a16="http://schemas.microsoft.com/office/drawing/2014/main" xmlns="" id="{3C3944FE-9383-4477-B48B-32F7AFC135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" y="788895"/>
            <a:ext cx="6858000" cy="5228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99987F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2800" dirty="0">
                <a:solidFill>
                  <a:schemeClr val="tx1"/>
                </a:solidFill>
                <a:latin typeface="+mn-lt"/>
              </a:rPr>
              <a:t>Секрет предстательной железы – </a:t>
            </a:r>
            <a:r>
              <a:rPr lang="ru-RU" altLang="ru-RU" sz="2800" dirty="0" err="1">
                <a:solidFill>
                  <a:schemeClr val="tx1"/>
                </a:solidFill>
                <a:latin typeface="+mn-lt"/>
              </a:rPr>
              <a:t>важнейщая</a:t>
            </a:r>
            <a:r>
              <a:rPr lang="ru-RU" altLang="ru-RU" sz="2800" dirty="0">
                <a:solidFill>
                  <a:schemeClr val="tx1"/>
                </a:solidFill>
                <a:latin typeface="+mn-lt"/>
              </a:rPr>
              <a:t> составная часть эякулята, определяющая качество спермы, подвижность сперматозоидов.</a:t>
            </a:r>
          </a:p>
          <a:p>
            <a:pPr algn="just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ru-RU" altLang="ru-RU" sz="2800" dirty="0">
              <a:solidFill>
                <a:schemeClr val="tx1"/>
              </a:solidFill>
              <a:latin typeface="+mn-lt"/>
            </a:endParaRPr>
          </a:p>
          <a:p>
            <a:pPr algn="just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2800" dirty="0">
                <a:solidFill>
                  <a:schemeClr val="tx1"/>
                </a:solidFill>
                <a:latin typeface="+mn-lt"/>
              </a:rPr>
              <a:t>Гладкомышечные структуры простаты участвуют в замыкательном механизме шейки мочевого пузыря. Их  сокращение позволяет разделить акт мочеиспускания и семяизвержения.</a:t>
            </a:r>
          </a:p>
        </p:txBody>
      </p:sp>
      <p:pic>
        <p:nvPicPr>
          <p:cNvPr id="3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B6D281FF-7B8A-45A8-A6D1-1DB0FF58B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5">
            <a:extLst>
              <a:ext uri="{FF2B5EF4-FFF2-40B4-BE49-F238E27FC236}">
                <a16:creationId xmlns:a16="http://schemas.microsoft.com/office/drawing/2014/main" xmlns="" id="{44D78041-72E4-431A-8AC6-F40946103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0917" y="188259"/>
            <a:ext cx="6723530" cy="717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99987F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ru-RU" altLang="ru-RU" sz="25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Всем пациентам обязательно необходимо выполнить Пальцевое Ректальное Исследование!!!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</a:rPr>
              <a:t>Оно позволяет , хотя и ориентировочно, и субъективно, но все же оценить:</a:t>
            </a:r>
          </a:p>
          <a:p>
            <a:pPr eaLnBrk="1" hangingPunct="1">
              <a:spcBef>
                <a:spcPct val="50000"/>
              </a:spcBef>
              <a:buClrTx/>
              <a:buFontTx/>
              <a:buChar char="•"/>
            </a:pPr>
            <a:r>
              <a:rPr lang="ru-RU" altLang="ru-RU" sz="2000" dirty="0">
                <a:solidFill>
                  <a:schemeClr val="tx1"/>
                </a:solidFill>
                <a:latin typeface="+mn-lt"/>
              </a:rPr>
              <a:t> Размер предстательной железы</a:t>
            </a:r>
          </a:p>
          <a:p>
            <a:pPr eaLnBrk="1" hangingPunct="1">
              <a:spcBef>
                <a:spcPct val="50000"/>
              </a:spcBef>
              <a:buClrTx/>
              <a:buFontTx/>
              <a:buChar char="•"/>
            </a:pPr>
            <a:r>
              <a:rPr lang="ru-RU" altLang="ru-RU" sz="2000" dirty="0">
                <a:solidFill>
                  <a:schemeClr val="tx1"/>
                </a:solidFill>
                <a:latin typeface="+mn-lt"/>
              </a:rPr>
              <a:t> Консистенцию – плотно-эластическая при гиперплазии или каменистая, деревянистая, </a:t>
            </a:r>
            <a:r>
              <a:rPr lang="ru-RU" altLang="ru-RU" sz="2000" dirty="0" err="1">
                <a:solidFill>
                  <a:schemeClr val="tx1"/>
                </a:solidFill>
                <a:latin typeface="+mn-lt"/>
              </a:rPr>
              <a:t>хрящевидная</a:t>
            </a:r>
            <a:r>
              <a:rPr lang="ru-RU" altLang="ru-RU" sz="2000" dirty="0">
                <a:solidFill>
                  <a:schemeClr val="tx1"/>
                </a:solidFill>
                <a:latin typeface="+mn-lt"/>
              </a:rPr>
              <a:t> при раке.</a:t>
            </a:r>
          </a:p>
          <a:p>
            <a:pPr eaLnBrk="1" hangingPunct="1">
              <a:spcBef>
                <a:spcPct val="50000"/>
              </a:spcBef>
              <a:buClrTx/>
              <a:buFontTx/>
              <a:buChar char="•"/>
            </a:pPr>
            <a:r>
              <a:rPr lang="ru-RU" altLang="ru-RU" sz="2000" dirty="0">
                <a:solidFill>
                  <a:schemeClr val="tx1"/>
                </a:solidFill>
                <a:latin typeface="+mn-lt"/>
              </a:rPr>
              <a:t> Наличие или отсутствие срединной бороздки</a:t>
            </a:r>
          </a:p>
          <a:p>
            <a:pPr eaLnBrk="1" hangingPunct="1">
              <a:spcBef>
                <a:spcPct val="50000"/>
              </a:spcBef>
              <a:buClrTx/>
              <a:buFontTx/>
              <a:buChar char="•"/>
            </a:pPr>
            <a:r>
              <a:rPr lang="ru-RU" altLang="ru-RU" sz="2000" dirty="0">
                <a:solidFill>
                  <a:schemeClr val="tx1"/>
                </a:solidFill>
                <a:latin typeface="+mn-lt"/>
              </a:rPr>
              <a:t> Поверхность предстательной железы – гладкая  при гиперплазии и  бугристая при раке.</a:t>
            </a:r>
          </a:p>
          <a:p>
            <a:pPr eaLnBrk="1" hangingPunct="1">
              <a:spcBef>
                <a:spcPct val="50000"/>
              </a:spcBef>
              <a:buClrTx/>
              <a:buFontTx/>
              <a:buChar char="•"/>
            </a:pPr>
            <a:r>
              <a:rPr lang="ru-RU" altLang="ru-RU" sz="2000" dirty="0">
                <a:solidFill>
                  <a:schemeClr val="tx1"/>
                </a:solidFill>
                <a:latin typeface="+mn-lt"/>
              </a:rPr>
              <a:t> Болезненность при пальпации</a:t>
            </a:r>
          </a:p>
          <a:p>
            <a:pPr eaLnBrk="1" hangingPunct="1">
              <a:spcBef>
                <a:spcPct val="50000"/>
              </a:spcBef>
              <a:buClrTx/>
              <a:buFontTx/>
              <a:buChar char="•"/>
            </a:pPr>
            <a:r>
              <a:rPr lang="ru-RU" altLang="ru-RU" sz="2000" dirty="0">
                <a:solidFill>
                  <a:schemeClr val="tx1"/>
                </a:solidFill>
                <a:latin typeface="+mn-lt"/>
              </a:rPr>
              <a:t> Подвижность слизистой прямой кишки над предстательной железой. Слизистая становится неподвижной в случае инфильтрации при раке простаты</a:t>
            </a:r>
            <a:r>
              <a:rPr lang="ru-RU" altLang="ru-RU" sz="2000" dirty="0">
                <a:solidFill>
                  <a:srgbClr val="FFFF00"/>
                </a:solidFill>
                <a:latin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ru-RU" altLang="ru-RU" sz="2500" dirty="0">
                <a:solidFill>
                  <a:schemeClr val="hlink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ru-RU" altLang="ru-RU" sz="2500" dirty="0">
              <a:solidFill>
                <a:schemeClr val="hlink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4D2F94D7-CA0D-4A6E-B8C7-F9F68528B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TNM </a:t>
            </a:r>
            <a:r>
              <a:rPr lang="ru-RU" b="1" smtClean="0"/>
              <a:t>классификация ПКР (2017)</a:t>
            </a:r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T3 Опухоль распространяется в крупные </a:t>
            </a:r>
            <a:r>
              <a:rPr lang="ru-RU" dirty="0" smtClean="0"/>
              <a:t>вены,</a:t>
            </a:r>
            <a:r>
              <a:rPr lang="en-US" dirty="0" smtClean="0"/>
              <a:t> </a:t>
            </a:r>
            <a:r>
              <a:rPr lang="ru-RU" dirty="0" smtClean="0"/>
              <a:t>непосредственно </a:t>
            </a:r>
            <a:r>
              <a:rPr lang="ru-RU" dirty="0"/>
              <a:t>прорастает в надпочечник, но </a:t>
            </a:r>
            <a:r>
              <a:rPr lang="ru-RU" dirty="0" smtClean="0"/>
              <a:t>не</a:t>
            </a:r>
            <a:r>
              <a:rPr lang="en-US" dirty="0" smtClean="0"/>
              <a:t> </a:t>
            </a:r>
            <a:r>
              <a:rPr lang="ru-RU" dirty="0" smtClean="0"/>
              <a:t>распространяется </a:t>
            </a:r>
            <a:r>
              <a:rPr lang="ru-RU" dirty="0"/>
              <a:t>за пределы фасции </a:t>
            </a:r>
            <a:r>
              <a:rPr lang="ru-RU" dirty="0" err="1"/>
              <a:t>Героты</a:t>
            </a:r>
            <a:endParaRPr lang="ru-R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T3a Опухоль распространяется на почечную вену или ее сегментарные </a:t>
            </a:r>
            <a:r>
              <a:rPr lang="ru-RU" dirty="0" smtClean="0"/>
              <a:t>ветви,</a:t>
            </a:r>
            <a:r>
              <a:rPr lang="en-US" dirty="0" smtClean="0"/>
              <a:t> </a:t>
            </a:r>
            <a:r>
              <a:rPr lang="ru-RU" dirty="0" smtClean="0"/>
              <a:t>надпочечник </a:t>
            </a:r>
            <a:r>
              <a:rPr lang="ru-RU" dirty="0"/>
              <a:t>или распространяется на </a:t>
            </a:r>
            <a:r>
              <a:rPr lang="ru-RU" dirty="0" err="1"/>
              <a:t>паранефральную</a:t>
            </a:r>
            <a:r>
              <a:rPr lang="ru-RU" dirty="0"/>
              <a:t> и/или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     </a:t>
            </a:r>
            <a:r>
              <a:rPr lang="ru-RU" dirty="0" err="1" smtClean="0"/>
              <a:t>парапельвикальную</a:t>
            </a:r>
            <a:r>
              <a:rPr lang="ru-RU" dirty="0" smtClean="0"/>
              <a:t> </a:t>
            </a:r>
            <a:r>
              <a:rPr lang="ru-RU" dirty="0"/>
              <a:t>клетчатку, но в пределах фасции </a:t>
            </a:r>
            <a:r>
              <a:rPr lang="ru-RU" dirty="0" err="1"/>
              <a:t>Героты</a:t>
            </a:r>
            <a:endParaRPr lang="ru-R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T3b Опухоль распространяется в нижнюю полую вену ниже диафрагмы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T3c Опухоль распространяется в нижнюю полую вену выше диафрагмы </a:t>
            </a:r>
            <a:r>
              <a:rPr lang="ru-RU" dirty="0" smtClean="0"/>
              <a:t>или</a:t>
            </a:r>
            <a:r>
              <a:rPr lang="en-US" dirty="0" smtClean="0"/>
              <a:t> </a:t>
            </a:r>
            <a:r>
              <a:rPr lang="ru-RU" dirty="0" smtClean="0"/>
              <a:t>врастает </a:t>
            </a:r>
            <a:r>
              <a:rPr lang="ru-RU" dirty="0"/>
              <a:t>в стенку нижней полой вены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Заголовок 1"/>
          <p:cNvSpPr>
            <a:spLocks noGrp="1"/>
          </p:cNvSpPr>
          <p:nvPr>
            <p:ph type="title" idx="4294967295"/>
          </p:nvPr>
        </p:nvSpPr>
        <p:spPr/>
        <p:txBody>
          <a:bodyPr anchor="ctr"/>
          <a:lstStyle/>
          <a:p>
            <a:r>
              <a:rPr lang="ru-RU" b="0"/>
              <a:t>ПРИ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57200" y="1214438"/>
            <a:ext cx="4686300" cy="528637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2200" dirty="0"/>
              <a:t>Пальцевое ректальное исследование является простым, доступным и дешевым методом исследования ПЖ. </a:t>
            </a:r>
          </a:p>
          <a:p>
            <a:pPr>
              <a:lnSpc>
                <a:spcPct val="80000"/>
              </a:lnSpc>
            </a:pPr>
            <a:r>
              <a:rPr lang="ru-RU" sz="2200" dirty="0"/>
              <a:t>Метод обладает низкой чувствительностью. </a:t>
            </a:r>
          </a:p>
          <a:p>
            <a:pPr>
              <a:lnSpc>
                <a:spcPct val="80000"/>
              </a:lnSpc>
            </a:pPr>
            <a:r>
              <a:rPr lang="ru-RU" sz="2200" dirty="0"/>
              <a:t>Как любой субъективный метод он недостаточен для постановки диагноза и тем более для установления стадии процесса. </a:t>
            </a:r>
          </a:p>
          <a:p>
            <a:pPr>
              <a:lnSpc>
                <a:spcPct val="80000"/>
              </a:lnSpc>
            </a:pPr>
            <a:r>
              <a:rPr lang="ru-RU" sz="2200" dirty="0">
                <a:solidFill>
                  <a:srgbClr val="FF0000"/>
                </a:solidFill>
              </a:rPr>
              <a:t>Малейшее подозрение является веским основанием для дальнейшего обследования.</a:t>
            </a:r>
          </a:p>
          <a:p>
            <a:pPr>
              <a:lnSpc>
                <a:spcPct val="80000"/>
              </a:lnSpc>
            </a:pPr>
            <a:endParaRPr lang="ru-RU" sz="2200" dirty="0"/>
          </a:p>
        </p:txBody>
      </p:sp>
      <p:pic>
        <p:nvPicPr>
          <p:cNvPr id="165892" name="Рисунок 4" descr="Prmassazh.jpg"/>
          <p:cNvPicPr>
            <a:picLocks noChangeAspect="1"/>
          </p:cNvPicPr>
          <p:nvPr/>
        </p:nvPicPr>
        <p:blipFill>
          <a:blip r:embed="rId2"/>
          <a:srcRect r="6587" b="7500"/>
          <a:stretch>
            <a:fillRect/>
          </a:stretch>
        </p:blipFill>
        <p:spPr bwMode="auto">
          <a:xfrm>
            <a:off x="4857750" y="1143000"/>
            <a:ext cx="3786188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3" name="Рисунок 5" descr="при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88" y="3857625"/>
            <a:ext cx="3500437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4">
            <a:extLst>
              <a:ext uri="{FF2B5EF4-FFF2-40B4-BE49-F238E27FC236}">
                <a16:creationId xmlns:a16="http://schemas.microsoft.com/office/drawing/2014/main" xmlns="" id="{B5D66F09-2AB2-46D0-944D-77FF6A873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712" y="874525"/>
            <a:ext cx="6215203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99987F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3200" dirty="0">
                <a:solidFill>
                  <a:schemeClr val="tx1"/>
                </a:solidFill>
                <a:latin typeface="+mn-lt"/>
              </a:rPr>
              <a:t>Обнаружение при пальцевом ректальном исследовании участка </a:t>
            </a:r>
            <a:r>
              <a:rPr lang="ru-RU" altLang="ru-RU" sz="3200" i="1" dirty="0">
                <a:solidFill>
                  <a:schemeClr val="tx1"/>
                </a:solidFill>
                <a:latin typeface="+mn-lt"/>
              </a:rPr>
              <a:t>деревянистой, каменистой консистенции </a:t>
            </a:r>
            <a:r>
              <a:rPr lang="ru-RU" altLang="ru-RU" sz="3200" dirty="0">
                <a:solidFill>
                  <a:schemeClr val="tx1"/>
                </a:solidFill>
                <a:latin typeface="+mn-lt"/>
              </a:rPr>
              <a:t>в предстательной железе, крайне подозрительно в отношении рака простаты и требует обязательной </a:t>
            </a:r>
            <a:r>
              <a:rPr lang="ru-RU" altLang="ru-RU" sz="4400" u="sng" dirty="0">
                <a:solidFill>
                  <a:schemeClr val="tx1"/>
                </a:solidFill>
                <a:latin typeface="+mn-lt"/>
              </a:rPr>
              <a:t>биопсии</a:t>
            </a:r>
            <a:r>
              <a:rPr lang="ru-RU" altLang="ru-RU" sz="4400" dirty="0">
                <a:solidFill>
                  <a:schemeClr val="tx1"/>
                </a:solidFill>
                <a:latin typeface="+mn-lt"/>
              </a:rPr>
              <a:t> </a:t>
            </a:r>
            <a:r>
              <a:rPr lang="ru-RU" altLang="ru-RU" sz="3200" dirty="0">
                <a:solidFill>
                  <a:schemeClr val="tx1"/>
                </a:solidFill>
                <a:latin typeface="+mn-lt"/>
              </a:rPr>
              <a:t>для подтверждения или опровержения диагноза рака!!!</a:t>
            </a:r>
          </a:p>
        </p:txBody>
      </p:sp>
      <p:pic>
        <p:nvPicPr>
          <p:cNvPr id="3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A5D21800-1AEB-487F-A04E-9855445CC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64AF02-400D-4B75-821A-99419E27B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Garamond" charset="0"/>
                <a:ea typeface="ＭＳ Ｐゴシック" charset="0"/>
              </a:rPr>
              <a:t>Определение уровня ПСА</a:t>
            </a:r>
          </a:p>
        </p:txBody>
      </p:sp>
      <p:pic>
        <p:nvPicPr>
          <p:cNvPr id="40963" name="Picture 4">
            <a:extLst>
              <a:ext uri="{FF2B5EF4-FFF2-40B4-BE49-F238E27FC236}">
                <a16:creationId xmlns:a16="http://schemas.microsoft.com/office/drawing/2014/main" xmlns="" id="{3CC8033A-C7CC-45D3-9EF8-9C70FE684A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709737" y="1268415"/>
            <a:ext cx="5481638" cy="4452937"/>
          </a:xfrm>
          <a:noFill/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47692AA8-E2B9-4AA5-8E5F-A2436C255A6D}"/>
              </a:ext>
            </a:extLst>
          </p:cNvPr>
          <p:cNvSpPr txBox="1">
            <a:spLocks/>
          </p:cNvSpPr>
          <p:nvPr/>
        </p:nvSpPr>
        <p:spPr>
          <a:xfrm>
            <a:off x="1620371" y="5432426"/>
            <a:ext cx="6172200" cy="1143000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3830638" algn="l"/>
              </a:tabLst>
              <a:defRPr sz="3600" b="1" kern="1200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EFEFE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3830638" algn="l"/>
              </a:tabLst>
              <a:defRPr sz="3600" b="1">
                <a:solidFill>
                  <a:srgbClr val="FEFEFE"/>
                </a:solidFill>
                <a:latin typeface="Calibri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3830638" algn="l"/>
              </a:tabLst>
              <a:defRPr sz="3600" b="1">
                <a:solidFill>
                  <a:srgbClr val="FEFEFE"/>
                </a:solidFill>
                <a:latin typeface="Calibri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3830638" algn="l"/>
              </a:tabLst>
              <a:defRPr sz="3600" b="1">
                <a:solidFill>
                  <a:srgbClr val="FEFEFE"/>
                </a:solidFill>
                <a:latin typeface="Calibri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3830638" algn="l"/>
              </a:tabLst>
              <a:defRPr sz="3600" b="1">
                <a:solidFill>
                  <a:srgbClr val="FEFEFE"/>
                </a:solidFill>
                <a:latin typeface="Calibri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tabLst>
                <a:tab pos="3830638" algn="l"/>
              </a:tabLst>
              <a:defRPr sz="3600" b="1">
                <a:solidFill>
                  <a:srgbClr val="FEFEFE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tabLst>
                <a:tab pos="3830638" algn="l"/>
              </a:tabLst>
              <a:defRPr sz="3600" b="1">
                <a:solidFill>
                  <a:srgbClr val="FEFEFE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tabLst>
                <a:tab pos="3830638" algn="l"/>
              </a:tabLst>
              <a:defRPr sz="3600" b="1">
                <a:solidFill>
                  <a:srgbClr val="FEFEFE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tabLst>
                <a:tab pos="3830638" algn="l"/>
              </a:tabLst>
              <a:defRPr sz="3600" b="1">
                <a:solidFill>
                  <a:srgbClr val="FEFEFE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ru-RU" sz="3000" dirty="0">
              <a:solidFill>
                <a:schemeClr val="tx1"/>
              </a:solidFill>
              <a:latin typeface="Garamond" charset="0"/>
            </a:endParaRPr>
          </a:p>
        </p:txBody>
      </p:sp>
      <p:pic>
        <p:nvPicPr>
          <p:cNvPr id="5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0E1F0048-65DE-4A03-8038-4612A922F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Лабораторная диагностика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i="1" dirty="0"/>
              <a:t>ПСА — </a:t>
            </a:r>
            <a:r>
              <a:rPr lang="ru-RU" i="1" dirty="0" err="1"/>
              <a:t>калликреинподобная</a:t>
            </a:r>
            <a:r>
              <a:rPr lang="ru-RU" i="1" dirty="0"/>
              <a:t> </a:t>
            </a:r>
            <a:r>
              <a:rPr lang="ru-RU" i="1" dirty="0" err="1"/>
              <a:t>сериновая</a:t>
            </a:r>
            <a:r>
              <a:rPr lang="ru-RU" i="1" dirty="0"/>
              <a:t> протеаза, секретируемая эпителиальными клетками предстательной железы. </a:t>
            </a:r>
            <a:r>
              <a:rPr lang="ru-RU" sz="4600" i="1" dirty="0">
                <a:solidFill>
                  <a:srgbClr val="C00000"/>
                </a:solidFill>
              </a:rPr>
              <a:t>Это не опухолеспецифический, </a:t>
            </a:r>
            <a:r>
              <a:rPr lang="ru-RU" sz="4600" i="1" dirty="0" smtClean="0">
                <a:solidFill>
                  <a:srgbClr val="C00000"/>
                </a:solidFill>
              </a:rPr>
              <a:t>а</a:t>
            </a:r>
            <a:r>
              <a:rPr lang="en-US" sz="4600" i="1" dirty="0" smtClean="0">
                <a:solidFill>
                  <a:srgbClr val="C00000"/>
                </a:solidFill>
              </a:rPr>
              <a:t> </a:t>
            </a:r>
            <a:r>
              <a:rPr lang="ru-RU" sz="4600" i="1" dirty="0" smtClean="0">
                <a:solidFill>
                  <a:srgbClr val="C00000"/>
                </a:solidFill>
              </a:rPr>
              <a:t>органоспецифический маркёр</a:t>
            </a:r>
            <a:r>
              <a:rPr lang="ru-RU" i="1" dirty="0" smtClean="0">
                <a:solidFill>
                  <a:srgbClr val="C00000"/>
                </a:solidFill>
              </a:rPr>
              <a:t>.</a:t>
            </a:r>
          </a:p>
          <a:p>
            <a:r>
              <a:rPr lang="ru-RU" i="1" dirty="0" smtClean="0">
                <a:solidFill>
                  <a:srgbClr val="C00000"/>
                </a:solidFill>
              </a:rPr>
              <a:t>Сывороточный</a:t>
            </a:r>
            <a:r>
              <a:rPr lang="ru-RU" i="1" dirty="0" smtClean="0"/>
              <a:t> </a:t>
            </a:r>
            <a:r>
              <a:rPr lang="ru-RU" i="1" dirty="0"/>
              <a:t>уровень ПСА может повышаться не только при РПЖ, но и при доброкачественной гиперплазии предстательной железы (ДГПЖ) и хроническом простатите. </a:t>
            </a:r>
          </a:p>
          <a:p>
            <a:r>
              <a:rPr lang="ru-RU" i="1" dirty="0"/>
              <a:t>Острая задержка мочеиспускания (ОЗМ), биопсия предстательной железы, оперативные вмешательства (</a:t>
            </a:r>
            <a:r>
              <a:rPr lang="ru-RU" i="1" dirty="0" err="1"/>
              <a:t>трансуретральная</a:t>
            </a:r>
            <a:r>
              <a:rPr lang="ru-RU" i="1" dirty="0"/>
              <a:t> резекция, </a:t>
            </a:r>
            <a:r>
              <a:rPr lang="ru-RU" i="1" dirty="0" err="1"/>
              <a:t>аденомэктомия</a:t>
            </a:r>
            <a:r>
              <a:rPr lang="ru-RU" i="1" dirty="0"/>
              <a:t>) также приводят к повышению уровня ПСА в течение нескольких недель, что необходимо учитывать при интерпретации данных.</a:t>
            </a:r>
            <a:endParaRPr lang="ru-RU" dirty="0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dirty="0" smtClean="0"/>
              <a:t>Средние значения ПСА на основании результатов исследования PCPT (</a:t>
            </a:r>
            <a:r>
              <a:rPr lang="ru-RU" sz="2000" dirty="0" err="1" smtClean="0"/>
              <a:t>Prostate</a:t>
            </a:r>
            <a:r>
              <a:rPr lang="ru-RU" sz="2000" dirty="0" smtClean="0"/>
              <a:t> </a:t>
            </a:r>
            <a:r>
              <a:rPr lang="ru-RU" sz="2000" dirty="0" err="1" smtClean="0"/>
              <a:t>Cancer</a:t>
            </a:r>
            <a:r>
              <a:rPr lang="ru-RU" sz="2000" dirty="0" smtClean="0"/>
              <a:t> </a:t>
            </a:r>
            <a:r>
              <a:rPr lang="ru-RU" sz="2000" dirty="0" err="1" smtClean="0"/>
              <a:t>Prevention</a:t>
            </a:r>
            <a:r>
              <a:rPr lang="ru-RU" sz="2000" dirty="0" smtClean="0"/>
              <a:t> </a:t>
            </a:r>
            <a:r>
              <a:rPr lang="ru-RU" sz="2000" dirty="0" err="1" smtClean="0"/>
              <a:t>Trial</a:t>
            </a:r>
            <a:r>
              <a:rPr lang="ru-RU" sz="2000" dirty="0" smtClean="0"/>
              <a:t> (Исследование по профилактике рака простаты) </a:t>
            </a:r>
            <a:endParaRPr lang="ru-RU" sz="2000" b="1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Возрастная группа, лет 	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Среднее значение ПСА, </a:t>
                      </a:r>
                      <a:r>
                        <a:rPr kumimoji="0" lang="ru-RU" sz="1800" b="1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нг</a:t>
                      </a:r>
                      <a:r>
                        <a:rPr kumimoji="0" lang="ru-RU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/мл 	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40–49 	</a:t>
                      </a:r>
                    </a:p>
                    <a:p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3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0,7 	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50–59 	</a:t>
                      </a:r>
                    </a:p>
                    <a:p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0,9 	</a:t>
                      </a:r>
                    </a:p>
                    <a:p>
                      <a:endParaRPr lang="ru-RU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60–70 	</a:t>
                      </a:r>
                    </a:p>
                    <a:p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1,4 	</a:t>
                      </a:r>
                    </a:p>
                    <a:p>
                      <a:endParaRPr lang="ru-RU" sz="32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370" name="Rectangle 2">
            <a:extLst>
              <a:ext uri="{FF2B5EF4-FFF2-40B4-BE49-F238E27FC236}">
                <a16:creationId xmlns:a16="http://schemas.microsoft.com/office/drawing/2014/main" xmlns="" id="{2A16C013-9E93-4F5F-922A-E6018E7B8E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5870" y="274638"/>
            <a:ext cx="6866520" cy="922114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ea typeface="+mj-ea"/>
              </a:rPr>
              <a:t>Трансректальное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ea typeface="+mj-ea"/>
              </a:rPr>
              <a:t> ультразвуковое исследование (ТРУЗИ)</a:t>
            </a:r>
          </a:p>
        </p:txBody>
      </p:sp>
      <p:pic>
        <p:nvPicPr>
          <p:cNvPr id="46083" name="Рисунок 1">
            <a:extLst>
              <a:ext uri="{FF2B5EF4-FFF2-40B4-BE49-F238E27FC236}">
                <a16:creationId xmlns:a16="http://schemas.microsoft.com/office/drawing/2014/main" xmlns="" id="{C9080400-9E78-4B92-94EC-7492C337A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119" y="1819275"/>
            <a:ext cx="3052763" cy="369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 Box 5">
            <a:extLst>
              <a:ext uri="{FF2B5EF4-FFF2-40B4-BE49-F238E27FC236}">
                <a16:creationId xmlns:a16="http://schemas.microsoft.com/office/drawing/2014/main" xmlns="" id="{EDF92CE0-F5F4-4271-9486-2B1105DEC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663420"/>
            <a:ext cx="4357718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99987F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600" dirty="0">
                <a:solidFill>
                  <a:schemeClr val="tx1"/>
                </a:solidFill>
                <a:latin typeface="Arial" panose="020B0604020202020204" pitchFamily="34" charset="0"/>
              </a:rPr>
              <a:t>Обнаружение при </a:t>
            </a:r>
            <a:r>
              <a:rPr lang="ru-RU" altLang="ru-RU" sz="2600" dirty="0" err="1">
                <a:solidFill>
                  <a:schemeClr val="tx1"/>
                </a:solidFill>
                <a:latin typeface="Arial" panose="020B0604020202020204" pitchFamily="34" charset="0"/>
              </a:rPr>
              <a:t>трансректальном</a:t>
            </a:r>
            <a:r>
              <a:rPr lang="ru-RU" altLang="ru-RU" sz="2600" dirty="0">
                <a:solidFill>
                  <a:schemeClr val="tx1"/>
                </a:solidFill>
                <a:latin typeface="Arial" panose="020B0604020202020204" pitchFamily="34" charset="0"/>
              </a:rPr>
              <a:t> ультразвуковом исследовании </a:t>
            </a:r>
            <a:r>
              <a:rPr lang="ru-RU" altLang="ru-RU" sz="2600" i="1" dirty="0" err="1">
                <a:solidFill>
                  <a:schemeClr val="tx1"/>
                </a:solidFill>
                <a:latin typeface="Arial" panose="020B0604020202020204" pitchFamily="34" charset="0"/>
              </a:rPr>
              <a:t>гипоэхогенных</a:t>
            </a:r>
            <a:r>
              <a:rPr lang="ru-RU" altLang="ru-RU" sz="2600" dirty="0">
                <a:solidFill>
                  <a:schemeClr val="tx1"/>
                </a:solidFill>
                <a:latin typeface="Arial" panose="020B0604020202020204" pitchFamily="34" charset="0"/>
              </a:rPr>
              <a:t> участков в периферической зоне предстательной железы крайне подозрительно в отношении рака простаты и требует обязательного выполнения её </a:t>
            </a:r>
            <a:r>
              <a:rPr lang="ru-RU" altLang="ru-RU" sz="2600" i="1" dirty="0">
                <a:solidFill>
                  <a:schemeClr val="tx1"/>
                </a:solidFill>
                <a:latin typeface="Arial" panose="020B0604020202020204" pitchFamily="34" charset="0"/>
              </a:rPr>
              <a:t>биопсии!!!</a:t>
            </a:r>
            <a:r>
              <a:rPr lang="ru-RU" altLang="ru-RU" sz="2600" dirty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5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0D50D555-0474-4FF7-8D13-2A8BFD99B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2">
            <a:extLst>
              <a:ext uri="{FF2B5EF4-FFF2-40B4-BE49-F238E27FC236}">
                <a16:creationId xmlns:a16="http://schemas.microsoft.com/office/drawing/2014/main" xmlns="" id="{2D6CC53E-D9AF-4673-83BC-30CB0B10AA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6888" y="373250"/>
            <a:ext cx="6172200" cy="850106"/>
          </a:xfrm>
        </p:spPr>
        <p:txBody>
          <a:bodyPr rtlCol="0"/>
          <a:lstStyle/>
          <a:p>
            <a:pPr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ea typeface="+mj-ea"/>
              </a:rPr>
              <a:t>Методика МРТ простаты</a:t>
            </a:r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xmlns="" id="{DB18206A-880A-4713-AB5B-DED69D1BF79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141810" y="1762498"/>
            <a:ext cx="6516290" cy="4032250"/>
          </a:xfrm>
        </p:spPr>
        <p:txBody>
          <a:bodyPr/>
          <a:lstStyle/>
          <a:p>
            <a:pPr lvl="1"/>
            <a:r>
              <a:rPr lang="ru-RU" altLang="ru-RU" dirty="0"/>
              <a:t>Спустя как минимум 2-3 недели после биопсии</a:t>
            </a:r>
            <a:endParaRPr lang="en-US" altLang="ru-RU" dirty="0"/>
          </a:p>
          <a:p>
            <a:pPr lvl="1"/>
            <a:r>
              <a:rPr lang="ru-RU" altLang="ru-RU" dirty="0"/>
              <a:t>Не есть за 2 часа до исследования</a:t>
            </a:r>
          </a:p>
          <a:p>
            <a:pPr lvl="1"/>
            <a:r>
              <a:rPr lang="ru-RU" altLang="ru-RU" dirty="0"/>
              <a:t>200-300 мл жидкости за 1,5-2 часа до исследования</a:t>
            </a:r>
          </a:p>
          <a:p>
            <a:pPr lvl="1"/>
            <a:r>
              <a:rPr lang="ru-RU" altLang="ru-RU" dirty="0"/>
              <a:t>Обязательно наличие клинической информации (биопсия, ПСА)</a:t>
            </a:r>
          </a:p>
          <a:p>
            <a:pPr lvl="1"/>
            <a:r>
              <a:rPr lang="ru-RU" altLang="ru-RU" dirty="0"/>
              <a:t>+/- Глюкагон 1 мг в/в (</a:t>
            </a:r>
            <a:r>
              <a:rPr lang="ru-RU" altLang="ru-RU" dirty="0" err="1"/>
              <a:t>Бускопан</a:t>
            </a:r>
            <a:r>
              <a:rPr lang="ru-RU" altLang="ru-RU" dirty="0"/>
              <a:t>)</a:t>
            </a:r>
          </a:p>
          <a:p>
            <a:pPr lvl="1"/>
            <a:r>
              <a:rPr lang="ru-RU" altLang="ru-RU" dirty="0"/>
              <a:t>Комбинированная тазовая-</a:t>
            </a:r>
            <a:r>
              <a:rPr lang="ru-RU" altLang="ru-RU" dirty="0" err="1"/>
              <a:t>эндоректальная</a:t>
            </a:r>
            <a:r>
              <a:rPr lang="ru-RU" altLang="ru-RU" dirty="0"/>
              <a:t> катушка</a:t>
            </a:r>
            <a:endParaRPr lang="en-US" altLang="ru-RU" dirty="0"/>
          </a:p>
          <a:p>
            <a:pPr lvl="2"/>
            <a:r>
              <a:rPr lang="ru-RU" altLang="ru-RU" dirty="0"/>
              <a:t>Осложнения – 0,01% (2 легких осложнения на 170 исследований)</a:t>
            </a:r>
          </a:p>
          <a:p>
            <a:pPr lvl="1"/>
            <a:r>
              <a:rPr lang="ru-RU" altLang="ru-RU" dirty="0"/>
              <a:t>Заполнение катушки воздухом и фиксация</a:t>
            </a:r>
          </a:p>
        </p:txBody>
      </p:sp>
      <p:pic>
        <p:nvPicPr>
          <p:cNvPr id="4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52CAB33C-D28F-4F91-A2EE-693090EDA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500043"/>
            <a:ext cx="8358246" cy="5824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>
            <a:extLst>
              <a:ext uri="{FF2B5EF4-FFF2-40B4-BE49-F238E27FC236}">
                <a16:creationId xmlns:a16="http://schemas.microsoft.com/office/drawing/2014/main" xmlns="" id="{7FACA5F1-8654-4577-A496-C75D0FF1D9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331119" y="1196977"/>
            <a:ext cx="6535341" cy="5472113"/>
          </a:xfrm>
        </p:spPr>
      </p:pic>
      <p:sp>
        <p:nvSpPr>
          <p:cNvPr id="51203" name="Rectangle 4">
            <a:extLst>
              <a:ext uri="{FF2B5EF4-FFF2-40B4-BE49-F238E27FC236}">
                <a16:creationId xmlns:a16="http://schemas.microsoft.com/office/drawing/2014/main" xmlns="" id="{92D7B392-900B-49A3-8B21-4EDBD27CB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119" y="188914"/>
            <a:ext cx="6535341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99987F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ru-RU" altLang="ru-RU" sz="3200" b="1" dirty="0">
                <a:solidFill>
                  <a:schemeClr val="accent1">
                    <a:lumMod val="75000"/>
                  </a:schemeClr>
                </a:solidFill>
              </a:rPr>
              <a:t>Биопсия предстательной железы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ru-RU" altLang="ru-RU" sz="3200" b="1" dirty="0">
                <a:solidFill>
                  <a:schemeClr val="accent1">
                    <a:lumMod val="75000"/>
                  </a:schemeClr>
                </a:solidFill>
              </a:rPr>
              <a:t>под УЗИ-контролем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de-DE" altLang="ru-RU" sz="4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CBA0867A-F356-412A-843D-D0B26FB6A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/>
              <a:t>  Схема забора гистологического материала из простаты.</a:t>
            </a:r>
          </a:p>
        </p:txBody>
      </p:sp>
      <p:pic>
        <p:nvPicPr>
          <p:cNvPr id="174083" name="Picture 3" descr="Рис 5c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73100" y="2317750"/>
            <a:ext cx="7942263" cy="31813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TNM </a:t>
            </a:r>
            <a:r>
              <a:rPr lang="ru-RU" b="1" smtClean="0"/>
              <a:t>классификация ПКР (2017)</a:t>
            </a:r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T4 Опухоль распространяется за пределы </a:t>
            </a:r>
            <a:r>
              <a:rPr lang="ru-RU" dirty="0" smtClean="0"/>
              <a:t>фасции </a:t>
            </a:r>
            <a:r>
              <a:rPr lang="ru-RU" dirty="0" err="1" smtClean="0"/>
              <a:t>Героты</a:t>
            </a:r>
            <a:r>
              <a:rPr lang="ru-RU" dirty="0"/>
              <a:t>, включая прорастание в </a:t>
            </a:r>
            <a:r>
              <a:rPr lang="ru-RU" dirty="0" err="1" smtClean="0"/>
              <a:t>ипсилатеральный</a:t>
            </a:r>
            <a:r>
              <a:rPr lang="ru-RU" dirty="0" smtClean="0"/>
              <a:t> надпочечник</a:t>
            </a:r>
            <a:endParaRPr lang="ru-R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N </a:t>
            </a:r>
            <a:r>
              <a:rPr lang="ru-RU" b="1" dirty="0"/>
              <a:t>Регионарные лимфатические узлы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NX Регионарные лимфатические узлы не могут </a:t>
            </a:r>
            <a:r>
              <a:rPr lang="ru-RU" dirty="0" smtClean="0"/>
              <a:t>быть оценены</a:t>
            </a:r>
            <a:endParaRPr lang="ru-R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N0 Отсутствие метастазов в </a:t>
            </a:r>
            <a:r>
              <a:rPr lang="ru-RU" dirty="0" smtClean="0"/>
              <a:t>регионарных лимфатических </a:t>
            </a:r>
            <a:r>
              <a:rPr lang="ru-RU" dirty="0"/>
              <a:t>узлах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N1 Метастаз в одном регионарном </a:t>
            </a:r>
            <a:r>
              <a:rPr lang="ru-RU" dirty="0" smtClean="0"/>
              <a:t>лимфатическом узле</a:t>
            </a: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N2 </a:t>
            </a:r>
            <a:r>
              <a:rPr lang="ru-RU" dirty="0"/>
              <a:t>Метастазы в более чем один </a:t>
            </a:r>
            <a:r>
              <a:rPr lang="ru-RU" dirty="0" smtClean="0"/>
              <a:t>регионарный лимфатический </a:t>
            </a:r>
            <a:r>
              <a:rPr lang="ru-RU" dirty="0"/>
              <a:t>узел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57D415-2071-442C-897D-285B67F1A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247" y="487669"/>
            <a:ext cx="5835098" cy="3096344"/>
          </a:xfrm>
        </p:spPr>
        <p:txBody>
          <a:bodyPr rtlCol="0">
            <a:normAutofit fontScale="90000"/>
          </a:bodyPr>
          <a:lstStyle/>
          <a:p>
            <a:pPr algn="just">
              <a:defRPr/>
            </a:pPr>
            <a:r>
              <a:rPr lang="ru-RU" sz="3600" dirty="0">
                <a:latin typeface="+mn-lt"/>
                <a:ea typeface="+mj-ea"/>
              </a:rPr>
              <a:t>Окончательный диагноз рака простаты ставиться при обнаружении </a:t>
            </a:r>
            <a:r>
              <a:rPr lang="ru-RU" sz="3600" dirty="0" err="1">
                <a:latin typeface="+mn-lt"/>
                <a:ea typeface="+mj-ea"/>
              </a:rPr>
              <a:t>аденокарциномы</a:t>
            </a:r>
            <a:r>
              <a:rPr lang="ru-RU" sz="3600" dirty="0">
                <a:latin typeface="+mn-lt"/>
                <a:ea typeface="+mj-ea"/>
              </a:rPr>
              <a:t> в </a:t>
            </a:r>
            <a:r>
              <a:rPr lang="ru-RU" sz="3600" dirty="0" err="1">
                <a:latin typeface="+mn-lt"/>
                <a:ea typeface="+mj-ea"/>
              </a:rPr>
              <a:t>биопсийном</a:t>
            </a:r>
            <a:r>
              <a:rPr lang="ru-RU" sz="3600" dirty="0">
                <a:latin typeface="+mn-lt"/>
                <a:ea typeface="+mj-ea"/>
              </a:rPr>
              <a:t> или послеоперационном материале предстательной железы</a:t>
            </a:r>
          </a:p>
        </p:txBody>
      </p:sp>
      <p:pic>
        <p:nvPicPr>
          <p:cNvPr id="55299" name="Содержимое 3">
            <a:extLst>
              <a:ext uri="{FF2B5EF4-FFF2-40B4-BE49-F238E27FC236}">
                <a16:creationId xmlns:a16="http://schemas.microsoft.com/office/drawing/2014/main" xmlns="" id="{F5B2380C-92C6-4D58-BC16-AA6B3AC1865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65076" y="3843989"/>
            <a:ext cx="2803712" cy="2526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2BB2E1AD-070C-4563-942E-F68834EFC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>
            <a:extLst>
              <a:ext uri="{FF2B5EF4-FFF2-40B4-BE49-F238E27FC236}">
                <a16:creationId xmlns:a16="http://schemas.microsoft.com/office/drawing/2014/main" xmlns="" id="{42E12C65-B779-47E7-8A4E-13E7B887D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-25400"/>
            <a:ext cx="6858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99987F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Биопсия простаты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Char char="•"/>
            </a:pPr>
            <a:endParaRPr lang="ru-RU" altLang="ru-RU" sz="3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xmlns="" id="{3F75CEEA-9C67-41EC-BAC5-3EF206B6E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1981" y="828676"/>
            <a:ext cx="4341019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99987F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Char char="•"/>
            </a:pPr>
            <a:endParaRPr lang="ru-RU" altLang="ru-RU" sz="36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Char char="•"/>
            </a:pPr>
            <a:r>
              <a:rPr lang="ru-RU" altLang="ru-RU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 верифицировали рак простаты</a:t>
            </a:r>
            <a:r>
              <a:rPr lang="en-US" altLang="ru-RU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endParaRPr lang="ru-RU" altLang="ru-RU" sz="36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36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xmlns="" id="{8AD49AEE-398F-4614-8125-F26F437A4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006" y="828675"/>
            <a:ext cx="3242072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99987F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endParaRPr lang="ru-RU" altLang="ru-RU" sz="36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Char char="•"/>
            </a:pPr>
            <a:r>
              <a:rPr lang="ru-RU" altLang="ru-RU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 исключили рак простаты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Char char="•"/>
            </a:pPr>
            <a:endParaRPr lang="ru-RU" altLang="ru-RU" sz="36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36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xmlns="" id="{5D697CE3-EB96-4BD5-BBA3-7A9C294FF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9956" y="3662737"/>
            <a:ext cx="3242072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99987F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endParaRPr lang="ru-RU" altLang="ru-RU" sz="36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Д</a:t>
            </a:r>
            <a:r>
              <a:rPr lang="ru-RU" altLang="ru-RU" sz="2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ообследование</a:t>
            </a: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и лечение гиперплазии (аденомы) простаты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Char char="•"/>
            </a:pPr>
            <a:endParaRPr lang="ru-RU" altLang="ru-RU" sz="36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36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xmlns="" id="{FC6E2319-00F3-42FD-9118-C73385FAF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380" y="3561741"/>
            <a:ext cx="3242072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99987F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endParaRPr lang="ru-RU" altLang="ru-RU" sz="36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ru-RU" b="1" dirty="0">
                <a:solidFill>
                  <a:schemeClr val="tx1"/>
                </a:solidFill>
                <a:latin typeface="Times New Roman" panose="02020603050405020304" pitchFamily="18" charset="0"/>
              </a:rPr>
              <a:t>Д</a:t>
            </a:r>
            <a:r>
              <a:rPr lang="ru-RU" altLang="ru-RU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ообследование</a:t>
            </a:r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</a:rPr>
              <a:t> и лечение рака простаты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Char char="•"/>
            </a:pPr>
            <a:endParaRPr lang="ru-RU" altLang="ru-RU" sz="36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36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27" name="AutoShape 21">
            <a:extLst>
              <a:ext uri="{FF2B5EF4-FFF2-40B4-BE49-F238E27FC236}">
                <a16:creationId xmlns:a16="http://schemas.microsoft.com/office/drawing/2014/main" xmlns="" id="{535F4A47-0129-4D2D-BC7A-F2C3AE84184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392958" y="4241205"/>
            <a:ext cx="844550" cy="267891"/>
          </a:xfrm>
          <a:prstGeom prst="rightArrow">
            <a:avLst>
              <a:gd name="adj1" fmla="val 50000"/>
              <a:gd name="adj2" fmla="val 4086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99987F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6328" name="AutoShape 21">
            <a:extLst>
              <a:ext uri="{FF2B5EF4-FFF2-40B4-BE49-F238E27FC236}">
                <a16:creationId xmlns:a16="http://schemas.microsoft.com/office/drawing/2014/main" xmlns="" id="{763AACAC-6888-4391-8790-7D03F82FBBC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121996" y="3834051"/>
            <a:ext cx="844550" cy="267891"/>
          </a:xfrm>
          <a:prstGeom prst="rightArrow">
            <a:avLst>
              <a:gd name="adj1" fmla="val 50000"/>
              <a:gd name="adj2" fmla="val 40863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99987F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6329" name="AutoShape 21">
            <a:extLst>
              <a:ext uri="{FF2B5EF4-FFF2-40B4-BE49-F238E27FC236}">
                <a16:creationId xmlns:a16="http://schemas.microsoft.com/office/drawing/2014/main" xmlns="" id="{6472F7D9-B8BA-4308-BC3D-5A9C9CBF2695}"/>
              </a:ext>
            </a:extLst>
          </p:cNvPr>
          <p:cNvSpPr>
            <a:spLocks noChangeArrowheads="1"/>
          </p:cNvSpPr>
          <p:nvPr/>
        </p:nvSpPr>
        <p:spPr bwMode="auto">
          <a:xfrm rot="3468213">
            <a:off x="6122790" y="1721048"/>
            <a:ext cx="842962" cy="267891"/>
          </a:xfrm>
          <a:prstGeom prst="rightArrow">
            <a:avLst>
              <a:gd name="adj1" fmla="val 50000"/>
              <a:gd name="adj2" fmla="val 40786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99987F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6330" name="AutoShape 21">
            <a:extLst>
              <a:ext uri="{FF2B5EF4-FFF2-40B4-BE49-F238E27FC236}">
                <a16:creationId xmlns:a16="http://schemas.microsoft.com/office/drawing/2014/main" xmlns="" id="{076FE34F-5231-41C3-8A6E-FD105E77D59E}"/>
              </a:ext>
            </a:extLst>
          </p:cNvPr>
          <p:cNvSpPr>
            <a:spLocks noChangeArrowheads="1"/>
          </p:cNvSpPr>
          <p:nvPr/>
        </p:nvSpPr>
        <p:spPr bwMode="auto">
          <a:xfrm rot="6566066">
            <a:off x="2287587" y="1577975"/>
            <a:ext cx="844550" cy="266700"/>
          </a:xfrm>
          <a:prstGeom prst="rightArrow">
            <a:avLst>
              <a:gd name="adj1" fmla="val 50000"/>
              <a:gd name="adj2" fmla="val 41046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99987F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1C2BF26F-31A4-40A1-B3FA-51C8E2AE3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 build="p" autoUpdateAnimBg="0" advAuto="3000"/>
      <p:bldP spid="4" grpId="0" build="p" autoUpdateAnimBg="0" advAuto="3000"/>
      <p:bldP spid="5" grpId="0" build="p" autoUpdateAnimBg="0" advAuto="3000"/>
      <p:bldP spid="7" grpId="0" build="p" autoUpdateAnimBg="0" advAuto="3000"/>
      <p:bldP spid="8" grpId="0" build="p" autoUpdateAnimBg="0" advAuto="300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Техника проведения </a:t>
            </a:r>
            <a:r>
              <a:rPr lang="ru-RU" b="1" dirty="0" err="1" smtClean="0"/>
              <a:t>фьюжн-биопсии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Проведение </a:t>
            </a:r>
            <a:r>
              <a:rPr lang="ru-RU" dirty="0" err="1" smtClean="0"/>
              <a:t>мпМРТ</a:t>
            </a:r>
            <a:r>
              <a:rPr lang="ru-RU" dirty="0" smtClean="0"/>
              <a:t> простаты. Врач-радиолог выявляет подозрительные участки ткани. Если они не выявляются, биопсия не проводится.</a:t>
            </a:r>
          </a:p>
          <a:p>
            <a:r>
              <a:rPr lang="ru-RU" dirty="0" smtClean="0"/>
              <a:t>Проведение ТРУЗИ, данные которого с помощью специального программного обеспечения, накладываются на снимок </a:t>
            </a:r>
            <a:r>
              <a:rPr lang="ru-RU" dirty="0" err="1" smtClean="0"/>
              <a:t>мпМРТ</a:t>
            </a:r>
            <a:endParaRPr lang="ru-RU" dirty="0" smtClean="0"/>
          </a:p>
          <a:p>
            <a:r>
              <a:rPr lang="ru-RU" dirty="0" smtClean="0"/>
              <a:t>После наложения </a:t>
            </a:r>
            <a:r>
              <a:rPr lang="ru-RU" dirty="0" err="1" smtClean="0"/>
              <a:t>мпМРТ</a:t>
            </a:r>
            <a:r>
              <a:rPr lang="ru-RU" dirty="0" smtClean="0"/>
              <a:t> и ТРУЗИ получают 3D графику простаты с изображением подозрительных участков</a:t>
            </a:r>
          </a:p>
          <a:p>
            <a:r>
              <a:rPr lang="ru-RU" dirty="0" smtClean="0"/>
              <a:t>Прицельная биопсия подозрительных участков и взятие </a:t>
            </a:r>
            <a:r>
              <a:rPr lang="ru-RU" dirty="0" err="1" smtClean="0"/>
              <a:t>биоптатов</a:t>
            </a:r>
            <a:endParaRPr lang="ru-RU" dirty="0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age00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5" y="500042"/>
            <a:ext cx="8072494" cy="5929353"/>
          </a:xfrm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ris2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357166"/>
            <a:ext cx="8286808" cy="6137307"/>
          </a:xfr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04"/>
            <a:ext cx="8358246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Тпансперинеальная</a:t>
            </a:r>
            <a:r>
              <a:rPr lang="ru-RU" dirty="0" smtClean="0"/>
              <a:t> биопсия простаты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32131" y="1935163"/>
            <a:ext cx="7079737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928662" y="6429396"/>
            <a:ext cx="7286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У 10% больных после этого исследования развивается ОЗМ.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578" name="Rectangle 2">
            <a:extLst>
              <a:ext uri="{FF2B5EF4-FFF2-40B4-BE49-F238E27FC236}">
                <a16:creationId xmlns:a16="http://schemas.microsoft.com/office/drawing/2014/main" xmlns="" id="{AB3F40BD-C9F5-4541-958D-484D1CF6E8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85900" y="274638"/>
            <a:ext cx="6172200" cy="850106"/>
          </a:xfrm>
        </p:spPr>
        <p:txBody>
          <a:bodyPr rtlCol="0"/>
          <a:lstStyle/>
          <a:p>
            <a:pPr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ea typeface="+mj-ea"/>
              </a:rPr>
              <a:t>Стадия Т1</a:t>
            </a:r>
          </a:p>
        </p:txBody>
      </p:sp>
      <p:sp>
        <p:nvSpPr>
          <p:cNvPr id="66563" name="Rectangle 4">
            <a:extLst>
              <a:ext uri="{FF2B5EF4-FFF2-40B4-BE49-F238E27FC236}">
                <a16:creationId xmlns:a16="http://schemas.microsoft.com/office/drawing/2014/main" xmlns="" id="{A9EB5DB6-7EF1-43CF-94F4-ED9855EA6F29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895850" y="1714488"/>
            <a:ext cx="3819553" cy="4772039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ru-RU" altLang="ru-RU" sz="2400" dirty="0"/>
              <a:t>Опухоль не пальпируется, не визуализируется</a:t>
            </a:r>
          </a:p>
          <a:p>
            <a:pPr algn="just">
              <a:lnSpc>
                <a:spcPct val="90000"/>
              </a:lnSpc>
            </a:pPr>
            <a:r>
              <a:rPr lang="ru-RU" altLang="ru-RU" sz="2400" dirty="0"/>
              <a:t>Случайно выявляется при ТУР или обнаруживается с помощью биопсии</a:t>
            </a:r>
          </a:p>
          <a:p>
            <a:pPr algn="just">
              <a:lnSpc>
                <a:spcPct val="90000"/>
              </a:lnSpc>
            </a:pPr>
            <a:endParaRPr lang="ru-RU" altLang="ru-RU" sz="1200" dirty="0"/>
          </a:p>
          <a:p>
            <a:pPr algn="just">
              <a:lnSpc>
                <a:spcPct val="90000"/>
              </a:lnSpc>
            </a:pPr>
            <a:r>
              <a:rPr lang="ru-RU" altLang="ru-RU" sz="2400" dirty="0"/>
              <a:t>Выжидательное наблюдение</a:t>
            </a:r>
          </a:p>
          <a:p>
            <a:pPr algn="just">
              <a:lnSpc>
                <a:spcPct val="90000"/>
              </a:lnSpc>
            </a:pPr>
            <a:r>
              <a:rPr lang="ru-RU" altLang="ru-RU" sz="2400" dirty="0"/>
              <a:t>Радикальная операция</a:t>
            </a:r>
          </a:p>
          <a:p>
            <a:pPr algn="just">
              <a:lnSpc>
                <a:spcPct val="90000"/>
              </a:lnSpc>
            </a:pPr>
            <a:r>
              <a:rPr lang="ru-RU" altLang="ru-RU" sz="2400" dirty="0"/>
              <a:t>Брахитерапия</a:t>
            </a:r>
          </a:p>
        </p:txBody>
      </p:sp>
      <p:pic>
        <p:nvPicPr>
          <p:cNvPr id="66564" name="Picture 5" descr="1">
            <a:extLst>
              <a:ext uri="{FF2B5EF4-FFF2-40B4-BE49-F238E27FC236}">
                <a16:creationId xmlns:a16="http://schemas.microsoft.com/office/drawing/2014/main" xmlns="" id="{CE8B59B0-4654-4D72-B661-B5A45C8D9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43" b="1721"/>
          <a:stretch>
            <a:fillRect/>
          </a:stretch>
        </p:blipFill>
        <p:spPr bwMode="auto">
          <a:xfrm>
            <a:off x="1331120" y="1844675"/>
            <a:ext cx="3513535" cy="430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Text Box 9">
            <a:extLst>
              <a:ext uri="{FF2B5EF4-FFF2-40B4-BE49-F238E27FC236}">
                <a16:creationId xmlns:a16="http://schemas.microsoft.com/office/drawing/2014/main" xmlns="" id="{58C4CCE6-CE16-447B-A847-3C11C8CAC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3319" y="5149852"/>
            <a:ext cx="825104" cy="3667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99987F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Book Antiqua" panose="02040602050305030304" pitchFamily="18" charset="0"/>
              </a:rPr>
              <a:t>Рак</a:t>
            </a:r>
          </a:p>
        </p:txBody>
      </p:sp>
      <p:pic>
        <p:nvPicPr>
          <p:cNvPr id="6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300432DE-E416-44F7-BEB3-272BCB84B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26" name="Rectangle 2">
            <a:extLst>
              <a:ext uri="{FF2B5EF4-FFF2-40B4-BE49-F238E27FC236}">
                <a16:creationId xmlns:a16="http://schemas.microsoft.com/office/drawing/2014/main" xmlns="" id="{CF66413E-32DD-49D3-988C-5917F08ABC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85900" y="274638"/>
            <a:ext cx="6172200" cy="850106"/>
          </a:xfrm>
        </p:spPr>
        <p:txBody>
          <a:bodyPr rtlCol="0"/>
          <a:lstStyle/>
          <a:p>
            <a:pPr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ea typeface="+mj-ea"/>
              </a:rPr>
              <a:t>Стадия Т2</a:t>
            </a:r>
          </a:p>
        </p:txBody>
      </p:sp>
      <p:sp>
        <p:nvSpPr>
          <p:cNvPr id="68611" name="Rectangle 4">
            <a:extLst>
              <a:ext uri="{FF2B5EF4-FFF2-40B4-BE49-F238E27FC236}">
                <a16:creationId xmlns:a16="http://schemas.microsoft.com/office/drawing/2014/main" xmlns="" id="{95C9F457-EC0D-44E6-9A13-7B87CE232696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892280" y="1916115"/>
            <a:ext cx="2920603" cy="4497387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90000"/>
              </a:lnSpc>
            </a:pPr>
            <a:r>
              <a:rPr lang="ru-RU" altLang="ru-RU" sz="2400" dirty="0"/>
              <a:t>Опухоль пальпируется или визуализируется</a:t>
            </a:r>
          </a:p>
          <a:p>
            <a:pPr algn="just">
              <a:lnSpc>
                <a:spcPct val="90000"/>
              </a:lnSpc>
            </a:pPr>
            <a:r>
              <a:rPr lang="ru-RU" altLang="ru-RU" sz="2400" dirty="0"/>
              <a:t>Ограничена капсулой простаты</a:t>
            </a:r>
          </a:p>
          <a:p>
            <a:pPr algn="just">
              <a:lnSpc>
                <a:spcPct val="90000"/>
              </a:lnSpc>
            </a:pPr>
            <a:r>
              <a:rPr lang="ru-RU" altLang="ru-RU" sz="2400" dirty="0"/>
              <a:t>Вовлекает менее половины доли (Т2а), всю долю (Т2</a:t>
            </a:r>
            <a:r>
              <a:rPr lang="en-US" altLang="ru-RU" sz="2400" dirty="0"/>
              <a:t>b</a:t>
            </a:r>
            <a:r>
              <a:rPr lang="ru-RU" altLang="ru-RU" sz="2400" dirty="0"/>
              <a:t>) или обе доли</a:t>
            </a:r>
            <a:r>
              <a:rPr lang="en-US" altLang="ru-RU" sz="2400" dirty="0"/>
              <a:t> (T2c)</a:t>
            </a:r>
            <a:endParaRPr lang="ru-RU" altLang="ru-RU" sz="2400" dirty="0"/>
          </a:p>
          <a:p>
            <a:pPr algn="just">
              <a:lnSpc>
                <a:spcPct val="90000"/>
              </a:lnSpc>
            </a:pPr>
            <a:endParaRPr lang="ru-RU" altLang="ru-RU" sz="1600" dirty="0"/>
          </a:p>
          <a:p>
            <a:pPr algn="just">
              <a:lnSpc>
                <a:spcPct val="90000"/>
              </a:lnSpc>
            </a:pPr>
            <a:r>
              <a:rPr lang="ru-RU" altLang="ru-RU" sz="2400" dirty="0"/>
              <a:t>Радикальная операция</a:t>
            </a:r>
          </a:p>
          <a:p>
            <a:pPr algn="just">
              <a:lnSpc>
                <a:spcPct val="90000"/>
              </a:lnSpc>
            </a:pPr>
            <a:r>
              <a:rPr lang="ru-RU" altLang="ru-RU" sz="2400" dirty="0"/>
              <a:t>УЗ-</a:t>
            </a:r>
            <a:r>
              <a:rPr lang="ru-RU" altLang="ru-RU" sz="2400" dirty="0" err="1"/>
              <a:t>аблация</a:t>
            </a:r>
            <a:r>
              <a:rPr lang="ru-RU" altLang="ru-RU" sz="2400" dirty="0"/>
              <a:t>, </a:t>
            </a:r>
            <a:r>
              <a:rPr lang="ru-RU" altLang="ru-RU" sz="2400" dirty="0" err="1"/>
              <a:t>криодест-рукция</a:t>
            </a:r>
            <a:r>
              <a:rPr lang="ru-RU" altLang="ru-RU" sz="2400" dirty="0"/>
              <a:t>, брахитерапия</a:t>
            </a:r>
          </a:p>
        </p:txBody>
      </p:sp>
      <p:pic>
        <p:nvPicPr>
          <p:cNvPr id="68612" name="Picture 5" descr="2">
            <a:extLst>
              <a:ext uri="{FF2B5EF4-FFF2-40B4-BE49-F238E27FC236}">
                <a16:creationId xmlns:a16="http://schemas.microsoft.com/office/drawing/2014/main" xmlns="" id="{CCDA4ED9-99A5-494A-984A-F25BEDD2C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7" r="887" b="963"/>
          <a:stretch>
            <a:fillRect/>
          </a:stretch>
        </p:blipFill>
        <p:spPr bwMode="auto">
          <a:xfrm>
            <a:off x="1331120" y="1844675"/>
            <a:ext cx="3489722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273B996B-E6B7-4B84-8AE0-1BF26071F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674" name="Rectangle 2">
            <a:extLst>
              <a:ext uri="{FF2B5EF4-FFF2-40B4-BE49-F238E27FC236}">
                <a16:creationId xmlns:a16="http://schemas.microsoft.com/office/drawing/2014/main" xmlns="" id="{09C38DA5-5ACD-42B1-8342-C9ADCA7533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85900" y="274638"/>
            <a:ext cx="6172200" cy="778098"/>
          </a:xfrm>
        </p:spPr>
        <p:txBody>
          <a:bodyPr rtlCol="0"/>
          <a:lstStyle/>
          <a:p>
            <a:pPr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ea typeface="+mj-ea"/>
              </a:rPr>
              <a:t>Стадия Т3</a:t>
            </a:r>
          </a:p>
        </p:txBody>
      </p:sp>
      <p:sp>
        <p:nvSpPr>
          <p:cNvPr id="70659" name="Rectangle 4">
            <a:extLst>
              <a:ext uri="{FF2B5EF4-FFF2-40B4-BE49-F238E27FC236}">
                <a16:creationId xmlns:a16="http://schemas.microsoft.com/office/drawing/2014/main" xmlns="" id="{550012DF-EF1B-481E-8C69-9B46277EF204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892280" y="1884365"/>
            <a:ext cx="3894562" cy="4497387"/>
          </a:xfrm>
        </p:spPr>
        <p:txBody>
          <a:bodyPr/>
          <a:lstStyle/>
          <a:p>
            <a:pPr algn="just">
              <a:lnSpc>
                <a:spcPct val="80000"/>
              </a:lnSpc>
            </a:pPr>
            <a:r>
              <a:rPr lang="ru-RU" altLang="ru-RU" sz="2400" dirty="0"/>
              <a:t>Опухоль распространяется через капсулу железы, шейку мочевого пузыря или капсулу семенного пузырька</a:t>
            </a:r>
          </a:p>
          <a:p>
            <a:pPr algn="just">
              <a:lnSpc>
                <a:spcPct val="80000"/>
              </a:lnSpc>
            </a:pPr>
            <a:r>
              <a:rPr lang="ru-RU" altLang="ru-RU" sz="2400" dirty="0"/>
              <a:t>Т3а – </a:t>
            </a:r>
            <a:r>
              <a:rPr lang="ru-RU" altLang="ru-RU" sz="2400" dirty="0" err="1"/>
              <a:t>экстракапс</a:t>
            </a:r>
            <a:r>
              <a:rPr lang="ru-RU" altLang="ru-RU" sz="2400" dirty="0"/>
              <a:t>.</a:t>
            </a:r>
          </a:p>
          <a:p>
            <a:pPr algn="just">
              <a:lnSpc>
                <a:spcPct val="80000"/>
              </a:lnSpc>
            </a:pPr>
            <a:r>
              <a:rPr lang="ru-RU" altLang="ru-RU" sz="2400" dirty="0"/>
              <a:t>Т3</a:t>
            </a:r>
            <a:r>
              <a:rPr lang="en-US" altLang="ru-RU" sz="2400" dirty="0"/>
              <a:t>b</a:t>
            </a:r>
            <a:r>
              <a:rPr lang="ru-RU" altLang="ru-RU" sz="2400" dirty="0"/>
              <a:t> – вовлечение семенного пузырька</a:t>
            </a:r>
          </a:p>
          <a:p>
            <a:pPr algn="just">
              <a:lnSpc>
                <a:spcPct val="80000"/>
              </a:lnSpc>
            </a:pPr>
            <a:endParaRPr lang="ru-RU" altLang="ru-RU" sz="1600" dirty="0"/>
          </a:p>
          <a:p>
            <a:pPr algn="just">
              <a:lnSpc>
                <a:spcPct val="80000"/>
              </a:lnSpc>
            </a:pPr>
            <a:r>
              <a:rPr lang="ru-RU" altLang="ru-RU" sz="2400" dirty="0"/>
              <a:t>Лучевая терапия</a:t>
            </a:r>
          </a:p>
          <a:p>
            <a:pPr algn="just">
              <a:lnSpc>
                <a:spcPct val="80000"/>
              </a:lnSpc>
            </a:pPr>
            <a:r>
              <a:rPr lang="ru-RU" altLang="ru-RU" sz="2400" dirty="0"/>
              <a:t>Радикальная операция при Т3а - ?</a:t>
            </a:r>
          </a:p>
        </p:txBody>
      </p:sp>
      <p:pic>
        <p:nvPicPr>
          <p:cNvPr id="70660" name="Picture 5" descr="3">
            <a:extLst>
              <a:ext uri="{FF2B5EF4-FFF2-40B4-BE49-F238E27FC236}">
                <a16:creationId xmlns:a16="http://schemas.microsoft.com/office/drawing/2014/main" xmlns="" id="{657DBFB5-7B2F-47F1-A908-A0474D97B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119" y="1844675"/>
            <a:ext cx="3509963" cy="429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45192DB0-E1AB-4E50-B437-C930DD997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TNM </a:t>
            </a:r>
            <a:r>
              <a:rPr lang="ru-RU" b="1" smtClean="0"/>
              <a:t>классификация ПКР (2017)</a:t>
            </a:r>
            <a:endParaRPr lang="ru-RU" smtClean="0"/>
          </a:p>
        </p:txBody>
      </p:sp>
      <p:sp>
        <p:nvSpPr>
          <p:cNvPr id="3174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M </a:t>
            </a:r>
            <a:r>
              <a:rPr lang="ru-RU" b="1" smtClean="0"/>
              <a:t>Отдалённые метастазы</a:t>
            </a:r>
          </a:p>
          <a:p>
            <a:r>
              <a:rPr lang="ru-RU" smtClean="0"/>
              <a:t>MX Отдалённые метастазы не могут быть оценены</a:t>
            </a:r>
          </a:p>
          <a:p>
            <a:r>
              <a:rPr lang="en-US" smtClean="0"/>
              <a:t>M0 </a:t>
            </a:r>
            <a:r>
              <a:rPr lang="ru-RU" smtClean="0"/>
              <a:t>Отсутствие отдалённых метастазов</a:t>
            </a:r>
          </a:p>
          <a:p>
            <a:r>
              <a:rPr lang="en-US" smtClean="0"/>
              <a:t>M1 </a:t>
            </a:r>
            <a:r>
              <a:rPr lang="ru-RU" smtClean="0"/>
              <a:t>Отдалённые метастазы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722" name="Rectangle 2">
            <a:extLst>
              <a:ext uri="{FF2B5EF4-FFF2-40B4-BE49-F238E27FC236}">
                <a16:creationId xmlns:a16="http://schemas.microsoft.com/office/drawing/2014/main" xmlns="" id="{946A2E7C-D5F0-44E8-B920-45727E65CD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85900" y="274638"/>
            <a:ext cx="6172200" cy="778098"/>
          </a:xfrm>
        </p:spPr>
        <p:txBody>
          <a:bodyPr rtlCol="0"/>
          <a:lstStyle/>
          <a:p>
            <a:pPr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ea typeface="+mj-ea"/>
              </a:rPr>
              <a:t>Стадия Т4</a:t>
            </a:r>
          </a:p>
        </p:txBody>
      </p:sp>
      <p:sp>
        <p:nvSpPr>
          <p:cNvPr id="72707" name="Rectangle 4">
            <a:extLst>
              <a:ext uri="{FF2B5EF4-FFF2-40B4-BE49-F238E27FC236}">
                <a16:creationId xmlns:a16="http://schemas.microsoft.com/office/drawing/2014/main" xmlns="" id="{55D23FE3-DB93-4E36-AD6A-FBC2141947F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947049" y="1844675"/>
            <a:ext cx="2849165" cy="4497388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ru-RU" altLang="ru-RU" sz="2400" dirty="0"/>
              <a:t>Вовлечение окружающих тканей или органов</a:t>
            </a:r>
          </a:p>
          <a:p>
            <a:pPr algn="just">
              <a:lnSpc>
                <a:spcPct val="90000"/>
              </a:lnSpc>
            </a:pPr>
            <a:r>
              <a:rPr lang="ru-RU" altLang="ru-RU" sz="2400" dirty="0"/>
              <a:t>Мочевой пузырь, прямая кишка, наружный сфинктер, стенки таза</a:t>
            </a:r>
          </a:p>
          <a:p>
            <a:pPr algn="just">
              <a:lnSpc>
                <a:spcPct val="90000"/>
              </a:lnSpc>
            </a:pPr>
            <a:r>
              <a:rPr lang="ru-RU" altLang="ru-RU" sz="2400" dirty="0"/>
              <a:t>Метастазы</a:t>
            </a:r>
          </a:p>
          <a:p>
            <a:pPr algn="just">
              <a:lnSpc>
                <a:spcPct val="90000"/>
              </a:lnSpc>
            </a:pPr>
            <a:endParaRPr lang="ru-RU" altLang="ru-RU" sz="1400" dirty="0"/>
          </a:p>
          <a:p>
            <a:pPr algn="just">
              <a:lnSpc>
                <a:spcPct val="90000"/>
              </a:lnSpc>
            </a:pPr>
            <a:r>
              <a:rPr lang="ru-RU" altLang="ru-RU" sz="2400" dirty="0"/>
              <a:t>Гормональная/лучевая/химиотерапия</a:t>
            </a:r>
          </a:p>
        </p:txBody>
      </p:sp>
      <p:pic>
        <p:nvPicPr>
          <p:cNvPr id="72708" name="Picture 5" descr="4">
            <a:extLst>
              <a:ext uri="{FF2B5EF4-FFF2-40B4-BE49-F238E27FC236}">
                <a16:creationId xmlns:a16="http://schemas.microsoft.com/office/drawing/2014/main" xmlns="" id="{B3DBA37A-252E-4DC8-9FF3-4B2D3EAF6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120" y="1844677"/>
            <a:ext cx="3532585" cy="425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Text Box 9">
            <a:extLst>
              <a:ext uri="{FF2B5EF4-FFF2-40B4-BE49-F238E27FC236}">
                <a16:creationId xmlns:a16="http://schemas.microsoft.com/office/drawing/2014/main" xmlns="" id="{A2EBC227-2465-4966-84CE-C14B48F9C9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229" y="1879600"/>
            <a:ext cx="1447800" cy="458788"/>
          </a:xfrm>
          <a:prstGeom prst="rect">
            <a:avLst/>
          </a:prstGeom>
          <a:solidFill>
            <a:srgbClr val="FFD9B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99987F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Book Antiqua" panose="02040602050305030304" pitchFamily="18" charset="0"/>
              </a:rPr>
              <a:t>Метастазы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 sz="600" b="1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6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DEB862E2-0CA1-4EC5-83E9-3FAD8AA92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>
            <a:extLst>
              <a:ext uri="{FF2B5EF4-FFF2-40B4-BE49-F238E27FC236}">
                <a16:creationId xmlns:a16="http://schemas.microsoft.com/office/drawing/2014/main" xmlns="" id="{A94FBA93-69D9-4F61-B033-478E40618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9314" y="424295"/>
            <a:ext cx="6316265" cy="1324081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ru-RU" altLang="ru-RU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Гистопатология рака простаты</a:t>
            </a:r>
            <a:endParaRPr lang="en-US" altLang="ru-RU" sz="4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xmlns="" id="{1C078256-2BAD-4976-B4E1-FFF8F667F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035990"/>
            <a:ext cx="6216393" cy="3324629"/>
          </a:xfrm>
          <a:prstGeom prst="rect">
            <a:avLst/>
          </a:prstGeom>
          <a:solidFill>
            <a:schemeClr val="bg1"/>
          </a:solidFill>
          <a:ln w="254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99987F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100000"/>
              </a:spcBef>
              <a:buClrTx/>
              <a:buFontTx/>
              <a:buChar char="•"/>
              <a:defRPr/>
            </a:pPr>
            <a:r>
              <a:rPr lang="de-DE" altLang="ru-RU" sz="3500" dirty="0">
                <a:solidFill>
                  <a:schemeClr val="tx1"/>
                </a:solidFill>
                <a:latin typeface="Tw Cen MT" panose="020B0602020104020603" pitchFamily="34" charset="0"/>
              </a:rPr>
              <a:t> 95%    </a:t>
            </a:r>
            <a:r>
              <a:rPr lang="ru-RU" altLang="ru-RU" sz="3500" dirty="0">
                <a:solidFill>
                  <a:schemeClr val="tx1"/>
                </a:solidFill>
              </a:rPr>
              <a:t>Аденокарцинома</a:t>
            </a:r>
          </a:p>
          <a:p>
            <a:pPr>
              <a:spcBef>
                <a:spcPct val="100000"/>
              </a:spcBef>
              <a:buClrTx/>
              <a:buFontTx/>
              <a:buChar char="•"/>
              <a:defRPr/>
            </a:pPr>
            <a:r>
              <a:rPr lang="de-DE" altLang="ru-RU" sz="3500" dirty="0">
                <a:solidFill>
                  <a:schemeClr val="tx1"/>
                </a:solidFill>
                <a:latin typeface="Tw Cen MT" panose="020B0602020104020603" pitchFamily="34" charset="0"/>
              </a:rPr>
              <a:t> 3%      </a:t>
            </a:r>
            <a:r>
              <a:rPr lang="ru-RU" altLang="ru-RU" sz="3500" dirty="0" err="1">
                <a:solidFill>
                  <a:schemeClr val="tx1"/>
                </a:solidFill>
              </a:rPr>
              <a:t>Уротелиальная</a:t>
            </a:r>
            <a:r>
              <a:rPr lang="ru-RU" altLang="ru-RU" sz="3500" dirty="0">
                <a:solidFill>
                  <a:schemeClr val="tx1"/>
                </a:solidFill>
              </a:rPr>
              <a:t> карцинома</a:t>
            </a:r>
            <a:endParaRPr lang="de-DE" altLang="ru-RU" sz="3500" dirty="0">
              <a:solidFill>
                <a:schemeClr val="tx1"/>
              </a:solidFill>
              <a:latin typeface="Tw Cen MT" panose="020B0602020104020603" pitchFamily="34" charset="0"/>
            </a:endParaRPr>
          </a:p>
          <a:p>
            <a:pPr>
              <a:spcBef>
                <a:spcPct val="100000"/>
              </a:spcBef>
              <a:buClrTx/>
              <a:buFontTx/>
              <a:buChar char="•"/>
              <a:defRPr/>
            </a:pPr>
            <a:r>
              <a:rPr lang="de-DE" altLang="ru-RU" sz="3500" dirty="0">
                <a:solidFill>
                  <a:schemeClr val="tx1"/>
                </a:solidFill>
                <a:latin typeface="Tw Cen MT" panose="020B0602020104020603" pitchFamily="34" charset="0"/>
              </a:rPr>
              <a:t> </a:t>
            </a:r>
            <a:r>
              <a:rPr lang="ru-RU" altLang="ru-RU" sz="3500" dirty="0">
                <a:solidFill>
                  <a:schemeClr val="tx1"/>
                </a:solidFill>
              </a:rPr>
              <a:t>редко</a:t>
            </a:r>
            <a:r>
              <a:rPr lang="de-DE" altLang="ru-RU" sz="3500" dirty="0">
                <a:solidFill>
                  <a:schemeClr val="tx1"/>
                </a:solidFill>
                <a:latin typeface="Tw Cen MT" panose="020B0602020104020603" pitchFamily="34" charset="0"/>
              </a:rPr>
              <a:t>:    </a:t>
            </a:r>
            <a:r>
              <a:rPr lang="ru-RU" altLang="ru-RU" sz="3500" dirty="0">
                <a:solidFill>
                  <a:schemeClr val="tx1"/>
                </a:solidFill>
              </a:rPr>
              <a:t>Саркома</a:t>
            </a:r>
            <a:r>
              <a:rPr lang="de-DE" altLang="ru-RU" sz="3500" dirty="0">
                <a:solidFill>
                  <a:schemeClr val="tx1"/>
                </a:solidFill>
                <a:latin typeface="Tw Cen MT" panose="020B0602020104020603" pitchFamily="34" charset="0"/>
              </a:rPr>
              <a:t>	 </a:t>
            </a:r>
            <a:endParaRPr lang="de-DE" altLang="ru-RU" sz="3500" i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4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0043F17D-36B1-4F2F-A375-14F565B22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722" name="Rectangle 2">
            <a:extLst>
              <a:ext uri="{FF2B5EF4-FFF2-40B4-BE49-F238E27FC236}">
                <a16:creationId xmlns:a16="http://schemas.microsoft.com/office/drawing/2014/main" xmlns="" id="{F6991023-9379-4889-B220-1A0C120EBC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85900" y="274638"/>
            <a:ext cx="6172200" cy="778098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ea typeface="+mj-ea"/>
              </a:rPr>
              <a:t>Регионарные лимфатические узлы (ЛУ)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a typeface="+mj-ea"/>
              </a:rPr>
              <a:t>(N)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ea typeface="+mj-ea"/>
            </a:endParaRPr>
          </a:p>
        </p:txBody>
      </p:sp>
      <p:sp>
        <p:nvSpPr>
          <p:cNvPr id="75779" name="Rectangle 4">
            <a:extLst>
              <a:ext uri="{FF2B5EF4-FFF2-40B4-BE49-F238E27FC236}">
                <a16:creationId xmlns:a16="http://schemas.microsoft.com/office/drawing/2014/main" xmlns="" id="{EA096B92-48D9-4964-B9AC-40F189A041AB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1477566" y="5141915"/>
            <a:ext cx="6318647" cy="1311275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ct val="90000"/>
              </a:lnSpc>
            </a:pPr>
            <a:r>
              <a:rPr lang="en-US" altLang="ru-RU" sz="2400" dirty="0"/>
              <a:t>N</a:t>
            </a:r>
            <a:r>
              <a:rPr lang="ru-RU" altLang="ru-RU" sz="2400" dirty="0"/>
              <a:t>х – метастазы в регионарные ЛУ не определяются</a:t>
            </a:r>
            <a:endParaRPr lang="en-US" altLang="ru-RU" sz="2400" dirty="0"/>
          </a:p>
          <a:p>
            <a:pPr algn="just">
              <a:lnSpc>
                <a:spcPct val="90000"/>
              </a:lnSpc>
            </a:pPr>
            <a:r>
              <a:rPr lang="en-US" altLang="ru-RU" sz="2400" dirty="0"/>
              <a:t>N0 – </a:t>
            </a:r>
            <a:r>
              <a:rPr lang="ru-RU" altLang="ru-RU" sz="2400" dirty="0"/>
              <a:t>нет признаков метастазирования в регионарные ЛУ</a:t>
            </a:r>
          </a:p>
          <a:p>
            <a:pPr algn="just">
              <a:lnSpc>
                <a:spcPct val="90000"/>
              </a:lnSpc>
            </a:pPr>
            <a:r>
              <a:rPr lang="en-US" altLang="ru-RU" sz="2400" dirty="0"/>
              <a:t>N1 – </a:t>
            </a:r>
            <a:r>
              <a:rPr lang="ru-RU" altLang="ru-RU" sz="2400" dirty="0"/>
              <a:t>метастазы в регионарные ЛУ</a:t>
            </a:r>
          </a:p>
        </p:txBody>
      </p:sp>
      <p:pic>
        <p:nvPicPr>
          <p:cNvPr id="75780" name="Рисунок 2">
            <a:extLst>
              <a:ext uri="{FF2B5EF4-FFF2-40B4-BE49-F238E27FC236}">
                <a16:creationId xmlns:a16="http://schemas.microsoft.com/office/drawing/2014/main" xmlns="" id="{17CF48F2-072D-4F30-8787-13D77A5C8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0924" y="1260475"/>
            <a:ext cx="5822156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AD6033E8-2404-4AE3-94D2-B1825176E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722" name="Rectangle 2">
            <a:extLst>
              <a:ext uri="{FF2B5EF4-FFF2-40B4-BE49-F238E27FC236}">
                <a16:creationId xmlns:a16="http://schemas.microsoft.com/office/drawing/2014/main" xmlns="" id="{383CF776-627B-41C3-B2CB-6E05DCF156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85900" y="453932"/>
            <a:ext cx="6172200" cy="778098"/>
          </a:xfrm>
        </p:spPr>
        <p:txBody>
          <a:bodyPr rtlCol="0"/>
          <a:lstStyle/>
          <a:p>
            <a:pPr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ea typeface="+mj-ea"/>
              </a:rPr>
              <a:t>Степень развития метастазов (М)</a:t>
            </a:r>
          </a:p>
        </p:txBody>
      </p:sp>
      <p:sp>
        <p:nvSpPr>
          <p:cNvPr id="77827" name="Rectangle 4">
            <a:extLst>
              <a:ext uri="{FF2B5EF4-FFF2-40B4-BE49-F238E27FC236}">
                <a16:creationId xmlns:a16="http://schemas.microsoft.com/office/drawing/2014/main" xmlns="" id="{77FC8E18-7886-4D78-9D11-E7CAD91D2304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1412677" y="2299356"/>
            <a:ext cx="6318647" cy="5184775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ru-RU" altLang="ru-RU" sz="2400" dirty="0" err="1"/>
              <a:t>Мх</a:t>
            </a:r>
            <a:r>
              <a:rPr lang="ru-RU" altLang="ru-RU" sz="2400" dirty="0"/>
              <a:t> – нет данных, определяющих наличие отдаленных метастазов</a:t>
            </a:r>
          </a:p>
          <a:p>
            <a:pPr algn="just">
              <a:lnSpc>
                <a:spcPct val="90000"/>
              </a:lnSpc>
            </a:pPr>
            <a:r>
              <a:rPr lang="ru-RU" altLang="ru-RU" sz="2400" dirty="0"/>
              <a:t>М</a:t>
            </a:r>
            <a:r>
              <a:rPr lang="en-US" altLang="ru-RU" sz="2400" dirty="0"/>
              <a:t>0 – </a:t>
            </a:r>
            <a:r>
              <a:rPr lang="ru-RU" altLang="ru-RU" sz="2400" dirty="0"/>
              <a:t>отсутствуют признаки отдаленных метастазов</a:t>
            </a:r>
          </a:p>
          <a:p>
            <a:pPr algn="just">
              <a:lnSpc>
                <a:spcPct val="90000"/>
              </a:lnSpc>
            </a:pPr>
            <a:r>
              <a:rPr lang="ru-RU" altLang="ru-RU" sz="2400" dirty="0"/>
              <a:t>М</a:t>
            </a:r>
            <a:r>
              <a:rPr lang="en-US" altLang="ru-RU" sz="2400" dirty="0"/>
              <a:t>1 – </a:t>
            </a:r>
            <a:r>
              <a:rPr lang="ru-RU" altLang="ru-RU" sz="2400" dirty="0"/>
              <a:t>наличие отдаленных метастазов</a:t>
            </a:r>
          </a:p>
          <a:p>
            <a:pPr lvl="2" algn="just">
              <a:lnSpc>
                <a:spcPct val="90000"/>
              </a:lnSpc>
            </a:pPr>
            <a:r>
              <a:rPr lang="ru-RU" altLang="ru-RU" sz="1600" dirty="0"/>
              <a:t>М1а – метастазы в лимфоузлы, </a:t>
            </a:r>
            <a:r>
              <a:rPr lang="ru-RU" altLang="ru-RU" sz="1600" dirty="0" err="1"/>
              <a:t>неотносящиеся</a:t>
            </a:r>
            <a:r>
              <a:rPr lang="ru-RU" altLang="ru-RU" sz="1600" dirty="0"/>
              <a:t> к регионарным</a:t>
            </a:r>
          </a:p>
          <a:p>
            <a:pPr lvl="2" algn="just">
              <a:lnSpc>
                <a:spcPct val="90000"/>
              </a:lnSpc>
            </a:pPr>
            <a:r>
              <a:rPr lang="ru-RU" altLang="ru-RU" sz="1600" dirty="0"/>
              <a:t>М1</a:t>
            </a:r>
            <a:r>
              <a:rPr lang="en-US" altLang="ru-RU" sz="1600" dirty="0"/>
              <a:t>b – </a:t>
            </a:r>
            <a:r>
              <a:rPr lang="ru-RU" altLang="ru-RU" sz="1600" dirty="0"/>
              <a:t>метастазы в костные структуры</a:t>
            </a:r>
          </a:p>
          <a:p>
            <a:pPr lvl="2" algn="just">
              <a:lnSpc>
                <a:spcPct val="90000"/>
              </a:lnSpc>
            </a:pPr>
            <a:r>
              <a:rPr lang="ru-RU" altLang="ru-RU" sz="1600" dirty="0"/>
              <a:t>М1с – метастазы в другие органы (прямая кишка, семенные пузырьки)</a:t>
            </a:r>
          </a:p>
        </p:txBody>
      </p:sp>
      <p:pic>
        <p:nvPicPr>
          <p:cNvPr id="4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0C1F71FC-EF77-49B9-9738-5A960F86A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/>
              <a:t>Обзорный снимок таза, множественные метастазы в кости.</a:t>
            </a:r>
          </a:p>
        </p:txBody>
      </p:sp>
      <p:pic>
        <p:nvPicPr>
          <p:cNvPr id="181251" name="Picture 3" descr="Рис 9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62000" y="1600200"/>
            <a:ext cx="7315200" cy="51816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Прямоугольник 3">
            <a:extLst>
              <a:ext uri="{FF2B5EF4-FFF2-40B4-BE49-F238E27FC236}">
                <a16:creationId xmlns:a16="http://schemas.microsoft.com/office/drawing/2014/main" xmlns="" id="{39C03BA7-9B34-4FF4-80E9-DFBD2D3BE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0918" y="476251"/>
            <a:ext cx="6413617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99987F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ru-RU" altLang="ru-RU" sz="2800" b="1" dirty="0">
                <a:solidFill>
                  <a:schemeClr val="accent1">
                    <a:lumMod val="75000"/>
                  </a:schemeClr>
                </a:solidFill>
              </a:rPr>
              <a:t>При раке предстательной железы применяются основные лечебные стратегии:</a:t>
            </a:r>
          </a:p>
          <a:p>
            <a:pPr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endParaRPr lang="ru-RU" altLang="ru-RU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endParaRPr lang="ru-RU" altLang="ru-RU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>
                <a:srgbClr val="FF0000"/>
              </a:buClr>
              <a:buNone/>
            </a:pPr>
            <a:r>
              <a:rPr lang="ru-RU" altLang="ru-RU" sz="2600" dirty="0">
                <a:solidFill>
                  <a:schemeClr val="tx1"/>
                </a:solidFill>
              </a:rPr>
              <a:t>- Динамическое наблюдение;</a:t>
            </a:r>
          </a:p>
          <a:p>
            <a:pPr>
              <a:spcBef>
                <a:spcPct val="0"/>
              </a:spcBef>
              <a:buClr>
                <a:srgbClr val="FF0000"/>
              </a:buClr>
              <a:buNone/>
            </a:pPr>
            <a:r>
              <a:rPr lang="ru-RU" altLang="ru-RU" sz="2600" dirty="0">
                <a:solidFill>
                  <a:schemeClr val="tx1"/>
                </a:solidFill>
              </a:rPr>
              <a:t>- Хирургическое лечение;</a:t>
            </a:r>
          </a:p>
          <a:p>
            <a:pPr>
              <a:spcBef>
                <a:spcPct val="0"/>
              </a:spcBef>
              <a:buClr>
                <a:srgbClr val="FF0000"/>
              </a:buClr>
              <a:buNone/>
            </a:pPr>
            <a:r>
              <a:rPr lang="ru-RU" altLang="ru-RU" sz="2600" dirty="0">
                <a:solidFill>
                  <a:schemeClr val="tx1"/>
                </a:solidFill>
              </a:rPr>
              <a:t>- Криотерапия;</a:t>
            </a:r>
          </a:p>
          <a:p>
            <a:pPr>
              <a:spcBef>
                <a:spcPct val="0"/>
              </a:spcBef>
              <a:buClr>
                <a:srgbClr val="FF0000"/>
              </a:buClr>
              <a:buNone/>
            </a:pPr>
            <a:r>
              <a:rPr lang="ru-RU" altLang="ru-RU" sz="2600" dirty="0">
                <a:solidFill>
                  <a:schemeClr val="tx1"/>
                </a:solidFill>
              </a:rPr>
              <a:t>- Лучевая терапия;</a:t>
            </a:r>
          </a:p>
          <a:p>
            <a:pPr>
              <a:spcBef>
                <a:spcPct val="0"/>
              </a:spcBef>
              <a:buClr>
                <a:srgbClr val="FF0000"/>
              </a:buClr>
              <a:buNone/>
            </a:pPr>
            <a:r>
              <a:rPr lang="ru-RU" altLang="ru-RU" sz="2600" dirty="0">
                <a:solidFill>
                  <a:schemeClr val="tx1"/>
                </a:solidFill>
              </a:rPr>
              <a:t>- Гормональная терапия;</a:t>
            </a:r>
          </a:p>
          <a:p>
            <a:pPr algn="just">
              <a:spcBef>
                <a:spcPct val="0"/>
              </a:spcBef>
              <a:buClr>
                <a:srgbClr val="FF0000"/>
              </a:buClr>
              <a:buNone/>
            </a:pPr>
            <a:r>
              <a:rPr lang="ru-RU" altLang="ru-RU" sz="2600" dirty="0">
                <a:solidFill>
                  <a:schemeClr val="tx1"/>
                </a:solidFill>
              </a:rPr>
              <a:t>- </a:t>
            </a:r>
            <a:r>
              <a:rPr lang="ru-RU" altLang="ru-RU" sz="2600" dirty="0" err="1">
                <a:solidFill>
                  <a:schemeClr val="tx1"/>
                </a:solidFill>
              </a:rPr>
              <a:t>Трансректальная</a:t>
            </a:r>
            <a:r>
              <a:rPr lang="ru-RU" altLang="ru-RU" sz="2600" dirty="0">
                <a:solidFill>
                  <a:schemeClr val="tx1"/>
                </a:solidFill>
              </a:rPr>
              <a:t> высокоинтенсивная фокусированная ультразвуковая </a:t>
            </a:r>
            <a:r>
              <a:rPr lang="ru-RU" altLang="ru-RU" sz="2600" dirty="0" err="1">
                <a:solidFill>
                  <a:schemeClr val="tx1"/>
                </a:solidFill>
              </a:rPr>
              <a:t>аблация</a:t>
            </a:r>
            <a:r>
              <a:rPr lang="ru-RU" altLang="ru-RU" sz="2600" dirty="0">
                <a:solidFill>
                  <a:schemeClr val="tx1"/>
                </a:solidFill>
              </a:rPr>
              <a:t> предстательной железы     (</a:t>
            </a:r>
            <a:r>
              <a:rPr lang="en-US" altLang="ru-RU" sz="2600" dirty="0">
                <a:solidFill>
                  <a:schemeClr val="tx1"/>
                </a:solidFill>
                <a:latin typeface="Tw Cen MT" panose="020B0604020202020204" pitchFamily="34" charset="0"/>
              </a:rPr>
              <a:t>HIFU).</a:t>
            </a:r>
            <a:endParaRPr lang="ru-RU" altLang="ru-RU" sz="2600" dirty="0">
              <a:solidFill>
                <a:schemeClr val="tx1"/>
              </a:solidFill>
            </a:endParaRPr>
          </a:p>
        </p:txBody>
      </p:sp>
      <p:pic>
        <p:nvPicPr>
          <p:cNvPr id="3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202044B3-AAC8-4A82-9A13-FFCC31535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xmlns="" id="{4C4B6605-9B22-40C3-B092-A3658025BE6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485900" y="274638"/>
            <a:ext cx="6172200" cy="850106"/>
          </a:xfrm>
        </p:spPr>
        <p:txBody>
          <a:bodyPr rtlCol="0"/>
          <a:lstStyle/>
          <a:p>
            <a:pPr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ea typeface="+mj-ea"/>
              </a:rPr>
              <a:t>Динамическое наблюдение</a:t>
            </a:r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xmlns="" id="{A3CFF002-B4FF-4170-A7D5-F16ACB8273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None/>
            </a:pPr>
            <a:r>
              <a:rPr lang="ru-RU" altLang="ru-RU" sz="2600" dirty="0"/>
              <a:t>Показания к проведению динамического наблюдения</a:t>
            </a:r>
            <a:r>
              <a:rPr lang="ru-RU" altLang="ru-RU" dirty="0"/>
              <a:t>:</a:t>
            </a:r>
          </a:p>
          <a:p>
            <a:pPr algn="just">
              <a:buFont typeface="Wingdings" panose="05000000000000000000" pitchFamily="2" charset="2"/>
              <a:buNone/>
            </a:pPr>
            <a:endParaRPr lang="ru-RU" altLang="ru-RU" dirty="0"/>
          </a:p>
          <a:p>
            <a:pPr marL="0" indent="0" algn="just">
              <a:buClr>
                <a:srgbClr val="FF0000"/>
              </a:buClr>
              <a:buNone/>
            </a:pPr>
            <a:r>
              <a:rPr lang="ru-RU" altLang="ru-RU" dirty="0"/>
              <a:t>- локализованный РПЖ (Т1а-Т2</a:t>
            </a:r>
            <a:r>
              <a:rPr lang="en-US" altLang="ru-RU" dirty="0"/>
              <a:t>bN0M0)</a:t>
            </a:r>
            <a:r>
              <a:rPr lang="ru-RU" altLang="ru-RU" dirty="0"/>
              <a:t>;</a:t>
            </a:r>
            <a:endParaRPr lang="en-US" altLang="ru-RU" dirty="0"/>
          </a:p>
          <a:p>
            <a:pPr marL="0" indent="0" algn="just">
              <a:buClr>
                <a:srgbClr val="FF0000"/>
              </a:buClr>
              <a:buNone/>
            </a:pPr>
            <a:r>
              <a:rPr lang="ru-RU" altLang="ru-RU" dirty="0"/>
              <a:t>- ожидаемая продолжительность жизни больного менее 10 лет;</a:t>
            </a:r>
          </a:p>
          <a:p>
            <a:pPr marL="0" indent="0" algn="just">
              <a:buClr>
                <a:srgbClr val="FF0000"/>
              </a:buClr>
              <a:buNone/>
            </a:pPr>
            <a:r>
              <a:rPr lang="ru-RU" altLang="ru-RU" dirty="0"/>
              <a:t>- высокодифференцированная опухоль (2-5 баллов по шкале </a:t>
            </a:r>
            <a:r>
              <a:rPr lang="ru-RU" altLang="ru-RU" dirty="0" err="1"/>
              <a:t>Глисона</a:t>
            </a:r>
            <a:r>
              <a:rPr lang="ru-RU" altLang="ru-RU" dirty="0"/>
              <a:t>);</a:t>
            </a:r>
          </a:p>
          <a:p>
            <a:pPr marL="0" indent="0" algn="just">
              <a:buClr>
                <a:srgbClr val="FF0000"/>
              </a:buClr>
              <a:buNone/>
            </a:pPr>
            <a:r>
              <a:rPr lang="ru-RU" altLang="ru-RU" dirty="0"/>
              <a:t>- тяжелые сопутствующие заболевания.</a:t>
            </a:r>
          </a:p>
        </p:txBody>
      </p:sp>
      <p:pic>
        <p:nvPicPr>
          <p:cNvPr id="4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C92D9503-F429-405C-9B45-632B91EB6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835E27-9B8F-4F90-8FE2-C2E887B06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58" y="260650"/>
            <a:ext cx="6172200" cy="592787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Виды радикальной </a:t>
            </a:r>
            <a:r>
              <a:rPr lang="ru-RU" sz="3200" b="1" dirty="0" err="1">
                <a:solidFill>
                  <a:schemeClr val="accent1">
                    <a:lumMod val="75000"/>
                  </a:schemeClr>
                </a:solidFill>
              </a:rPr>
              <a:t>простатэктомии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4211" name="TextBox 3">
            <a:extLst>
              <a:ext uri="{FF2B5EF4-FFF2-40B4-BE49-F238E27FC236}">
                <a16:creationId xmlns:a16="http://schemas.microsoft.com/office/drawing/2014/main" xmlns="" id="{79716CC9-2AF9-4582-894A-CC8A57890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529" y="1168402"/>
            <a:ext cx="20954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99987F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>
                <a:solidFill>
                  <a:schemeClr val="tx1"/>
                </a:solidFill>
              </a:rPr>
              <a:t>Позадилонная</a:t>
            </a:r>
            <a:endParaRPr lang="ru-RU" altLang="ru-RU" sz="1800">
              <a:solidFill>
                <a:schemeClr val="tx1"/>
              </a:solidFill>
            </a:endParaRPr>
          </a:p>
        </p:txBody>
      </p:sp>
      <p:sp>
        <p:nvSpPr>
          <p:cNvPr id="94212" name="TextBox 5">
            <a:extLst>
              <a:ext uri="{FF2B5EF4-FFF2-40B4-BE49-F238E27FC236}">
                <a16:creationId xmlns:a16="http://schemas.microsoft.com/office/drawing/2014/main" xmlns="" id="{79DB7E2F-605F-4D19-BC62-5D3E6CA4E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10829" y="1928815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99987F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ru-RU" sz="180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94213" name="TextBox 6">
            <a:extLst>
              <a:ext uri="{FF2B5EF4-FFF2-40B4-BE49-F238E27FC236}">
                <a16:creationId xmlns:a16="http://schemas.microsoft.com/office/drawing/2014/main" xmlns="" id="{7F852E2C-FE25-4AF9-8069-C8EE4572D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9232" y="4003677"/>
            <a:ext cx="23025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99987F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>
                <a:solidFill>
                  <a:schemeClr val="tx1"/>
                </a:solidFill>
              </a:rPr>
              <a:t>Промежностная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xmlns="" id="{43B62790-17E4-492E-9C54-75F52AE43E67}"/>
              </a:ext>
            </a:extLst>
          </p:cNvPr>
          <p:cNvSpPr/>
          <p:nvPr/>
        </p:nvSpPr>
        <p:spPr>
          <a:xfrm>
            <a:off x="1331874" y="4489102"/>
            <a:ext cx="2106000" cy="21602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E7A25C42-B720-46D7-ACAD-CBA7E7EE1ECC}"/>
              </a:ext>
            </a:extLst>
          </p:cNvPr>
          <p:cNvSpPr/>
          <p:nvPr/>
        </p:nvSpPr>
        <p:spPr>
          <a:xfrm>
            <a:off x="5411885" y="1736812"/>
            <a:ext cx="2106000" cy="21600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4217" name="TextBox 11">
            <a:extLst>
              <a:ext uri="{FF2B5EF4-FFF2-40B4-BE49-F238E27FC236}">
                <a16:creationId xmlns:a16="http://schemas.microsoft.com/office/drawing/2014/main" xmlns="" id="{BBF20114-DF58-4115-87A5-6B434248F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5678" y="1154115"/>
            <a:ext cx="27678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99987F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>
                <a:solidFill>
                  <a:schemeClr val="tx1"/>
                </a:solidFill>
              </a:rPr>
              <a:t>Лапароскопическая</a:t>
            </a: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24B28EC0-A8DA-45B1-A2C2-8275ECFC49EE}"/>
              </a:ext>
            </a:extLst>
          </p:cNvPr>
          <p:cNvSpPr/>
          <p:nvPr/>
        </p:nvSpPr>
        <p:spPr>
          <a:xfrm>
            <a:off x="1331640" y="1736812"/>
            <a:ext cx="2106234" cy="21600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94219" name="Picture 2">
            <a:extLst>
              <a:ext uri="{FF2B5EF4-FFF2-40B4-BE49-F238E27FC236}">
                <a16:creationId xmlns:a16="http://schemas.microsoft.com/office/drawing/2014/main" xmlns="" id="{70B87F8B-2C31-4390-951C-BB1420609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5420" y="4741863"/>
            <a:ext cx="1865710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20" name="Picture 4">
            <a:extLst>
              <a:ext uri="{FF2B5EF4-FFF2-40B4-BE49-F238E27FC236}">
                <a16:creationId xmlns:a16="http://schemas.microsoft.com/office/drawing/2014/main" xmlns="" id="{1A2F6449-3DA8-4F2F-A8B0-F578B2CED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2341" y="1795465"/>
            <a:ext cx="160496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21" name="Picture 5">
            <a:extLst>
              <a:ext uri="{FF2B5EF4-FFF2-40B4-BE49-F238E27FC236}">
                <a16:creationId xmlns:a16="http://schemas.microsoft.com/office/drawing/2014/main" xmlns="" id="{B05B3BF9-6428-41F5-A013-FDC286377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8086" y="1776413"/>
            <a:ext cx="1674019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22" name="TextBox 14">
            <a:extLst>
              <a:ext uri="{FF2B5EF4-FFF2-40B4-BE49-F238E27FC236}">
                <a16:creationId xmlns:a16="http://schemas.microsoft.com/office/drawing/2014/main" xmlns="" id="{19CBDD74-2292-4F28-9305-9B70953D1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8282" y="4008438"/>
            <a:ext cx="32668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99987F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ru-RU" altLang="ru-RU">
                <a:solidFill>
                  <a:schemeClr val="tx1"/>
                </a:solidFill>
              </a:rPr>
              <a:t>Робот-ассистированная</a:t>
            </a: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xmlns="" id="{6201E23B-A3EE-44B6-8467-5544A27CF3A5}"/>
              </a:ext>
            </a:extLst>
          </p:cNvPr>
          <p:cNvSpPr/>
          <p:nvPr/>
        </p:nvSpPr>
        <p:spPr>
          <a:xfrm>
            <a:off x="5411885" y="4465945"/>
            <a:ext cx="2106000" cy="21600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94224" name="Picture 6">
            <a:extLst>
              <a:ext uri="{FF2B5EF4-FFF2-40B4-BE49-F238E27FC236}">
                <a16:creationId xmlns:a16="http://schemas.microsoft.com/office/drawing/2014/main" xmlns="" id="{F72B84BA-E777-4507-837C-C50D906CEB54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4736" y="4741865"/>
            <a:ext cx="1940719" cy="1609725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45972616-2047-4CD4-9D06-B73AA4F20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xmlns="" id="{ABAD585F-CD67-4B4E-8E8C-CD1165A9909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494429" y="273050"/>
            <a:ext cx="6187610" cy="1071656"/>
          </a:xfrm>
        </p:spPr>
        <p:txBody>
          <a:bodyPr rtlCol="0"/>
          <a:lstStyle/>
          <a:p>
            <a:pPr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ea typeface="+mj-ea"/>
              </a:rPr>
              <a:t>Лучевая терапия</a:t>
            </a:r>
          </a:p>
        </p:txBody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xmlns="" id="{6DA126B4-4553-4839-B4F4-4DE1A038FC4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34988" y="2087564"/>
            <a:ext cx="4037012" cy="4497387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ru-RU" altLang="ru-RU" dirty="0"/>
              <a:t>   </a:t>
            </a:r>
            <a:r>
              <a:rPr lang="ru-RU" altLang="ru-RU" sz="2400" b="1" dirty="0"/>
              <a:t>Цель: максимально точное достижение терапевтической дозы ионизирующего излучения в ткани предстательной железы при минимальном воздействии на окружающие органы и ткани</a:t>
            </a:r>
            <a:r>
              <a:rPr lang="ru-RU" altLang="ru-RU" dirty="0"/>
              <a:t>.</a:t>
            </a:r>
          </a:p>
        </p:txBody>
      </p:sp>
      <p:pic>
        <p:nvPicPr>
          <p:cNvPr id="135172" name="Picture 5" descr="04-6">
            <a:extLst>
              <a:ext uri="{FF2B5EF4-FFF2-40B4-BE49-F238E27FC236}">
                <a16:creationId xmlns:a16="http://schemas.microsoft.com/office/drawing/2014/main" xmlns="" id="{8D20831F-4405-4909-A01C-610E93719E6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075636" y="1719263"/>
            <a:ext cx="2135981" cy="4286250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69DA6FF0-88F9-433B-89AF-B8C3439D2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xmlns="" id="{A5C97C9C-E0A9-4451-B38D-40854251CC0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 rtlCol="0"/>
          <a:lstStyle/>
          <a:p>
            <a:pPr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ea typeface="+mj-ea"/>
              </a:rPr>
              <a:t>         Варианты лучевой терапии:</a:t>
            </a:r>
          </a:p>
        </p:txBody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xmlns="" id="{A01AEC53-6243-4E70-922D-C0A926910E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77541" y="1600202"/>
            <a:ext cx="6723459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ru-RU" altLang="ru-RU" b="1" dirty="0"/>
              <a:t>Дистанционная лучевая терапия:</a:t>
            </a:r>
          </a:p>
          <a:p>
            <a:pPr marL="0" indent="0">
              <a:lnSpc>
                <a:spcPct val="80000"/>
              </a:lnSpc>
              <a:buNone/>
            </a:pPr>
            <a:endParaRPr lang="ru-RU" altLang="ru-RU" b="1" dirty="0"/>
          </a:p>
          <a:p>
            <a:pPr marL="0" indent="0">
              <a:lnSpc>
                <a:spcPct val="80000"/>
              </a:lnSpc>
              <a:buClr>
                <a:srgbClr val="FF0000"/>
              </a:buClr>
              <a:buNone/>
            </a:pPr>
            <a:r>
              <a:rPr lang="ru-RU" altLang="ru-RU" dirty="0"/>
              <a:t>Фотонная:              </a:t>
            </a:r>
            <a:r>
              <a:rPr lang="ru-RU" altLang="ru-RU" sz="2000" dirty="0"/>
              <a:t>- стандартная (конвенциальная) </a:t>
            </a:r>
          </a:p>
          <a:p>
            <a:pPr marL="0" indent="0">
              <a:lnSpc>
                <a:spcPct val="80000"/>
              </a:lnSpc>
              <a:buClr>
                <a:srgbClr val="FF0000"/>
              </a:buClr>
              <a:buNone/>
            </a:pPr>
            <a:r>
              <a:rPr lang="ru-RU" altLang="ru-RU" sz="2000" dirty="0"/>
              <a:t>                                                    - 3</a:t>
            </a:r>
            <a:r>
              <a:rPr lang="en-US" altLang="ru-RU" sz="2000" dirty="0"/>
              <a:t>D</a:t>
            </a:r>
            <a:r>
              <a:rPr lang="ru-RU" altLang="ru-RU" sz="2000" dirty="0"/>
              <a:t>- конформная</a:t>
            </a:r>
          </a:p>
          <a:p>
            <a:pPr marL="0" indent="0">
              <a:lnSpc>
                <a:spcPct val="80000"/>
              </a:lnSpc>
              <a:buClr>
                <a:srgbClr val="FF0000"/>
              </a:buClr>
              <a:buNone/>
            </a:pPr>
            <a:r>
              <a:rPr lang="ru-RU" altLang="ru-RU" sz="2000" dirty="0"/>
              <a:t>                                                    - ЛТ с модуляцией интенсивности</a:t>
            </a:r>
          </a:p>
          <a:p>
            <a:pPr marL="0" indent="0">
              <a:lnSpc>
                <a:spcPct val="80000"/>
              </a:lnSpc>
              <a:buClr>
                <a:srgbClr val="FF0000"/>
              </a:buClr>
              <a:buNone/>
            </a:pPr>
            <a:r>
              <a:rPr lang="ru-RU" altLang="ru-RU" dirty="0"/>
              <a:t>Корпускулярная:  </a:t>
            </a:r>
            <a:r>
              <a:rPr lang="ru-RU" altLang="ru-RU" sz="2000" dirty="0"/>
              <a:t>- протонная (</a:t>
            </a:r>
            <a:r>
              <a:rPr lang="ru-RU" altLang="ru-RU" sz="2000" dirty="0" err="1"/>
              <a:t>высокоэнергетич</a:t>
            </a:r>
            <a:r>
              <a:rPr lang="ru-RU" altLang="ru-RU" sz="2000" dirty="0"/>
              <a:t>. протоны)</a:t>
            </a:r>
          </a:p>
          <a:p>
            <a:pPr marL="0" indent="0">
              <a:lnSpc>
                <a:spcPct val="80000"/>
              </a:lnSpc>
              <a:buClr>
                <a:srgbClr val="FF0000"/>
              </a:buClr>
              <a:buNone/>
            </a:pPr>
            <a:r>
              <a:rPr lang="ru-RU" altLang="ru-RU" sz="2000" dirty="0"/>
              <a:t>                                                    - нейтронная (быстрые нейтроны)</a:t>
            </a:r>
          </a:p>
          <a:p>
            <a:pPr marL="0" indent="0">
              <a:lnSpc>
                <a:spcPct val="80000"/>
              </a:lnSpc>
              <a:buClr>
                <a:srgbClr val="FF0000"/>
              </a:buClr>
              <a:buNone/>
            </a:pPr>
            <a:r>
              <a:rPr lang="ru-RU" altLang="ru-RU" dirty="0"/>
              <a:t>Внутритканевая:   </a:t>
            </a:r>
            <a:r>
              <a:rPr lang="ru-RU" altLang="ru-RU" sz="2000" dirty="0"/>
              <a:t>- временная</a:t>
            </a:r>
          </a:p>
          <a:p>
            <a:pPr marL="0" indent="0">
              <a:lnSpc>
                <a:spcPct val="80000"/>
              </a:lnSpc>
              <a:buClr>
                <a:srgbClr val="FF0000"/>
              </a:buClr>
              <a:buNone/>
            </a:pPr>
            <a:r>
              <a:rPr lang="ru-RU" altLang="ru-RU" dirty="0"/>
              <a:t>                                     </a:t>
            </a:r>
            <a:r>
              <a:rPr lang="ru-RU" altLang="ru-RU" sz="2000" dirty="0"/>
              <a:t>- постоянная</a:t>
            </a:r>
          </a:p>
          <a:p>
            <a:pPr marL="0" indent="0">
              <a:lnSpc>
                <a:spcPct val="80000"/>
              </a:lnSpc>
              <a:buClr>
                <a:srgbClr val="FFFF00"/>
              </a:buClr>
              <a:buFontTx/>
              <a:buChar char="o"/>
            </a:pPr>
            <a:endParaRPr lang="ru-RU" altLang="ru-RU" sz="2000" dirty="0"/>
          </a:p>
          <a:p>
            <a:pPr marL="0" indent="0">
              <a:lnSpc>
                <a:spcPct val="80000"/>
              </a:lnSpc>
              <a:buClr>
                <a:srgbClr val="FFFF00"/>
              </a:buClr>
              <a:buNone/>
            </a:pPr>
            <a:r>
              <a:rPr lang="ru-RU" altLang="ru-RU" b="1" dirty="0"/>
              <a:t>Сочетанная лучевая терапия</a:t>
            </a:r>
          </a:p>
        </p:txBody>
      </p:sp>
      <p:pic>
        <p:nvPicPr>
          <p:cNvPr id="4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3BBDDCCD-82CC-46F2-98B0-7797FA68C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TNM </a:t>
            </a:r>
            <a:r>
              <a:rPr lang="ru-RU" smtClean="0"/>
              <a:t>группировка по стадиям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85750" y="1600200"/>
          <a:ext cx="8644000" cy="468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1000"/>
                <a:gridCol w="2161000"/>
                <a:gridCol w="2161000"/>
                <a:gridCol w="2161000"/>
              </a:tblGrid>
              <a:tr h="937264">
                <a:tc>
                  <a:txBody>
                    <a:bodyPr/>
                    <a:lstStyle/>
                    <a:p>
                      <a:r>
                        <a:rPr lang="ru-RU" sz="18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Стадия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37264"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N0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M0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37264"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II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T2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37264"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T3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T1, T2, T3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N0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M0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M0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37264"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T4</a:t>
                      </a:r>
                    </a:p>
                    <a:p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Любой 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</a:t>
                      </a:r>
                    </a:p>
                    <a:p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Любой 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N0, N1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N2</a:t>
                      </a:r>
                    </a:p>
                    <a:p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Любой 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M0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M0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xmlns="" id="{F0543627-BCCA-408A-8ACF-F42A4BC0E1A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445559" y="365126"/>
            <a:ext cx="7069791" cy="1325563"/>
          </a:xfrm>
        </p:spPr>
        <p:txBody>
          <a:bodyPr rtlCol="0"/>
          <a:lstStyle/>
          <a:p>
            <a:pPr>
              <a:defRPr/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Дистанционная лучевая терапия</a:t>
            </a:r>
          </a:p>
        </p:txBody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xmlns="" id="{387184AF-FAC8-4C7D-A7C1-2DC3C01F44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ru-RU" altLang="ru-RU" dirty="0"/>
              <a:t>Показания: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ru-RU" altLang="ru-RU" dirty="0"/>
              <a:t>- локализованный РПЖ ( </a:t>
            </a:r>
            <a:r>
              <a:rPr lang="en-US" altLang="ru-RU" dirty="0"/>
              <a:t>T1a-T2bN0M0)</a:t>
            </a:r>
            <a:r>
              <a:rPr lang="ru-RU" altLang="ru-RU" dirty="0"/>
              <a:t>;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ru-RU" altLang="ru-RU" dirty="0"/>
              <a:t>- местно- распространенный РПЖ (</a:t>
            </a:r>
            <a:r>
              <a:rPr lang="en-US" altLang="ru-RU" dirty="0"/>
              <a:t>T3-T4N0M0)</a:t>
            </a:r>
            <a:r>
              <a:rPr lang="ru-RU" altLang="ru-RU" dirty="0"/>
              <a:t> – в сочетании с гормональной </a:t>
            </a:r>
            <a:r>
              <a:rPr lang="ru-RU" altLang="ru-RU" dirty="0" err="1"/>
              <a:t>терапиией</a:t>
            </a:r>
            <a:r>
              <a:rPr lang="ru-RU" altLang="ru-RU" dirty="0"/>
              <a:t>;</a:t>
            </a:r>
          </a:p>
          <a:p>
            <a:pPr marL="0" indent="0">
              <a:buClr>
                <a:srgbClr val="FF0000"/>
              </a:buClr>
              <a:buNone/>
            </a:pPr>
            <a:endParaRPr lang="ru-RU" altLang="ru-RU" dirty="0"/>
          </a:p>
        </p:txBody>
      </p:sp>
      <p:pic>
        <p:nvPicPr>
          <p:cNvPr id="4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8B55B8C5-AF7E-4A4B-A5C7-6D8668DE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xmlns="" id="{537E7FF2-51CC-4841-A4EB-C2B396596A5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391770" y="365126"/>
            <a:ext cx="7123580" cy="1325563"/>
          </a:xfrm>
        </p:spPr>
        <p:txBody>
          <a:bodyPr rtlCol="0"/>
          <a:lstStyle/>
          <a:p>
            <a:pPr>
              <a:defRPr/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Дистанционная лучевая терапия</a:t>
            </a:r>
          </a:p>
        </p:txBody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xmlns="" id="{59BA2C1E-E946-4145-AA23-5F89B732C4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ru-RU" altLang="ru-RU" dirty="0"/>
              <a:t>Противопоказания: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None/>
            </a:pPr>
            <a:r>
              <a:rPr lang="ru-RU" altLang="ru-RU" dirty="0"/>
              <a:t>Абсолютные: 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ru-RU" altLang="ru-RU" dirty="0"/>
              <a:t>- предшествующее облучение малого таза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ru-RU" altLang="ru-RU" dirty="0"/>
              <a:t>- острый воспалительный процесс прямой кишки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ru-RU" altLang="ru-RU" dirty="0"/>
              <a:t>- постоянный уретральный катетер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ru-RU" altLang="ru-RU" dirty="0"/>
              <a:t>- ожирение </a:t>
            </a:r>
            <a:r>
              <a:rPr lang="en-US" altLang="ru-RU" dirty="0"/>
              <a:t>IV</a:t>
            </a:r>
            <a:r>
              <a:rPr lang="ru-RU" altLang="ru-RU" dirty="0"/>
              <a:t> степени</a:t>
            </a:r>
          </a:p>
        </p:txBody>
      </p:sp>
      <p:pic>
        <p:nvPicPr>
          <p:cNvPr id="4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43AB2540-DA46-4B6F-A5FF-7B7AEDD77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xmlns="" id="{56695FDC-025D-4A5E-944E-D0272861DF4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385047" y="365126"/>
            <a:ext cx="7130303" cy="1325563"/>
          </a:xfrm>
        </p:spPr>
        <p:txBody>
          <a:bodyPr rtlCol="0"/>
          <a:lstStyle/>
          <a:p>
            <a:pPr>
              <a:defRPr/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Дистанционная лучевая терапия</a:t>
            </a:r>
          </a:p>
        </p:txBody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xmlns="" id="{D89A6812-9907-4C01-824A-EA207EEBB1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ru-RU" altLang="ru-RU" dirty="0"/>
              <a:t>Противопоказания: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dirty="0"/>
              <a:t>Относительные: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ru-RU" altLang="ru-RU" dirty="0"/>
              <a:t>- сниженная емкость мочевого пузыря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ru-RU" altLang="ru-RU" dirty="0"/>
              <a:t>- хроническая диарея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ru-RU" altLang="ru-RU" dirty="0"/>
              <a:t>- </a:t>
            </a:r>
            <a:r>
              <a:rPr lang="ru-RU" altLang="ru-RU" dirty="0" err="1"/>
              <a:t>инфравезикальная</a:t>
            </a:r>
            <a:r>
              <a:rPr lang="ru-RU" altLang="ru-RU" dirty="0"/>
              <a:t> обструкция, требующая        надлобковой </a:t>
            </a:r>
            <a:r>
              <a:rPr lang="ru-RU" altLang="ru-RU" dirty="0" err="1"/>
              <a:t>цистостомии</a:t>
            </a:r>
            <a:endParaRPr lang="ru-RU" altLang="ru-RU" dirty="0"/>
          </a:p>
          <a:p>
            <a:pPr marL="0" indent="0">
              <a:buClr>
                <a:srgbClr val="FF0000"/>
              </a:buClr>
              <a:buNone/>
            </a:pPr>
            <a:r>
              <a:rPr lang="ru-RU" altLang="ru-RU" dirty="0"/>
              <a:t>- язвенный колит в стадии ремиссии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"/>
            </a:pPr>
            <a:endParaRPr lang="ru-RU" altLang="ru-RU" dirty="0"/>
          </a:p>
        </p:txBody>
      </p:sp>
      <p:pic>
        <p:nvPicPr>
          <p:cNvPr id="4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0F71F09F-9399-44BB-9C43-E0D3565CC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>
            <a:extLst>
              <a:ext uri="{FF2B5EF4-FFF2-40B4-BE49-F238E27FC236}">
                <a16:creationId xmlns:a16="http://schemas.microsoft.com/office/drawing/2014/main" xmlns="" id="{F3EF78C3-3F05-420C-8146-E1B9F735BB4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398495" y="365126"/>
            <a:ext cx="7116856" cy="1325563"/>
          </a:xfrm>
        </p:spPr>
        <p:txBody>
          <a:bodyPr rtlCol="0"/>
          <a:lstStyle/>
          <a:p>
            <a:pPr>
              <a:defRPr/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Дистанционная лучевая терапия</a:t>
            </a:r>
          </a:p>
        </p:txBody>
      </p:sp>
      <p:sp>
        <p:nvSpPr>
          <p:cNvPr id="140291" name="Rectangle 5">
            <a:extLst>
              <a:ext uri="{FF2B5EF4-FFF2-40B4-BE49-F238E27FC236}">
                <a16:creationId xmlns:a16="http://schemas.microsoft.com/office/drawing/2014/main" xmlns="" id="{1B45BE36-0277-4737-9F91-2234A2A28B7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690688"/>
            <a:ext cx="3886200" cy="4351338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None/>
            </a:pPr>
            <a:r>
              <a:rPr lang="ru-RU" altLang="ru-RU" sz="2400" dirty="0"/>
              <a:t>Преимущества:</a:t>
            </a:r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ru-RU" altLang="ru-RU" sz="2000" dirty="0"/>
              <a:t>Возможно полное излечение</a:t>
            </a:r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ru-RU" altLang="ru-RU" sz="2000" dirty="0"/>
              <a:t>Нет необходимости в хирургическом лечении</a:t>
            </a:r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ru-RU" altLang="ru-RU" sz="2000" dirty="0"/>
              <a:t>Лечение можно проводить амбулаторно</a:t>
            </a:r>
          </a:p>
        </p:txBody>
      </p:sp>
      <p:sp>
        <p:nvSpPr>
          <p:cNvPr id="140292" name="Rectangle 6">
            <a:extLst>
              <a:ext uri="{FF2B5EF4-FFF2-40B4-BE49-F238E27FC236}">
                <a16:creationId xmlns:a16="http://schemas.microsoft.com/office/drawing/2014/main" xmlns="" id="{B5B1A77A-509C-4458-9C9C-5212D655B61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814398" y="1690688"/>
            <a:ext cx="2870597" cy="4997450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None/>
            </a:pPr>
            <a:r>
              <a:rPr lang="ru-RU" altLang="ru-RU" sz="1800" dirty="0"/>
              <a:t>Недостатки:</a:t>
            </a:r>
          </a:p>
          <a:p>
            <a:pPr algn="just">
              <a:lnSpc>
                <a:spcPct val="90000"/>
              </a:lnSpc>
              <a:buClr>
                <a:srgbClr val="FF0000"/>
              </a:buClr>
            </a:pPr>
            <a:r>
              <a:rPr lang="ru-RU" altLang="ru-RU" sz="1800" dirty="0"/>
              <a:t>Длительное лечение (1,5- 2 </a:t>
            </a:r>
            <a:r>
              <a:rPr lang="ru-RU" altLang="ru-RU" sz="1800" dirty="0" err="1"/>
              <a:t>мес</a:t>
            </a:r>
            <a:r>
              <a:rPr lang="ru-RU" altLang="ru-RU" sz="1800" dirty="0"/>
              <a:t>)</a:t>
            </a:r>
          </a:p>
          <a:p>
            <a:pPr algn="just">
              <a:lnSpc>
                <a:spcPct val="90000"/>
              </a:lnSpc>
              <a:buClr>
                <a:srgbClr val="FF0000"/>
              </a:buClr>
            </a:pPr>
            <a:r>
              <a:rPr lang="ru-RU" altLang="ru-RU" sz="1800" dirty="0"/>
              <a:t>Трудности в оценке эффективности лечения</a:t>
            </a:r>
          </a:p>
          <a:p>
            <a:pPr algn="just">
              <a:lnSpc>
                <a:spcPct val="90000"/>
              </a:lnSpc>
              <a:buClr>
                <a:srgbClr val="FF0000"/>
              </a:buClr>
            </a:pPr>
            <a:r>
              <a:rPr lang="ru-RU" altLang="ru-RU" sz="1800" dirty="0"/>
              <a:t>Невозможность точного </a:t>
            </a:r>
            <a:r>
              <a:rPr lang="ru-RU" altLang="ru-RU" sz="1800" dirty="0" err="1"/>
              <a:t>стадирования</a:t>
            </a:r>
            <a:r>
              <a:rPr lang="ru-RU" altLang="ru-RU" sz="1800" dirty="0"/>
              <a:t> опухолевого процесса</a:t>
            </a:r>
          </a:p>
          <a:p>
            <a:pPr algn="just">
              <a:lnSpc>
                <a:spcPct val="90000"/>
              </a:lnSpc>
              <a:buClr>
                <a:srgbClr val="FF0000"/>
              </a:buClr>
            </a:pPr>
            <a:r>
              <a:rPr lang="ru-RU" altLang="ru-RU" sz="1800" dirty="0"/>
              <a:t>Возможное сохранение и прогрессирование симптомов сопутствующей АПЖ</a:t>
            </a:r>
          </a:p>
          <a:p>
            <a:pPr algn="just">
              <a:lnSpc>
                <a:spcPct val="90000"/>
              </a:lnSpc>
              <a:buClr>
                <a:srgbClr val="FF0000"/>
              </a:buClr>
            </a:pPr>
            <a:r>
              <a:rPr lang="ru-RU" altLang="ru-RU" sz="1800" dirty="0"/>
              <a:t>Возможные осложнения связанные с облучением мочевого пузыря, прямой кишки и окружающих тканей</a:t>
            </a:r>
            <a:r>
              <a:rPr lang="ru-RU" altLang="ru-RU" sz="2000" dirty="0"/>
              <a:t>.</a:t>
            </a:r>
          </a:p>
        </p:txBody>
      </p:sp>
      <p:pic>
        <p:nvPicPr>
          <p:cNvPr id="5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218FABB3-820D-4F21-A16D-1139AD26C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xmlns="" id="{B62BD90D-306A-4666-A90E-80706CB47A0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981636" y="273050"/>
            <a:ext cx="7700404" cy="1143000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Внутритканевая лучевая терапия (</a:t>
            </a:r>
            <a:r>
              <a:rPr lang="ru-RU" sz="4000" b="1" dirty="0" err="1">
                <a:solidFill>
                  <a:schemeClr val="accent1">
                    <a:lumMod val="75000"/>
                  </a:schemeClr>
                </a:solidFill>
              </a:rPr>
              <a:t>брахитерапия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xmlns="" id="{FEF8D557-9A17-49BB-9878-87C878AD4BB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082489" y="1598614"/>
            <a:ext cx="3813362" cy="4497387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ru-RU" altLang="ru-RU" dirty="0"/>
          </a:p>
          <a:p>
            <a:pPr>
              <a:buFont typeface="Wingdings" panose="05000000000000000000" pitchFamily="2" charset="2"/>
              <a:buNone/>
            </a:pPr>
            <a:r>
              <a:rPr lang="ru-RU" altLang="ru-RU" dirty="0">
                <a:solidFill>
                  <a:srgbClr val="FF0000"/>
                </a:solidFill>
              </a:rPr>
              <a:t>Временная:</a:t>
            </a:r>
            <a:r>
              <a:rPr lang="ru-RU" altLang="ru-RU" dirty="0"/>
              <a:t> 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400" dirty="0"/>
              <a:t>Используют изотоп </a:t>
            </a:r>
            <a:r>
              <a:rPr lang="en-US" altLang="ru-RU" sz="2400" dirty="0" err="1"/>
              <a:t>Ir</a:t>
            </a:r>
            <a:r>
              <a:rPr lang="en-US" altLang="ru-RU" sz="2400" dirty="0"/>
              <a:t>- 192</a:t>
            </a:r>
            <a:endParaRPr lang="ru-RU" altLang="ru-RU" sz="2400" dirty="0"/>
          </a:p>
          <a:p>
            <a:pPr>
              <a:buFont typeface="Wingdings" panose="05000000000000000000" pitchFamily="2" charset="2"/>
              <a:buNone/>
            </a:pPr>
            <a:endParaRPr lang="en-US" altLang="ru-RU" sz="2400" dirty="0"/>
          </a:p>
          <a:p>
            <a:pPr algn="just">
              <a:buFont typeface="Wingdings" panose="05000000000000000000" pitchFamily="2" charset="2"/>
              <a:buNone/>
            </a:pPr>
            <a:r>
              <a:rPr lang="ru-RU" altLang="ru-RU" sz="2400" dirty="0"/>
              <a:t>При местно-распространенном РПЖ (</a:t>
            </a:r>
            <a:r>
              <a:rPr lang="en-US" altLang="ru-RU" sz="2400" dirty="0"/>
              <a:t>T3N0M0) </a:t>
            </a:r>
            <a:r>
              <a:rPr lang="ru-RU" altLang="ru-RU" sz="2400" dirty="0"/>
              <a:t>в сочетании с дистанционным облучением</a:t>
            </a:r>
          </a:p>
        </p:txBody>
      </p:sp>
      <p:pic>
        <p:nvPicPr>
          <p:cNvPr id="145412" name="Picture 5" descr="Рисунок3">
            <a:extLst>
              <a:ext uri="{FF2B5EF4-FFF2-40B4-BE49-F238E27FC236}">
                <a16:creationId xmlns:a16="http://schemas.microsoft.com/office/drawing/2014/main" xmlns="" id="{461EE8BC-84CE-45FE-8BA8-7D5ABF9CCDC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157789" y="2003427"/>
            <a:ext cx="1970485" cy="3717925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522ECF0D-5F42-433B-A1D0-B285ECA17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xmlns="" id="{F575E477-8A5F-420F-A4C0-07D35347B0E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284195" y="274638"/>
            <a:ext cx="7402606" cy="1143000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Внутритканевая лучевая терапия (</a:t>
            </a:r>
            <a:r>
              <a:rPr lang="ru-RU" sz="4000" b="1" dirty="0" err="1">
                <a:solidFill>
                  <a:schemeClr val="accent1">
                    <a:lumMod val="75000"/>
                  </a:schemeClr>
                </a:solidFill>
              </a:rPr>
              <a:t>брахитерапия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146435" name="Rectangle 3">
            <a:extLst>
              <a:ext uri="{FF2B5EF4-FFF2-40B4-BE49-F238E27FC236}">
                <a16:creationId xmlns:a16="http://schemas.microsoft.com/office/drawing/2014/main" xmlns="" id="{38A39D44-9498-4967-A1CD-1152E73E61B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01706" y="1600202"/>
            <a:ext cx="4294094" cy="4800599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dirty="0">
                <a:solidFill>
                  <a:srgbClr val="FF0000"/>
                </a:solidFill>
              </a:rPr>
              <a:t>Постоянная:</a:t>
            </a:r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400" b="1" dirty="0"/>
              <a:t>В предстательную железу вводят радиоактивные гранулы </a:t>
            </a:r>
            <a:r>
              <a:rPr lang="en-US" altLang="ru-RU" sz="2400" b="1" dirty="0"/>
              <a:t>I- 125 ( </a:t>
            </a:r>
            <a:r>
              <a:rPr lang="ru-RU" altLang="ru-RU" sz="2400" b="1" dirty="0"/>
              <a:t>период полураспада 60 дней) или </a:t>
            </a:r>
            <a:r>
              <a:rPr lang="en-US" altLang="ru-RU" sz="2400" b="1" dirty="0"/>
              <a:t>Pd- 103 </a:t>
            </a:r>
            <a:r>
              <a:rPr lang="ru-RU" altLang="ru-RU" sz="2400" b="1" dirty="0"/>
              <a:t>(период полураспада 17 дней)</a:t>
            </a:r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400" b="1" dirty="0"/>
              <a:t>Доза облучения при имплантации </a:t>
            </a:r>
            <a:r>
              <a:rPr lang="en-US" altLang="ru-RU" sz="2400" b="1" dirty="0"/>
              <a:t>I- 125 </a:t>
            </a:r>
            <a:r>
              <a:rPr lang="ru-RU" altLang="ru-RU" sz="2400" b="1" dirty="0"/>
              <a:t> составляет 140-160 Гр, при имплантации </a:t>
            </a:r>
            <a:r>
              <a:rPr lang="en-US" altLang="ru-RU" sz="2400" b="1" dirty="0"/>
              <a:t>Pd- 103 </a:t>
            </a:r>
            <a:r>
              <a:rPr lang="ru-RU" altLang="ru-RU" sz="2400" b="1" dirty="0"/>
              <a:t> составляет 115-120 Гр</a:t>
            </a:r>
          </a:p>
        </p:txBody>
      </p:sp>
      <p:pic>
        <p:nvPicPr>
          <p:cNvPr id="146436" name="Picture 9" descr="Рисунок6">
            <a:extLst>
              <a:ext uri="{FF2B5EF4-FFF2-40B4-BE49-F238E27FC236}">
                <a16:creationId xmlns:a16="http://schemas.microsoft.com/office/drawing/2014/main" xmlns="" id="{A3AE57C3-0B17-4178-8F0A-A5C264690B0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733926" y="1666875"/>
            <a:ext cx="2818210" cy="2052638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6437" name="Picture 11" descr="Рисунок7">
            <a:extLst>
              <a:ext uri="{FF2B5EF4-FFF2-40B4-BE49-F238E27FC236}">
                <a16:creationId xmlns:a16="http://schemas.microsoft.com/office/drawing/2014/main" xmlns="" id="{F9EF106D-FA57-4184-92B6-DAC5F23DC00A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733926" y="3938590"/>
            <a:ext cx="2808685" cy="2187575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F20F002B-09A5-45A6-8A5C-9CFD976DD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/>
              <a:t>Схема введения радиоактивных капсул в предстательную железу (брахитерапия).</a:t>
            </a:r>
          </a:p>
        </p:txBody>
      </p:sp>
      <p:pic>
        <p:nvPicPr>
          <p:cNvPr id="193539" name="Picture 3" descr="Рис 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09600" y="1773238"/>
            <a:ext cx="7543800" cy="50419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xmlns="" id="{C4A02CB9-0565-48E5-BA2E-D4AAA9DC7D1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485900" y="167902"/>
            <a:ext cx="7029450" cy="1325563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Внутритканевая лучевая терапия (брахитерапия)</a:t>
            </a:r>
          </a:p>
        </p:txBody>
      </p:sp>
      <p:sp>
        <p:nvSpPr>
          <p:cNvPr id="150531" name="Rectangle 4">
            <a:extLst>
              <a:ext uri="{FF2B5EF4-FFF2-40B4-BE49-F238E27FC236}">
                <a16:creationId xmlns:a16="http://schemas.microsoft.com/office/drawing/2014/main" xmlns="" id="{23E93303-E13B-4AA3-974D-0BFE3105B78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988359" y="1600202"/>
            <a:ext cx="2815829" cy="452596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None/>
            </a:pPr>
            <a:r>
              <a:rPr lang="ru-RU" altLang="ru-RU" sz="2400" dirty="0"/>
              <a:t>Преимущества:</a:t>
            </a:r>
          </a:p>
          <a:p>
            <a:pPr algn="just">
              <a:lnSpc>
                <a:spcPct val="90000"/>
              </a:lnSpc>
              <a:buClr>
                <a:srgbClr val="FF0000"/>
              </a:buClr>
            </a:pPr>
            <a:r>
              <a:rPr lang="ru-RU" altLang="ru-RU" sz="2400" dirty="0"/>
              <a:t>Однократная процедура</a:t>
            </a:r>
          </a:p>
          <a:p>
            <a:pPr algn="just">
              <a:lnSpc>
                <a:spcPct val="90000"/>
              </a:lnSpc>
              <a:buClr>
                <a:srgbClr val="FF0000"/>
              </a:buClr>
            </a:pPr>
            <a:r>
              <a:rPr lang="ru-RU" altLang="ru-RU" sz="2400" dirty="0"/>
              <a:t>Онкологические результаты не уступают таковым оперативного лечения у больных с хорошим или промежуточным прогнозом</a:t>
            </a:r>
          </a:p>
          <a:p>
            <a:pPr algn="just">
              <a:lnSpc>
                <a:spcPct val="90000"/>
              </a:lnSpc>
              <a:buClr>
                <a:srgbClr val="FF0000"/>
              </a:buClr>
            </a:pPr>
            <a:r>
              <a:rPr lang="ru-RU" altLang="ru-RU" sz="2400" dirty="0"/>
              <a:t>Низкий риск развития недержания мочи</a:t>
            </a:r>
          </a:p>
          <a:p>
            <a:pPr algn="just">
              <a:lnSpc>
                <a:spcPct val="90000"/>
              </a:lnSpc>
              <a:buClr>
                <a:srgbClr val="FF0000"/>
              </a:buClr>
            </a:pPr>
            <a:r>
              <a:rPr lang="ru-RU" altLang="ru-RU" sz="2400" dirty="0"/>
              <a:t>Сохранение потенции у большинства больных</a:t>
            </a:r>
          </a:p>
        </p:txBody>
      </p:sp>
      <p:sp>
        <p:nvSpPr>
          <p:cNvPr id="150532" name="Rectangle 5">
            <a:extLst>
              <a:ext uri="{FF2B5EF4-FFF2-40B4-BE49-F238E27FC236}">
                <a16:creationId xmlns:a16="http://schemas.microsoft.com/office/drawing/2014/main" xmlns="" id="{28709A75-7236-422E-86FE-48421EE0CE0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180481" y="1604684"/>
            <a:ext cx="2751535" cy="4525963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None/>
            </a:pPr>
            <a:r>
              <a:rPr lang="ru-RU" altLang="ru-RU" sz="2400" dirty="0"/>
              <a:t>Недостатки брахитерапии:</a:t>
            </a:r>
          </a:p>
          <a:p>
            <a:pPr algn="just">
              <a:lnSpc>
                <a:spcPct val="90000"/>
              </a:lnSpc>
              <a:buClr>
                <a:srgbClr val="FF0000"/>
              </a:buClr>
            </a:pPr>
            <a:r>
              <a:rPr lang="ru-RU" altLang="ru-RU" sz="2400" dirty="0"/>
              <a:t>Необходима анестезия</a:t>
            </a:r>
          </a:p>
          <a:p>
            <a:pPr algn="just">
              <a:lnSpc>
                <a:spcPct val="90000"/>
              </a:lnSpc>
              <a:buClr>
                <a:srgbClr val="FF0000"/>
              </a:buClr>
            </a:pPr>
            <a:r>
              <a:rPr lang="ru-RU" altLang="ru-RU" sz="2400" dirty="0"/>
              <a:t>Нерадикальный метод лечения при </a:t>
            </a:r>
            <a:r>
              <a:rPr lang="ru-RU" altLang="ru-RU" sz="2400" dirty="0" err="1"/>
              <a:t>экстрапростатической</a:t>
            </a:r>
            <a:r>
              <a:rPr lang="ru-RU" altLang="ru-RU" sz="2400" dirty="0"/>
              <a:t> инвазии</a:t>
            </a:r>
          </a:p>
          <a:p>
            <a:pPr algn="just">
              <a:lnSpc>
                <a:spcPct val="90000"/>
              </a:lnSpc>
              <a:buClr>
                <a:srgbClr val="FF0000"/>
              </a:buClr>
            </a:pPr>
            <a:r>
              <a:rPr lang="ru-RU" altLang="ru-RU" sz="2400" dirty="0"/>
              <a:t>Необходим тщательный отбор больных.</a:t>
            </a:r>
          </a:p>
        </p:txBody>
      </p:sp>
      <p:pic>
        <p:nvPicPr>
          <p:cNvPr id="5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147D78BA-BBE7-4CF6-8D4C-1CD611A7A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>
            <a:extLst>
              <a:ext uri="{FF2B5EF4-FFF2-40B4-BE49-F238E27FC236}">
                <a16:creationId xmlns:a16="http://schemas.microsoft.com/office/drawing/2014/main" xmlns="" id="{281B4ADE-9B10-430C-B2D4-32A6F636ADD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143000" y="152400"/>
            <a:ext cx="6858000" cy="5638800"/>
          </a:xfrm>
        </p:spPr>
        <p:txBody>
          <a:bodyPr>
            <a:normAutofit fontScale="25000" lnSpcReduction="20000"/>
          </a:bodyPr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altLang="ru-RU" sz="12800" b="1" dirty="0" err="1">
                <a:solidFill>
                  <a:schemeClr val="accent1">
                    <a:lumMod val="75000"/>
                  </a:schemeClr>
                </a:solidFill>
              </a:rPr>
              <a:t>Криоаблация</a:t>
            </a:r>
            <a:r>
              <a:rPr lang="ru-RU" altLang="ru-RU" sz="12800" b="1" dirty="0">
                <a:solidFill>
                  <a:schemeClr val="accent1">
                    <a:lumMod val="75000"/>
                  </a:schemeClr>
                </a:solidFill>
              </a:rPr>
              <a:t> простаты: </a:t>
            </a:r>
            <a:r>
              <a:rPr lang="ru-RU" altLang="ru-RU" b="1" dirty="0">
                <a:latin typeface="Arial" panose="020B0604020202020204" pitchFamily="34" charset="0"/>
              </a:rPr>
              <a:t/>
            </a:r>
            <a:br>
              <a:rPr lang="ru-RU" altLang="ru-RU" b="1" dirty="0">
                <a:latin typeface="Arial" panose="020B0604020202020204" pitchFamily="34" charset="0"/>
              </a:rPr>
            </a:br>
            <a:endParaRPr lang="ru-RU" altLang="ru-RU" b="1" dirty="0">
              <a:latin typeface="Arial" panose="020B0604020202020204" pitchFamily="34" charset="0"/>
            </a:endParaRPr>
          </a:p>
          <a:p>
            <a:pPr marL="0" indent="0" eaLnBrk="1" hangingPunct="1">
              <a:buClr>
                <a:srgbClr val="FF0000"/>
              </a:buClr>
              <a:buSzPct val="120000"/>
              <a:buNone/>
            </a:pPr>
            <a:r>
              <a:rPr lang="ru-RU" altLang="ru-RU" b="1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buClr>
                <a:srgbClr val="FF0000"/>
              </a:buClr>
              <a:buSzPct val="120000"/>
              <a:buFont typeface="Wingdings" panose="05000000000000000000" pitchFamily="2" charset="2"/>
              <a:buChar char="Ø"/>
            </a:pPr>
            <a:endParaRPr lang="ru-RU" altLang="ru-RU" b="1" i="1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FF0000"/>
              </a:buClr>
              <a:buSzPct val="120000"/>
              <a:buFont typeface="Wingdings" panose="05000000000000000000" pitchFamily="2" charset="2"/>
              <a:buChar char="Ø"/>
            </a:pPr>
            <a:endParaRPr lang="ru-RU" altLang="ru-RU" sz="6000" b="1" i="1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FF0000"/>
              </a:buClr>
              <a:buSzPct val="120000"/>
              <a:buFont typeface="Wingdings" panose="05000000000000000000" pitchFamily="2" charset="2"/>
              <a:buChar char="Ø"/>
            </a:pPr>
            <a:r>
              <a:rPr lang="ru-RU" altLang="ru-RU" sz="8000" dirty="0">
                <a:latin typeface="Arial" panose="020B0604020202020204" pitchFamily="34" charset="0"/>
              </a:rPr>
              <a:t>Первичная </a:t>
            </a:r>
            <a:r>
              <a:rPr lang="ru-RU" altLang="ru-RU" sz="8000" dirty="0" err="1">
                <a:latin typeface="Arial" panose="020B0604020202020204" pitchFamily="34" charset="0"/>
              </a:rPr>
              <a:t>криоаблация</a:t>
            </a:r>
            <a:r>
              <a:rPr lang="ru-RU" altLang="ru-RU" sz="8000" dirty="0">
                <a:latin typeface="Arial" panose="020B0604020202020204" pitchFamily="34" charset="0"/>
              </a:rPr>
              <a:t>:</a:t>
            </a:r>
            <a:br>
              <a:rPr lang="ru-RU" altLang="ru-RU" sz="8000" dirty="0">
                <a:latin typeface="Arial" panose="020B0604020202020204" pitchFamily="34" charset="0"/>
              </a:rPr>
            </a:br>
            <a:r>
              <a:rPr lang="ru-RU" altLang="ru-RU" sz="8000" dirty="0">
                <a:latin typeface="Arial" panose="020B0604020202020204" pitchFamily="34" charset="0"/>
              </a:rPr>
              <a:t/>
            </a:r>
            <a:br>
              <a:rPr lang="ru-RU" altLang="ru-RU" sz="8000" dirty="0">
                <a:latin typeface="Arial" panose="020B0604020202020204" pitchFamily="34" charset="0"/>
              </a:rPr>
            </a:br>
            <a:r>
              <a:rPr lang="ru-RU" altLang="ru-RU" sz="8000" dirty="0">
                <a:latin typeface="Arial" panose="020B0604020202020204" pitchFamily="34" charset="0"/>
              </a:rPr>
              <a:t> 	● стадия Т1 – Т2 + Т3 («минимальная»)</a:t>
            </a:r>
            <a:br>
              <a:rPr lang="ru-RU" altLang="ru-RU" sz="8000" dirty="0">
                <a:latin typeface="Arial" panose="020B0604020202020204" pitchFamily="34" charset="0"/>
              </a:rPr>
            </a:br>
            <a:r>
              <a:rPr lang="ru-RU" altLang="ru-RU" sz="8000" dirty="0">
                <a:latin typeface="Arial" panose="020B0604020202020204" pitchFamily="34" charset="0"/>
              </a:rPr>
              <a:t>	● объём простаты &lt; 40 мл</a:t>
            </a:r>
            <a:br>
              <a:rPr lang="ru-RU" altLang="ru-RU" sz="8000" dirty="0">
                <a:latin typeface="Arial" panose="020B0604020202020204" pitchFamily="34" charset="0"/>
              </a:rPr>
            </a:br>
            <a:r>
              <a:rPr lang="ru-RU" altLang="ru-RU" sz="8000" dirty="0">
                <a:latin typeface="Arial" panose="020B0604020202020204" pitchFamily="34" charset="0"/>
              </a:rPr>
              <a:t>	● ПСА &lt; 20 </a:t>
            </a:r>
            <a:r>
              <a:rPr lang="ru-RU" altLang="ru-RU" sz="8000" dirty="0" err="1">
                <a:latin typeface="Arial" panose="020B0604020202020204" pitchFamily="34" charset="0"/>
              </a:rPr>
              <a:t>нг</a:t>
            </a:r>
            <a:r>
              <a:rPr lang="ru-RU" altLang="ru-RU" sz="8000" dirty="0">
                <a:latin typeface="Arial" panose="020B0604020202020204" pitchFamily="34" charset="0"/>
              </a:rPr>
              <a:t>/мл</a:t>
            </a:r>
            <a:br>
              <a:rPr lang="ru-RU" altLang="ru-RU" sz="8000" dirty="0">
                <a:latin typeface="Arial" panose="020B0604020202020204" pitchFamily="34" charset="0"/>
              </a:rPr>
            </a:br>
            <a:r>
              <a:rPr lang="ru-RU" altLang="ru-RU" sz="8000" dirty="0">
                <a:latin typeface="Arial" panose="020B0604020202020204" pitchFamily="34" charset="0"/>
              </a:rPr>
              <a:t>	● сумма </a:t>
            </a:r>
            <a:r>
              <a:rPr lang="ru-RU" altLang="ru-RU" sz="8000" dirty="0" err="1">
                <a:latin typeface="Arial" panose="020B0604020202020204" pitchFamily="34" charset="0"/>
              </a:rPr>
              <a:t>Глисона</a:t>
            </a:r>
            <a:r>
              <a:rPr lang="ru-RU" altLang="ru-RU" sz="8000" dirty="0">
                <a:latin typeface="Arial" panose="020B0604020202020204" pitchFamily="34" charset="0"/>
              </a:rPr>
              <a:t> &lt; 7</a:t>
            </a:r>
          </a:p>
          <a:p>
            <a:pPr eaLnBrk="1" hangingPunct="1">
              <a:buClr>
                <a:srgbClr val="FF0000"/>
              </a:buClr>
              <a:buSzPct val="120000"/>
              <a:buFont typeface="Arial" panose="020B0604020202020204" pitchFamily="34" charset="0"/>
              <a:buNone/>
            </a:pPr>
            <a:r>
              <a:rPr lang="ru-RU" altLang="ru-RU" b="1" dirty="0">
                <a:latin typeface="Arial" panose="020B0604020202020204" pitchFamily="34" charset="0"/>
              </a:rPr>
              <a:t/>
            </a:r>
            <a:br>
              <a:rPr lang="ru-RU" altLang="ru-RU" b="1" dirty="0">
                <a:latin typeface="Arial" panose="020B0604020202020204" pitchFamily="34" charset="0"/>
              </a:rPr>
            </a:br>
            <a:r>
              <a:rPr lang="ru-RU" altLang="ru-RU" b="1" dirty="0">
                <a:latin typeface="Arial" panose="020B0604020202020204" pitchFamily="34" charset="0"/>
              </a:rPr>
              <a:t> 	</a:t>
            </a:r>
          </a:p>
          <a:p>
            <a:pPr eaLnBrk="1" hangingPunct="1">
              <a:buClr>
                <a:srgbClr val="FF0000"/>
              </a:buClr>
              <a:buSzPct val="120000"/>
              <a:buFont typeface="Arial" panose="020B0604020202020204" pitchFamily="34" charset="0"/>
              <a:buNone/>
            </a:pPr>
            <a:r>
              <a:rPr lang="ru-RU" altLang="ru-RU" b="1" dirty="0">
                <a:latin typeface="Arial" panose="020B0604020202020204" pitchFamily="34" charset="0"/>
              </a:rPr>
              <a:t/>
            </a:r>
            <a:br>
              <a:rPr lang="ru-RU" altLang="ru-RU" b="1" dirty="0">
                <a:latin typeface="Arial" panose="020B0604020202020204" pitchFamily="34" charset="0"/>
              </a:rPr>
            </a:br>
            <a:r>
              <a:rPr lang="ru-RU" altLang="ru-RU" b="1" dirty="0">
                <a:latin typeface="Arial" panose="020B0604020202020204" pitchFamily="34" charset="0"/>
              </a:rPr>
              <a:t>	</a:t>
            </a:r>
          </a:p>
          <a:p>
            <a:pPr eaLnBrk="1" hangingPunct="1">
              <a:buClr>
                <a:srgbClr val="FF0000"/>
              </a:buClr>
              <a:buSzPct val="120000"/>
              <a:buFont typeface="Wingdings" panose="05000000000000000000" pitchFamily="2" charset="2"/>
              <a:buChar char="Ø"/>
            </a:pPr>
            <a:endParaRPr lang="ru-RU" altLang="ru-RU" b="1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FF0000"/>
              </a:buClr>
              <a:buSzPct val="120000"/>
              <a:buFont typeface="Arial" panose="020B0604020202020204" pitchFamily="34" charset="0"/>
              <a:buNone/>
            </a:pPr>
            <a:r>
              <a:rPr lang="ru-RU" altLang="ru-RU" b="1" dirty="0">
                <a:latin typeface="Arial" panose="020B0604020202020204" pitchFamily="34" charset="0"/>
              </a:rPr>
              <a:t/>
            </a:r>
            <a:br>
              <a:rPr lang="ru-RU" altLang="ru-RU" b="1" dirty="0">
                <a:latin typeface="Arial" panose="020B0604020202020204" pitchFamily="34" charset="0"/>
              </a:rPr>
            </a:br>
            <a:endParaRPr lang="en-US" altLang="ru-RU" b="1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FF0000"/>
              </a:buClr>
              <a:buSzPct val="120000"/>
              <a:buFont typeface="Arial" panose="020B0604020202020204" pitchFamily="34" charset="0"/>
              <a:buNone/>
            </a:pPr>
            <a:endParaRPr lang="en-US" altLang="ru-RU" b="1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FF0000"/>
              </a:buClr>
              <a:buSzPct val="120000"/>
              <a:buFont typeface="Arial" panose="020B0604020202020204" pitchFamily="34" charset="0"/>
              <a:buNone/>
            </a:pPr>
            <a:endParaRPr lang="ru-RU" altLang="ru-RU" b="1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FF0000"/>
              </a:buClr>
              <a:buSzPct val="120000"/>
              <a:buFont typeface="Arial" panose="020B0604020202020204" pitchFamily="34" charset="0"/>
              <a:buNone/>
            </a:pPr>
            <a:r>
              <a:rPr lang="ru-RU" altLang="ru-RU" b="1" dirty="0">
                <a:latin typeface="Arial" panose="020B0604020202020204" pitchFamily="34" charset="0"/>
              </a:rPr>
              <a:t>					 </a:t>
            </a:r>
          </a:p>
          <a:p>
            <a:pPr eaLnBrk="1" hangingPunct="1">
              <a:buClr>
                <a:srgbClr val="FF0000"/>
              </a:buClr>
              <a:buSzPct val="120000"/>
              <a:buFont typeface="Arial" panose="020B0604020202020204" pitchFamily="34" charset="0"/>
              <a:buNone/>
            </a:pPr>
            <a:endParaRPr lang="en-US" altLang="ru-RU" b="1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FF0000"/>
              </a:buClr>
              <a:buSzPct val="120000"/>
              <a:buFont typeface="Arial" panose="020B0604020202020204" pitchFamily="34" charset="0"/>
              <a:buNone/>
            </a:pPr>
            <a:endParaRPr lang="en-US" altLang="ru-RU" b="1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FF0000"/>
              </a:buClr>
              <a:buSzPct val="120000"/>
              <a:buFont typeface="Arial" panose="020B0604020202020204" pitchFamily="34" charset="0"/>
              <a:buNone/>
            </a:pPr>
            <a:endParaRPr lang="en-US" altLang="ru-RU" b="1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FF0000"/>
              </a:buClr>
              <a:buSzPct val="120000"/>
              <a:buFont typeface="Arial" panose="020B0604020202020204" pitchFamily="34" charset="0"/>
              <a:buNone/>
            </a:pPr>
            <a:endParaRPr lang="ru-RU" altLang="ru-RU" b="1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FF0000"/>
              </a:buClr>
              <a:buSzPct val="120000"/>
              <a:buFont typeface="Wingdings" panose="05000000000000000000" pitchFamily="2" charset="2"/>
              <a:buChar char="Ø"/>
            </a:pPr>
            <a:endParaRPr lang="ru-RU" altLang="ru-RU" b="1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FF0000"/>
              </a:buClr>
              <a:buSzPct val="120000"/>
              <a:buFont typeface="Arial" panose="020B0604020202020204" pitchFamily="34" charset="0"/>
              <a:buNone/>
            </a:pPr>
            <a:r>
              <a:rPr lang="en-US" altLang="ru-RU" b="1" dirty="0">
                <a:latin typeface="Arial" panose="020B0604020202020204" pitchFamily="34" charset="0"/>
              </a:rPr>
              <a:t/>
            </a:r>
            <a:br>
              <a:rPr lang="en-US" altLang="ru-RU" b="1" dirty="0">
                <a:latin typeface="Arial" panose="020B0604020202020204" pitchFamily="34" charset="0"/>
              </a:rPr>
            </a:br>
            <a:endParaRPr lang="ru-RU" altLang="ru-RU" b="1" dirty="0">
              <a:latin typeface="Arial" panose="020B0604020202020204" pitchFamily="34" charset="0"/>
            </a:endParaRP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altLang="ru-RU" sz="4000" b="1" dirty="0">
                <a:solidFill>
                  <a:srgbClr val="FFFF00"/>
                </a:solidFill>
                <a:latin typeface="Arial" panose="020B0604020202020204" pitchFamily="34" charset="0"/>
              </a:rPr>
              <a:t/>
            </a:r>
            <a:br>
              <a:rPr lang="ru-RU" altLang="ru-RU" sz="4000" b="1" dirty="0">
                <a:solidFill>
                  <a:srgbClr val="FFFF00"/>
                </a:solidFill>
                <a:latin typeface="Arial" panose="020B0604020202020204" pitchFamily="34" charset="0"/>
              </a:rPr>
            </a:br>
            <a:endParaRPr lang="ru-RU" altLang="ru-RU" dirty="0"/>
          </a:p>
        </p:txBody>
      </p:sp>
      <p:pic>
        <p:nvPicPr>
          <p:cNvPr id="161797" name="Picture 2">
            <a:extLst>
              <a:ext uri="{FF2B5EF4-FFF2-40B4-BE49-F238E27FC236}">
                <a16:creationId xmlns:a16="http://schemas.microsoft.com/office/drawing/2014/main" xmlns="" id="{332A6F82-BDF3-47DD-B7FE-DDB78FA93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724" t="5446" r="7208" b="64835"/>
          <a:stretch>
            <a:fillRect/>
          </a:stretch>
        </p:blipFill>
        <p:spPr bwMode="auto">
          <a:xfrm>
            <a:off x="3076575" y="3305176"/>
            <a:ext cx="2633663" cy="243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Выгнутая вправо стрелка 5">
            <a:extLst>
              <a:ext uri="{FF2B5EF4-FFF2-40B4-BE49-F238E27FC236}">
                <a16:creationId xmlns:a16="http://schemas.microsoft.com/office/drawing/2014/main" xmlns="" id="{DBC1E4D7-A2E1-472E-A709-8A646C8B279D}"/>
              </a:ext>
            </a:extLst>
          </p:cNvPr>
          <p:cNvSpPr/>
          <p:nvPr/>
        </p:nvSpPr>
        <p:spPr>
          <a:xfrm rot="723572">
            <a:off x="5448299" y="2221294"/>
            <a:ext cx="523875" cy="3336925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61799" name="TextBox 6">
            <a:extLst>
              <a:ext uri="{FF2B5EF4-FFF2-40B4-BE49-F238E27FC236}">
                <a16:creationId xmlns:a16="http://schemas.microsoft.com/office/drawing/2014/main" xmlns="" id="{E17214DC-2B50-4A16-8E01-41FF721A7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5751" y="5743577"/>
            <a:ext cx="23262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99987F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“</a:t>
            </a:r>
            <a:r>
              <a:rPr lang="en-US" altLang="ru-RU" dirty="0" err="1">
                <a:solidFill>
                  <a:schemeClr val="tx1"/>
                </a:solidFill>
                <a:latin typeface="Arial" panose="020B0604020202020204" pitchFamily="34" charset="0"/>
              </a:rPr>
              <a:t>Histoscanning</a:t>
            </a: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”</a:t>
            </a:r>
            <a:endParaRPr lang="ru-RU" altLang="ru-RU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9EB95121-1707-4BDA-AE28-72AE75A4A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>
            <a:extLst>
              <a:ext uri="{FF2B5EF4-FFF2-40B4-BE49-F238E27FC236}">
                <a16:creationId xmlns:a16="http://schemas.microsoft.com/office/drawing/2014/main" xmlns="" id="{4D484884-8F24-493A-A09B-2FDE2BAA947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095935" y="209550"/>
            <a:ext cx="6858000" cy="3751264"/>
          </a:xfrm>
        </p:spPr>
        <p:txBody>
          <a:bodyPr>
            <a:normAutofit fontScale="25000" lnSpcReduction="20000"/>
          </a:bodyPr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altLang="ru-RU" sz="1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Криоаблация</a:t>
            </a:r>
            <a:r>
              <a:rPr lang="ru-RU" altLang="ru-RU" sz="1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простаты: </a:t>
            </a:r>
            <a:r>
              <a:rPr lang="ru-RU" altLang="ru-RU" sz="67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/>
            </a:r>
            <a:br>
              <a:rPr lang="ru-RU" altLang="ru-RU" sz="67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</a:br>
            <a:r>
              <a:rPr lang="ru-RU" altLang="ru-RU" b="1" dirty="0">
                <a:latin typeface="Arial" panose="020B0604020202020204" pitchFamily="34" charset="0"/>
              </a:rPr>
              <a:t>	</a:t>
            </a:r>
          </a:p>
          <a:p>
            <a:pPr eaLnBrk="1" hangingPunct="1">
              <a:buClr>
                <a:srgbClr val="FF0000"/>
              </a:buClr>
              <a:buSzPct val="120000"/>
              <a:buFont typeface="Wingdings" panose="05000000000000000000" pitchFamily="2" charset="2"/>
              <a:buChar char="Ø"/>
            </a:pPr>
            <a:endParaRPr lang="ru-RU" altLang="ru-RU" b="1" i="1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FF0000"/>
              </a:buClr>
              <a:buSzPct val="120000"/>
              <a:buFont typeface="Wingdings" panose="05000000000000000000" pitchFamily="2" charset="2"/>
              <a:buChar char="Ø"/>
            </a:pPr>
            <a:endParaRPr lang="ru-RU" altLang="ru-RU" b="1" i="1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FF0000"/>
              </a:buClr>
              <a:buSzPct val="120000"/>
              <a:buFont typeface="Wingdings" panose="05000000000000000000" pitchFamily="2" charset="2"/>
              <a:buChar char="Ø"/>
            </a:pPr>
            <a:endParaRPr lang="ru-RU" altLang="ru-RU" sz="6000" dirty="0"/>
          </a:p>
          <a:p>
            <a:pPr eaLnBrk="1" hangingPunct="1">
              <a:buClr>
                <a:srgbClr val="FF0000"/>
              </a:buClr>
              <a:buSzPct val="120000"/>
              <a:buFont typeface="Wingdings" panose="05000000000000000000" pitchFamily="2" charset="2"/>
              <a:buChar char="Ø"/>
            </a:pPr>
            <a:endParaRPr lang="ru-RU" altLang="ru-RU" sz="6000" dirty="0"/>
          </a:p>
          <a:p>
            <a:pPr eaLnBrk="1" hangingPunct="1">
              <a:buClr>
                <a:srgbClr val="FF0000"/>
              </a:buClr>
              <a:buSzPct val="120000"/>
              <a:buFont typeface="Wingdings" panose="05000000000000000000" pitchFamily="2" charset="2"/>
              <a:buChar char="Ø"/>
            </a:pPr>
            <a:endParaRPr lang="ru-RU" altLang="ru-RU" sz="6000" dirty="0"/>
          </a:p>
          <a:p>
            <a:pPr eaLnBrk="1" hangingPunct="1">
              <a:buClr>
                <a:srgbClr val="FF0000"/>
              </a:buClr>
              <a:buSzPct val="120000"/>
              <a:buFont typeface="Wingdings" panose="05000000000000000000" pitchFamily="2" charset="2"/>
              <a:buChar char="Ø"/>
            </a:pPr>
            <a:r>
              <a:rPr lang="ru-RU" altLang="ru-RU" sz="8000" dirty="0" err="1"/>
              <a:t>Сальважная</a:t>
            </a:r>
            <a:r>
              <a:rPr lang="ru-RU" altLang="ru-RU" sz="8000" dirty="0"/>
              <a:t> </a:t>
            </a:r>
            <a:r>
              <a:rPr lang="ru-RU" altLang="ru-RU" sz="8000" dirty="0" err="1"/>
              <a:t>криоаблация</a:t>
            </a:r>
            <a:r>
              <a:rPr lang="ru-RU" altLang="ru-RU" sz="8000" dirty="0"/>
              <a:t>:</a:t>
            </a:r>
            <a:br>
              <a:rPr lang="ru-RU" altLang="ru-RU" sz="8000" dirty="0"/>
            </a:br>
            <a:r>
              <a:rPr lang="ru-RU" altLang="ru-RU" sz="8000" dirty="0"/>
              <a:t/>
            </a:r>
            <a:br>
              <a:rPr lang="ru-RU" altLang="ru-RU" sz="8000" dirty="0"/>
            </a:br>
            <a:r>
              <a:rPr lang="ru-RU" altLang="ru-RU" sz="8000" dirty="0"/>
              <a:t>● рецидив после дистанционной лучевой терапии                                                                                                                                                                                                                 ● рецидив после брахитерапии</a:t>
            </a:r>
            <a:br>
              <a:rPr lang="ru-RU" altLang="ru-RU" sz="8000" dirty="0"/>
            </a:br>
            <a:r>
              <a:rPr lang="ru-RU" altLang="ru-RU" sz="8000" dirty="0"/>
              <a:t>● рецидив после </a:t>
            </a:r>
            <a:r>
              <a:rPr lang="en-US" altLang="ru-RU" sz="8000" dirty="0"/>
              <a:t>HIFU</a:t>
            </a:r>
            <a:r>
              <a:rPr lang="ru-RU" altLang="ru-RU" sz="8000" dirty="0"/>
              <a:t> или </a:t>
            </a:r>
            <a:r>
              <a:rPr lang="ru-RU" altLang="ru-RU" sz="8000" dirty="0" err="1"/>
              <a:t>криоаблации</a:t>
            </a:r>
            <a:r>
              <a:rPr lang="en-US" altLang="ru-RU" sz="8000" dirty="0"/>
              <a:t/>
            </a:r>
            <a:br>
              <a:rPr lang="en-US" altLang="ru-RU" sz="8000" dirty="0"/>
            </a:br>
            <a:r>
              <a:rPr lang="en-US" altLang="ru-RU" sz="8000" dirty="0"/>
              <a:t>●</a:t>
            </a:r>
            <a:r>
              <a:rPr lang="ru-RU" altLang="ru-RU" sz="8000" dirty="0"/>
              <a:t> местный рецидив после РПЭ (если виден при ТРУЗИ!)</a:t>
            </a:r>
            <a:r>
              <a:rPr lang="ru-RU" altLang="ru-RU" b="1" dirty="0">
                <a:latin typeface="Arial" panose="020B0604020202020204" pitchFamily="34" charset="0"/>
              </a:rPr>
              <a:t/>
            </a:r>
            <a:br>
              <a:rPr lang="ru-RU" altLang="ru-RU" b="1" dirty="0">
                <a:latin typeface="Arial" panose="020B0604020202020204" pitchFamily="34" charset="0"/>
              </a:rPr>
            </a:br>
            <a:r>
              <a:rPr lang="ru-RU" altLang="ru-RU" b="1" dirty="0">
                <a:latin typeface="Arial" panose="020B0604020202020204" pitchFamily="34" charset="0"/>
              </a:rPr>
              <a:t>	</a:t>
            </a:r>
          </a:p>
          <a:p>
            <a:pPr eaLnBrk="1" hangingPunct="1">
              <a:buClr>
                <a:srgbClr val="FF0000"/>
              </a:buClr>
              <a:buSzPct val="120000"/>
              <a:buFont typeface="Wingdings" panose="05000000000000000000" pitchFamily="2" charset="2"/>
              <a:buChar char="Ø"/>
            </a:pPr>
            <a:endParaRPr lang="ru-RU" altLang="ru-RU" b="1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FF0000"/>
              </a:buClr>
              <a:buSzPct val="120000"/>
              <a:buFont typeface="Arial" panose="020B0604020202020204" pitchFamily="34" charset="0"/>
              <a:buNone/>
            </a:pPr>
            <a:r>
              <a:rPr lang="ru-RU" altLang="ru-RU" b="1" dirty="0">
                <a:latin typeface="Arial" panose="020B0604020202020204" pitchFamily="34" charset="0"/>
              </a:rPr>
              <a:t/>
            </a:r>
            <a:br>
              <a:rPr lang="ru-RU" altLang="ru-RU" b="1" dirty="0">
                <a:latin typeface="Arial" panose="020B0604020202020204" pitchFamily="34" charset="0"/>
              </a:rPr>
            </a:br>
            <a:endParaRPr lang="en-US" altLang="ru-RU" b="1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FF0000"/>
              </a:buClr>
              <a:buSzPct val="120000"/>
              <a:buFont typeface="Arial" panose="020B0604020202020204" pitchFamily="34" charset="0"/>
              <a:buNone/>
            </a:pPr>
            <a:endParaRPr lang="en-US" altLang="ru-RU" b="1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FF0000"/>
              </a:buClr>
              <a:buSzPct val="120000"/>
              <a:buFont typeface="Arial" panose="020B0604020202020204" pitchFamily="34" charset="0"/>
              <a:buNone/>
            </a:pPr>
            <a:endParaRPr lang="ru-RU" altLang="ru-RU" b="1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FF0000"/>
              </a:buClr>
              <a:buSzPct val="120000"/>
              <a:buFont typeface="Arial" panose="020B0604020202020204" pitchFamily="34" charset="0"/>
              <a:buNone/>
            </a:pPr>
            <a:r>
              <a:rPr lang="ru-RU" altLang="ru-RU" b="1" dirty="0">
                <a:latin typeface="Arial" panose="020B0604020202020204" pitchFamily="34" charset="0"/>
              </a:rPr>
              <a:t>					 </a:t>
            </a:r>
          </a:p>
          <a:p>
            <a:pPr eaLnBrk="1" hangingPunct="1">
              <a:buClr>
                <a:srgbClr val="FF0000"/>
              </a:buClr>
              <a:buSzPct val="120000"/>
              <a:buFont typeface="Arial" panose="020B0604020202020204" pitchFamily="34" charset="0"/>
              <a:buNone/>
            </a:pPr>
            <a:endParaRPr lang="en-US" altLang="ru-RU" b="1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FF0000"/>
              </a:buClr>
              <a:buSzPct val="120000"/>
              <a:buFont typeface="Arial" panose="020B0604020202020204" pitchFamily="34" charset="0"/>
              <a:buNone/>
            </a:pPr>
            <a:endParaRPr lang="en-US" altLang="ru-RU" b="1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FF0000"/>
              </a:buClr>
              <a:buSzPct val="120000"/>
              <a:buFont typeface="Arial" panose="020B0604020202020204" pitchFamily="34" charset="0"/>
              <a:buNone/>
            </a:pPr>
            <a:endParaRPr lang="en-US" altLang="ru-RU" b="1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FF0000"/>
              </a:buClr>
              <a:buSzPct val="120000"/>
              <a:buFont typeface="Arial" panose="020B0604020202020204" pitchFamily="34" charset="0"/>
              <a:buNone/>
            </a:pPr>
            <a:endParaRPr lang="ru-RU" altLang="ru-RU" b="1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FF0000"/>
              </a:buClr>
              <a:buSzPct val="120000"/>
              <a:buFont typeface="Wingdings" panose="05000000000000000000" pitchFamily="2" charset="2"/>
              <a:buChar char="Ø"/>
            </a:pPr>
            <a:endParaRPr lang="ru-RU" altLang="ru-RU" b="1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FF0000"/>
              </a:buClr>
              <a:buSzPct val="120000"/>
              <a:buFont typeface="Arial" panose="020B0604020202020204" pitchFamily="34" charset="0"/>
              <a:buNone/>
            </a:pPr>
            <a:r>
              <a:rPr lang="en-US" altLang="ru-RU" b="1" dirty="0">
                <a:latin typeface="Arial" panose="020B0604020202020204" pitchFamily="34" charset="0"/>
              </a:rPr>
              <a:t/>
            </a:r>
            <a:br>
              <a:rPr lang="en-US" altLang="ru-RU" b="1" dirty="0">
                <a:latin typeface="Arial" panose="020B0604020202020204" pitchFamily="34" charset="0"/>
              </a:rPr>
            </a:br>
            <a:endParaRPr lang="ru-RU" altLang="ru-RU" b="1" dirty="0">
              <a:latin typeface="Arial" panose="020B0604020202020204" pitchFamily="34" charset="0"/>
            </a:endParaRP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altLang="ru-RU" sz="4000" b="1" dirty="0">
                <a:solidFill>
                  <a:srgbClr val="FFFF00"/>
                </a:solidFill>
                <a:latin typeface="Arial" panose="020B0604020202020204" pitchFamily="34" charset="0"/>
              </a:rPr>
              <a:t/>
            </a:r>
            <a:br>
              <a:rPr lang="ru-RU" altLang="ru-RU" sz="4000" b="1" dirty="0">
                <a:solidFill>
                  <a:srgbClr val="FFFF00"/>
                </a:solidFill>
                <a:latin typeface="Arial" panose="020B0604020202020204" pitchFamily="34" charset="0"/>
              </a:rPr>
            </a:br>
            <a:endParaRPr lang="ru-RU" altLang="ru-RU" dirty="0"/>
          </a:p>
        </p:txBody>
      </p:sp>
      <p:pic>
        <p:nvPicPr>
          <p:cNvPr id="165891" name="Picture 2" descr="Картинка 5 из 8007">
            <a:hlinkClick r:id="rId3"/>
            <a:extLst>
              <a:ext uri="{FF2B5EF4-FFF2-40B4-BE49-F238E27FC236}">
                <a16:creationId xmlns:a16="http://schemas.microsoft.com/office/drawing/2014/main" xmlns="" id="{182AA455-0889-4F72-9E3E-0E6F866F7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1794" y="3877890"/>
            <a:ext cx="2770095" cy="259911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5892" name="Picture 3">
            <a:extLst>
              <a:ext uri="{FF2B5EF4-FFF2-40B4-BE49-F238E27FC236}">
                <a16:creationId xmlns:a16="http://schemas.microsoft.com/office/drawing/2014/main" xmlns="" id="{56A03720-5C65-4D76-A205-0D45AC6A34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255"/>
          <a:stretch>
            <a:fillRect/>
          </a:stretch>
        </p:blipFill>
        <p:spPr bwMode="auto">
          <a:xfrm>
            <a:off x="1199529" y="3877890"/>
            <a:ext cx="2634677" cy="259911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FF4D397A-9798-465F-A68E-4089CDB1FD39}"/>
              </a:ext>
            </a:extLst>
          </p:cNvPr>
          <p:cNvSpPr/>
          <p:nvPr/>
        </p:nvSpPr>
        <p:spPr>
          <a:xfrm>
            <a:off x="2059667" y="5392270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78EEEC55-E6DF-43B6-946E-D98856827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/>
              <a:t>Стадирование ПКР</a:t>
            </a:r>
            <a:endParaRPr lang="ru-RU" smtClean="0"/>
          </a:p>
        </p:txBody>
      </p:sp>
      <p:sp>
        <p:nvSpPr>
          <p:cNvPr id="3379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Для оценки распространенности первичной опухоли (категория Т) используют следующие методы:</a:t>
            </a:r>
          </a:p>
          <a:p>
            <a:pPr>
              <a:buFont typeface="Arial" charset="0"/>
              <a:buNone/>
            </a:pP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• УЗИ</a:t>
            </a:r>
          </a:p>
          <a:p>
            <a:pPr>
              <a:buFont typeface="Arial" charset="0"/>
              <a:buNone/>
            </a:pP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• КТ</a:t>
            </a:r>
          </a:p>
          <a:p>
            <a:pPr>
              <a:buFont typeface="Arial" charset="0"/>
              <a:buNone/>
            </a:pP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• МРТ</a:t>
            </a:r>
          </a:p>
          <a:p>
            <a:pPr>
              <a:buFont typeface="Arial" charset="0"/>
              <a:buNone/>
            </a:pP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Для оценки состояния регионарных лимфатических узлов (категория N) используют:</a:t>
            </a:r>
          </a:p>
          <a:p>
            <a:pPr>
              <a:buFont typeface="Arial" charset="0"/>
              <a:buNone/>
            </a:pP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• Парааортальная лимфаденэктомия</a:t>
            </a:r>
          </a:p>
          <a:p>
            <a:pPr>
              <a:buFont typeface="Arial" charset="0"/>
              <a:buNone/>
            </a:pP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• УЗИ</a:t>
            </a:r>
          </a:p>
          <a:p>
            <a:pPr>
              <a:buFont typeface="Arial" charset="0"/>
              <a:buNone/>
            </a:pP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• КТ</a:t>
            </a:r>
          </a:p>
          <a:p>
            <a:pPr>
              <a:buFont typeface="Arial" charset="0"/>
              <a:buNone/>
            </a:pP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• МРТ</a:t>
            </a:r>
          </a:p>
          <a:p>
            <a:pPr>
              <a:buFont typeface="Arial" charset="0"/>
              <a:buNone/>
            </a:pP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Для выявления отдаленных метастазов (категория М) используют:</a:t>
            </a:r>
          </a:p>
          <a:p>
            <a:pPr>
              <a:buFont typeface="Arial" charset="0"/>
              <a:buNone/>
            </a:pP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• рентгенография легких</a:t>
            </a:r>
          </a:p>
          <a:p>
            <a:pPr>
              <a:buFont typeface="Arial" charset="0"/>
              <a:buNone/>
            </a:pP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• сканирование костей</a:t>
            </a:r>
          </a:p>
          <a:p>
            <a:pPr>
              <a:buFont typeface="Arial" charset="0"/>
              <a:buNone/>
            </a:pP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• УЗИ</a:t>
            </a:r>
          </a:p>
          <a:p>
            <a:pPr>
              <a:buFont typeface="Arial" charset="0"/>
              <a:buNone/>
            </a:pP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• КТ</a:t>
            </a:r>
          </a:p>
          <a:p>
            <a:pPr>
              <a:buFont typeface="Arial" charset="0"/>
              <a:buNone/>
            </a:pP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• МРТ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>
            <a:extLst>
              <a:ext uri="{FF2B5EF4-FFF2-40B4-BE49-F238E27FC236}">
                <a16:creationId xmlns:a16="http://schemas.microsoft.com/office/drawing/2014/main" xmlns="" id="{2956EA5F-80DD-4E23-B642-1DDEF5CE46D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343400" y="-1600200"/>
            <a:ext cx="6172200" cy="60960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ru-RU" altLang="ru-RU"/>
          </a:p>
          <a:p>
            <a:pPr eaLnBrk="1" hangingPunct="1"/>
            <a:endParaRPr lang="ru-RU" altLang="ru-RU">
              <a:solidFill>
                <a:schemeClr val="hlink"/>
              </a:solidFill>
              <a:latin typeface="Arial Narrow" panose="020B060602020203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ru-RU" altLang="ru-RU"/>
          </a:p>
          <a:p>
            <a:pPr eaLnBrk="1" hangingPunct="1"/>
            <a:endParaRPr lang="ru-RU" altLang="ru-RU"/>
          </a:p>
        </p:txBody>
      </p:sp>
      <p:pic>
        <p:nvPicPr>
          <p:cNvPr id="169987" name="Picture 5" descr="000054">
            <a:extLst>
              <a:ext uri="{FF2B5EF4-FFF2-40B4-BE49-F238E27FC236}">
                <a16:creationId xmlns:a16="http://schemas.microsoft.com/office/drawing/2014/main" xmlns="" id="{1787082F-3A50-472E-A4A1-AEADC5027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066800"/>
            <a:ext cx="2628900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88" name="Picture 3" descr="Copy of more iceballs">
            <a:extLst>
              <a:ext uri="{FF2B5EF4-FFF2-40B4-BE49-F238E27FC236}">
                <a16:creationId xmlns:a16="http://schemas.microsoft.com/office/drawing/2014/main" xmlns="" id="{BDF06C95-5626-44D1-A49A-39241260B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336" r="23056" b="1765"/>
          <a:stretch>
            <a:fillRect/>
          </a:stretch>
        </p:blipFill>
        <p:spPr bwMode="auto">
          <a:xfrm>
            <a:off x="1657350" y="3962400"/>
            <a:ext cx="2571750" cy="271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9" name="Text Box 9">
            <a:extLst>
              <a:ext uri="{FF2B5EF4-FFF2-40B4-BE49-F238E27FC236}">
                <a16:creationId xmlns:a16="http://schemas.microsoft.com/office/drawing/2014/main" xmlns="" id="{8CFFE44A-81F7-4FB6-A21C-EC9E9F2E5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0175" y="242095"/>
            <a:ext cx="63436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99987F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ru-RU" altLang="ru-RU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Криоаблация</a:t>
            </a:r>
            <a:r>
              <a:rPr lang="ru-RU" altLang="ru-RU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простаты </a:t>
            </a:r>
          </a:p>
        </p:txBody>
      </p:sp>
      <p:pic>
        <p:nvPicPr>
          <p:cNvPr id="169990" name="Picture 10">
            <a:extLst>
              <a:ext uri="{FF2B5EF4-FFF2-40B4-BE49-F238E27FC236}">
                <a16:creationId xmlns:a16="http://schemas.microsoft.com/office/drawing/2014/main" xmlns="" id="{DEFAB076-330A-4909-BE6A-A90D8862E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9150" y="1023940"/>
            <a:ext cx="24003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91" name="Text Box 15">
            <a:extLst>
              <a:ext uri="{FF2B5EF4-FFF2-40B4-BE49-F238E27FC236}">
                <a16:creationId xmlns:a16="http://schemas.microsoft.com/office/drawing/2014/main" xmlns="" id="{192B1273-AB91-47A0-8738-3D19B1B66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038600"/>
            <a:ext cx="19431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99987F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ru-RU" altLang="ru-RU" sz="2000" b="1">
                <a:solidFill>
                  <a:schemeClr val="tx1"/>
                </a:solidFill>
                <a:latin typeface="Arial" panose="020B0604020202020204" pitchFamily="34" charset="0"/>
              </a:rPr>
              <a:t>  «Ледяной шар»</a:t>
            </a:r>
          </a:p>
        </p:txBody>
      </p:sp>
      <p:pic>
        <p:nvPicPr>
          <p:cNvPr id="169992" name="Picture 4" descr="anatomy pic">
            <a:extLst>
              <a:ext uri="{FF2B5EF4-FFF2-40B4-BE49-F238E27FC236}">
                <a16:creationId xmlns:a16="http://schemas.microsoft.com/office/drawing/2014/main" xmlns="" id="{8CB9E95C-E440-498B-825A-1450B0B24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26" t="7758" r="4973" b="8849"/>
          <a:stretch>
            <a:fillRect/>
          </a:stretch>
        </p:blipFill>
        <p:spPr bwMode="auto">
          <a:xfrm>
            <a:off x="4514850" y="4114800"/>
            <a:ext cx="3315891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B6EB9FB4-BCC1-4FE8-8E6E-069C4DE04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xmlns="" id="{12B26C80-28A2-4463-B098-A5BCE5F1EAF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76718" y="274638"/>
            <a:ext cx="5681382" cy="850106"/>
          </a:xfrm>
        </p:spPr>
        <p:txBody>
          <a:bodyPr rtlCol="0"/>
          <a:lstStyle/>
          <a:p>
            <a:pPr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ea typeface="+mj-ea"/>
              </a:rPr>
              <a:t>Гормональная терапия</a:t>
            </a:r>
          </a:p>
        </p:txBody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xmlns="" id="{63C5073F-EEA5-4BD7-B50B-9F908EFF30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1497106"/>
            <a:ext cx="7886700" cy="4679857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dirty="0"/>
              <a:t>Методы гормональной терапии:</a:t>
            </a:r>
          </a:p>
          <a:p>
            <a:pPr marL="0" indent="0" algn="just">
              <a:lnSpc>
                <a:spcPct val="90000"/>
              </a:lnSpc>
              <a:buClr>
                <a:srgbClr val="FF0000"/>
              </a:buClr>
              <a:buNone/>
            </a:pPr>
            <a:r>
              <a:rPr lang="ru-RU" altLang="ru-RU" dirty="0"/>
              <a:t>- двусторонняя </a:t>
            </a:r>
            <a:r>
              <a:rPr lang="ru-RU" altLang="ru-RU" dirty="0" err="1"/>
              <a:t>орхидэктомия</a:t>
            </a:r>
            <a:endParaRPr lang="ru-RU" altLang="ru-RU" dirty="0"/>
          </a:p>
          <a:p>
            <a:pPr marL="0" indent="0" algn="just">
              <a:lnSpc>
                <a:spcPct val="90000"/>
              </a:lnSpc>
              <a:buClr>
                <a:srgbClr val="FF0000"/>
              </a:buClr>
              <a:buNone/>
            </a:pPr>
            <a:r>
              <a:rPr lang="ru-RU" altLang="ru-RU" dirty="0"/>
              <a:t>- терапия антагонистами </a:t>
            </a:r>
            <a:r>
              <a:rPr lang="ru-RU" altLang="ru-RU" dirty="0" err="1"/>
              <a:t>лютеинизирующего</a:t>
            </a:r>
            <a:r>
              <a:rPr lang="ru-RU" altLang="ru-RU" dirty="0"/>
              <a:t> гормон- </a:t>
            </a:r>
            <a:r>
              <a:rPr lang="ru-RU" altLang="ru-RU" dirty="0" err="1"/>
              <a:t>рилизинг</a:t>
            </a:r>
            <a:r>
              <a:rPr lang="ru-RU" altLang="ru-RU" dirty="0"/>
              <a:t> фактора</a:t>
            </a:r>
            <a:endParaRPr lang="en-US" altLang="ru-RU" dirty="0"/>
          </a:p>
          <a:p>
            <a:pPr marL="0" indent="0" algn="just">
              <a:lnSpc>
                <a:spcPct val="90000"/>
              </a:lnSpc>
              <a:buClr>
                <a:srgbClr val="FF0000"/>
              </a:buClr>
              <a:buNone/>
            </a:pPr>
            <a:r>
              <a:rPr lang="ru-RU" altLang="ru-RU" dirty="0"/>
              <a:t>- терапия агонистами </a:t>
            </a:r>
            <a:r>
              <a:rPr lang="ru-RU" altLang="ru-RU" dirty="0" err="1"/>
              <a:t>лютеинизирующего</a:t>
            </a:r>
            <a:r>
              <a:rPr lang="ru-RU" altLang="ru-RU" dirty="0"/>
              <a:t> гормон- </a:t>
            </a:r>
            <a:r>
              <a:rPr lang="ru-RU" altLang="ru-RU" dirty="0" err="1"/>
              <a:t>рилизинг</a:t>
            </a:r>
            <a:r>
              <a:rPr lang="ru-RU" altLang="ru-RU" dirty="0"/>
              <a:t> фактора</a:t>
            </a:r>
          </a:p>
          <a:p>
            <a:pPr marL="0" indent="0" algn="just">
              <a:lnSpc>
                <a:spcPct val="90000"/>
              </a:lnSpc>
              <a:buClr>
                <a:srgbClr val="FF0000"/>
              </a:buClr>
              <a:buNone/>
            </a:pPr>
            <a:r>
              <a:rPr lang="ru-RU" altLang="ru-RU" dirty="0"/>
              <a:t>- </a:t>
            </a:r>
            <a:r>
              <a:rPr lang="ru-RU" altLang="ru-RU" dirty="0" err="1"/>
              <a:t>эстрогенотерапия</a:t>
            </a:r>
            <a:endParaRPr lang="ru-RU" altLang="ru-RU" dirty="0"/>
          </a:p>
          <a:p>
            <a:pPr marL="0" indent="0" algn="just">
              <a:lnSpc>
                <a:spcPct val="90000"/>
              </a:lnSpc>
              <a:buClr>
                <a:srgbClr val="FF0000"/>
              </a:buClr>
              <a:buNone/>
            </a:pPr>
            <a:r>
              <a:rPr lang="ru-RU" altLang="ru-RU" dirty="0"/>
              <a:t>- максимальная (комбинированная) андрогенная блокада</a:t>
            </a:r>
          </a:p>
          <a:p>
            <a:pPr marL="0" indent="0" algn="just">
              <a:lnSpc>
                <a:spcPct val="90000"/>
              </a:lnSpc>
              <a:buClr>
                <a:srgbClr val="FF0000"/>
              </a:buClr>
              <a:buNone/>
            </a:pPr>
            <a:r>
              <a:rPr lang="ru-RU" altLang="ru-RU" dirty="0"/>
              <a:t>- </a:t>
            </a:r>
            <a:r>
              <a:rPr lang="ru-RU" altLang="ru-RU" dirty="0" err="1"/>
              <a:t>монотерапия</a:t>
            </a:r>
            <a:r>
              <a:rPr lang="ru-RU" altLang="ru-RU" dirty="0"/>
              <a:t> </a:t>
            </a:r>
            <a:r>
              <a:rPr lang="ru-RU" altLang="ru-RU" dirty="0" err="1"/>
              <a:t>антиандрогенами</a:t>
            </a:r>
            <a:endParaRPr lang="ru-RU" altLang="ru-RU" dirty="0"/>
          </a:p>
        </p:txBody>
      </p:sp>
      <p:pic>
        <p:nvPicPr>
          <p:cNvPr id="4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AF557C0E-8F7B-4941-B403-253AEFEDB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xmlns="" id="{CAFC3266-DE2F-41BA-AB0F-FC2D21C19D9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808629" y="274638"/>
            <a:ext cx="5849471" cy="922114"/>
          </a:xfrm>
        </p:spPr>
        <p:txBody>
          <a:bodyPr rtlCol="0"/>
          <a:lstStyle/>
          <a:p>
            <a:pPr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ea typeface="+mj-ea"/>
              </a:rPr>
              <a:t>Гормональная терапия</a:t>
            </a:r>
          </a:p>
        </p:txBody>
      </p:sp>
      <p:sp>
        <p:nvSpPr>
          <p:cNvPr id="176131" name="Rectangle 3">
            <a:extLst>
              <a:ext uri="{FF2B5EF4-FFF2-40B4-BE49-F238E27FC236}">
                <a16:creationId xmlns:a16="http://schemas.microsoft.com/office/drawing/2014/main" xmlns="" id="{93F29268-4196-41A4-9070-1E1B511BCF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ru-RU" altLang="ru-RU" dirty="0"/>
              <a:t>   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ru-RU" altLang="ru-RU" dirty="0"/>
              <a:t>Используется для лечения </a:t>
            </a:r>
            <a:r>
              <a:rPr lang="ru-RU" altLang="ru-RU" dirty="0" err="1"/>
              <a:t>местнораспространенных</a:t>
            </a:r>
            <a:r>
              <a:rPr lang="ru-RU" altLang="ru-RU" dirty="0"/>
              <a:t> форм заболевания (</a:t>
            </a:r>
            <a:r>
              <a:rPr lang="en-US" altLang="ru-RU" dirty="0"/>
              <a:t>T3-4N0M0</a:t>
            </a:r>
            <a:r>
              <a:rPr lang="ru-RU" altLang="ru-RU" dirty="0"/>
              <a:t>, </a:t>
            </a:r>
            <a:r>
              <a:rPr lang="en-US" altLang="ru-RU" dirty="0"/>
              <a:t>T1-4N1M0) </a:t>
            </a:r>
            <a:r>
              <a:rPr lang="ru-RU" altLang="ru-RU" dirty="0"/>
              <a:t>в сочетании с дистанционной лучевой терапией.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ru-RU" altLang="ru-RU" dirty="0">
                <a:solidFill>
                  <a:srgbClr val="FF0000"/>
                </a:solidFill>
              </a:rPr>
              <a:t>«Золотым стандартом»</a:t>
            </a:r>
            <a:r>
              <a:rPr lang="ru-RU" altLang="ru-RU" dirty="0"/>
              <a:t> лечения таких форм является максимальная андрогенная блокада.</a:t>
            </a:r>
          </a:p>
        </p:txBody>
      </p:sp>
      <p:pic>
        <p:nvPicPr>
          <p:cNvPr id="4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85D5A2D4-3BD2-4825-9B42-9582F8E30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Дата 1"/>
          <p:cNvSpPr txBox="1">
            <a:spLocks noGrp="1"/>
          </p:cNvSpPr>
          <p:nvPr/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57200">
              <a:lnSpc>
                <a:spcPct val="12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</a:tabLst>
            </a:pPr>
            <a:endParaRPr lang="en-US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6611" name="Text Box 1"/>
          <p:cNvSpPr txBox="1">
            <a:spLocks noChangeArrowheads="1"/>
          </p:cNvSpPr>
          <p:nvPr/>
        </p:nvSpPr>
        <p:spPr bwMode="auto">
          <a:xfrm>
            <a:off x="468313" y="0"/>
            <a:ext cx="8435975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 anchor="ctr"/>
          <a:lstStyle/>
          <a:p>
            <a:pPr algn="ctr" defTabSz="457200">
              <a:lnSpc>
                <a:spcPct val="12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3600">
                <a:solidFill>
                  <a:srgbClr val="000000"/>
                </a:solidFill>
                <a:latin typeface="Calibri" pitchFamily="34" charset="0"/>
              </a:rPr>
              <a:t>Хирургическая кастрация это «золотой стандарт» для ГТ </a:t>
            </a: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4333875" y="6132513"/>
            <a:ext cx="2951163" cy="33655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lIns="90000" tIns="45000" rIns="90000" bIns="45000"/>
          <a:lstStyle/>
          <a:p>
            <a:pPr algn="ctr" defTabSz="457200">
              <a:lnSpc>
                <a:spcPct val="124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1600" b="1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Дни после кастрации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 rot="-5400000">
            <a:off x="980281" y="3953669"/>
            <a:ext cx="2592388" cy="33655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lIns="90000" tIns="45000" rIns="90000" bIns="45000"/>
          <a:lstStyle/>
          <a:p>
            <a:pPr algn="ctr" defTabSz="457200">
              <a:lnSpc>
                <a:spcPct val="124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</a:tabLst>
            </a:pPr>
            <a:r>
              <a:rPr lang="en-US" sz="1600" b="1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Тестостерон (нг/дл)</a:t>
            </a:r>
          </a:p>
        </p:txBody>
      </p:sp>
      <p:pic>
        <p:nvPicPr>
          <p:cNvPr id="19661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1988" y="1214438"/>
            <a:ext cx="1262062" cy="1839912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96615" name="Rectangle 5"/>
          <p:cNvSpPr>
            <a:spLocks noChangeArrowheads="1"/>
          </p:cNvSpPr>
          <p:nvPr/>
        </p:nvSpPr>
        <p:spPr bwMode="auto">
          <a:xfrm>
            <a:off x="304800" y="3090863"/>
            <a:ext cx="2000250" cy="942975"/>
          </a:xfrm>
          <a:prstGeom prst="rect">
            <a:avLst/>
          </a:prstGeom>
          <a:noFill/>
          <a:ln w="12600">
            <a:noFill/>
            <a:miter lim="800000"/>
            <a:headEnd/>
            <a:tailEnd/>
          </a:ln>
        </p:spPr>
        <p:txBody>
          <a:bodyPr lIns="90000" tIns="45000" rIns="90000" bIns="45000"/>
          <a:lstStyle/>
          <a:p>
            <a:pPr algn="ctr" defTabSz="457200" hangingPunct="0">
              <a:lnSpc>
                <a:spcPct val="12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</a:tabLst>
            </a:pPr>
            <a:r>
              <a:rPr lang="en-US" sz="1400" b="1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Charles HUGGINS</a:t>
            </a:r>
          </a:p>
          <a:p>
            <a:pPr algn="ctr" defTabSz="457200" hangingPunct="0">
              <a:lnSpc>
                <a:spcPct val="12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</a:tabLst>
            </a:pPr>
            <a:r>
              <a:rPr lang="en-US" sz="1400" b="1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1901–1997</a:t>
            </a:r>
          </a:p>
          <a:p>
            <a:pPr algn="ctr" defTabSz="457200" hangingPunct="0">
              <a:lnSpc>
                <a:spcPct val="12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</a:tabLst>
            </a:pPr>
            <a:r>
              <a:rPr lang="en-US" sz="1400" b="1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1966 Нобелевская премия </a:t>
            </a:r>
          </a:p>
        </p:txBody>
      </p:sp>
      <p:sp>
        <p:nvSpPr>
          <p:cNvPr id="196616" name="Rectangle 6"/>
          <p:cNvSpPr>
            <a:spLocks noChangeArrowheads="1"/>
          </p:cNvSpPr>
          <p:nvPr/>
        </p:nvSpPr>
        <p:spPr bwMode="auto">
          <a:xfrm>
            <a:off x="2090738" y="1406525"/>
            <a:ext cx="6929437" cy="115887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lIns="90000" tIns="45000" rIns="90000" bIns="45000"/>
          <a:lstStyle/>
          <a:p>
            <a:pPr defTabSz="457200">
              <a:lnSpc>
                <a:spcPct val="124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200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Эффект от кастрации при распространенном раке предстательной железы</a:t>
            </a:r>
          </a:p>
          <a:p>
            <a:pPr defTabSz="457200">
              <a:lnSpc>
                <a:spcPct val="124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2000">
                <a:solidFill>
                  <a:srgbClr val="C0504D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Arch Surg, 1941</a:t>
            </a:r>
          </a:p>
        </p:txBody>
      </p:sp>
      <p:graphicFrame>
        <p:nvGraphicFramePr>
          <p:cNvPr id="11271" name="Object 7"/>
          <p:cNvGraphicFramePr>
            <a:graphicFrameLocks noChangeAspect="1"/>
          </p:cNvGraphicFramePr>
          <p:nvPr/>
        </p:nvGraphicFramePr>
        <p:xfrm>
          <a:off x="3563938" y="2924175"/>
          <a:ext cx="5430837" cy="3255963"/>
        </p:xfrm>
        <a:graphic>
          <a:graphicData uri="http://schemas.openxmlformats.org/presentationml/2006/ole">
            <p:oleObj spid="_x0000_s71682" r:id="rId5" imgW="5430600" imgH="3255480" progId="">
              <p:embed/>
            </p:oleObj>
          </a:graphicData>
        </a:graphic>
      </p:graphicFrame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4716463" y="2997200"/>
            <a:ext cx="3887787" cy="1295400"/>
          </a:xfrm>
          <a:prstGeom prst="rect">
            <a:avLst/>
          </a:prstGeom>
          <a:solidFill>
            <a:srgbClr val="F79646"/>
          </a:solidFill>
          <a:ln w="9360">
            <a:solidFill>
              <a:srgbClr val="4F81BD"/>
            </a:solidFill>
            <a:miter lim="800000"/>
            <a:headEnd/>
            <a:tailEnd/>
          </a:ln>
        </p:spPr>
        <p:txBody>
          <a:bodyPr lIns="90000" tIns="45000" rIns="90000" bIns="45000"/>
          <a:lstStyle/>
          <a:p>
            <a:pPr algn="ctr" defTabSz="457200">
              <a:lnSpc>
                <a:spcPct val="12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b="1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Быстрое, значительное и длительное подавление тестостерона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Дата 3"/>
          <p:cNvSpPr txBox="1">
            <a:spLocks noGrp="1"/>
          </p:cNvSpPr>
          <p:nvPr/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57200">
              <a:lnSpc>
                <a:spcPct val="12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</a:tabLst>
            </a:pPr>
            <a:r>
              <a:rPr lang="en-US">
                <a:solidFill>
                  <a:srgbClr val="000000"/>
                </a:solidFill>
                <a:latin typeface="Calibri" pitchFamily="34" charset="0"/>
              </a:rPr>
              <a:t>10/2/11</a:t>
            </a:r>
          </a:p>
        </p:txBody>
      </p:sp>
      <p:sp>
        <p:nvSpPr>
          <p:cNvPr id="19865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22238"/>
            <a:ext cx="7545388" cy="1296987"/>
          </a:xfrm>
        </p:spPr>
        <p:txBody>
          <a:bodyPr lIns="90000" tIns="45000" rIns="90000" bIns="45000" anchor="ctr"/>
          <a:lstStyle/>
          <a:p>
            <a: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6500"/>
              <a:t>Агонисты ЛГРГ</a:t>
            </a:r>
          </a:p>
        </p:txBody>
      </p:sp>
      <p:sp>
        <p:nvSpPr>
          <p:cNvPr id="198660" name="Text Box 2"/>
          <p:cNvSpPr txBox="1">
            <a:spLocks noChangeArrowheads="1"/>
          </p:cNvSpPr>
          <p:nvPr/>
        </p:nvSpPr>
        <p:spPr bwMode="auto">
          <a:xfrm>
            <a:off x="250825" y="2492375"/>
            <a:ext cx="8893175" cy="4195763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marL="342900" indent="-341313" defTabSz="457200">
              <a:lnSpc>
                <a:spcPct val="124000"/>
              </a:lnSpc>
              <a:spcBef>
                <a:spcPts val="638"/>
              </a:spcBef>
              <a:spcAft>
                <a:spcPts val="1425"/>
              </a:spcAft>
              <a:buClr>
                <a:srgbClr val="CC3300"/>
              </a:buClr>
              <a:buSzPct val="45000"/>
              <a:buFont typeface="Wingdings" pitchFamily="2" charset="2"/>
              <a:buChar char="Ø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400" b="1" dirty="0">
                <a:solidFill>
                  <a:srgbClr val="003399"/>
                </a:solidFill>
                <a:latin typeface="Calibri" pitchFamily="34" charset="0"/>
              </a:rPr>
              <a:t>1971 г.  -  A. Schally et al. </a:t>
            </a:r>
            <a:r>
              <a:rPr lang="en-US" sz="2400" b="1" dirty="0" err="1">
                <a:solidFill>
                  <a:srgbClr val="003399"/>
                </a:solidFill>
                <a:latin typeface="Calibri" pitchFamily="34" charset="0"/>
              </a:rPr>
              <a:t>выделили</a:t>
            </a:r>
            <a:r>
              <a:rPr lang="en-US" sz="2400" b="1" dirty="0">
                <a:solidFill>
                  <a:srgbClr val="003399"/>
                </a:solidFill>
                <a:latin typeface="Calibri" pitchFamily="34" charset="0"/>
              </a:rPr>
              <a:t> и  </a:t>
            </a:r>
            <a:r>
              <a:rPr lang="en-US" sz="2400" b="1" dirty="0" err="1">
                <a:solidFill>
                  <a:srgbClr val="003399"/>
                </a:solidFill>
                <a:latin typeface="Calibri" pitchFamily="34" charset="0"/>
              </a:rPr>
              <a:t>описали</a:t>
            </a:r>
            <a:r>
              <a:rPr lang="en-US" sz="2400" b="1" dirty="0">
                <a:solidFill>
                  <a:srgbClr val="003399"/>
                </a:solidFill>
                <a:latin typeface="Calibri" pitchFamily="34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Calibri" pitchFamily="34" charset="0"/>
              </a:rPr>
              <a:t>молекулярную</a:t>
            </a:r>
            <a:r>
              <a:rPr lang="en-US" sz="2400" b="1" dirty="0">
                <a:solidFill>
                  <a:srgbClr val="003399"/>
                </a:solidFill>
                <a:latin typeface="Calibri" pitchFamily="34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Calibri" pitchFamily="34" charset="0"/>
              </a:rPr>
              <a:t>структуру</a:t>
            </a:r>
            <a:r>
              <a:rPr lang="en-US" sz="2400" b="1" dirty="0">
                <a:solidFill>
                  <a:srgbClr val="003399"/>
                </a:solidFill>
                <a:latin typeface="Calibri" pitchFamily="34" charset="0"/>
              </a:rPr>
              <a:t> ЛГРГ</a:t>
            </a:r>
          </a:p>
          <a:p>
            <a:pPr marL="342900" indent="-341313" defTabSz="457200">
              <a:lnSpc>
                <a:spcPct val="124000"/>
              </a:lnSpc>
              <a:spcBef>
                <a:spcPts val="638"/>
              </a:spcBef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2400" b="1" dirty="0">
              <a:solidFill>
                <a:srgbClr val="003399"/>
              </a:solidFill>
              <a:latin typeface="Calibri" pitchFamily="34" charset="0"/>
            </a:endParaRPr>
          </a:p>
          <a:p>
            <a:pPr marL="342900" indent="-341313" defTabSz="457200">
              <a:lnSpc>
                <a:spcPct val="124000"/>
              </a:lnSpc>
              <a:spcBef>
                <a:spcPts val="638"/>
              </a:spcBef>
              <a:spcAft>
                <a:spcPts val="1425"/>
              </a:spcAft>
              <a:buClr>
                <a:srgbClr val="CC3300"/>
              </a:buClr>
              <a:buSzPct val="45000"/>
              <a:buFont typeface="Wingdings" pitchFamily="2" charset="2"/>
              <a:buChar char="Ø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400" b="1" dirty="0">
                <a:solidFill>
                  <a:srgbClr val="990000"/>
                </a:solidFill>
                <a:latin typeface="Calibri" pitchFamily="34" charset="0"/>
              </a:rPr>
              <a:t>1977 г. – </a:t>
            </a:r>
            <a:r>
              <a:rPr lang="en-US" sz="2400" b="1" dirty="0" err="1">
                <a:solidFill>
                  <a:srgbClr val="990000"/>
                </a:solidFill>
                <a:latin typeface="Calibri" pitchFamily="34" charset="0"/>
              </a:rPr>
              <a:t>Нобелевская</a:t>
            </a:r>
            <a:r>
              <a:rPr lang="en-US" sz="2400" b="1" dirty="0">
                <a:solidFill>
                  <a:srgbClr val="990000"/>
                </a:solidFill>
                <a:latin typeface="Calibri" pitchFamily="34" charset="0"/>
              </a:rPr>
              <a:t> </a:t>
            </a:r>
            <a:r>
              <a:rPr lang="en-US" sz="2400" b="1" dirty="0" err="1">
                <a:solidFill>
                  <a:srgbClr val="990000"/>
                </a:solidFill>
                <a:latin typeface="Calibri" pitchFamily="34" charset="0"/>
              </a:rPr>
              <a:t>премия</a:t>
            </a:r>
            <a:endParaRPr lang="en-US" sz="2400" b="1" dirty="0">
              <a:solidFill>
                <a:srgbClr val="990000"/>
              </a:solidFill>
              <a:latin typeface="Calibri" pitchFamily="34" charset="0"/>
            </a:endParaRPr>
          </a:p>
          <a:p>
            <a:pPr marL="342900" indent="-341313" defTabSz="457200">
              <a:lnSpc>
                <a:spcPct val="124000"/>
              </a:lnSpc>
              <a:spcBef>
                <a:spcPts val="638"/>
              </a:spcBef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2400" b="1" dirty="0">
              <a:solidFill>
                <a:srgbClr val="990000"/>
              </a:solidFill>
              <a:latin typeface="Calibri" pitchFamily="34" charset="0"/>
            </a:endParaRPr>
          </a:p>
          <a:p>
            <a:pPr marL="342900" indent="-341313" defTabSz="457200">
              <a:lnSpc>
                <a:spcPct val="124000"/>
              </a:lnSpc>
              <a:spcBef>
                <a:spcPts val="638"/>
              </a:spcBef>
              <a:spcAft>
                <a:spcPts val="1425"/>
              </a:spcAft>
              <a:buClr>
                <a:srgbClr val="CC3300"/>
              </a:buClr>
              <a:buSzPct val="45000"/>
              <a:buFont typeface="Wingdings" pitchFamily="2" charset="2"/>
              <a:buChar char="Ø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400" b="1" dirty="0" err="1">
                <a:solidFill>
                  <a:srgbClr val="003399"/>
                </a:solidFill>
                <a:latin typeface="Calibri" pitchFamily="34" charset="0"/>
              </a:rPr>
              <a:t>Активность</a:t>
            </a:r>
            <a:r>
              <a:rPr lang="en-US" sz="2400" b="1" dirty="0">
                <a:solidFill>
                  <a:srgbClr val="003399"/>
                </a:solidFill>
                <a:latin typeface="Calibri" pitchFamily="34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Calibri" pitchFamily="34" charset="0"/>
              </a:rPr>
              <a:t>синтетических</a:t>
            </a:r>
            <a:r>
              <a:rPr lang="en-US" sz="2400" b="1" dirty="0">
                <a:solidFill>
                  <a:srgbClr val="003399"/>
                </a:solidFill>
                <a:latin typeface="Calibri" pitchFamily="34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Calibri" pitchFamily="34" charset="0"/>
              </a:rPr>
              <a:t>аналогов</a:t>
            </a:r>
            <a:r>
              <a:rPr lang="en-US" sz="2400" b="1" dirty="0">
                <a:solidFill>
                  <a:srgbClr val="003399"/>
                </a:solidFill>
                <a:latin typeface="Calibri" pitchFamily="34" charset="0"/>
              </a:rPr>
              <a:t> в 100 </a:t>
            </a:r>
            <a:r>
              <a:rPr lang="en-US" sz="2400" b="1" dirty="0" err="1">
                <a:solidFill>
                  <a:srgbClr val="003399"/>
                </a:solidFill>
                <a:latin typeface="Calibri" pitchFamily="34" charset="0"/>
              </a:rPr>
              <a:t>раз</a:t>
            </a:r>
            <a:r>
              <a:rPr lang="en-US" sz="2400" b="1" dirty="0">
                <a:solidFill>
                  <a:srgbClr val="003399"/>
                </a:solidFill>
                <a:latin typeface="Calibri" pitchFamily="34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Calibri" pitchFamily="34" charset="0"/>
              </a:rPr>
              <a:t>превышает</a:t>
            </a:r>
            <a:r>
              <a:rPr lang="en-US" sz="2400" b="1" dirty="0">
                <a:solidFill>
                  <a:srgbClr val="003399"/>
                </a:solidFill>
                <a:latin typeface="Calibri" pitchFamily="34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Calibri" pitchFamily="34" charset="0"/>
              </a:rPr>
              <a:t>активность</a:t>
            </a:r>
            <a:r>
              <a:rPr lang="en-US" sz="2400" b="1" dirty="0">
                <a:solidFill>
                  <a:srgbClr val="003399"/>
                </a:solidFill>
                <a:latin typeface="Calibri" pitchFamily="34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Calibri" pitchFamily="34" charset="0"/>
              </a:rPr>
              <a:t>природного</a:t>
            </a:r>
            <a:r>
              <a:rPr lang="en-US" sz="2400" b="1" dirty="0">
                <a:solidFill>
                  <a:srgbClr val="003399"/>
                </a:solidFill>
                <a:latin typeface="Calibri" pitchFamily="34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Calibri" pitchFamily="34" charset="0"/>
              </a:rPr>
              <a:t>гормона</a:t>
            </a:r>
            <a:endParaRPr lang="en-US" sz="2400" b="1" dirty="0">
              <a:solidFill>
                <a:srgbClr val="003399"/>
              </a:solidFill>
              <a:latin typeface="Calibri" pitchFamily="34" charset="0"/>
            </a:endParaRPr>
          </a:p>
        </p:txBody>
      </p:sp>
      <p:pic>
        <p:nvPicPr>
          <p:cNvPr id="19866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1400" y="333375"/>
            <a:ext cx="1428750" cy="1847850"/>
          </a:xfrm>
          <a:prstGeom prst="rect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xmlns="" id="{34C88368-A52A-47B1-B80F-B67305040F7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485900" y="274638"/>
            <a:ext cx="6172200" cy="778098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Максимальная андрогенная блокада</a:t>
            </a:r>
          </a:p>
        </p:txBody>
      </p:sp>
      <p:sp>
        <p:nvSpPr>
          <p:cNvPr id="177155" name="Rectangle 3">
            <a:extLst>
              <a:ext uri="{FF2B5EF4-FFF2-40B4-BE49-F238E27FC236}">
                <a16:creationId xmlns:a16="http://schemas.microsoft.com/office/drawing/2014/main" xmlns="" id="{8D1C2ABE-3002-4FDD-8D53-0193615B99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ru-RU" altLang="ru-RU"/>
          </a:p>
          <a:p>
            <a:pPr>
              <a:buFont typeface="Wingdings" panose="05000000000000000000" pitchFamily="2" charset="2"/>
              <a:buNone/>
            </a:pPr>
            <a:r>
              <a:rPr lang="ru-RU" altLang="ru-RU">
                <a:solidFill>
                  <a:srgbClr val="FF0000"/>
                </a:solidFill>
              </a:rPr>
              <a:t>Монотерапия:</a:t>
            </a:r>
            <a:r>
              <a:rPr lang="ru-RU" altLang="ru-RU"/>
              <a:t> двустороняя орхидэктомия, эстрогенотерапия, антиандрогены.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>
                <a:solidFill>
                  <a:srgbClr val="FF0000"/>
                </a:solidFill>
              </a:rPr>
              <a:t>Комбинированное лечение:</a:t>
            </a:r>
            <a:r>
              <a:rPr lang="ru-RU" altLang="ru-RU"/>
              <a:t> сочетание кастрации (хирургической или медикаментозной) с антиандрогенами.</a:t>
            </a:r>
          </a:p>
        </p:txBody>
      </p:sp>
      <p:pic>
        <p:nvPicPr>
          <p:cNvPr id="4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1D7979E4-B31F-42FF-88B5-D254AD559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xmlns="" id="{A055AB0D-6B83-4102-B411-484FE749ED5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532965" y="365126"/>
            <a:ext cx="7056344" cy="1325563"/>
          </a:xfrm>
        </p:spPr>
        <p:txBody>
          <a:bodyPr rtlCol="0"/>
          <a:lstStyle/>
          <a:p>
            <a:pPr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ea typeface="+mj-ea"/>
              </a:rPr>
              <a:t>Двусторонняя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ea typeface="+mj-ea"/>
              </a:rPr>
              <a:t>орхидэктомия</a:t>
            </a:r>
            <a:endParaRPr lang="ru-RU" b="1" dirty="0">
              <a:solidFill>
                <a:schemeClr val="accent1">
                  <a:lumMod val="75000"/>
                </a:schemeClr>
              </a:solidFill>
              <a:ea typeface="+mj-ea"/>
            </a:endParaRPr>
          </a:p>
        </p:txBody>
      </p:sp>
      <p:sp>
        <p:nvSpPr>
          <p:cNvPr id="178179" name="Rectangle 3">
            <a:extLst>
              <a:ext uri="{FF2B5EF4-FFF2-40B4-BE49-F238E27FC236}">
                <a16:creationId xmlns:a16="http://schemas.microsoft.com/office/drawing/2014/main" xmlns="" id="{FA115772-1360-4BFF-9DA3-99E8227FF2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ru-RU" altLang="ru-RU">
                <a:solidFill>
                  <a:srgbClr val="FF0000"/>
                </a:solidFill>
              </a:rPr>
              <a:t>Преимущества:</a:t>
            </a:r>
          </a:p>
          <a:p>
            <a:pPr algn="just">
              <a:buClr>
                <a:srgbClr val="FF0000"/>
              </a:buClr>
            </a:pPr>
            <a:r>
              <a:rPr lang="ru-RU" altLang="ru-RU"/>
              <a:t>быстрое снижение концентрации тестостерона в сыворотке</a:t>
            </a:r>
          </a:p>
          <a:p>
            <a:pPr algn="just">
              <a:buClr>
                <a:srgbClr val="FF0000"/>
              </a:buClr>
            </a:pPr>
            <a:r>
              <a:rPr lang="ru-RU" altLang="ru-RU"/>
              <a:t>технически несложная операция</a:t>
            </a:r>
          </a:p>
          <a:p>
            <a:pPr algn="just">
              <a:buClr>
                <a:srgbClr val="FF0000"/>
              </a:buClr>
            </a:pPr>
            <a:r>
              <a:rPr lang="ru-RU" altLang="ru-RU"/>
              <a:t>относительная низкая стоимость лечения</a:t>
            </a:r>
          </a:p>
          <a:p>
            <a:pPr algn="just">
              <a:buClr>
                <a:srgbClr val="FF0000"/>
              </a:buClr>
            </a:pPr>
            <a:r>
              <a:rPr lang="ru-RU" altLang="ru-RU"/>
              <a:t>эффективна у 80-85% больных с первично выявленным гормонально-чувствительным РПЖ</a:t>
            </a:r>
          </a:p>
        </p:txBody>
      </p:sp>
      <p:pic>
        <p:nvPicPr>
          <p:cNvPr id="4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B9D8FAFE-AAF7-4ECA-8DB9-D1B187A96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xmlns="" id="{4A353934-1B55-423E-B754-217C4CD1E5E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640541" y="365126"/>
            <a:ext cx="6874809" cy="1325563"/>
          </a:xfrm>
        </p:spPr>
        <p:txBody>
          <a:bodyPr rtlCol="0"/>
          <a:lstStyle/>
          <a:p>
            <a:pPr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ea typeface="+mj-ea"/>
              </a:rPr>
              <a:t>Двусторонняя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ea typeface="+mj-ea"/>
              </a:rPr>
              <a:t>орхидэктомия</a:t>
            </a:r>
            <a:endParaRPr lang="ru-RU" b="1" dirty="0">
              <a:solidFill>
                <a:schemeClr val="accent1">
                  <a:lumMod val="75000"/>
                </a:schemeClr>
              </a:solidFill>
              <a:ea typeface="+mj-ea"/>
            </a:endParaRPr>
          </a:p>
        </p:txBody>
      </p:sp>
      <p:sp>
        <p:nvSpPr>
          <p:cNvPr id="179203" name="Rectangle 3">
            <a:extLst>
              <a:ext uri="{FF2B5EF4-FFF2-40B4-BE49-F238E27FC236}">
                <a16:creationId xmlns:a16="http://schemas.microsoft.com/office/drawing/2014/main" xmlns="" id="{AEB019E9-B629-47D0-90E7-0D2A41F4EB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dirty="0">
                <a:solidFill>
                  <a:srgbClr val="FF0000"/>
                </a:solidFill>
              </a:rPr>
              <a:t>Основные побочные эффекты и осложнения:</a:t>
            </a:r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ru-RU" altLang="ru-RU" dirty="0"/>
              <a:t>Эректильная дисфункция</a:t>
            </a:r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ru-RU" altLang="ru-RU" dirty="0"/>
              <a:t>приливы</a:t>
            </a:r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ru-RU" altLang="ru-RU" dirty="0"/>
              <a:t>остеопороз</a:t>
            </a:r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ru-RU" altLang="ru-RU" dirty="0"/>
              <a:t>мышечная атрофия</a:t>
            </a:r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ru-RU" altLang="ru-RU" dirty="0"/>
              <a:t>нарушение липидного обмена</a:t>
            </a:r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ru-RU" altLang="ru-RU" dirty="0"/>
              <a:t>гинекомастия</a:t>
            </a:r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ru-RU" altLang="ru-RU" dirty="0"/>
              <a:t>нервно-психические расстройства</a:t>
            </a:r>
          </a:p>
        </p:txBody>
      </p:sp>
      <p:pic>
        <p:nvPicPr>
          <p:cNvPr id="4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E7AA9A9E-4FD4-4461-8387-7F9F1B3E4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xmlns="" id="{B9299947-F4D1-4CCF-A01C-0477820C830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788459" y="365126"/>
            <a:ext cx="6726891" cy="1325563"/>
          </a:xfrm>
        </p:spPr>
        <p:txBody>
          <a:bodyPr rtlCol="0"/>
          <a:lstStyle/>
          <a:p>
            <a:pPr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ea typeface="+mj-ea"/>
              </a:rPr>
              <a:t>Двусторонняя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ea typeface="+mj-ea"/>
              </a:rPr>
              <a:t>орхидэктомия</a:t>
            </a:r>
            <a:endParaRPr lang="ru-RU" b="1" dirty="0">
              <a:solidFill>
                <a:schemeClr val="accent1">
                  <a:lumMod val="75000"/>
                </a:schemeClr>
              </a:solidFill>
              <a:ea typeface="+mj-ea"/>
            </a:endParaRPr>
          </a:p>
        </p:txBody>
      </p:sp>
      <p:sp>
        <p:nvSpPr>
          <p:cNvPr id="180227" name="Rectangle 3">
            <a:extLst>
              <a:ext uri="{FF2B5EF4-FFF2-40B4-BE49-F238E27FC236}">
                <a16:creationId xmlns:a16="http://schemas.microsoft.com/office/drawing/2014/main" xmlns="" id="{0AF66985-5528-4E5A-A5D1-2EA5AF1D4C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ru-RU" altLang="ru-RU" dirty="0">
                <a:solidFill>
                  <a:srgbClr val="FF0000"/>
                </a:solidFill>
              </a:rPr>
              <a:t>Показания к двусторонней </a:t>
            </a:r>
            <a:r>
              <a:rPr lang="ru-RU" altLang="ru-RU" dirty="0" err="1">
                <a:solidFill>
                  <a:srgbClr val="FF0000"/>
                </a:solidFill>
              </a:rPr>
              <a:t>орхиэктомии</a:t>
            </a:r>
            <a:r>
              <a:rPr lang="ru-RU" altLang="ru-RU" dirty="0">
                <a:solidFill>
                  <a:srgbClr val="FF0000"/>
                </a:solidFill>
              </a:rPr>
              <a:t>:</a:t>
            </a:r>
          </a:p>
          <a:p>
            <a:pPr algn="just">
              <a:buClr>
                <a:srgbClr val="FF0000"/>
              </a:buClr>
            </a:pPr>
            <a:r>
              <a:rPr lang="ru-RU" altLang="ru-RU" dirty="0"/>
              <a:t>локализованный РПЖ (</a:t>
            </a:r>
            <a:r>
              <a:rPr lang="en-US" altLang="ru-RU" dirty="0"/>
              <a:t>T1-2N0M0)</a:t>
            </a:r>
            <a:r>
              <a:rPr lang="ru-RU" altLang="ru-RU" dirty="0"/>
              <a:t> при невозможности проведения радикального лечения</a:t>
            </a:r>
          </a:p>
          <a:p>
            <a:pPr algn="just">
              <a:buClr>
                <a:srgbClr val="FF0000"/>
              </a:buClr>
            </a:pPr>
            <a:r>
              <a:rPr lang="ru-RU" altLang="ru-RU" dirty="0"/>
              <a:t>местно-распространенный РПЖ (</a:t>
            </a:r>
            <a:r>
              <a:rPr lang="en-US" altLang="ru-RU" dirty="0"/>
              <a:t>T3-4N0M0) </a:t>
            </a:r>
            <a:r>
              <a:rPr lang="ru-RU" altLang="ru-RU" dirty="0"/>
              <a:t>в качестве самостоятельного лечения или </a:t>
            </a:r>
            <a:r>
              <a:rPr lang="ru-RU" altLang="ru-RU" dirty="0" err="1"/>
              <a:t>адъювантной</a:t>
            </a:r>
            <a:r>
              <a:rPr lang="ru-RU" altLang="ru-RU" dirty="0"/>
              <a:t> терапии после оперативного или лучевого лечения</a:t>
            </a:r>
          </a:p>
          <a:p>
            <a:pPr algn="just">
              <a:buClr>
                <a:srgbClr val="FF0000"/>
              </a:buClr>
            </a:pPr>
            <a:r>
              <a:rPr lang="ru-RU" altLang="ru-RU" dirty="0"/>
              <a:t>метастатический РПЖ (</a:t>
            </a:r>
            <a:r>
              <a:rPr lang="en-US" altLang="ru-RU" dirty="0"/>
              <a:t>T1-4N1M0</a:t>
            </a:r>
            <a:r>
              <a:rPr lang="ru-RU" altLang="ru-RU" dirty="0"/>
              <a:t>,</a:t>
            </a:r>
            <a:r>
              <a:rPr lang="en-US" altLang="ru-RU" dirty="0"/>
              <a:t>T1-4N0M1)</a:t>
            </a:r>
            <a:endParaRPr lang="ru-RU" altLang="ru-RU" dirty="0"/>
          </a:p>
        </p:txBody>
      </p:sp>
      <p:pic>
        <p:nvPicPr>
          <p:cNvPr id="4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50D1B900-9118-4522-B98D-6482D4AD1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xmlns="" id="{F058BF97-ADC2-42FC-9A8B-1B79F36082C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Агонисты </a:t>
            </a:r>
            <a:r>
              <a:rPr lang="ru-RU" sz="4000" b="1" dirty="0" err="1">
                <a:solidFill>
                  <a:schemeClr val="accent1">
                    <a:lumMod val="75000"/>
                  </a:schemeClr>
                </a:solidFill>
              </a:rPr>
              <a:t>лютеинизирующего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 гормона </a:t>
            </a:r>
            <a:r>
              <a:rPr lang="ru-RU" sz="4000" b="1" dirty="0" err="1">
                <a:solidFill>
                  <a:schemeClr val="accent1">
                    <a:lumMod val="75000"/>
                  </a:schemeClr>
                </a:solidFill>
              </a:rPr>
              <a:t>рилизинг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-гормона</a:t>
            </a:r>
          </a:p>
        </p:txBody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xmlns="" id="{513D4C37-46FE-4578-A038-FD02887611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ru-RU" altLang="ru-RU" dirty="0"/>
          </a:p>
          <a:p>
            <a:pPr algn="just">
              <a:buFont typeface="Wingdings" panose="05000000000000000000" pitchFamily="2" charset="2"/>
              <a:buNone/>
            </a:pPr>
            <a:endParaRPr lang="ru-RU" altLang="ru-RU" dirty="0"/>
          </a:p>
          <a:p>
            <a:pPr algn="just">
              <a:buFont typeface="Wingdings" panose="05000000000000000000" pitchFamily="2" charset="2"/>
              <a:buNone/>
            </a:pPr>
            <a:r>
              <a:rPr lang="ru-RU" altLang="ru-RU" dirty="0"/>
              <a:t>Синтетические аналоги </a:t>
            </a:r>
            <a:r>
              <a:rPr lang="ru-RU" altLang="ru-RU" dirty="0" err="1"/>
              <a:t>нативного</a:t>
            </a:r>
            <a:r>
              <a:rPr lang="ru-RU" altLang="ru-RU" dirty="0"/>
              <a:t> гипоталамического ЛГ </a:t>
            </a:r>
            <a:r>
              <a:rPr lang="ru-RU" altLang="ru-RU" dirty="0" err="1"/>
              <a:t>рилизинг</a:t>
            </a:r>
            <a:r>
              <a:rPr lang="ru-RU" altLang="ru-RU" dirty="0"/>
              <a:t>-гормона.</a:t>
            </a:r>
          </a:p>
          <a:p>
            <a:pPr algn="just">
              <a:buFont typeface="Wingdings" panose="05000000000000000000" pitchFamily="2" charset="2"/>
              <a:buNone/>
            </a:pPr>
            <a:endParaRPr lang="ru-RU" altLang="ru-RU" dirty="0"/>
          </a:p>
          <a:p>
            <a:pPr algn="just">
              <a:buFont typeface="Wingdings" panose="05000000000000000000" pitchFamily="2" charset="2"/>
              <a:buNone/>
            </a:pPr>
            <a:r>
              <a:rPr lang="ru-RU" altLang="ru-RU" dirty="0"/>
              <a:t>Синдром «вспышки» на 3-5 день после введения</a:t>
            </a:r>
          </a:p>
          <a:p>
            <a:pPr>
              <a:buFont typeface="Wingdings" panose="05000000000000000000" pitchFamily="2" charset="2"/>
              <a:buNone/>
            </a:pPr>
            <a:endParaRPr lang="ru-RU" altLang="ru-RU" dirty="0"/>
          </a:p>
        </p:txBody>
      </p:sp>
      <p:pic>
        <p:nvPicPr>
          <p:cNvPr id="4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1B2D7C0C-1ADA-4A0E-ADF3-553AC8BC4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2" name="Picture 2" descr="E:\Опухоли почек\Слайд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2888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xmlns="" id="{8D02258A-05A4-44B4-AFC2-8A0F4B3690B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Агонисты </a:t>
            </a:r>
            <a:r>
              <a:rPr lang="ru-RU" sz="4000" b="1" dirty="0" err="1">
                <a:solidFill>
                  <a:schemeClr val="accent1">
                    <a:lumMod val="75000"/>
                  </a:schemeClr>
                </a:solidFill>
              </a:rPr>
              <a:t>лютеинизирующего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 гормона </a:t>
            </a:r>
            <a:r>
              <a:rPr lang="ru-RU" sz="4000" b="1" dirty="0" err="1">
                <a:solidFill>
                  <a:schemeClr val="accent1">
                    <a:lumMod val="75000"/>
                  </a:schemeClr>
                </a:solidFill>
              </a:rPr>
              <a:t>рилизинг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-гормона</a:t>
            </a:r>
          </a:p>
        </p:txBody>
      </p:sp>
      <p:sp>
        <p:nvSpPr>
          <p:cNvPr id="182275" name="Rectangle 3">
            <a:extLst>
              <a:ext uri="{FF2B5EF4-FFF2-40B4-BE49-F238E27FC236}">
                <a16:creationId xmlns:a16="http://schemas.microsoft.com/office/drawing/2014/main" xmlns="" id="{59A636FC-0C6A-4B85-9A40-8DE6E54D55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dirty="0">
                <a:solidFill>
                  <a:srgbClr val="FF0000"/>
                </a:solidFill>
              </a:rPr>
              <a:t>Показания к применению:</a:t>
            </a:r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ru-RU" altLang="ru-RU" sz="2800" dirty="0">
                <a:latin typeface="Times New Roman" pitchFamily="18" charset="0"/>
                <a:cs typeface="Times New Roman" pitchFamily="18" charset="0"/>
              </a:rPr>
              <a:t>локализованный РПЖ (</a:t>
            </a:r>
            <a:r>
              <a:rPr lang="en-US" altLang="ru-RU" sz="2800" dirty="0">
                <a:latin typeface="Times New Roman" pitchFamily="18" charset="0"/>
                <a:cs typeface="Times New Roman" pitchFamily="18" charset="0"/>
              </a:rPr>
              <a:t>T1-2N0M0) </a:t>
            </a:r>
            <a:r>
              <a:rPr lang="ru-RU" altLang="ru-RU" sz="2800" dirty="0">
                <a:latin typeface="Times New Roman" pitchFamily="18" charset="0"/>
                <a:cs typeface="Times New Roman" pitchFamily="18" charset="0"/>
              </a:rPr>
              <a:t>при невозможности проведения радикального лечения или в качестве </a:t>
            </a:r>
            <a:r>
              <a:rPr lang="ru-RU" altLang="ru-RU" sz="2800" dirty="0" err="1">
                <a:latin typeface="Times New Roman" pitchFamily="18" charset="0"/>
                <a:cs typeface="Times New Roman" pitchFamily="18" charset="0"/>
              </a:rPr>
              <a:t>неоадъювантной</a:t>
            </a:r>
            <a:r>
              <a:rPr lang="ru-RU" altLang="ru-RU" sz="2800" dirty="0">
                <a:latin typeface="Times New Roman" pitchFamily="18" charset="0"/>
                <a:cs typeface="Times New Roman" pitchFamily="18" charset="0"/>
              </a:rPr>
              <a:t> терапии перед радикальным оперативным или лучевым лечением</a:t>
            </a:r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ru-RU" altLang="ru-RU" sz="2800" dirty="0">
                <a:latin typeface="Times New Roman" pitchFamily="18" charset="0"/>
                <a:cs typeface="Times New Roman" pitchFamily="18" charset="0"/>
              </a:rPr>
              <a:t>местно-распространенный РПЖ (</a:t>
            </a:r>
            <a:r>
              <a:rPr lang="en-US" altLang="ru-RU" sz="2800" dirty="0">
                <a:latin typeface="Times New Roman" pitchFamily="18" charset="0"/>
                <a:cs typeface="Times New Roman" pitchFamily="18" charset="0"/>
              </a:rPr>
              <a:t>T3-4N1M0) </a:t>
            </a:r>
            <a:r>
              <a:rPr lang="ru-RU" altLang="ru-RU" sz="2800" dirty="0">
                <a:latin typeface="Times New Roman" pitchFamily="18" charset="0"/>
                <a:cs typeface="Times New Roman" pitchFamily="18" charset="0"/>
              </a:rPr>
              <a:t>в качестве самостоятельного лечения или в качестве </a:t>
            </a:r>
            <a:r>
              <a:rPr lang="ru-RU" altLang="ru-RU" sz="2800" dirty="0" err="1">
                <a:latin typeface="Times New Roman" pitchFamily="18" charset="0"/>
                <a:cs typeface="Times New Roman" pitchFamily="18" charset="0"/>
              </a:rPr>
              <a:t>неоадъювантной</a:t>
            </a:r>
            <a:r>
              <a:rPr lang="ru-RU" altLang="ru-RU" sz="2800" dirty="0">
                <a:latin typeface="Times New Roman" pitchFamily="18" charset="0"/>
                <a:cs typeface="Times New Roman" pitchFamily="18" charset="0"/>
              </a:rPr>
              <a:t> терапии перед радикальным оперативным или лучевым лечением</a:t>
            </a:r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ru-RU" altLang="ru-RU" sz="2800" dirty="0">
                <a:latin typeface="Times New Roman" pitchFamily="18" charset="0"/>
                <a:cs typeface="Times New Roman" pitchFamily="18" charset="0"/>
              </a:rPr>
              <a:t>метастатический РПЖ (</a:t>
            </a:r>
            <a:r>
              <a:rPr lang="en-US" altLang="ru-RU" sz="2800" dirty="0">
                <a:latin typeface="Times New Roman" pitchFamily="18" charset="0"/>
                <a:cs typeface="Times New Roman" pitchFamily="18" charset="0"/>
              </a:rPr>
              <a:t>T1-4N1M0</a:t>
            </a:r>
            <a:r>
              <a:rPr lang="ru-RU" altLang="ru-RU" sz="28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ru-RU" sz="2800" dirty="0">
                <a:latin typeface="Times New Roman" pitchFamily="18" charset="0"/>
                <a:cs typeface="Times New Roman" pitchFamily="18" charset="0"/>
              </a:rPr>
              <a:t> T1-4N0M0)</a:t>
            </a:r>
            <a:r>
              <a:rPr lang="ru-RU" altLang="ru-RU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3EE3E5B3-D749-4D08-9251-754BBD487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xmlns="" id="{15AF46CE-1839-461B-B8CD-F83E379076E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398495" y="274638"/>
            <a:ext cx="7288306" cy="1143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Агонисты </a:t>
            </a:r>
            <a:r>
              <a:rPr lang="ru-RU" sz="4000" b="1" dirty="0" err="1">
                <a:solidFill>
                  <a:schemeClr val="accent1">
                    <a:lumMod val="75000"/>
                  </a:schemeClr>
                </a:solidFill>
              </a:rPr>
              <a:t>лютеинизирующего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 гормона </a:t>
            </a:r>
            <a:r>
              <a:rPr lang="ru-RU" sz="4000" b="1" dirty="0" err="1">
                <a:solidFill>
                  <a:schemeClr val="accent1">
                    <a:lumMod val="75000"/>
                  </a:schemeClr>
                </a:solidFill>
              </a:rPr>
              <a:t>рилизинг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-гормона</a:t>
            </a:r>
          </a:p>
        </p:txBody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xmlns="" id="{31798150-7550-40B3-90F8-DE709719915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57224" y="1571613"/>
            <a:ext cx="4323164" cy="2928958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ru-RU" altLang="ru-RU" dirty="0" err="1">
                <a:solidFill>
                  <a:srgbClr val="FF0000"/>
                </a:solidFill>
              </a:rPr>
              <a:t>Гозерелин</a:t>
            </a:r>
            <a:r>
              <a:rPr lang="ru-RU" altLang="ru-RU" dirty="0"/>
              <a:t> 3,6 мг </a:t>
            </a:r>
            <a:r>
              <a:rPr lang="ru-RU" altLang="ru-RU" dirty="0" err="1"/>
              <a:t>п</a:t>
            </a:r>
            <a:r>
              <a:rPr lang="ru-RU" altLang="ru-RU" dirty="0"/>
              <a:t>/к 1 раз в 28 дней или 10,8 мг </a:t>
            </a:r>
            <a:r>
              <a:rPr lang="ru-RU" altLang="ru-RU" dirty="0" err="1"/>
              <a:t>п</a:t>
            </a:r>
            <a:r>
              <a:rPr lang="ru-RU" altLang="ru-RU" dirty="0"/>
              <a:t>/к 1 раз в 84 дня</a:t>
            </a:r>
          </a:p>
          <a:p>
            <a:pPr>
              <a:buFont typeface="Wingdings" panose="05000000000000000000" pitchFamily="2" charset="2"/>
              <a:buNone/>
            </a:pPr>
            <a:endParaRPr lang="ru-RU" altLang="ru-RU" dirty="0"/>
          </a:p>
          <a:p>
            <a:pPr>
              <a:buFont typeface="Wingdings" panose="05000000000000000000" pitchFamily="2" charset="2"/>
              <a:buNone/>
            </a:pPr>
            <a:r>
              <a:rPr lang="ru-RU" altLang="ru-RU" dirty="0" err="1">
                <a:solidFill>
                  <a:srgbClr val="FF0000"/>
                </a:solidFill>
              </a:rPr>
              <a:t>Трипторелин</a:t>
            </a:r>
            <a:r>
              <a:rPr lang="ru-RU" altLang="ru-RU" dirty="0"/>
              <a:t> 3,75 мг в/м 1 раз в 28 дней</a:t>
            </a:r>
          </a:p>
          <a:p>
            <a:pPr>
              <a:buFont typeface="Wingdings" panose="05000000000000000000" pitchFamily="2" charset="2"/>
              <a:buNone/>
            </a:pPr>
            <a:endParaRPr lang="ru-RU" altLang="ru-RU" dirty="0"/>
          </a:p>
          <a:p>
            <a:pPr>
              <a:buFont typeface="Wingdings" panose="05000000000000000000" pitchFamily="2" charset="2"/>
              <a:buNone/>
            </a:pPr>
            <a:r>
              <a:rPr lang="ru-RU" altLang="ru-RU" dirty="0" err="1">
                <a:solidFill>
                  <a:srgbClr val="FF0000"/>
                </a:solidFill>
              </a:rPr>
              <a:t>Бусерелин</a:t>
            </a:r>
            <a:r>
              <a:rPr lang="ru-RU" altLang="ru-RU" dirty="0"/>
              <a:t> 3,75 мг в/м 1 раз в 28 дней</a:t>
            </a:r>
          </a:p>
        </p:txBody>
      </p:sp>
      <p:pic>
        <p:nvPicPr>
          <p:cNvPr id="183300" name="Picture 10" descr="21619">
            <a:extLst>
              <a:ext uri="{FF2B5EF4-FFF2-40B4-BE49-F238E27FC236}">
                <a16:creationId xmlns:a16="http://schemas.microsoft.com/office/drawing/2014/main" xmlns="" id="{D9C68D8E-252F-4EAA-85FF-2511C7B1B334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760244" y="1484315"/>
            <a:ext cx="2049066" cy="2016125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3301" name="Picture 11" descr="f04194_full">
            <a:extLst>
              <a:ext uri="{FF2B5EF4-FFF2-40B4-BE49-F238E27FC236}">
                <a16:creationId xmlns:a16="http://schemas.microsoft.com/office/drawing/2014/main" xmlns="" id="{95DFFEA1-08A2-4453-83F9-08513766BADB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760244" y="3860800"/>
            <a:ext cx="2110979" cy="2514600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9BED8C12-504A-43B0-9AD5-BC0017ED9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xmlns="" id="{3A7103FE-5CD4-40CE-8A74-CD65C7D45BE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465729" y="365126"/>
            <a:ext cx="7049621" cy="13255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Лечение </a:t>
            </a:r>
            <a:r>
              <a:rPr lang="ru-RU" sz="4000" b="1" dirty="0" err="1">
                <a:solidFill>
                  <a:schemeClr val="accent1">
                    <a:lumMod val="75000"/>
                  </a:schemeClr>
                </a:solidFill>
              </a:rPr>
              <a:t>гормонрефрактерного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 РПЖ</a:t>
            </a:r>
          </a:p>
        </p:txBody>
      </p:sp>
      <p:sp>
        <p:nvSpPr>
          <p:cNvPr id="192515" name="Rectangle 3">
            <a:extLst>
              <a:ext uri="{FF2B5EF4-FFF2-40B4-BE49-F238E27FC236}">
                <a16:creationId xmlns:a16="http://schemas.microsoft.com/office/drawing/2014/main" xmlns="" id="{BB234703-09B2-4C98-AF91-0DF2670131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altLang="ru-RU" sz="2800" dirty="0"/>
              <a:t>Стадия опухолевого процесса, при которой происходит прогрессирование на фоне </a:t>
            </a:r>
            <a:r>
              <a:rPr lang="ru-RU" altLang="ru-RU" sz="2800" dirty="0" err="1"/>
              <a:t>посткастрационного</a:t>
            </a:r>
            <a:r>
              <a:rPr lang="ru-RU" altLang="ru-RU" sz="2800" dirty="0"/>
              <a:t> уровня тестостерона.</a:t>
            </a:r>
          </a:p>
          <a:p>
            <a:pPr marL="0" indent="0" algn="just">
              <a:buNone/>
            </a:pPr>
            <a:r>
              <a:rPr lang="ru-RU" altLang="ru-RU" sz="2800" dirty="0"/>
              <a:t>Средняя продолжительность жизни не превышает 6-12 мес.</a:t>
            </a:r>
          </a:p>
          <a:p>
            <a:pPr marL="0" indent="0" algn="just">
              <a:buNone/>
            </a:pPr>
            <a:r>
              <a:rPr lang="ru-RU" altLang="ru-RU" sz="2800" dirty="0"/>
              <a:t>Применяют отмену или замену </a:t>
            </a:r>
            <a:r>
              <a:rPr lang="ru-RU" altLang="ru-RU" sz="2800" dirty="0" err="1"/>
              <a:t>антиандрогенов</a:t>
            </a:r>
            <a:r>
              <a:rPr lang="ru-RU" altLang="ru-RU" sz="2800" dirty="0"/>
              <a:t>, назначение препаратов, которые блокируют синтез андрогенов надпочечниками, назначение больших доз </a:t>
            </a:r>
            <a:r>
              <a:rPr lang="ru-RU" altLang="ru-RU" sz="2800" dirty="0" err="1"/>
              <a:t>антиандрогенов</a:t>
            </a:r>
            <a:r>
              <a:rPr lang="ru-RU" altLang="ru-RU" sz="2800" dirty="0"/>
              <a:t>, ингибиторов факторов роста и </a:t>
            </a:r>
            <a:r>
              <a:rPr lang="ru-RU" altLang="ru-RU" sz="2800" dirty="0" err="1"/>
              <a:t>протеинкиназы</a:t>
            </a:r>
            <a:r>
              <a:rPr lang="ru-RU" altLang="ru-RU" sz="2800" dirty="0"/>
              <a:t>.</a:t>
            </a:r>
          </a:p>
        </p:txBody>
      </p:sp>
      <p:pic>
        <p:nvPicPr>
          <p:cNvPr id="4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7378B1C7-D72C-4BFA-9195-C08BC8630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xmlns="" id="{FED1BE26-D2B1-4F5B-A570-560FEB39EE9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425388" y="365126"/>
            <a:ext cx="7089962" cy="13255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Лечение </a:t>
            </a:r>
            <a:r>
              <a:rPr lang="ru-RU" sz="4000" b="1" dirty="0" err="1">
                <a:solidFill>
                  <a:schemeClr val="accent1">
                    <a:lumMod val="75000"/>
                  </a:schemeClr>
                </a:solidFill>
              </a:rPr>
              <a:t>гормонрефрактерного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 РПЖ</a:t>
            </a:r>
          </a:p>
        </p:txBody>
      </p:sp>
      <p:sp>
        <p:nvSpPr>
          <p:cNvPr id="194563" name="Rectangle 3">
            <a:extLst>
              <a:ext uri="{FF2B5EF4-FFF2-40B4-BE49-F238E27FC236}">
                <a16:creationId xmlns:a16="http://schemas.microsoft.com/office/drawing/2014/main" xmlns="" id="{0185A024-5398-490B-95C7-1514186BD7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altLang="ru-RU"/>
              <a:t>Применяют моно- и полихимиютерапию в различных режимах.</a:t>
            </a:r>
          </a:p>
          <a:p>
            <a:pPr marL="0" indent="0" algn="just">
              <a:buNone/>
            </a:pPr>
            <a:r>
              <a:rPr lang="ru-RU" altLang="ru-RU">
                <a:solidFill>
                  <a:srgbClr val="FF0000"/>
                </a:solidFill>
              </a:rPr>
              <a:t>Эстрамустин</a:t>
            </a:r>
            <a:r>
              <a:rPr lang="ru-RU" altLang="ru-RU"/>
              <a:t> (соединение эстрадиола и азотистого иприта). Эстрогенное и цитостатическое действие.</a:t>
            </a:r>
          </a:p>
          <a:p>
            <a:pPr marL="0" indent="0" algn="just">
              <a:buNone/>
            </a:pPr>
            <a:r>
              <a:rPr lang="ru-RU" altLang="ru-RU"/>
              <a:t>В/в 300-450 мг/сут, затем 560-840 мг/сут перорально</a:t>
            </a:r>
          </a:p>
          <a:p>
            <a:pPr marL="0" indent="0" algn="just">
              <a:buNone/>
            </a:pPr>
            <a:r>
              <a:rPr lang="ru-RU" altLang="ru-RU"/>
              <a:t>Другие цитостатические препараты: винбластин, доксорубицин, митоксантрон и т.д</a:t>
            </a:r>
          </a:p>
        </p:txBody>
      </p:sp>
      <p:pic>
        <p:nvPicPr>
          <p:cNvPr id="4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FD5EE1F5-5DE0-47EF-9188-E9ABD4EE7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 anchor="ctr">
            <a:normAutofit fontScale="90000"/>
          </a:bodyPr>
          <a:lstStyle/>
          <a:p>
            <a:r>
              <a:rPr lang="ru-RU" b="0"/>
              <a:t>Наблюдение:</a:t>
            </a:r>
            <a:r>
              <a:rPr lang="ru-RU"/>
              <a:t/>
            </a:r>
            <a:br>
              <a:rPr lang="ru-RU"/>
            </a:b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85750" y="1000125"/>
            <a:ext cx="8229600" cy="4525963"/>
          </a:xfrm>
        </p:spPr>
        <p:txBody>
          <a:bodyPr>
            <a:normAutofit/>
          </a:bodyPr>
          <a:lstStyle/>
          <a:p>
            <a:r>
              <a:rPr lang="ru-RU" sz="2800"/>
              <a:t>- Для бессимптомных пациентов: анамнез, ПСА, ПРИ в сроки 3, 6, 12 месяцев после лечение, далее каждые полгода в течение 3 лет, далее ежегодно.</a:t>
            </a:r>
          </a:p>
          <a:p>
            <a:r>
              <a:rPr lang="ru-RU" sz="2800"/>
              <a:t>- После радикальной простатэктомии уровень ПСА более 2 нг/мл ассоциируется с остаточной  либо рецидивной опухолью.</a:t>
            </a:r>
          </a:p>
          <a:p>
            <a:r>
              <a:rPr lang="ru-RU" sz="2800"/>
              <a:t>- Пальпируемый узел или растущий уровень ПСА могут быть признаками местного рецидива.</a:t>
            </a:r>
          </a:p>
        </p:txBody>
      </p:sp>
      <p:pic>
        <p:nvPicPr>
          <p:cNvPr id="203780" name="Рисунок 3" descr="человек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30925" y="5000625"/>
            <a:ext cx="27019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Список литературы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Bray F., </a:t>
            </a:r>
            <a:r>
              <a:rPr lang="en-US" sz="6400" dirty="0" err="1" smtClean="0">
                <a:latin typeface="Times New Roman" pitchFamily="18" charset="0"/>
                <a:cs typeface="Times New Roman" pitchFamily="18" charset="0"/>
              </a:rPr>
              <a:t>Ferlay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 J., </a:t>
            </a:r>
            <a:r>
              <a:rPr lang="en-US" sz="6400" dirty="0" err="1" smtClean="0">
                <a:latin typeface="Times New Roman" pitchFamily="18" charset="0"/>
                <a:cs typeface="Times New Roman" pitchFamily="18" charset="0"/>
              </a:rPr>
              <a:t>Soerjomataram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 I. et al. Global cancer statistics 2018: GLOBOCAN estimates</a:t>
            </a:r>
            <a:br>
              <a:rPr lang="en-US" sz="6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of incidence and mortality worldwide for 36 cancers in 185 countries. CA Cancer J </a:t>
            </a:r>
            <a:r>
              <a:rPr lang="en-US" sz="6400" dirty="0" err="1" smtClean="0">
                <a:latin typeface="Times New Roman" pitchFamily="18" charset="0"/>
                <a:cs typeface="Times New Roman" pitchFamily="18" charset="0"/>
              </a:rPr>
              <a:t>Clin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6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2018;68(6):394-424. DOI: 10.3322/caac.21492.</a:t>
            </a:r>
            <a:br>
              <a:rPr lang="en-US" sz="6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Каприн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А.Д.,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Старинский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В.В., Петрова Г.В. (ред.). Злокачественные новообразования</a:t>
            </a:r>
            <a:br>
              <a:rPr lang="ru-RU" sz="6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в России в 2018 году (заболеваемость и смертность). М.: МНИОИ им. П.А. Герцена -</a:t>
            </a:r>
            <a:br>
              <a:rPr lang="ru-RU" sz="6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филиал ФГБУ «НМИЦ радиологии» Минздрава России, 2019. - 250 с.</a:t>
            </a:r>
            <a:br>
              <a:rPr lang="ru-RU" sz="6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3. Международная классификация болезней 10-го пересмотра. Версия 2019. Доступно по:</a:t>
            </a:r>
            <a:br>
              <a:rPr lang="ru-RU" sz="6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https://mkb-10.com/.</a:t>
            </a:r>
            <a:br>
              <a:rPr lang="en-US" sz="6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6400" dirty="0" err="1" smtClean="0">
                <a:latin typeface="Times New Roman" pitchFamily="18" charset="0"/>
                <a:cs typeface="Times New Roman" pitchFamily="18" charset="0"/>
              </a:rPr>
              <a:t>Moch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 H., </a:t>
            </a:r>
            <a:r>
              <a:rPr lang="en-US" sz="6400" dirty="0" err="1" smtClean="0">
                <a:latin typeface="Times New Roman" pitchFamily="18" charset="0"/>
                <a:cs typeface="Times New Roman" pitchFamily="18" charset="0"/>
              </a:rPr>
              <a:t>Cubilla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 A.L., Humphrey P.A. et al. The 2016 WHO classification of </a:t>
            </a:r>
            <a:r>
              <a:rPr lang="en-US" sz="6400" dirty="0" err="1" smtClean="0">
                <a:latin typeface="Times New Roman" pitchFamily="18" charset="0"/>
                <a:cs typeface="Times New Roman" pitchFamily="18" charset="0"/>
              </a:rPr>
              <a:t>tumours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 of the</a:t>
            </a:r>
            <a:br>
              <a:rPr lang="en-US" sz="6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urinary system and male genital organs-part A: renal, penile, and testicular </a:t>
            </a:r>
            <a:r>
              <a:rPr lang="en-US" sz="6400" dirty="0" err="1" smtClean="0">
                <a:latin typeface="Times New Roman" pitchFamily="18" charset="0"/>
                <a:cs typeface="Times New Roman" pitchFamily="18" charset="0"/>
              </a:rPr>
              <a:t>tumours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6400" dirty="0" err="1" smtClean="0">
                <a:latin typeface="Times New Roman" pitchFamily="18" charset="0"/>
                <a:cs typeface="Times New Roman" pitchFamily="18" charset="0"/>
              </a:rPr>
              <a:t>Eur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dirty="0" err="1" smtClean="0">
                <a:latin typeface="Times New Roman" pitchFamily="18" charset="0"/>
                <a:cs typeface="Times New Roman" pitchFamily="18" charset="0"/>
              </a:rPr>
              <a:t>Urol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6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2016;70(1):93-105.</a:t>
            </a:r>
            <a:br>
              <a:rPr lang="en-US" sz="6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6400" dirty="0" err="1" smtClean="0">
                <a:latin typeface="Times New Roman" pitchFamily="18" charset="0"/>
                <a:cs typeface="Times New Roman" pitchFamily="18" charset="0"/>
              </a:rPr>
              <a:t>Moch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 H., Humphrey P.A., </a:t>
            </a:r>
            <a:r>
              <a:rPr lang="en-US" sz="6400" dirty="0" err="1" smtClean="0">
                <a:latin typeface="Times New Roman" pitchFamily="18" charset="0"/>
                <a:cs typeface="Times New Roman" pitchFamily="18" charset="0"/>
              </a:rPr>
              <a:t>Ulbright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 T.M., Reuter V.E. WHO (World Health Organization).</a:t>
            </a:r>
            <a:br>
              <a:rPr lang="en-US" sz="6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Pathology and Genetics of </a:t>
            </a:r>
            <a:r>
              <a:rPr lang="en-US" sz="6400" dirty="0" err="1" smtClean="0">
                <a:latin typeface="Times New Roman" pitchFamily="18" charset="0"/>
                <a:cs typeface="Times New Roman" pitchFamily="18" charset="0"/>
              </a:rPr>
              <a:t>Tumours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 of the Urinary System and Male Genital Organs. World</a:t>
            </a:r>
            <a:br>
              <a:rPr lang="en-US" sz="6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Health Organization Classification of </a:t>
            </a:r>
            <a:r>
              <a:rPr lang="en-US" sz="6400" dirty="0" err="1" smtClean="0">
                <a:latin typeface="Times New Roman" pitchFamily="18" charset="0"/>
                <a:cs typeface="Times New Roman" pitchFamily="18" charset="0"/>
              </a:rPr>
              <a:t>Tumours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. IARC Press, Lyon, France, 2016 </a:t>
            </a:r>
            <a:br>
              <a:rPr lang="en-US" sz="6400" dirty="0" smtClean="0">
                <a:latin typeface="Times New Roman" pitchFamily="18" charset="0"/>
                <a:cs typeface="Times New Roman" pitchFamily="18" charset="0"/>
              </a:rPr>
            </a:br>
            <a:endParaRPr lang="ru-RU" sz="6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Text Box 2"/>
          <p:cNvSpPr txBox="1">
            <a:spLocks noChangeArrowheads="1"/>
          </p:cNvSpPr>
          <p:nvPr/>
        </p:nvSpPr>
        <p:spPr bwMode="auto">
          <a:xfrm>
            <a:off x="1331913" y="2133600"/>
            <a:ext cx="70564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>
                <a:latin typeface="Times New Roman" pitchFamily="18" charset="0"/>
              </a:rPr>
              <a:t>Благодарю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КТ </a:t>
            </a:r>
            <a:r>
              <a:rPr lang="ru-RU" dirty="0" err="1" smtClean="0"/>
              <a:t>рочек</a:t>
            </a:r>
            <a:r>
              <a:rPr lang="ru-RU" dirty="0" smtClean="0"/>
              <a:t>, </a:t>
            </a:r>
            <a:r>
              <a:rPr lang="ru-RU" dirty="0" err="1" smtClean="0"/>
              <a:t>забрюшинного</a:t>
            </a:r>
            <a:r>
              <a:rPr lang="ru-RU" dirty="0" smtClean="0"/>
              <a:t> пространства.</a:t>
            </a:r>
            <a:endParaRPr lang="ru-RU" dirty="0"/>
          </a:p>
        </p:txBody>
      </p:sp>
      <p:pic>
        <p:nvPicPr>
          <p:cNvPr id="4" name="Содержимое 3" descr="Inked20230213_091451_L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1600200"/>
            <a:ext cx="7286676" cy="4900634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Макропрепарат</a:t>
            </a:r>
            <a:endParaRPr lang="ru-RU" dirty="0"/>
          </a:p>
        </p:txBody>
      </p:sp>
      <p:pic>
        <p:nvPicPr>
          <p:cNvPr id="4" name="Содержимое 3" descr="Рак почки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24" y="1500174"/>
            <a:ext cx="7572428" cy="5143536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87C99609-454B-C147-A567-1AC3C892D52E}"/>
              </a:ext>
            </a:extLst>
          </p:cNvPr>
          <p:cNvSpPr txBox="1">
            <a:spLocks/>
          </p:cNvSpPr>
          <p:nvPr/>
        </p:nvSpPr>
        <p:spPr>
          <a:xfrm>
            <a:off x="1017985" y="1725233"/>
            <a:ext cx="6367322" cy="45634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лекции: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Опухоли почек и ВМП.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Рак мочевого пузыря.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Рак простаты.</a:t>
            </a:r>
          </a:p>
        </p:txBody>
      </p:sp>
      <p:pic>
        <p:nvPicPr>
          <p:cNvPr id="8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FD62E29C-C57F-46A7-BBB8-CA89C2C65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943" y="214063"/>
            <a:ext cx="1694381" cy="1511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0390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Макропрепарат </a:t>
            </a:r>
            <a:endParaRPr lang="ru-RU" dirty="0"/>
          </a:p>
        </p:txBody>
      </p:sp>
      <p:pic>
        <p:nvPicPr>
          <p:cNvPr id="4" name="Содержимое 3" descr="IMG-20230125-WA000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2" y="1571612"/>
            <a:ext cx="6929485" cy="5072098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8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dirty="0" smtClean="0"/>
              <a:t>Гистологическая классификация ПКР </a:t>
            </a:r>
            <a:r>
              <a:rPr lang="ru-RU" sz="3600" b="1" dirty="0" smtClean="0"/>
              <a:t>по </a:t>
            </a:r>
            <a:r>
              <a:rPr lang="ru-RU" sz="3600" b="1" dirty="0" err="1"/>
              <a:t>Fuhrman</a:t>
            </a:r>
            <a:endParaRPr lang="ru-RU" sz="3600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214438"/>
          <a:ext cx="8229600" cy="56435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280"/>
                <a:gridCol w="6072230"/>
                <a:gridCol w="900090"/>
              </a:tblGrid>
              <a:tr h="1292799">
                <a:tc>
                  <a:txBody>
                    <a:bodyPr/>
                    <a:lstStyle/>
                    <a:p>
                      <a:r>
                        <a:rPr lang="ru-RU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Степень по</a:t>
                      </a:r>
                    </a:p>
                    <a:p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Fuhrman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Критерии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 пациентов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  <a:tr h="1019327">
                <a:tc>
                  <a:txBody>
                    <a:bodyPr/>
                    <a:lstStyle/>
                    <a:p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  <a:p>
                      <a:endParaRPr lang="ru-RU" sz="18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Клетки с маленькими круглыми равномерными</a:t>
                      </a:r>
                    </a:p>
                    <a:p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контурами ядра; ядрышки незаметные или полностью</a:t>
                      </a:r>
                    </a:p>
                    <a:p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отсутствуют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10–15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  <a:tr h="1019327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Клетки с более крупными  ядрами; небольшими</a:t>
                      </a:r>
                    </a:p>
                    <a:p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неровностями контуров ядра; ядрышки заметны при</a:t>
                      </a:r>
                    </a:p>
                    <a:p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высоком разрешении (400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35–55</a:t>
                      </a:r>
                      <a:endParaRPr lang="ru-RU" dirty="0"/>
                    </a:p>
                  </a:txBody>
                  <a:tcPr/>
                </a:tc>
              </a:tr>
              <a:tr h="1019327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Клетки с крупными ядрами; ядра с заметными</a:t>
                      </a:r>
                    </a:p>
                    <a:p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неровностями контуров; очень большие ядрышки,</a:t>
                      </a:r>
                    </a:p>
                    <a:p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заметны при низком разрешении (100x)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25–35</a:t>
                      </a:r>
                      <a:endParaRPr lang="ru-RU" dirty="0"/>
                    </a:p>
                  </a:txBody>
                  <a:tcPr/>
                </a:tc>
              </a:tr>
              <a:tr h="1292799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То же, что и степень 3, но с дольчатыми, причудливыми</a:t>
                      </a:r>
                    </a:p>
                    <a:p>
                      <a:r>
                        <a:rPr lang="ru-RU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полеморфными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ядрами и крупными ядрышками,</a:t>
                      </a:r>
                    </a:p>
                    <a:p>
                      <a:r>
                        <a:rPr lang="ru-RU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хроматиновыми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конденсатами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5–15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12858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/>
              <a:t>Рекомендации ISUP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В 2013 г. в Ванкувере утверждена новая схема определения степени дифференцировки </a:t>
            </a:r>
            <a:r>
              <a:rPr lang="ru-RU" sz="2200" dirty="0"/>
              <a:t> </a:t>
            </a:r>
            <a:r>
              <a:rPr lang="ru-RU" sz="2200" dirty="0" smtClean="0"/>
              <a:t>светлоклеточного и папиллярного ПКР (ISUP)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857750" y="1428750"/>
            <a:ext cx="3859213" cy="4668838"/>
          </a:xfrm>
        </p:spPr>
      </p:pic>
      <p:sp>
        <p:nvSpPr>
          <p:cNvPr id="36867" name="Прямоугольник 5"/>
          <p:cNvSpPr>
            <a:spLocks noChangeArrowheads="1"/>
          </p:cNvSpPr>
          <p:nvPr/>
        </p:nvSpPr>
        <p:spPr bwMode="auto">
          <a:xfrm>
            <a:off x="142875" y="1500188"/>
            <a:ext cx="4643438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G1 — слабо заметные ядрышки или полное их отсутствие при ув. 400 (см. рисунок, а);</a:t>
            </a:r>
          </a:p>
          <a:p>
            <a:r>
              <a:rPr lang="ru-RU">
                <a:latin typeface="Calibri" pitchFamily="34" charset="0"/>
              </a:rPr>
              <a:t>G2 — ядрышки хорошо заметны при ув. 400, плохо — при ув. 100 (см. рисунок, б);</a:t>
            </a:r>
          </a:p>
          <a:p>
            <a:r>
              <a:rPr lang="ru-RU">
                <a:latin typeface="Calibri" pitchFamily="34" charset="0"/>
              </a:rPr>
              <a:t>G3 — ядрышки выявляются при ув. 100 </a:t>
            </a:r>
          </a:p>
          <a:p>
            <a:r>
              <a:rPr lang="ru-RU">
                <a:latin typeface="Calibri" pitchFamily="34" charset="0"/>
              </a:rPr>
              <a:t>(см. рисунок, в);</a:t>
            </a:r>
          </a:p>
          <a:p>
            <a:r>
              <a:rPr lang="ru-RU">
                <a:latin typeface="Calibri" pitchFamily="34" charset="0"/>
              </a:rPr>
              <a:t>G4 — опухоли с рабдоидной, веретеноклеточной дифференцировкой, гигантскими многоядерными клетками, </a:t>
            </a:r>
          </a:p>
          <a:p>
            <a:r>
              <a:rPr lang="ru-RU">
                <a:latin typeface="Calibri" pitchFamily="34" charset="0"/>
              </a:rPr>
              <a:t>выраженным ядерным полиморфизмом, скомканным хроматином </a:t>
            </a:r>
          </a:p>
          <a:p>
            <a:r>
              <a:rPr lang="ru-RU">
                <a:latin typeface="Calibri" pitchFamily="34" charset="0"/>
              </a:rPr>
              <a:t>(см. рисунок, г—е)</a:t>
            </a:r>
          </a:p>
        </p:txBody>
      </p:sp>
      <p:sp>
        <p:nvSpPr>
          <p:cNvPr id="36868" name="Прямоугольник 6"/>
          <p:cNvSpPr>
            <a:spLocks noChangeArrowheads="1"/>
          </p:cNvSpPr>
          <p:nvPr/>
        </p:nvSpPr>
        <p:spPr bwMode="auto">
          <a:xfrm>
            <a:off x="0" y="6143625"/>
            <a:ext cx="9144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100" i="1">
                <a:latin typeface="Calibri" pitchFamily="34" charset="0"/>
              </a:rPr>
              <a:t>Delahunt B., Cheville J.C., Martignoni G. Members of the ISUP Renalt</a:t>
            </a:r>
            <a:r>
              <a:rPr lang="en-US" sz="1100">
                <a:latin typeface="Calibri" pitchFamily="34" charset="0"/>
              </a:rPr>
              <a:t>umor Panel. The International Society of Urological Pathology</a:t>
            </a:r>
            <a:r>
              <a:rPr lang="ru-RU" sz="1100">
                <a:latin typeface="Calibri" pitchFamily="34" charset="0"/>
              </a:rPr>
              <a:t> </a:t>
            </a:r>
            <a:r>
              <a:rPr lang="en-US" sz="1100">
                <a:latin typeface="Calibri" pitchFamily="34" charset="0"/>
              </a:rPr>
              <a:t>(ISUP) grading system for renal cell carcinoma and other prognostic parameters. Am. J. Surg. Pathol. 2013; 37 (10): 1490—504.</a:t>
            </a:r>
            <a:endParaRPr lang="ru-RU" sz="11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>
            <a:spLocks noGrp="1"/>
          </p:cNvSpPr>
          <p:nvPr>
            <p:ph type="title"/>
          </p:nvPr>
        </p:nvSpPr>
        <p:spPr>
          <a:xfrm>
            <a:off x="428625" y="285750"/>
            <a:ext cx="8229600" cy="1143000"/>
          </a:xfrm>
        </p:spPr>
        <p:txBody>
          <a:bodyPr/>
          <a:lstStyle/>
          <a:p>
            <a:r>
              <a:rPr lang="ru-RU" sz="2400" b="1" smtClean="0"/>
              <a:t>Гистологическая классификация выделяет следующие варианты ПКР (Moch, H. С соавт., 2016 г.):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5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•светлоклеточный почечно-клеточный рак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•</a:t>
            </a:r>
            <a:r>
              <a:rPr lang="ru-RU" dirty="0" err="1" smtClean="0"/>
              <a:t>мультилокулярная</a:t>
            </a:r>
            <a:r>
              <a:rPr lang="ru-RU" dirty="0" smtClean="0"/>
              <a:t> кистозная опухоль с низким злокачественным потенциалом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•папиллярный почечно-клеточный рак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•почечный рак, ассоциированный с наследственным </a:t>
            </a:r>
            <a:r>
              <a:rPr lang="ru-RU" dirty="0" err="1" smtClean="0"/>
              <a:t>лейомиоматозом</a:t>
            </a:r>
            <a:r>
              <a:rPr lang="ru-RU" dirty="0" smtClean="0"/>
              <a:t> и почечно-клеточным раком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•</a:t>
            </a:r>
            <a:r>
              <a:rPr lang="ru-RU" dirty="0" err="1" smtClean="0"/>
              <a:t>хромофобноклеточный</a:t>
            </a:r>
            <a:r>
              <a:rPr lang="ru-RU" dirty="0" smtClean="0"/>
              <a:t> почечно-клеточный рак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•почечно-клеточный рак из собирательных трубочек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•медуллярный почечно-клеточный рак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•почечно-клеточный рак, связанный с </a:t>
            </a:r>
            <a:r>
              <a:rPr lang="ru-RU" dirty="0" err="1" smtClean="0"/>
              <a:t>транслокацией</a:t>
            </a:r>
            <a:r>
              <a:rPr lang="ru-RU" dirty="0" smtClean="0"/>
              <a:t> </a:t>
            </a:r>
            <a:r>
              <a:rPr lang="ru-RU" dirty="0" err="1" smtClean="0"/>
              <a:t>MiT</a:t>
            </a:r>
            <a:endParaRPr lang="ru-RU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•почечно-клеточный рак, связанный с дефицитом </a:t>
            </a:r>
            <a:r>
              <a:rPr lang="ru-RU" dirty="0" err="1" smtClean="0"/>
              <a:t>сукцинатдегидрогеназы</a:t>
            </a:r>
            <a:endParaRPr lang="ru-RU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•</a:t>
            </a:r>
            <a:r>
              <a:rPr lang="ru-RU" dirty="0" err="1" smtClean="0"/>
              <a:t>муцинозный</a:t>
            </a:r>
            <a:r>
              <a:rPr lang="ru-RU" dirty="0" smtClean="0"/>
              <a:t> </a:t>
            </a:r>
            <a:r>
              <a:rPr lang="ru-RU" dirty="0" err="1" smtClean="0"/>
              <a:t>тубулярный</a:t>
            </a:r>
            <a:r>
              <a:rPr lang="ru-RU" dirty="0" smtClean="0"/>
              <a:t> и </a:t>
            </a:r>
            <a:r>
              <a:rPr lang="ru-RU" dirty="0" err="1" smtClean="0"/>
              <a:t>веретеновидноклеточный</a:t>
            </a:r>
            <a:r>
              <a:rPr lang="ru-RU" dirty="0" smtClean="0"/>
              <a:t> рак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•</a:t>
            </a:r>
            <a:r>
              <a:rPr lang="ru-RU" dirty="0" err="1" smtClean="0"/>
              <a:t>тубулокистозный</a:t>
            </a:r>
            <a:r>
              <a:rPr lang="ru-RU" dirty="0" smtClean="0"/>
              <a:t> почечно-клеточный рак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•почечно-клеточный рак, ассоциированный с наследственным </a:t>
            </a:r>
            <a:r>
              <a:rPr lang="ru-RU" dirty="0" err="1" smtClean="0"/>
              <a:t>поликисто-зом</a:t>
            </a:r>
            <a:r>
              <a:rPr lang="ru-RU" dirty="0" smtClean="0"/>
              <a:t> почек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•папиллярный светлоклеточный почечно-клеточный рак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•</a:t>
            </a:r>
            <a:r>
              <a:rPr lang="ru-RU" dirty="0" err="1" smtClean="0"/>
              <a:t>неклассифицируемый</a:t>
            </a:r>
            <a:r>
              <a:rPr lang="ru-RU" dirty="0" smtClean="0"/>
              <a:t> почечно-клеточный рак.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Гистологические варианты ПКР</a:t>
            </a:r>
          </a:p>
        </p:txBody>
      </p:sp>
      <p:sp>
        <p:nvSpPr>
          <p:cNvPr id="3993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ru-RU" b="1" smtClean="0"/>
              <a:t>выделяют 3 основных гистологических</a:t>
            </a:r>
            <a:r>
              <a:rPr lang="en-US" b="1" smtClean="0"/>
              <a:t> </a:t>
            </a:r>
            <a:r>
              <a:rPr lang="ru-RU" b="1" smtClean="0"/>
              <a:t>варианта ПКР: </a:t>
            </a:r>
          </a:p>
          <a:p>
            <a:r>
              <a:rPr lang="ru-RU" smtClean="0"/>
              <a:t>светлоклеточный – (80–90%),</a:t>
            </a:r>
          </a:p>
          <a:p>
            <a:pPr>
              <a:buFont typeface="Arial" charset="0"/>
              <a:buNone/>
            </a:pPr>
            <a:r>
              <a:rPr lang="ru-RU" smtClean="0"/>
              <a:t>папиллярный – (10–15%) и хромофобный – (4–5%) случаев, </a:t>
            </a:r>
            <a:endParaRPr lang="en-US" smtClean="0"/>
          </a:p>
          <a:p>
            <a:pPr>
              <a:buFont typeface="Arial" charset="0"/>
              <a:buNone/>
            </a:pPr>
            <a:r>
              <a:rPr lang="ru-RU" smtClean="0"/>
              <a:t>остальные 11 вариантов ПКР</a:t>
            </a:r>
            <a:r>
              <a:rPr lang="en-US" smtClean="0"/>
              <a:t> </a:t>
            </a:r>
            <a:r>
              <a:rPr lang="ru-RU" smtClean="0"/>
              <a:t>относят к редким вариантам ПКР (3-5%).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Диагностика</a:t>
            </a:r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40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Симптомы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Симптомы ПКР делятся на ренальные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экстраренальные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Ренальные симптомы образуют классическую триаду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(гематурия, боль, пальпируемое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образование в подреберье) и наблюдаются лишь у 6-10% больных и свидетельствуют об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агрессивном гистологическом варианте и распространенной стадии ПКР.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Тотальная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безболевая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макрогематурия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– может внезапно возникать и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прекращаться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Пальпируемое образование в подреберье – как правило, свидетельствует о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запущенности опухолевого процесса и может стать первым симптомом заболевания у 12-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15 % больных на момент установления диагноза.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Боль в подреберье и/или поясничной области.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Экстраренальные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симптомы: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Варикоцеле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встречается у 3,3% мужчин и обусловлено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сдавлением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яичковой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вены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опухолью или ее перегибом вследствие смещения почки книзу. При опухолевой инвазии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или тромбозе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яичковой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вены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варикоцеле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наблюдается как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орто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-, так и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клиностазе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Синдром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сдавления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нижней полой вены (НПВ) – отеки ног,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варикоцеле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расширение подкожных вен живота, тромбоз глубоких вен нижних конечностей,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протеинурия – развивается у 50% больных при опухолевом тромбозе НПВ или при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компрессии НПВ опухолью и увеличенными лимфатическими узлами.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Артериальная гипертензия - непостоянный симптом, наблюдается у 15%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страдающих ПКР.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3" descr="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7" descr="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ригоря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9900" y="476250"/>
            <a:ext cx="3189288" cy="446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3" descr="Горбатская111"/>
          <p:cNvPicPr>
            <a:picLocks noChangeAspect="1" noChangeArrowheads="1"/>
          </p:cNvPicPr>
          <p:nvPr/>
        </p:nvPicPr>
        <p:blipFill>
          <a:blip r:embed="rId3">
            <a:lum bright="-6000" contrast="12000"/>
          </a:blip>
          <a:srcRect/>
          <a:stretch>
            <a:fillRect/>
          </a:stretch>
        </p:blipFill>
        <p:spPr bwMode="auto">
          <a:xfrm>
            <a:off x="4287838" y="476250"/>
            <a:ext cx="4373562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323850" y="4941888"/>
            <a:ext cx="3603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а</a:t>
            </a:r>
          </a:p>
        </p:txBody>
      </p:sp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4211638" y="4941888"/>
            <a:ext cx="504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б</a:t>
            </a:r>
          </a:p>
        </p:txBody>
      </p:sp>
      <p:sp>
        <p:nvSpPr>
          <p:cNvPr id="44037" name="Text Box 6"/>
          <p:cNvSpPr txBox="1">
            <a:spLocks noChangeArrowheads="1"/>
          </p:cNvSpPr>
          <p:nvPr/>
        </p:nvSpPr>
        <p:spPr bwMode="auto">
          <a:xfrm>
            <a:off x="827088" y="5445125"/>
            <a:ext cx="7561262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Экскреторная урограмма (а) и ретроградная уретеропиелограмма (б), на  которых имеются дефекты наполнения в проекции верхних мочевых путей. </a:t>
            </a:r>
          </a:p>
        </p:txBody>
      </p:sp>
      <p:sp>
        <p:nvSpPr>
          <p:cNvPr id="44038" name="AutoShape 7"/>
          <p:cNvSpPr>
            <a:spLocks noChangeArrowheads="1"/>
          </p:cNvSpPr>
          <p:nvPr/>
        </p:nvSpPr>
        <p:spPr bwMode="auto">
          <a:xfrm>
            <a:off x="3203575" y="1268413"/>
            <a:ext cx="576263" cy="144462"/>
          </a:xfrm>
          <a:prstGeom prst="leftArrow">
            <a:avLst>
              <a:gd name="adj1" fmla="val 50000"/>
              <a:gd name="adj2" fmla="val 9972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4039" name="AutoShape 8"/>
          <p:cNvSpPr>
            <a:spLocks noChangeArrowheads="1"/>
          </p:cNvSpPr>
          <p:nvPr/>
        </p:nvSpPr>
        <p:spPr bwMode="auto">
          <a:xfrm>
            <a:off x="6588125" y="2133600"/>
            <a:ext cx="576263" cy="144463"/>
          </a:xfrm>
          <a:prstGeom prst="leftArrow">
            <a:avLst>
              <a:gd name="adj1" fmla="val 50000"/>
              <a:gd name="adj2" fmla="val 9972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/>
              <a:t>Лабораторные исследования</a:t>
            </a:r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/>
              <a:t>Общий анализ крови </a:t>
            </a:r>
            <a:r>
              <a:rPr lang="ru-RU" dirty="0" smtClean="0"/>
              <a:t>– уровень гемоглобина, лейкоцитов с формулой, тромбоцитов, скорость оседания эритроцитов (СОЭ).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 </a:t>
            </a:r>
            <a:r>
              <a:rPr lang="ru-RU" b="1" dirty="0" smtClean="0"/>
              <a:t>Биохимический анализ крови – </a:t>
            </a:r>
            <a:r>
              <a:rPr lang="ru-RU" dirty="0" smtClean="0"/>
              <a:t>уровень </a:t>
            </a:r>
            <a:r>
              <a:rPr lang="ru-RU" dirty="0" err="1" smtClean="0"/>
              <a:t>креатинина</a:t>
            </a:r>
            <a:r>
              <a:rPr lang="ru-RU" dirty="0" smtClean="0"/>
              <a:t>, щелочной фосфатазы, ЛДГ, сывороточный уровень кальция, альбумина, скорость клубочковой фильтрации (СКФ).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/>
              <a:t>Общий анализ мочи </a:t>
            </a:r>
            <a:r>
              <a:rPr lang="ru-RU" dirty="0" smtClean="0"/>
              <a:t>– </a:t>
            </a:r>
            <a:r>
              <a:rPr lang="ru-RU" dirty="0" err="1" smtClean="0"/>
              <a:t>микрогематурия</a:t>
            </a:r>
            <a:r>
              <a:rPr lang="ru-RU" dirty="0" smtClean="0"/>
              <a:t>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err="1" smtClean="0"/>
              <a:t>Коагулограмма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87C99609-454B-C147-A567-1AC3C892D52E}"/>
              </a:ext>
            </a:extLst>
          </p:cNvPr>
          <p:cNvSpPr txBox="1">
            <a:spLocks/>
          </p:cNvSpPr>
          <p:nvPr/>
        </p:nvSpPr>
        <p:spPr>
          <a:xfrm>
            <a:off x="2722206" y="2079989"/>
            <a:ext cx="5499983" cy="45634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Опухоли почек и ВМП.</a:t>
            </a:r>
          </a:p>
        </p:txBody>
      </p:sp>
      <p:pic>
        <p:nvPicPr>
          <p:cNvPr id="8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FD62E29C-C57F-46A7-BBB8-CA89C2C65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943" y="214063"/>
            <a:ext cx="1694381" cy="1511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412888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/>
              <a:t>Лучевая диагностика</a:t>
            </a:r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/>
              <a:t>УЗИ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 Выявление объёмного образования почки.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Проведение дифференциальной диагностики между кистозным образованием и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солидной опухолью.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Оценка состояние зон регионарного и отдаленного метастазирования.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Определение протяжённости опухолевого тромбоза НПВ.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err="1" smtClean="0"/>
              <a:t>Интраоперационная</a:t>
            </a:r>
            <a:r>
              <a:rPr lang="ru-RU" dirty="0" smtClean="0"/>
              <a:t> оценка локализации и размеров опухоли при выполнении резекции почки.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/>
              <a:t>      Диагностическая эффективность УЗИ зависит от стадии опухолевого процесса и варьирует от 79% при стадии T1a-b/T2, до 77-85% при стадии Т3а и 87-100% при стадии T3b-с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62071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700"/>
              <a:t>Эхограммы новообразований почки</a:t>
            </a:r>
            <a:r>
              <a:rPr lang="ru-RU" sz="3500"/>
              <a:t> </a:t>
            </a:r>
          </a:p>
        </p:txBody>
      </p:sp>
      <p:grpSp>
        <p:nvGrpSpPr>
          <p:cNvPr id="2053" name="Group 3"/>
          <p:cNvGrpSpPr>
            <a:grpSpLocks/>
          </p:cNvGrpSpPr>
          <p:nvPr/>
        </p:nvGrpSpPr>
        <p:grpSpPr bwMode="auto">
          <a:xfrm>
            <a:off x="684213" y="692150"/>
            <a:ext cx="3887787" cy="2736850"/>
            <a:chOff x="1881" y="8514"/>
            <a:chExt cx="3014" cy="2394"/>
          </a:xfrm>
        </p:grpSpPr>
        <p:pic>
          <p:nvPicPr>
            <p:cNvPr id="2060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81" y="8514"/>
              <a:ext cx="3014" cy="2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61" name="Line 5"/>
            <p:cNvSpPr>
              <a:spLocks noChangeShapeType="1"/>
            </p:cNvSpPr>
            <p:nvPr/>
          </p:nvSpPr>
          <p:spPr bwMode="auto">
            <a:xfrm flipH="1">
              <a:off x="3498" y="10314"/>
              <a:ext cx="540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5364163" y="692150"/>
          <a:ext cx="3600450" cy="2706688"/>
        </p:xfrm>
        <a:graphic>
          <a:graphicData uri="http://schemas.openxmlformats.org/presentationml/2006/ole">
            <p:oleObj spid="_x0000_s2050" r:id="rId4" imgW="6095238" imgH="4571429" progId="">
              <p:embed/>
            </p:oleObj>
          </a:graphicData>
        </a:graphic>
      </p:graphicFrame>
      <p:sp>
        <p:nvSpPr>
          <p:cNvPr id="2055" name="Rectangle 8"/>
          <p:cNvSpPr>
            <a:spLocks noChangeArrowheads="1"/>
          </p:cNvSpPr>
          <p:nvPr/>
        </p:nvSpPr>
        <p:spPr bwMode="auto">
          <a:xfrm>
            <a:off x="0" y="23479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5219700" y="3636963"/>
          <a:ext cx="3924300" cy="2949575"/>
        </p:xfrm>
        <a:graphic>
          <a:graphicData uri="http://schemas.openxmlformats.org/presentationml/2006/ole">
            <p:oleObj spid="_x0000_s2051" r:id="rId5" imgW="6095238" imgH="4571429" progId="">
              <p:embed/>
            </p:oleObj>
          </a:graphicData>
        </a:graphic>
      </p:graphicFrame>
      <p:sp>
        <p:nvSpPr>
          <p:cNvPr id="2056" name="Text Box 10"/>
          <p:cNvSpPr txBox="1">
            <a:spLocks noChangeArrowheads="1"/>
          </p:cNvSpPr>
          <p:nvPr/>
        </p:nvSpPr>
        <p:spPr bwMode="auto">
          <a:xfrm>
            <a:off x="250825" y="3141663"/>
            <a:ext cx="3603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а</a:t>
            </a:r>
          </a:p>
        </p:txBody>
      </p:sp>
      <p:sp>
        <p:nvSpPr>
          <p:cNvPr id="2057" name="Text Box 11"/>
          <p:cNvSpPr txBox="1">
            <a:spLocks noChangeArrowheads="1"/>
          </p:cNvSpPr>
          <p:nvPr/>
        </p:nvSpPr>
        <p:spPr bwMode="auto">
          <a:xfrm>
            <a:off x="4932363" y="3141663"/>
            <a:ext cx="3603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б</a:t>
            </a:r>
          </a:p>
        </p:txBody>
      </p:sp>
      <p:sp>
        <p:nvSpPr>
          <p:cNvPr id="2058" name="Text Box 12"/>
          <p:cNvSpPr txBox="1">
            <a:spLocks noChangeArrowheads="1"/>
          </p:cNvSpPr>
          <p:nvPr/>
        </p:nvSpPr>
        <p:spPr bwMode="auto">
          <a:xfrm>
            <a:off x="5003800" y="6524625"/>
            <a:ext cx="3603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в</a:t>
            </a:r>
          </a:p>
        </p:txBody>
      </p:sp>
      <p:sp>
        <p:nvSpPr>
          <p:cNvPr id="2059" name="Rectangle 13"/>
          <p:cNvSpPr>
            <a:spLocks noChangeArrowheads="1"/>
          </p:cNvSpPr>
          <p:nvPr/>
        </p:nvSpPr>
        <p:spPr bwMode="auto">
          <a:xfrm>
            <a:off x="684213" y="4418013"/>
            <a:ext cx="40322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>
                <a:latin typeface="Calibri" pitchFamily="34" charset="0"/>
              </a:rPr>
              <a:t>А – плотное новообразование</a:t>
            </a:r>
          </a:p>
          <a:p>
            <a:r>
              <a:rPr lang="ru-RU">
                <a:latin typeface="Calibri" pitchFamily="34" charset="0"/>
              </a:rPr>
              <a:t>Б – образование смешанной эхоплотности</a:t>
            </a:r>
          </a:p>
          <a:p>
            <a:r>
              <a:rPr lang="ru-RU">
                <a:latin typeface="Calibri" pitchFamily="34" charset="0"/>
              </a:rPr>
              <a:t>В – жидкостное образование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defTabSz="762000" eaLnBrk="0" fontAlgn="auto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rPr>
              <a:t>Эходопплерография сосудов почки при опухоли</a:t>
            </a:r>
          </a:p>
        </p:txBody>
      </p:sp>
      <p:pic>
        <p:nvPicPr>
          <p:cNvPr id="6963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692150"/>
            <a:ext cx="3905250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692150"/>
            <a:ext cx="3898900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0" y="3644900"/>
            <a:ext cx="47355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rPr>
              <a:t>Васкуляризированная опухоль паренхимы</a:t>
            </a:r>
            <a:r>
              <a:rPr lang="ru-RU" sz="1600" b="1" i="1">
                <a:solidFill>
                  <a:srgbClr val="FF9900"/>
                </a:solidFill>
                <a:latin typeface="+mn-lt"/>
                <a:cs typeface="+mn-cs"/>
              </a:rPr>
              <a:t> </a:t>
            </a:r>
            <a:r>
              <a:rPr lang="ru-RU" sz="1600" b="1" i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rPr>
              <a:t>почки</a:t>
            </a:r>
          </a:p>
        </p:txBody>
      </p:sp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5148263" y="3573463"/>
            <a:ext cx="3616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rPr>
              <a:t>Бессосудистая опухоль паренхимы почки</a:t>
            </a:r>
          </a:p>
        </p:txBody>
      </p:sp>
      <p:sp>
        <p:nvSpPr>
          <p:cNvPr id="76807" name="Text Box 7"/>
          <p:cNvSpPr txBox="1">
            <a:spLocks noChangeArrowheads="1"/>
          </p:cNvSpPr>
          <p:nvPr/>
        </p:nvSpPr>
        <p:spPr bwMode="auto">
          <a:xfrm>
            <a:off x="4443413" y="5308600"/>
            <a:ext cx="32337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rPr>
              <a:t>Гиперваскулярная опухоль паренхимы</a:t>
            </a:r>
            <a:r>
              <a:rPr lang="ru-RU" b="1" i="1">
                <a:solidFill>
                  <a:srgbClr val="FF9900"/>
                </a:solidFill>
                <a:latin typeface="+mn-lt"/>
                <a:cs typeface="+mn-cs"/>
              </a:rPr>
              <a:t> </a:t>
            </a:r>
            <a:r>
              <a:rPr lang="ru-RU" b="1" i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rPr>
              <a:t>почки</a:t>
            </a:r>
          </a:p>
        </p:txBody>
      </p:sp>
      <p:pic>
        <p:nvPicPr>
          <p:cNvPr id="69639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58888" y="4292600"/>
            <a:ext cx="2951162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КТ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 органов брюшной полости и забрюшинного пространства позволяет диагностировать ПКР и получить информацию:</a:t>
            </a:r>
          </a:p>
        </p:txBody>
      </p:sp>
      <p:sp>
        <p:nvSpPr>
          <p:cNvPr id="5120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о строении и функции контралатеральной почки (УД 3);</a:t>
            </a:r>
          </a:p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 распространении первичной опухоли с выходом за пределы почки и/или вовлечением чашечно-лоханочной системы;</a:t>
            </a:r>
          </a:p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вовлечении венозной системы в поражение, распространении опухоли на почечную вену и НПВ;</a:t>
            </a:r>
          </a:p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увеличении регионарных лимфатических узлов; состоянии надпочечников и печени (УД 3).</a:t>
            </a:r>
          </a:p>
          <a:p>
            <a:endParaRPr lang="ru-RU" sz="180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None/>
            </a:pP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КТ с контрастированием</a:t>
            </a: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 целесообразно применять для получения детальной информации об ангиоархитектонике почки у больных ПКР, которым планируется выполнить органосберегающее лечение. </a:t>
            </a:r>
          </a:p>
          <a:p>
            <a:pPr>
              <a:buFont typeface="Arial" charset="0"/>
              <a:buNone/>
            </a:pPr>
            <a:endParaRPr lang="ru-RU" sz="180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None/>
            </a:pP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Диагностическая эффективность КТ зависит от стадии опухолевого процесса и варьирует от 94% при стадии T1a-b/T2, до 93-95% при стадии Т3а и 98-100% при стадии T3b-c.Точность метода в диагностике увеличенных регионарных лимфатических узлов составляет от 83 до 88%.</a:t>
            </a:r>
          </a:p>
          <a:p>
            <a:pPr>
              <a:buFont typeface="Arial" charset="0"/>
              <a:buNone/>
            </a:pPr>
            <a:endParaRPr lang="ru-RU" sz="1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smtClean="0"/>
              <a:t>Компьютерные томограммы больных опухолью почки стадии Т1 (а), Т3а(б).</a:t>
            </a:r>
            <a:r>
              <a:rPr lang="ru-RU" smtClean="0"/>
              <a:t> </a:t>
            </a:r>
          </a:p>
        </p:txBody>
      </p:sp>
      <p:pic>
        <p:nvPicPr>
          <p:cNvPr id="52226" name="Picture 3" descr="Слайд4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/>
          <a:srcRect t="7288" b="4292"/>
          <a:stretch>
            <a:fillRect/>
          </a:stretch>
        </p:blipFill>
        <p:spPr>
          <a:xfrm>
            <a:off x="457200" y="2447925"/>
            <a:ext cx="4040188" cy="2952750"/>
          </a:xfrm>
        </p:spPr>
      </p:pic>
      <p:pic>
        <p:nvPicPr>
          <p:cNvPr id="52227" name="Picture 4" descr="Слайд1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/>
          <a:srcRect l="5750" t="6970" r="5463" b="3642"/>
          <a:stretch>
            <a:fillRect/>
          </a:stretch>
        </p:blipFill>
        <p:spPr>
          <a:xfrm>
            <a:off x="4648200" y="2370138"/>
            <a:ext cx="4244975" cy="2944812"/>
          </a:xfrm>
        </p:spPr>
      </p:pic>
      <p:sp>
        <p:nvSpPr>
          <p:cNvPr id="52228" name="Text Box 5"/>
          <p:cNvSpPr txBox="1">
            <a:spLocks noChangeArrowheads="1"/>
          </p:cNvSpPr>
          <p:nvPr/>
        </p:nvSpPr>
        <p:spPr bwMode="auto">
          <a:xfrm>
            <a:off x="684213" y="5589588"/>
            <a:ext cx="7191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А</a:t>
            </a:r>
          </a:p>
        </p:txBody>
      </p:sp>
      <p:sp>
        <p:nvSpPr>
          <p:cNvPr id="52229" name="Text Box 6"/>
          <p:cNvSpPr txBox="1">
            <a:spLocks noChangeArrowheads="1"/>
          </p:cNvSpPr>
          <p:nvPr/>
        </p:nvSpPr>
        <p:spPr bwMode="auto">
          <a:xfrm>
            <a:off x="4787900" y="5734050"/>
            <a:ext cx="647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1044575"/>
          </a:xfrm>
        </p:spPr>
        <p:txBody>
          <a:bodyPr/>
          <a:lstStyle/>
          <a:p>
            <a:r>
              <a:rPr lang="ru-RU" sz="1700" smtClean="0"/>
              <a:t>Компьютерная томограмма (а) и макропрепарат почки с мультифокальным ростом опухоли почки</a:t>
            </a:r>
          </a:p>
        </p:txBody>
      </p:sp>
      <p:pic>
        <p:nvPicPr>
          <p:cNvPr id="53250" name="Picture 3" descr="мскт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55650" y="1773238"/>
            <a:ext cx="3924300" cy="4394200"/>
          </a:xfrm>
        </p:spPr>
      </p:pic>
      <p:pic>
        <p:nvPicPr>
          <p:cNvPr id="53251" name="Picture 4" descr="Макро3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219700" y="1773238"/>
            <a:ext cx="3149600" cy="4713287"/>
          </a:xfrm>
        </p:spPr>
      </p:pic>
      <p:sp>
        <p:nvSpPr>
          <p:cNvPr id="53252" name="AutoShape 5"/>
          <p:cNvSpPr>
            <a:spLocks noChangeArrowheads="1"/>
          </p:cNvSpPr>
          <p:nvPr/>
        </p:nvSpPr>
        <p:spPr bwMode="auto">
          <a:xfrm rot="1792560">
            <a:off x="755650" y="2636838"/>
            <a:ext cx="571500" cy="171450"/>
          </a:xfrm>
          <a:prstGeom prst="rightArrow">
            <a:avLst>
              <a:gd name="adj1" fmla="val 49778"/>
              <a:gd name="adj2" fmla="val 99568"/>
            </a:avLst>
          </a:prstGeom>
          <a:solidFill>
            <a:srgbClr val="FF330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3253" name="AutoShape 6"/>
          <p:cNvSpPr>
            <a:spLocks noChangeArrowheads="1"/>
          </p:cNvSpPr>
          <p:nvPr/>
        </p:nvSpPr>
        <p:spPr bwMode="auto">
          <a:xfrm rot="8897824">
            <a:off x="1979613" y="2636838"/>
            <a:ext cx="571500" cy="171450"/>
          </a:xfrm>
          <a:prstGeom prst="rightArrow">
            <a:avLst>
              <a:gd name="adj1" fmla="val 49778"/>
              <a:gd name="adj2" fmla="val 99568"/>
            </a:avLst>
          </a:prstGeom>
          <a:solidFill>
            <a:srgbClr val="FF330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3254" name="Text Box 7"/>
          <p:cNvSpPr txBox="1">
            <a:spLocks noChangeArrowheads="1"/>
          </p:cNvSpPr>
          <p:nvPr/>
        </p:nvSpPr>
        <p:spPr bwMode="auto">
          <a:xfrm>
            <a:off x="971550" y="6381750"/>
            <a:ext cx="792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А</a:t>
            </a:r>
          </a:p>
        </p:txBody>
      </p:sp>
      <p:sp>
        <p:nvSpPr>
          <p:cNvPr id="53255" name="Text Box 8"/>
          <p:cNvSpPr txBox="1">
            <a:spLocks noChangeArrowheads="1"/>
          </p:cNvSpPr>
          <p:nvPr/>
        </p:nvSpPr>
        <p:spPr bwMode="auto">
          <a:xfrm>
            <a:off x="8459788" y="6092825"/>
            <a:ext cx="504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 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smtClean="0"/>
              <a:t>МРТ органов брюшной полости и забрюшинного пространства позволяет получить</a:t>
            </a:r>
            <a:br>
              <a:rPr lang="ru-RU" sz="2800" smtClean="0"/>
            </a:br>
            <a:r>
              <a:rPr lang="ru-RU" sz="2800" smtClean="0"/>
              <a:t>дополнительную информацию относительно:</a:t>
            </a:r>
          </a:p>
        </p:txBody>
      </p:sp>
      <p:sp>
        <p:nvSpPr>
          <p:cNvPr id="54274" name="Содержимое 2"/>
          <p:cNvSpPr>
            <a:spLocks noGrp="1"/>
          </p:cNvSpPr>
          <p:nvPr>
            <p:ph idx="1"/>
          </p:nvPr>
        </p:nvSpPr>
        <p:spPr>
          <a:xfrm>
            <a:off x="357188" y="1600200"/>
            <a:ext cx="8501062" cy="4686300"/>
          </a:xfrm>
        </p:spPr>
        <p:txBody>
          <a:bodyPr/>
          <a:lstStyle/>
          <a:p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выявления контрастирования опухолей почки (включая накопление контраста в сложных кистозно-солидных образованиях);</a:t>
            </a:r>
          </a:p>
          <a:p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местно-распространенного опухолевого процесса;</a:t>
            </a:r>
          </a:p>
          <a:p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изучения степени поражения венозной системы, в случаях, если при КТ-исследовании затруднительно четко визуализировать распространение опухолевого тромба в нижнюю полую вену и расположение его верхушки (УД 3).</a:t>
            </a:r>
          </a:p>
          <a:p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пациентам с аллергией на внутривенный контраст и беременным без нарушения функции почек (УД 3). </a:t>
            </a:r>
          </a:p>
          <a:p>
            <a:pPr>
              <a:buFont typeface="Arial" charset="0"/>
              <a:buNone/>
            </a:pPr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Общая диагностическая точность метода в диагностике опухолевого тромбоза составляет 95-100%. Точность метода в диагностике увеличенных регионарных лимфатических узлов составляет от 83 до 88%.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Рис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260350"/>
            <a:ext cx="5543550" cy="543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8" name="AutoShape 3"/>
          <p:cNvSpPr>
            <a:spLocks noChangeArrowheads="1"/>
          </p:cNvSpPr>
          <p:nvPr/>
        </p:nvSpPr>
        <p:spPr bwMode="auto">
          <a:xfrm rot="-1276015">
            <a:off x="4572000" y="2997200"/>
            <a:ext cx="719138" cy="215900"/>
          </a:xfrm>
          <a:prstGeom prst="leftArrow">
            <a:avLst>
              <a:gd name="adj1" fmla="val 50000"/>
              <a:gd name="adj2" fmla="val 832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>
              <a:solidFill>
                <a:srgbClr val="FF6600"/>
              </a:solidFill>
              <a:latin typeface="Calibri" pitchFamily="34" charset="0"/>
            </a:endParaRPr>
          </a:p>
        </p:txBody>
      </p:sp>
      <p:sp>
        <p:nvSpPr>
          <p:cNvPr id="55299" name="Rectangle 4"/>
          <p:cNvSpPr>
            <a:spLocks noChangeArrowheads="1"/>
          </p:cNvSpPr>
          <p:nvPr/>
        </p:nvSpPr>
        <p:spPr bwMode="auto">
          <a:xfrm rot="10800000" flipV="1">
            <a:off x="971550" y="5911850"/>
            <a:ext cx="72739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>
                <a:latin typeface="Calibri" pitchFamily="34" charset="0"/>
              </a:rPr>
              <a:t>МР каваграмма – картина тромбоза правой почечной и  нижней полой вен.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2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mtClean="0">
                <a:cs typeface="Tunga"/>
              </a:rPr>
              <a:t>Классификация опухолевого тромбоза НПВ (</a:t>
            </a:r>
            <a:r>
              <a:rPr lang="en-US" smtClean="0">
                <a:cs typeface="Tunga"/>
              </a:rPr>
              <a:t>Novick</a:t>
            </a:r>
            <a:r>
              <a:rPr lang="ru-RU" smtClean="0">
                <a:cs typeface="Tunga"/>
              </a:rPr>
              <a:t>)</a:t>
            </a:r>
            <a:r>
              <a:rPr lang="en-US" smtClean="0">
                <a:cs typeface="Tunga"/>
              </a:rPr>
              <a:t> </a:t>
            </a:r>
            <a:endParaRPr lang="ru-RU" altLang="ru-RU" smtClean="0">
              <a:cs typeface="Tunga"/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0813" y="1550988"/>
            <a:ext cx="3082925" cy="4560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6323" name="Text Box 7"/>
          <p:cNvSpPr txBox="1">
            <a:spLocks noChangeArrowheads="1"/>
          </p:cNvSpPr>
          <p:nvPr/>
        </p:nvSpPr>
        <p:spPr bwMode="auto">
          <a:xfrm>
            <a:off x="5895975" y="4502150"/>
            <a:ext cx="17621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3369" tIns="46685" rIns="93369" bIns="46685">
            <a:spAutoFit/>
          </a:bodyPr>
          <a:lstStyle/>
          <a:p>
            <a:pPr defTabSz="933450" eaLnBrk="0" hangingPunct="0"/>
            <a:r>
              <a:rPr lang="ru-RU" altLang="ru-RU">
                <a:solidFill>
                  <a:srgbClr val="FFFFFF"/>
                </a:solidFill>
                <a:latin typeface="Calibri" pitchFamily="34" charset="0"/>
              </a:rPr>
              <a:t>переренальный</a:t>
            </a:r>
            <a:endParaRPr lang="en-US" altLang="ru-RU">
              <a:solidFill>
                <a:srgbClr val="FFFFFF"/>
              </a:solidFill>
              <a:latin typeface="Calibri" pitchFamily="34" charset="0"/>
            </a:endParaRPr>
          </a:p>
          <a:p>
            <a:pPr defTabSz="933450" eaLnBrk="0" hangingPunct="0"/>
            <a:r>
              <a:rPr lang="en-US" altLang="ru-RU">
                <a:solidFill>
                  <a:srgbClr val="FFFFFF"/>
                </a:solidFill>
                <a:latin typeface="Calibri" pitchFamily="34" charset="0"/>
              </a:rPr>
              <a:t>I</a:t>
            </a:r>
            <a:r>
              <a:rPr lang="ru-RU" altLang="ru-RU">
                <a:solidFill>
                  <a:srgbClr val="FFFFFF"/>
                </a:solidFill>
                <a:latin typeface="Calibri" pitchFamily="34" charset="0"/>
              </a:rPr>
              <a:t> тип</a:t>
            </a:r>
          </a:p>
        </p:txBody>
      </p:sp>
      <p:sp>
        <p:nvSpPr>
          <p:cNvPr id="56324" name="Text Box 8"/>
          <p:cNvSpPr txBox="1">
            <a:spLocks noChangeArrowheads="1"/>
          </p:cNvSpPr>
          <p:nvPr/>
        </p:nvSpPr>
        <p:spPr bwMode="auto">
          <a:xfrm>
            <a:off x="5905500" y="3786188"/>
            <a:ext cx="1770063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3369" tIns="46685" rIns="93369" bIns="46685">
            <a:spAutoFit/>
          </a:bodyPr>
          <a:lstStyle/>
          <a:p>
            <a:pPr defTabSz="933450" eaLnBrk="0" hangingPunct="0"/>
            <a:r>
              <a:rPr lang="ru-RU" altLang="ru-RU">
                <a:solidFill>
                  <a:srgbClr val="FFFFFF"/>
                </a:solidFill>
                <a:latin typeface="Calibri" pitchFamily="34" charset="0"/>
              </a:rPr>
              <a:t>подпеченочный</a:t>
            </a:r>
            <a:endParaRPr lang="en-US" altLang="ru-RU">
              <a:solidFill>
                <a:srgbClr val="FFFFFF"/>
              </a:solidFill>
              <a:latin typeface="Calibri" pitchFamily="34" charset="0"/>
            </a:endParaRPr>
          </a:p>
          <a:p>
            <a:pPr defTabSz="933450" eaLnBrk="0" hangingPunct="0"/>
            <a:r>
              <a:rPr lang="en-US" altLang="ru-RU">
                <a:solidFill>
                  <a:srgbClr val="FFFFFF"/>
                </a:solidFill>
                <a:latin typeface="Calibri" pitchFamily="34" charset="0"/>
              </a:rPr>
              <a:t>II</a:t>
            </a:r>
            <a:r>
              <a:rPr lang="ru-RU" altLang="ru-RU">
                <a:solidFill>
                  <a:srgbClr val="FFFFFF"/>
                </a:solidFill>
                <a:latin typeface="Calibri" pitchFamily="34" charset="0"/>
              </a:rPr>
              <a:t> тип</a:t>
            </a:r>
          </a:p>
        </p:txBody>
      </p:sp>
      <p:sp>
        <p:nvSpPr>
          <p:cNvPr id="56325" name="Text Box 9"/>
          <p:cNvSpPr txBox="1">
            <a:spLocks noChangeArrowheads="1"/>
          </p:cNvSpPr>
          <p:nvPr/>
        </p:nvSpPr>
        <p:spPr bwMode="auto">
          <a:xfrm>
            <a:off x="5895975" y="3071813"/>
            <a:ext cx="19748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3369" tIns="46685" rIns="93369" bIns="46685">
            <a:spAutoFit/>
          </a:bodyPr>
          <a:lstStyle/>
          <a:p>
            <a:pPr defTabSz="933450" eaLnBrk="0" hangingPunct="0"/>
            <a:r>
              <a:rPr lang="ru-RU" altLang="ru-RU">
                <a:solidFill>
                  <a:srgbClr val="FFFFFF"/>
                </a:solidFill>
                <a:latin typeface="Calibri" pitchFamily="34" charset="0"/>
              </a:rPr>
              <a:t>ретропеченочный</a:t>
            </a:r>
            <a:endParaRPr lang="en-US" altLang="ru-RU">
              <a:solidFill>
                <a:srgbClr val="FFFFFF"/>
              </a:solidFill>
              <a:latin typeface="Calibri" pitchFamily="34" charset="0"/>
            </a:endParaRPr>
          </a:p>
          <a:p>
            <a:pPr defTabSz="933450" eaLnBrk="0" hangingPunct="0"/>
            <a:r>
              <a:rPr lang="en-US" altLang="ru-RU">
                <a:solidFill>
                  <a:srgbClr val="FFFFFF"/>
                </a:solidFill>
                <a:latin typeface="Calibri" pitchFamily="34" charset="0"/>
              </a:rPr>
              <a:t>III</a:t>
            </a:r>
            <a:r>
              <a:rPr lang="ru-RU" altLang="ru-RU">
                <a:solidFill>
                  <a:srgbClr val="FFFFFF"/>
                </a:solidFill>
                <a:latin typeface="Calibri" pitchFamily="34" charset="0"/>
              </a:rPr>
              <a:t> тип</a:t>
            </a:r>
          </a:p>
        </p:txBody>
      </p:sp>
      <p:sp>
        <p:nvSpPr>
          <p:cNvPr id="56326" name="Text Box 10"/>
          <p:cNvSpPr txBox="1">
            <a:spLocks noChangeArrowheads="1"/>
          </p:cNvSpPr>
          <p:nvPr/>
        </p:nvSpPr>
        <p:spPr bwMode="auto">
          <a:xfrm>
            <a:off x="5878513" y="2236788"/>
            <a:ext cx="32004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369" tIns="46685" rIns="93369" bIns="46685">
            <a:spAutoFit/>
          </a:bodyPr>
          <a:lstStyle/>
          <a:p>
            <a:pPr defTabSz="933450" eaLnBrk="0" hangingPunct="0"/>
            <a:r>
              <a:rPr lang="ru-RU" altLang="ru-RU">
                <a:solidFill>
                  <a:srgbClr val="FFFFFF"/>
                </a:solidFill>
                <a:latin typeface="Calibri" pitchFamily="34" charset="0"/>
              </a:rPr>
              <a:t>наддиафрагмальный</a:t>
            </a:r>
            <a:endParaRPr lang="en-US" altLang="ru-RU">
              <a:solidFill>
                <a:srgbClr val="FFFFFF"/>
              </a:solidFill>
              <a:latin typeface="Calibri" pitchFamily="34" charset="0"/>
            </a:endParaRPr>
          </a:p>
          <a:p>
            <a:pPr defTabSz="933450" eaLnBrk="0" hangingPunct="0"/>
            <a:r>
              <a:rPr lang="en-US" altLang="ru-RU">
                <a:solidFill>
                  <a:srgbClr val="FFFFFF"/>
                </a:solidFill>
                <a:latin typeface="Calibri" pitchFamily="34" charset="0"/>
              </a:rPr>
              <a:t>IV</a:t>
            </a:r>
            <a:r>
              <a:rPr lang="ru-RU" altLang="ru-RU">
                <a:solidFill>
                  <a:srgbClr val="FFFFFF"/>
                </a:solidFill>
                <a:latin typeface="Calibri" pitchFamily="34" charset="0"/>
              </a:rPr>
              <a:t> тип</a:t>
            </a:r>
          </a:p>
        </p:txBody>
      </p:sp>
      <p:sp>
        <p:nvSpPr>
          <p:cNvPr id="56327" name="TextBox 2"/>
          <p:cNvSpPr txBox="1">
            <a:spLocks noChangeArrowheads="1"/>
          </p:cNvSpPr>
          <p:nvPr/>
        </p:nvSpPr>
        <p:spPr bwMode="auto">
          <a:xfrm>
            <a:off x="1019175" y="6351588"/>
            <a:ext cx="2295525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0070" tIns="35035" rIns="70070" bIns="35035">
            <a:spAutoFit/>
          </a:bodyPr>
          <a:lstStyle/>
          <a:p>
            <a:r>
              <a:rPr lang="it-IT">
                <a:latin typeface="Calibri" pitchFamily="34" charset="0"/>
              </a:rPr>
              <a:t>Novick &amp; Montie, 1988</a:t>
            </a:r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/>
              <a:t>Другие виды исследований</a:t>
            </a:r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/>
              <a:t>Почечная </a:t>
            </a:r>
            <a:r>
              <a:rPr lang="ru-RU" b="1" dirty="0" err="1" smtClean="0"/>
              <a:t>артериография</a:t>
            </a:r>
            <a:r>
              <a:rPr lang="ru-RU" b="1" dirty="0" smtClean="0"/>
              <a:t> и </a:t>
            </a:r>
            <a:r>
              <a:rPr lang="ru-RU" b="1" dirty="0" err="1" smtClean="0"/>
              <a:t>кавография</a:t>
            </a:r>
            <a:r>
              <a:rPr lang="ru-RU" b="1" dirty="0" smtClean="0"/>
              <a:t> имеют ограниченные показания и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используются в качестве дополнительных средств диагностики у отдельных пациентов (УД 3). Ангиография выполняется при планируемой резекции почки, опухоли почки больших размеров, наличии опухолевого тромбоза НПВ, планируемой </a:t>
            </a:r>
            <a:r>
              <a:rPr lang="ru-RU" dirty="0" err="1" smtClean="0"/>
              <a:t>эмболизации</a:t>
            </a:r>
            <a:r>
              <a:rPr lang="ru-RU" dirty="0" smtClean="0"/>
              <a:t> почечной артерии.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 </a:t>
            </a:r>
            <a:r>
              <a:rPr lang="ru-RU" b="1" dirty="0" smtClean="0"/>
              <a:t>Динамическая </a:t>
            </a:r>
            <a:r>
              <a:rPr lang="ru-RU" b="1" dirty="0" err="1" smtClean="0"/>
              <a:t>нефросцинтиграфия</a:t>
            </a:r>
            <a:r>
              <a:rPr lang="ru-RU" b="1" dirty="0" smtClean="0"/>
              <a:t> показана больным с малейшими признаками </a:t>
            </a:r>
            <a:r>
              <a:rPr lang="ru-RU" dirty="0" smtClean="0"/>
              <a:t>снижения функции почек с целью оптимизации планируемого лечения при необходимости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сохранения почечной функции (УД 2а).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err="1" smtClean="0"/>
              <a:t>Позитронно-эмиссионная</a:t>
            </a:r>
            <a:r>
              <a:rPr lang="ru-RU" b="1" dirty="0" smtClean="0"/>
              <a:t> томография (ПЭТ) в настоящее время не является </a:t>
            </a:r>
            <a:r>
              <a:rPr lang="ru-RU" dirty="0" smtClean="0"/>
              <a:t>стандартным методом исследования (УД 1b).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101" name="Picture 5" descr="03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3" descr="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050" y="549275"/>
            <a:ext cx="4895850" cy="487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4" name="Rectangle 3"/>
          <p:cNvSpPr>
            <a:spLocks noChangeArrowheads="1"/>
          </p:cNvSpPr>
          <p:nvPr/>
        </p:nvSpPr>
        <p:spPr bwMode="auto">
          <a:xfrm>
            <a:off x="1187450" y="5661025"/>
            <a:ext cx="65151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>
                <a:latin typeface="Calibri" pitchFamily="34" charset="0"/>
              </a:rPr>
              <a:t>Селективная почечная артериограмма – картина, типичная для опухоли почки.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5084763"/>
            <a:ext cx="8229600" cy="1143000"/>
          </a:xfrm>
        </p:spPr>
        <p:txBody>
          <a:bodyPr/>
          <a:lstStyle/>
          <a:p>
            <a:r>
              <a:rPr lang="ru-RU" sz="2000" smtClean="0"/>
              <a:t>Ангиограммы почки с опухолью до (а) и после (б) эмболизации сосудов.</a:t>
            </a:r>
            <a:r>
              <a:rPr lang="ru-RU" smtClean="0"/>
              <a:t> </a:t>
            </a:r>
          </a:p>
        </p:txBody>
      </p:sp>
      <p:pic>
        <p:nvPicPr>
          <p:cNvPr id="60418" name="Picture 3" descr="СПА%20до%20эмболизации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765175"/>
            <a:ext cx="4249738" cy="3206750"/>
          </a:xfrm>
        </p:spPr>
      </p:pic>
      <p:pic>
        <p:nvPicPr>
          <p:cNvPr id="60419" name="Picture 4" descr="СПА%20после%20эмб1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16463" y="765175"/>
            <a:ext cx="4284662" cy="3101975"/>
          </a:xfrm>
        </p:spPr>
      </p:pic>
      <p:sp>
        <p:nvSpPr>
          <p:cNvPr id="60420" name="Text Box 5"/>
          <p:cNvSpPr txBox="1">
            <a:spLocks noChangeArrowheads="1"/>
          </p:cNvSpPr>
          <p:nvPr/>
        </p:nvSpPr>
        <p:spPr bwMode="auto">
          <a:xfrm>
            <a:off x="323850" y="4076700"/>
            <a:ext cx="5032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а</a:t>
            </a:r>
          </a:p>
        </p:txBody>
      </p:sp>
      <p:sp>
        <p:nvSpPr>
          <p:cNvPr id="60421" name="Text Box 6"/>
          <p:cNvSpPr txBox="1">
            <a:spLocks noChangeArrowheads="1"/>
          </p:cNvSpPr>
          <p:nvPr/>
        </p:nvSpPr>
        <p:spPr bwMode="auto">
          <a:xfrm>
            <a:off x="4859338" y="4005263"/>
            <a:ext cx="3603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Биопсия почек</a:t>
            </a:r>
            <a:endParaRPr lang="ru-RU" smtClean="0"/>
          </a:p>
        </p:txBody>
      </p:sp>
      <p:sp>
        <p:nvSpPr>
          <p:cNvPr id="6144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для гистологической верификации опухолевого образования почки, подозрительного в отношении злокачественности,</a:t>
            </a:r>
          </a:p>
          <a:p>
            <a:pPr algn="just"/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у отобранных пациентов с небольшой опухолью почки при выборе тактики активного наблюдения,</a:t>
            </a:r>
          </a:p>
          <a:p>
            <a:pPr algn="just"/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для получения гистологического исследования при выборе аблативных методов лечения,</a:t>
            </a:r>
          </a:p>
          <a:p>
            <a:pPr algn="just"/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 для выбора наиболее подходящих препаратов таргетной терапии у больных метастатическим ПКР (УД 3).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Биопсия почек</a:t>
            </a:r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Должна применяться коаксиальная техника, позволяющая выполнить множественные биопсии и избежать риска имплантационных метастазов (УД 3).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Частота осложнений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чрескожной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биопсии опухоли почки низка, они включают: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спонтанноразрешающиеся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субкапсулярные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перинефральные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гематомы и гематурию, клинически значимые кровотечения редки (0-1.4%).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3" descr="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Почка с опухолью выведе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9475" y="260350"/>
            <a:ext cx="2147888" cy="215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2" name="Picture 3" descr="склеротически измен нп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260350"/>
            <a:ext cx="2400300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6563" name="Group 4"/>
          <p:cNvGrpSpPr>
            <a:grpSpLocks/>
          </p:cNvGrpSpPr>
          <p:nvPr/>
        </p:nvGrpSpPr>
        <p:grpSpPr bwMode="auto">
          <a:xfrm>
            <a:off x="6227763" y="188913"/>
            <a:ext cx="2376487" cy="2617787"/>
            <a:chOff x="1701" y="11934"/>
            <a:chExt cx="3960" cy="4320"/>
          </a:xfrm>
        </p:grpSpPr>
        <p:pic>
          <p:nvPicPr>
            <p:cNvPr id="66578" name="Picture 5" descr="нефрэктомия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01" y="11934"/>
              <a:ext cx="3960" cy="3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579" name="Text Box 6"/>
            <p:cNvSpPr txBox="1">
              <a:spLocks noChangeArrowheads="1"/>
            </p:cNvSpPr>
            <p:nvPr/>
          </p:nvSpPr>
          <p:spPr bwMode="auto">
            <a:xfrm>
              <a:off x="1701" y="15403"/>
              <a:ext cx="3960" cy="85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400">
                  <a:latin typeface="Times New Roman" pitchFamily="18" charset="0"/>
                </a:rPr>
                <a:t> </a:t>
              </a:r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66564" name="Group 7"/>
          <p:cNvGrpSpPr>
            <a:grpSpLocks/>
          </p:cNvGrpSpPr>
          <p:nvPr/>
        </p:nvGrpSpPr>
        <p:grpSpPr bwMode="auto">
          <a:xfrm>
            <a:off x="250825" y="2924175"/>
            <a:ext cx="2735263" cy="2160588"/>
            <a:chOff x="1701" y="2894"/>
            <a:chExt cx="3600" cy="3820"/>
          </a:xfrm>
        </p:grpSpPr>
        <p:grpSp>
          <p:nvGrpSpPr>
            <p:cNvPr id="66574" name="Group 8"/>
            <p:cNvGrpSpPr>
              <a:grpSpLocks/>
            </p:cNvGrpSpPr>
            <p:nvPr/>
          </p:nvGrpSpPr>
          <p:grpSpPr bwMode="auto">
            <a:xfrm>
              <a:off x="1701" y="2894"/>
              <a:ext cx="3600" cy="3820"/>
              <a:chOff x="1701" y="2894"/>
              <a:chExt cx="3600" cy="3820"/>
            </a:xfrm>
          </p:grpSpPr>
          <p:pic>
            <p:nvPicPr>
              <p:cNvPr id="66576" name="Picture 9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707" y="2894"/>
                <a:ext cx="3594" cy="27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577" name="Text Box 10"/>
              <p:cNvSpPr txBox="1">
                <a:spLocks noChangeArrowheads="1"/>
              </p:cNvSpPr>
              <p:nvPr/>
            </p:nvSpPr>
            <p:spPr bwMode="auto">
              <a:xfrm>
                <a:off x="1701" y="5634"/>
                <a:ext cx="3600" cy="108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ru-RU" sz="1400">
                    <a:latin typeface="Times New Roman" pitchFamily="18" charset="0"/>
                  </a:rPr>
                  <a:t> </a:t>
                </a:r>
                <a:endParaRPr lang="ru-RU">
                  <a:latin typeface="Calibri" pitchFamily="34" charset="0"/>
                </a:endParaRPr>
              </a:p>
            </p:txBody>
          </p:sp>
        </p:grpSp>
        <p:sp>
          <p:nvSpPr>
            <p:cNvPr id="66575" name="Line 11"/>
            <p:cNvSpPr>
              <a:spLocks noChangeShapeType="1"/>
            </p:cNvSpPr>
            <p:nvPr/>
          </p:nvSpPr>
          <p:spPr bwMode="auto">
            <a:xfrm flipH="1">
              <a:off x="4941" y="4014"/>
              <a:ext cx="360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66565" name="Picture 12" descr="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48038" y="2924175"/>
            <a:ext cx="2735262" cy="207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6" name="Picture 13"/>
          <p:cNvPicPr>
            <a:picLocks noChangeAspect="1" noChangeArrowheads="1"/>
          </p:cNvPicPr>
          <p:nvPr/>
        </p:nvPicPr>
        <p:blipFill>
          <a:blip r:embed="rId7"/>
          <a:srcRect r="34819" b="30598"/>
          <a:stretch>
            <a:fillRect/>
          </a:stretch>
        </p:blipFill>
        <p:spPr bwMode="auto">
          <a:xfrm>
            <a:off x="6300788" y="2955925"/>
            <a:ext cx="2519362" cy="200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7" name="Text Box 14"/>
          <p:cNvSpPr txBox="1">
            <a:spLocks noChangeArrowheads="1"/>
          </p:cNvSpPr>
          <p:nvPr/>
        </p:nvSpPr>
        <p:spPr bwMode="auto">
          <a:xfrm>
            <a:off x="395288" y="2492375"/>
            <a:ext cx="43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А</a:t>
            </a:r>
          </a:p>
        </p:txBody>
      </p:sp>
      <p:sp>
        <p:nvSpPr>
          <p:cNvPr id="66568" name="Text Box 15"/>
          <p:cNvSpPr txBox="1">
            <a:spLocks noChangeArrowheads="1"/>
          </p:cNvSpPr>
          <p:nvPr/>
        </p:nvSpPr>
        <p:spPr bwMode="auto">
          <a:xfrm>
            <a:off x="3203575" y="2420938"/>
            <a:ext cx="431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Б</a:t>
            </a:r>
          </a:p>
        </p:txBody>
      </p:sp>
      <p:sp>
        <p:nvSpPr>
          <p:cNvPr id="66569" name="Text Box 16"/>
          <p:cNvSpPr txBox="1">
            <a:spLocks noChangeArrowheads="1"/>
          </p:cNvSpPr>
          <p:nvPr/>
        </p:nvSpPr>
        <p:spPr bwMode="auto">
          <a:xfrm>
            <a:off x="6156325" y="2420938"/>
            <a:ext cx="431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В</a:t>
            </a:r>
          </a:p>
        </p:txBody>
      </p:sp>
      <p:sp>
        <p:nvSpPr>
          <p:cNvPr id="66570" name="Text Box 17"/>
          <p:cNvSpPr txBox="1">
            <a:spLocks noChangeArrowheads="1"/>
          </p:cNvSpPr>
          <p:nvPr/>
        </p:nvSpPr>
        <p:spPr bwMode="auto">
          <a:xfrm>
            <a:off x="323850" y="5084763"/>
            <a:ext cx="3603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Г</a:t>
            </a:r>
          </a:p>
        </p:txBody>
      </p:sp>
      <p:sp>
        <p:nvSpPr>
          <p:cNvPr id="66571" name="Text Box 18"/>
          <p:cNvSpPr txBox="1">
            <a:spLocks noChangeArrowheads="1"/>
          </p:cNvSpPr>
          <p:nvPr/>
        </p:nvSpPr>
        <p:spPr bwMode="auto">
          <a:xfrm>
            <a:off x="3203575" y="5084763"/>
            <a:ext cx="5032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Д</a:t>
            </a:r>
          </a:p>
        </p:txBody>
      </p:sp>
      <p:sp>
        <p:nvSpPr>
          <p:cNvPr id="66572" name="Text Box 19"/>
          <p:cNvSpPr txBox="1">
            <a:spLocks noChangeArrowheads="1"/>
          </p:cNvSpPr>
          <p:nvPr/>
        </p:nvSpPr>
        <p:spPr bwMode="auto">
          <a:xfrm>
            <a:off x="6372225" y="5013325"/>
            <a:ext cx="3603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Е</a:t>
            </a:r>
          </a:p>
        </p:txBody>
      </p:sp>
      <p:sp>
        <p:nvSpPr>
          <p:cNvPr id="66573" name="Rectangle 20"/>
          <p:cNvSpPr>
            <a:spLocks noChangeArrowheads="1"/>
          </p:cNvSpPr>
          <p:nvPr/>
        </p:nvSpPr>
        <p:spPr bwMode="auto">
          <a:xfrm rot="10774169" flipV="1">
            <a:off x="322263" y="5568950"/>
            <a:ext cx="85725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sz="1600">
                <a:latin typeface="Calibri" pitchFamily="34" charset="0"/>
              </a:rPr>
              <a:t>Этапы радикальной нефрэктомии при раке почки. А – мобилизация сосудов почки, нижней полой вены и аорты, Б – мобилизация почки, В – нефрэктомия, Г,Д – макропрепарат удаленной почки с опухолью, Е – лимфаденэктомия.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/>
          <p:cNvPicPr>
            <a:picLocks noChangeAspect="1" noChangeArrowheads="1"/>
          </p:cNvPicPr>
          <p:nvPr/>
        </p:nvPicPr>
        <p:blipFill>
          <a:blip r:embed="rId2"/>
          <a:srcRect r="34917" b="36501"/>
          <a:stretch>
            <a:fillRect/>
          </a:stretch>
        </p:blipFill>
        <p:spPr bwMode="auto">
          <a:xfrm>
            <a:off x="1042988" y="404813"/>
            <a:ext cx="7056437" cy="518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6" name="Rectangle 3"/>
          <p:cNvSpPr>
            <a:spLocks noChangeArrowheads="1"/>
          </p:cNvSpPr>
          <p:nvPr/>
        </p:nvSpPr>
        <p:spPr bwMode="auto">
          <a:xfrm rot="10800000" flipV="1">
            <a:off x="250825" y="5805488"/>
            <a:ext cx="87137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>
                <a:latin typeface="Calibri" pitchFamily="34" charset="0"/>
              </a:rPr>
              <a:t>Интраоперационная картина – выполнена нефрэктомия справа. Определяются увеличенные ретрокавальные лимфатические узлы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2"/>
          <p:cNvSpPr>
            <a:spLocks noChangeArrowheads="1"/>
          </p:cNvSpPr>
          <p:nvPr/>
        </p:nvSpPr>
        <p:spPr bwMode="auto">
          <a:xfrm>
            <a:off x="2038350" y="1879600"/>
            <a:ext cx="914400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070" tIns="35035" rIns="70070" bIns="35035">
            <a:spAutoFit/>
          </a:bodyPr>
          <a:lstStyle/>
          <a:p>
            <a:endParaRPr lang="ru-RU" altLang="ru-RU">
              <a:latin typeface="Calibri" pitchFamily="34" charset="0"/>
            </a:endParaRPr>
          </a:p>
        </p:txBody>
      </p:sp>
      <p:graphicFrame>
        <p:nvGraphicFramePr>
          <p:cNvPr id="49154" name="Object 88"/>
          <p:cNvGraphicFramePr>
            <a:graphicFrameLocks noChangeAspect="1"/>
          </p:cNvGraphicFramePr>
          <p:nvPr/>
        </p:nvGraphicFramePr>
        <p:xfrm>
          <a:off x="927100" y="2414588"/>
          <a:ext cx="2808288" cy="3748087"/>
        </p:xfrm>
        <a:graphic>
          <a:graphicData uri="http://schemas.openxmlformats.org/presentationml/2006/ole">
            <p:oleObj spid="_x0000_s49154" name="Точечный рисунок" r:id="rId3" imgW="5742857" imgH="4172532" progId="PBrush">
              <p:embed/>
            </p:oleObj>
          </a:graphicData>
        </a:graphic>
      </p:graphicFrame>
      <p:sp>
        <p:nvSpPr>
          <p:cNvPr id="271364" name="Rectangle 4"/>
          <p:cNvSpPr>
            <a:spLocks noGrp="1" noChangeArrowheads="1"/>
          </p:cNvSpPr>
          <p:nvPr>
            <p:ph type="title"/>
          </p:nvPr>
        </p:nvSpPr>
        <p:spPr>
          <a:xfrm>
            <a:off x="809625" y="455613"/>
            <a:ext cx="8229600" cy="114458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sz="3600" b="1" dirty="0" smtClean="0">
                <a:cs typeface="Tunga"/>
              </a:rPr>
              <a:t>Контроль НПВ при </a:t>
            </a:r>
            <a:r>
              <a:rPr lang="ru-RU" altLang="ru-RU" sz="3600" b="1" dirty="0" err="1" smtClean="0">
                <a:cs typeface="Tunga"/>
              </a:rPr>
              <a:t>подпеченочном</a:t>
            </a:r>
            <a:r>
              <a:rPr lang="ru-RU" altLang="ru-RU" sz="3600" b="1" dirty="0" smtClean="0">
                <a:cs typeface="Tunga"/>
              </a:rPr>
              <a:t> тромбозе</a:t>
            </a:r>
            <a:r>
              <a:rPr lang="en-US" altLang="ru-RU" sz="3600" b="1" dirty="0" smtClean="0">
                <a:cs typeface="Tunga"/>
              </a:rPr>
              <a:t> (II</a:t>
            </a:r>
            <a:r>
              <a:rPr lang="ru-RU" altLang="ru-RU" sz="3600" b="1" dirty="0" smtClean="0">
                <a:cs typeface="Tunga"/>
              </a:rPr>
              <a:t> тип</a:t>
            </a:r>
            <a:r>
              <a:rPr lang="en-US" altLang="ru-RU" sz="3600" b="1" dirty="0" smtClean="0">
                <a:cs typeface="Tunga"/>
              </a:rPr>
              <a:t>)</a:t>
            </a:r>
          </a:p>
        </p:txBody>
      </p:sp>
      <p:pic>
        <p:nvPicPr>
          <p:cNvPr id="25605" name="Picture 5" descr="DSCN0496"/>
          <p:cNvPicPr>
            <a:picLocks noChangeAspect="1" noChangeArrowheads="1"/>
          </p:cNvPicPr>
          <p:nvPr/>
        </p:nvPicPr>
        <p:blipFill>
          <a:blip r:embed="rId4" cstate="print"/>
          <a:srcRect l="15681" r="26089" b="27812"/>
          <a:stretch>
            <a:fillRect/>
          </a:stretch>
        </p:blipFill>
        <p:spPr bwMode="auto">
          <a:xfrm>
            <a:off x="4321175" y="2420938"/>
            <a:ext cx="3506788" cy="3749675"/>
          </a:xfrm>
          <a:prstGeom prst="rect">
            <a:avLst/>
          </a:prstGeom>
          <a:noFill/>
          <a:ln w="9525">
            <a:solidFill>
              <a:schemeClr val="bg2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/>
              <a:t>Показания к РП</a:t>
            </a:r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25000" lnSpcReduction="20000"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7000" b="1" i="1" dirty="0" smtClean="0"/>
              <a:t>Выделяют абсолютные, относительные и элективные показания</a:t>
            </a:r>
            <a:br>
              <a:rPr lang="ru-RU" sz="7000" b="1" i="1" dirty="0" smtClean="0"/>
            </a:br>
            <a:r>
              <a:rPr lang="ru-RU" sz="7000" b="1" i="1" dirty="0" smtClean="0"/>
              <a:t>к РП</a:t>
            </a:r>
            <a:r>
              <a:rPr lang="ru-RU" sz="7000" i="1" dirty="0" smtClean="0"/>
              <a:t>.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7200" b="1" i="1" dirty="0" smtClean="0"/>
              <a:t>Абсолютными показаниями </a:t>
            </a:r>
            <a:r>
              <a:rPr lang="ru-RU" sz="7200" i="1" dirty="0" smtClean="0"/>
              <a:t>к органосохраняющему лечению считаются наличие опухоли единственной почки, в том числе единственной функционирующей, или двустороннее опухолевое поражение почек.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7200" i="1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7200" b="1" i="1" dirty="0" smtClean="0"/>
              <a:t>К относительным показаниям относят</a:t>
            </a:r>
            <a:r>
              <a:rPr lang="ru-RU" sz="7200" i="1" dirty="0" smtClean="0"/>
              <a:t/>
            </a:r>
            <a:br>
              <a:rPr lang="ru-RU" sz="7200" i="1" dirty="0" smtClean="0"/>
            </a:br>
            <a:r>
              <a:rPr lang="ru-RU" sz="7200" i="1" dirty="0" smtClean="0"/>
              <a:t>опухоль почечной паренхимы при функционирующей контралатеральной почке у пациентов с сопутствующими заболеваниями, способными привести к ухудшению почечной функции (хронический </a:t>
            </a:r>
            <a:r>
              <a:rPr lang="ru-RU" sz="7200" i="1" dirty="0" err="1" smtClean="0"/>
              <a:t>пиелонефрит</a:t>
            </a:r>
            <a:r>
              <a:rPr lang="ru-RU" sz="7200" i="1" dirty="0" smtClean="0"/>
              <a:t>, </a:t>
            </a:r>
            <a:r>
              <a:rPr lang="ru-RU" sz="7200" i="1" dirty="0" err="1" smtClean="0"/>
              <a:t>хронический</a:t>
            </a:r>
            <a:r>
              <a:rPr lang="ru-RU" sz="7200" i="1" dirty="0" smtClean="0"/>
              <a:t> </a:t>
            </a:r>
            <a:r>
              <a:rPr lang="ru-RU" sz="7200" i="1" dirty="0" err="1" smtClean="0"/>
              <a:t>гломерулонефрит</a:t>
            </a:r>
            <a:r>
              <a:rPr lang="ru-RU" sz="7200" i="1" dirty="0" smtClean="0"/>
              <a:t>, мочекаменная болезнь, сахарный диабет, АГ, атеросклероз сосудов, нефросклероз и др.).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7200" i="1" dirty="0" smtClean="0"/>
              <a:t/>
            </a:r>
            <a:br>
              <a:rPr lang="ru-RU" sz="7200" i="1" dirty="0" smtClean="0"/>
            </a:br>
            <a:r>
              <a:rPr lang="ru-RU" sz="7200" b="1" i="1" dirty="0" smtClean="0"/>
              <a:t>Элективные показания</a:t>
            </a:r>
            <a:r>
              <a:rPr lang="ru-RU" sz="7200" i="1" dirty="0" smtClean="0"/>
              <a:t> к органосохраняющему хирургическому лечению имеют пациенты с клинически локализованным ПКР (стадии сТ1-Т2N0M0) с </a:t>
            </a:r>
            <a:r>
              <a:rPr lang="ru-RU" sz="7200" i="1" dirty="0" err="1" smtClean="0"/>
              <a:t>интактной</a:t>
            </a:r>
            <a:r>
              <a:rPr lang="ru-RU" sz="7200" i="1" dirty="0" smtClean="0"/>
              <a:t> второй почкой.</a:t>
            </a:r>
            <a:r>
              <a:rPr lang="ru-RU" sz="7200" dirty="0" smtClean="0"/>
              <a:t> </a:t>
            </a:r>
            <a:br>
              <a:rPr lang="ru-RU" sz="7200" dirty="0" smtClean="0"/>
            </a:br>
            <a:endParaRPr lang="ru-RU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МРТ брюшной полости и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забрюшинного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пространства</a:t>
            </a:r>
            <a:r>
              <a:rPr lang="ru-RU" dirty="0" smtClean="0"/>
              <a:t>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482" name="Содержимое 3" descr="C:\Documents and Settings\kras_gma\Мои документы\опухоль беременность\341F926D-F0DD-4BCA-A275-7F608A88EB02.jpe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85813" y="1600200"/>
            <a:ext cx="7572375" cy="50434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100" b="1" dirty="0" smtClean="0"/>
              <a:t>Параметры </a:t>
            </a:r>
            <a:r>
              <a:rPr lang="ru-RU" sz="3100" b="1" dirty="0" err="1" smtClean="0"/>
              <a:t>нефрометрических</a:t>
            </a:r>
            <a:r>
              <a:rPr lang="ru-RU" sz="3100" b="1" dirty="0" smtClean="0"/>
              <a:t> шкал RENAL и PADUA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16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500" y="1600200"/>
            <a:ext cx="80010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2">
            <a:extLst>
              <a:ext uri="{FF2B5EF4-FFF2-40B4-BE49-F238E27FC236}">
                <a16:creationId xmlns:a16="http://schemas.microsoft.com/office/drawing/2014/main" xmlns="" id="{75002177-8C2A-4830-A346-363EEC94AE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8757" y="92076"/>
            <a:ext cx="6943725" cy="742950"/>
          </a:xfrm>
        </p:spPr>
        <p:txBody>
          <a:bodyPr/>
          <a:lstStyle/>
          <a:p>
            <a:r>
              <a:rPr lang="ru-RU" altLang="ru-RU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Органосохраняющие операции</a:t>
            </a: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xmlns="" id="{CA66FA41-AADF-48DF-BE25-608460E51CF0}"/>
              </a:ext>
            </a:extLst>
          </p:cNvPr>
          <p:cNvGrpSpPr>
            <a:grpSpLocks/>
          </p:cNvGrpSpPr>
          <p:nvPr/>
        </p:nvGrpSpPr>
        <p:grpSpPr bwMode="auto">
          <a:xfrm>
            <a:off x="1331129" y="908052"/>
            <a:ext cx="7177198" cy="3167063"/>
            <a:chOff x="158" y="1298"/>
            <a:chExt cx="6027" cy="1995"/>
          </a:xfrm>
        </p:grpSpPr>
        <p:pic>
          <p:nvPicPr>
            <p:cNvPr id="327685" name="Picture 5">
              <a:extLst>
                <a:ext uri="{FF2B5EF4-FFF2-40B4-BE49-F238E27FC236}">
                  <a16:creationId xmlns:a16="http://schemas.microsoft.com/office/drawing/2014/main" xmlns="" id="{3078207F-3F26-4DBD-BC18-5DB1F85B67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1298"/>
              <a:ext cx="1021" cy="1574"/>
            </a:xfrm>
            <a:prstGeom prst="rect">
              <a:avLst/>
            </a:prstGeom>
            <a:solidFill>
              <a:srgbClr val="FFFF00"/>
            </a:solidFill>
          </p:spPr>
        </p:pic>
        <p:pic>
          <p:nvPicPr>
            <p:cNvPr id="327686" name="Picture 6">
              <a:extLst>
                <a:ext uri="{FF2B5EF4-FFF2-40B4-BE49-F238E27FC236}">
                  <a16:creationId xmlns:a16="http://schemas.microsoft.com/office/drawing/2014/main" xmlns="" id="{3DA102C8-1A92-4D9C-A66F-AEEBA5B2B9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" y="1298"/>
              <a:ext cx="1516" cy="1588"/>
            </a:xfrm>
            <a:prstGeom prst="rect">
              <a:avLst/>
            </a:prstGeom>
            <a:solidFill>
              <a:srgbClr val="FFFF00"/>
            </a:solidFill>
          </p:spPr>
        </p:pic>
        <p:pic>
          <p:nvPicPr>
            <p:cNvPr id="327687" name="Picture 7">
              <a:extLst>
                <a:ext uri="{FF2B5EF4-FFF2-40B4-BE49-F238E27FC236}">
                  <a16:creationId xmlns:a16="http://schemas.microsoft.com/office/drawing/2014/main" xmlns="" id="{BDE66891-661E-4759-8424-F374D71FB0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1298"/>
              <a:ext cx="1094" cy="1588"/>
            </a:xfrm>
            <a:prstGeom prst="rect">
              <a:avLst/>
            </a:prstGeom>
            <a:solidFill>
              <a:srgbClr val="FFFF00"/>
            </a:solidFill>
          </p:spPr>
        </p:pic>
        <p:pic>
          <p:nvPicPr>
            <p:cNvPr id="327688" name="Picture 8">
              <a:extLst>
                <a:ext uri="{FF2B5EF4-FFF2-40B4-BE49-F238E27FC236}">
                  <a16:creationId xmlns:a16="http://schemas.microsoft.com/office/drawing/2014/main" xmlns="" id="{3DDFBDA8-8BA9-4720-9872-6588F43463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2" y="1298"/>
              <a:ext cx="1275" cy="1588"/>
            </a:xfrm>
            <a:prstGeom prst="rect">
              <a:avLst/>
            </a:prstGeom>
            <a:solidFill>
              <a:srgbClr val="FFFF00"/>
            </a:solidFill>
          </p:spPr>
        </p:pic>
        <p:sp>
          <p:nvSpPr>
            <p:cNvPr id="327689" name="Text Box 9">
              <a:extLst>
                <a:ext uri="{FF2B5EF4-FFF2-40B4-BE49-F238E27FC236}">
                  <a16:creationId xmlns:a16="http://schemas.microsoft.com/office/drawing/2014/main" xmlns="" id="{30504F35-EB65-4BF0-915D-2EA6821634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" y="2886"/>
              <a:ext cx="1476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ru-RU" altLang="ru-RU" b="1" i="1">
                  <a:solidFill>
                    <a:schemeClr val="tx2"/>
                  </a:solidFill>
                </a:rPr>
                <a:t>Плоскостная</a:t>
              </a:r>
            </a:p>
            <a:p>
              <a:pPr algn="ctr" eaLnBrk="1" hangingPunct="1"/>
              <a:r>
                <a:rPr lang="ru-RU" altLang="ru-RU" b="1" i="1">
                  <a:solidFill>
                    <a:schemeClr val="tx2"/>
                  </a:solidFill>
                </a:rPr>
                <a:t>резекция</a:t>
              </a:r>
            </a:p>
          </p:txBody>
        </p:sp>
        <p:sp>
          <p:nvSpPr>
            <p:cNvPr id="327690" name="Text Box 10">
              <a:extLst>
                <a:ext uri="{FF2B5EF4-FFF2-40B4-BE49-F238E27FC236}">
                  <a16:creationId xmlns:a16="http://schemas.microsoft.com/office/drawing/2014/main" xmlns="" id="{D6A8D10C-F829-4275-9CC3-0E76972C41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9" y="2886"/>
              <a:ext cx="1445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ru-RU" altLang="ru-RU" b="1" i="1">
                  <a:solidFill>
                    <a:schemeClr val="tx2"/>
                  </a:solidFill>
                </a:rPr>
                <a:t>Клиновидная</a:t>
              </a:r>
            </a:p>
            <a:p>
              <a:pPr algn="ctr" eaLnBrk="1" hangingPunct="1"/>
              <a:r>
                <a:rPr lang="ru-RU" altLang="ru-RU" b="1" i="1">
                  <a:solidFill>
                    <a:schemeClr val="tx2"/>
                  </a:solidFill>
                </a:rPr>
                <a:t>резекция</a:t>
              </a:r>
            </a:p>
          </p:txBody>
        </p:sp>
        <p:sp>
          <p:nvSpPr>
            <p:cNvPr id="327691" name="Text Box 11">
              <a:extLst>
                <a:ext uri="{FF2B5EF4-FFF2-40B4-BE49-F238E27FC236}">
                  <a16:creationId xmlns:a16="http://schemas.microsoft.com/office/drawing/2014/main" xmlns="" id="{54B68CBB-4D7A-4E9D-81E6-DD8E548483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8" y="2886"/>
              <a:ext cx="1518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ru-RU" altLang="ru-RU" b="1" i="1">
                  <a:solidFill>
                    <a:schemeClr val="tx2"/>
                  </a:solidFill>
                </a:rPr>
                <a:t>Фронтальная</a:t>
              </a:r>
            </a:p>
            <a:p>
              <a:pPr algn="ctr" eaLnBrk="1" hangingPunct="1"/>
              <a:r>
                <a:rPr lang="ru-RU" altLang="ru-RU" b="1" i="1">
                  <a:solidFill>
                    <a:schemeClr val="tx2"/>
                  </a:solidFill>
                </a:rPr>
                <a:t>резекция</a:t>
              </a:r>
            </a:p>
          </p:txBody>
        </p:sp>
        <p:sp>
          <p:nvSpPr>
            <p:cNvPr id="327692" name="Text Box 12">
              <a:extLst>
                <a:ext uri="{FF2B5EF4-FFF2-40B4-BE49-F238E27FC236}">
                  <a16:creationId xmlns:a16="http://schemas.microsoft.com/office/drawing/2014/main" xmlns="" id="{D4DD1209-4DB9-4C75-98B8-F85B3FF897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9" y="2886"/>
              <a:ext cx="185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ru-RU" altLang="ru-RU" b="1" i="1">
                  <a:solidFill>
                    <a:schemeClr val="tx2"/>
                  </a:solidFill>
                </a:rPr>
                <a:t>Энуклеорезекция</a:t>
              </a:r>
            </a:p>
          </p:txBody>
        </p:sp>
      </p:grpSp>
      <p:pic>
        <p:nvPicPr>
          <p:cNvPr id="327693" name="Picture 13">
            <a:extLst>
              <a:ext uri="{FF2B5EF4-FFF2-40B4-BE49-F238E27FC236}">
                <a16:creationId xmlns:a16="http://schemas.microsoft.com/office/drawing/2014/main" xmlns="" id="{02D5B753-A8AB-41C1-A55B-B5F260D9D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3692" y="4076700"/>
            <a:ext cx="1645444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694" name="Picture 14">
            <a:extLst>
              <a:ext uri="{FF2B5EF4-FFF2-40B4-BE49-F238E27FC236}">
                <a16:creationId xmlns:a16="http://schemas.microsoft.com/office/drawing/2014/main" xmlns="" id="{271BF26A-4946-42BA-B2BB-6F68AC305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1289" y="4221163"/>
            <a:ext cx="2213372" cy="210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695" name="Picture 15">
            <a:extLst>
              <a:ext uri="{FF2B5EF4-FFF2-40B4-BE49-F238E27FC236}">
                <a16:creationId xmlns:a16="http://schemas.microsoft.com/office/drawing/2014/main" xmlns="" id="{A604BB41-2C35-4EAD-A348-3159DBF47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0620" y="4221165"/>
            <a:ext cx="1335881" cy="263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696" name="Picture 16">
            <a:extLst>
              <a:ext uri="{FF2B5EF4-FFF2-40B4-BE49-F238E27FC236}">
                <a16:creationId xmlns:a16="http://schemas.microsoft.com/office/drawing/2014/main" xmlns="" id="{C87B68A1-827D-4840-9940-E376F3E57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4366" y="4149727"/>
            <a:ext cx="2075259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2FED0B27-F6E8-4750-A021-B11CFFAE2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27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71563" y="571500"/>
            <a:ext cx="6858000" cy="5715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3" descr="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/>
          <p:cNvPicPr>
            <a:picLocks noChangeAspect="1" noChangeArrowheads="1"/>
          </p:cNvPicPr>
          <p:nvPr/>
        </p:nvPicPr>
        <p:blipFill>
          <a:blip r:embed="rId2"/>
          <a:srcRect r="59985"/>
          <a:stretch>
            <a:fillRect/>
          </a:stretch>
        </p:blipFill>
        <p:spPr bwMode="auto">
          <a:xfrm>
            <a:off x="687388" y="404813"/>
            <a:ext cx="3211512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2" name="Rectangle 3"/>
          <p:cNvSpPr>
            <a:spLocks noChangeArrowheads="1"/>
          </p:cNvSpPr>
          <p:nvPr/>
        </p:nvSpPr>
        <p:spPr bwMode="auto">
          <a:xfrm>
            <a:off x="4140200" y="2687638"/>
            <a:ext cx="4608513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>
                <a:latin typeface="Calibri" pitchFamily="34" charset="0"/>
              </a:rPr>
              <a:t>Компьютерные томограммы -  множественные метастазы рака почки в легкие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xmlns="" id="{20F673C9-2472-4853-8F5D-0A04B24C4C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236" y="188915"/>
            <a:ext cx="6468665" cy="719137"/>
          </a:xfrm>
          <a:noFill/>
          <a:ln/>
        </p:spPr>
        <p:txBody>
          <a:bodyPr vert="horz" lIns="92075" tIns="46038" rIns="92075" bIns="46038" rtlCol="0" anchor="ctr">
            <a:normAutofit/>
          </a:bodyPr>
          <a:lstStyle/>
          <a:p>
            <a:pPr eaLnBrk="0" hangingPunct="0"/>
            <a:r>
              <a:rPr lang="ru-RU" altLang="ru-RU" sz="3200" u="sng" dirty="0"/>
              <a:t>Метастазирование рака почки</a:t>
            </a:r>
            <a:endParaRPr lang="ru-RU" altLang="ru-RU" sz="3200" dirty="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xmlns="" id="{7D90CD50-0838-4947-A651-C56A1706B8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45344" y="1412877"/>
            <a:ext cx="4591050" cy="3459163"/>
          </a:xfrm>
          <a:noFill/>
          <a:ln/>
        </p:spPr>
        <p:txBody>
          <a:bodyPr vert="horz" lIns="92075" tIns="46038" rIns="92075" bIns="46038" rtlCol="0">
            <a:normAutofit/>
          </a:bodyPr>
          <a:lstStyle/>
          <a:p>
            <a:pPr eaLnBrk="0" hangingPunct="0">
              <a:buFont typeface="Wingdings" panose="05000000000000000000" pitchFamily="2" charset="2"/>
              <a:buNone/>
            </a:pPr>
            <a:r>
              <a:rPr lang="ru-RU" altLang="ru-RU" dirty="0" err="1"/>
              <a:t>Гематогенно</a:t>
            </a:r>
            <a:endParaRPr lang="ru-RU" altLang="ru-RU" dirty="0"/>
          </a:p>
          <a:p>
            <a:pPr eaLnBrk="0" hangingPunct="0"/>
            <a:r>
              <a:rPr lang="ru-RU" altLang="ru-RU" sz="2400" dirty="0"/>
              <a:t>Легкие </a:t>
            </a:r>
          </a:p>
          <a:p>
            <a:pPr eaLnBrk="0" hangingPunct="0"/>
            <a:r>
              <a:rPr lang="ru-RU" altLang="ru-RU" sz="2400" dirty="0"/>
              <a:t>Печень </a:t>
            </a:r>
            <a:endParaRPr lang="en-US" altLang="ru-RU" sz="2400" dirty="0"/>
          </a:p>
          <a:p>
            <a:pPr eaLnBrk="0" hangingPunct="0"/>
            <a:r>
              <a:rPr lang="ru-RU" altLang="ru-RU" sz="2400" dirty="0"/>
              <a:t>Кости </a:t>
            </a:r>
            <a:endParaRPr lang="en-US" altLang="ru-RU" sz="2400" dirty="0"/>
          </a:p>
          <a:p>
            <a:pPr eaLnBrk="0" hangingPunct="0"/>
            <a:r>
              <a:rPr lang="ru-RU" altLang="ru-RU" sz="2400" dirty="0" err="1"/>
              <a:t>контрлатеральная</a:t>
            </a:r>
            <a:r>
              <a:rPr lang="ru-RU" altLang="ru-RU" sz="2400" dirty="0"/>
              <a:t> почка </a:t>
            </a:r>
          </a:p>
          <a:p>
            <a:pPr eaLnBrk="0" hangingPunct="0"/>
            <a:r>
              <a:rPr lang="ru-RU" altLang="ru-RU" sz="2400" dirty="0"/>
              <a:t>Надпочечники головной мозг </a:t>
            </a:r>
            <a:r>
              <a:rPr lang="en-US" altLang="ru-RU" sz="2400" dirty="0"/>
              <a:t> </a:t>
            </a:r>
            <a:endParaRPr lang="ru-RU" altLang="ru-RU" sz="2400" dirty="0"/>
          </a:p>
        </p:txBody>
      </p:sp>
      <p:sp>
        <p:nvSpPr>
          <p:cNvPr id="23558" name="Rectangle 6">
            <a:extLst>
              <a:ext uri="{FF2B5EF4-FFF2-40B4-BE49-F238E27FC236}">
                <a16:creationId xmlns:a16="http://schemas.microsoft.com/office/drawing/2014/main" xmlns="" id="{4AB68FF2-51EA-4A2B-ACAE-060A0BDF5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4470" y="1484312"/>
            <a:ext cx="3294460" cy="3087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ru-RU" altLang="ru-RU" sz="2400" dirty="0">
                <a:effectLst/>
              </a:rPr>
              <a:t>     </a:t>
            </a:r>
            <a:r>
              <a:rPr lang="ru-RU" altLang="ru-RU" sz="2400" dirty="0" err="1">
                <a:effectLst/>
                <a:latin typeface="Times New Roman" pitchFamily="18" charset="0"/>
                <a:cs typeface="Times New Roman" pitchFamily="18" charset="0"/>
              </a:rPr>
              <a:t>Лимфогенно</a:t>
            </a:r>
            <a:endParaRPr lang="ru-RU" altLang="ru-RU" sz="2400" dirty="0"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2400" dirty="0">
                <a:effectLst/>
                <a:latin typeface="Times New Roman" pitchFamily="18" charset="0"/>
                <a:cs typeface="Times New Roman" pitchFamily="18" charset="0"/>
              </a:rPr>
              <a:t>по ходу сосудов «почечной ножки» через </a:t>
            </a:r>
            <a:r>
              <a:rPr lang="ru-RU" altLang="ru-RU" sz="2400" dirty="0" err="1">
                <a:effectLst/>
                <a:latin typeface="Times New Roman" pitchFamily="18" charset="0"/>
                <a:cs typeface="Times New Roman" pitchFamily="18" charset="0"/>
              </a:rPr>
              <a:t>парааортальные</a:t>
            </a:r>
            <a:r>
              <a:rPr lang="ru-RU" altLang="ru-RU" sz="2400" dirty="0"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400" dirty="0" err="1">
                <a:effectLst/>
                <a:latin typeface="Times New Roman" pitchFamily="18" charset="0"/>
                <a:cs typeface="Times New Roman" pitchFamily="18" charset="0"/>
              </a:rPr>
              <a:t>паракавальные</a:t>
            </a:r>
            <a:r>
              <a:rPr lang="ru-RU" altLang="ru-RU" sz="2400" dirty="0">
                <a:effectLst/>
                <a:latin typeface="Times New Roman" pitchFamily="18" charset="0"/>
                <a:cs typeface="Times New Roman" pitchFamily="18" charset="0"/>
              </a:rPr>
              <a:t> лимфатические узлы в заднее средостение </a:t>
            </a:r>
          </a:p>
        </p:txBody>
      </p:sp>
      <p:sp>
        <p:nvSpPr>
          <p:cNvPr id="23560" name="Line 8">
            <a:extLst>
              <a:ext uri="{FF2B5EF4-FFF2-40B4-BE49-F238E27FC236}">
                <a16:creationId xmlns:a16="http://schemas.microsoft.com/office/drawing/2014/main" xmlns="" id="{44CDD0A8-ADF9-48A6-9AAA-105C04E8CB1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41935" y="836613"/>
            <a:ext cx="1314450" cy="576262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561" name="Line 9">
            <a:extLst>
              <a:ext uri="{FF2B5EF4-FFF2-40B4-BE49-F238E27FC236}">
                <a16:creationId xmlns:a16="http://schemas.microsoft.com/office/drawing/2014/main" xmlns="" id="{DBF37ECF-75B8-4913-90E5-4EE0D709E637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9972" y="765177"/>
            <a:ext cx="1241822" cy="792163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83302" name="Picture 1030">
            <a:extLst>
              <a:ext uri="{FF2B5EF4-FFF2-40B4-BE49-F238E27FC236}">
                <a16:creationId xmlns:a16="http://schemas.microsoft.com/office/drawing/2014/main" xmlns="" id="{F46D8C43-523C-4023-8CF3-160D37C7E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5683" y="4292600"/>
            <a:ext cx="1775222" cy="256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3304" name="Picture 1032">
            <a:extLst>
              <a:ext uri="{FF2B5EF4-FFF2-40B4-BE49-F238E27FC236}">
                <a16:creationId xmlns:a16="http://schemas.microsoft.com/office/drawing/2014/main" xmlns="" id="{11515740-623C-4912-9E9A-E68F00CDF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9195" y="4437063"/>
            <a:ext cx="1697831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5" name="Picture 1033">
            <a:extLst>
              <a:ext uri="{FF2B5EF4-FFF2-40B4-BE49-F238E27FC236}">
                <a16:creationId xmlns:a16="http://schemas.microsoft.com/office/drawing/2014/main" xmlns="" id="{98A82D27-4D4D-4826-9298-D2AD55DBE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75748" y="4929198"/>
            <a:ext cx="2349103" cy="1712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D84C07B7-E561-48A7-A9F9-63D3452A4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>
            <a:extLst>
              <a:ext uri="{FF2B5EF4-FFF2-40B4-BE49-F238E27FC236}">
                <a16:creationId xmlns:a16="http://schemas.microsoft.com/office/drawing/2014/main" xmlns="" id="{9B5A8D0C-0414-4CB7-9B1F-F08DF7E6E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119" y="69197"/>
            <a:ext cx="7124506" cy="1230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ru-RU" altLang="ru-RU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Радиологические методы исследования</a:t>
            </a:r>
          </a:p>
        </p:txBody>
      </p:sp>
      <p:sp>
        <p:nvSpPr>
          <p:cNvPr id="171011" name="Rectangle 3">
            <a:extLst>
              <a:ext uri="{FF2B5EF4-FFF2-40B4-BE49-F238E27FC236}">
                <a16:creationId xmlns:a16="http://schemas.microsoft.com/office/drawing/2014/main" xmlns="" id="{96CFFFC3-7A9C-4334-BF54-AAE51C194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691" y="1052513"/>
            <a:ext cx="3257550" cy="1570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3200" dirty="0"/>
              <a:t>Динамическая </a:t>
            </a:r>
            <a:r>
              <a:rPr lang="ru-RU" altLang="ru-RU" sz="3200" dirty="0" err="1"/>
              <a:t>нефросцинтиграфия</a:t>
            </a:r>
            <a:endParaRPr lang="ru-RU" altLang="ru-RU" sz="2000" dirty="0"/>
          </a:p>
        </p:txBody>
      </p:sp>
      <p:sp>
        <p:nvSpPr>
          <p:cNvPr id="171012" name="Rectangle 4">
            <a:extLst>
              <a:ext uri="{FF2B5EF4-FFF2-40B4-BE49-F238E27FC236}">
                <a16:creationId xmlns:a16="http://schemas.microsoft.com/office/drawing/2014/main" xmlns="" id="{399312C7-F50E-46A2-92F8-617F90083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2976" y="2786058"/>
            <a:ext cx="3257550" cy="107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3200" dirty="0" err="1"/>
              <a:t>Остеосцинтиграфия</a:t>
            </a:r>
            <a:endParaRPr lang="ru-RU" altLang="ru-RU" sz="2000" dirty="0"/>
          </a:p>
        </p:txBody>
      </p:sp>
      <p:sp>
        <p:nvSpPr>
          <p:cNvPr id="171013" name="Rectangle 5">
            <a:extLst>
              <a:ext uri="{FF2B5EF4-FFF2-40B4-BE49-F238E27FC236}">
                <a16:creationId xmlns:a16="http://schemas.microsoft.com/office/drawing/2014/main" xmlns="" id="{F8D446EF-5FB6-4243-992C-E8126714CE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0347" y="1196975"/>
            <a:ext cx="3257550" cy="1816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2800" dirty="0"/>
              <a:t>определение функции противоположной почки</a:t>
            </a:r>
            <a:endParaRPr lang="ru-RU" altLang="ru-RU" sz="1800" dirty="0"/>
          </a:p>
        </p:txBody>
      </p:sp>
      <p:sp>
        <p:nvSpPr>
          <p:cNvPr id="171014" name="Rectangle 6">
            <a:extLst>
              <a:ext uri="{FF2B5EF4-FFF2-40B4-BE49-F238E27FC236}">
                <a16:creationId xmlns:a16="http://schemas.microsoft.com/office/drawing/2014/main" xmlns="" id="{96FC346F-403F-4F9E-999F-1552F3C595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9322" y="2928934"/>
            <a:ext cx="2115730" cy="1570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3200" dirty="0"/>
              <a:t>диагностика костных метастазов</a:t>
            </a:r>
            <a:endParaRPr lang="ru-RU" altLang="ru-RU" sz="2000" dirty="0"/>
          </a:p>
        </p:txBody>
      </p:sp>
      <p:sp>
        <p:nvSpPr>
          <p:cNvPr id="171015" name="Line 7">
            <a:extLst>
              <a:ext uri="{FF2B5EF4-FFF2-40B4-BE49-F238E27FC236}">
                <a16:creationId xmlns:a16="http://schemas.microsoft.com/office/drawing/2014/main" xmlns="" id="{FF6EB732-BDF9-40AA-8078-778E709A7E5A}"/>
              </a:ext>
            </a:extLst>
          </p:cNvPr>
          <p:cNvSpPr>
            <a:spLocks noChangeShapeType="1"/>
          </p:cNvSpPr>
          <p:nvPr/>
        </p:nvSpPr>
        <p:spPr bwMode="auto">
          <a:xfrm>
            <a:off x="4139804" y="2924175"/>
            <a:ext cx="51435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1016" name="Line 8">
            <a:extLst>
              <a:ext uri="{FF2B5EF4-FFF2-40B4-BE49-F238E27FC236}">
                <a16:creationId xmlns:a16="http://schemas.microsoft.com/office/drawing/2014/main" xmlns="" id="{64EB8150-EC38-4E6D-9E9A-CA1E5ADDE312}"/>
              </a:ext>
            </a:extLst>
          </p:cNvPr>
          <p:cNvSpPr>
            <a:spLocks noChangeShapeType="1"/>
          </p:cNvSpPr>
          <p:nvPr/>
        </p:nvSpPr>
        <p:spPr bwMode="auto">
          <a:xfrm>
            <a:off x="4086225" y="1628775"/>
            <a:ext cx="485775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378882" name="Picture 2">
            <a:extLst>
              <a:ext uri="{FF2B5EF4-FFF2-40B4-BE49-F238E27FC236}">
                <a16:creationId xmlns:a16="http://schemas.microsoft.com/office/drawing/2014/main" xmlns="" id="{A1B391F0-2AF1-4364-BE1D-24CB64B2B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7290" y="3857628"/>
            <a:ext cx="2915841" cy="277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883" name="Line 3">
            <a:extLst>
              <a:ext uri="{FF2B5EF4-FFF2-40B4-BE49-F238E27FC236}">
                <a16:creationId xmlns:a16="http://schemas.microsoft.com/office/drawing/2014/main" xmlns="" id="{0CC0BB7A-FA78-404F-924D-77C8369C819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56497" y="3573465"/>
            <a:ext cx="1727597" cy="935037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1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2F2FD841-92E3-4DE3-9B42-AD502858F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Таргетная терапия рака почки</a:t>
            </a:r>
          </a:p>
        </p:txBody>
      </p:sp>
      <p:sp>
        <p:nvSpPr>
          <p:cNvPr id="79874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19263"/>
            <a:ext cx="4035425" cy="4411662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ru-RU" sz="2200" smtClean="0"/>
              <a:t>В 2007 году для лечения метастатического РП в России зарегистрирован таргетный препарат Сутент (сунитиниб). Сунитиниб – таблетированный ингибитор тирозинкиназ, который воздействует на все известные виды рецепторов к PDGF и VEGF (VEGFRs, PDGFR–α, PDGFR–β, c–KIT и FLT–3), участвующих в процессе роста опухоли, патологическом ангиогенезе и метастазировании. </a:t>
            </a:r>
          </a:p>
        </p:txBody>
      </p:sp>
      <p:sp>
        <p:nvSpPr>
          <p:cNvPr id="79875" name="Rectangle 8"/>
          <p:cNvSpPr>
            <a:spLocks noGrp="1" noChangeArrowheads="1"/>
          </p:cNvSpPr>
          <p:nvPr>
            <p:ph sz="half" idx="2"/>
          </p:nvPr>
        </p:nvSpPr>
        <p:spPr>
          <a:xfrm>
            <a:off x="4651375" y="1719263"/>
            <a:ext cx="4035425" cy="4411662"/>
          </a:xfrm>
        </p:spPr>
        <p:txBody>
          <a:bodyPr/>
          <a:lstStyle/>
          <a:p>
            <a:pPr>
              <a:lnSpc>
                <a:spcPct val="70000"/>
              </a:lnSpc>
            </a:pPr>
            <a:endParaRPr lang="ru-RU" sz="1600" smtClean="0"/>
          </a:p>
        </p:txBody>
      </p:sp>
      <p:pic>
        <p:nvPicPr>
          <p:cNvPr id="79876" name="Picture 5" descr="article-0-023C093300000578-956_468x3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2133600"/>
            <a:ext cx="374332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Диссеминированная стадия (М1) </a:t>
            </a:r>
            <a:br>
              <a:rPr lang="ru-RU" sz="2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препараты клинического использования</a:t>
            </a:r>
          </a:p>
        </p:txBody>
      </p:sp>
      <p:pic>
        <p:nvPicPr>
          <p:cNvPr id="8089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85813" y="1714500"/>
            <a:ext cx="7500937" cy="22510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Диссеминированная стадия (М1)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препараты клинического использования</a:t>
            </a:r>
          </a:p>
        </p:txBody>
      </p:sp>
      <p:pic>
        <p:nvPicPr>
          <p:cNvPr id="819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313" y="1500188"/>
            <a:ext cx="8643937" cy="46259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700" dirty="0" smtClean="0"/>
              <a:t>Макропрепарат: почка с </a:t>
            </a:r>
            <a:r>
              <a:rPr lang="ru-RU" sz="2700" dirty="0" err="1" smtClean="0"/>
              <a:t>ангиомиолипомой</a:t>
            </a:r>
            <a:r>
              <a:rPr lang="ru-RU" dirty="0" smtClean="0"/>
              <a:t>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21506" name="Содержимое 3" descr="C:\Documents and Settings\kras_gma\Мои документы\опухоль беременность\24A5B0DB-8C8C-43C8-A3A4-280A1709EF41.jpe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28688" y="1600200"/>
            <a:ext cx="6858000" cy="49006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3" descr="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Прямоугольник 1"/>
          <p:cNvSpPr>
            <a:spLocks noChangeArrowheads="1"/>
          </p:cNvSpPr>
          <p:nvPr/>
        </p:nvSpPr>
        <p:spPr bwMode="auto">
          <a:xfrm>
            <a:off x="1643063" y="2143125"/>
            <a:ext cx="56911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>
                <a:latin typeface="Calibri" pitchFamily="34" charset="0"/>
              </a:rPr>
              <a:t>Уротелиальный рак  почки.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3" descr="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2" descr="опух лох 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404813"/>
            <a:ext cx="7129462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8" name="Text Box 3"/>
          <p:cNvSpPr txBox="1">
            <a:spLocks noChangeArrowheads="1"/>
          </p:cNvSpPr>
          <p:nvPr/>
        </p:nvSpPr>
        <p:spPr bwMode="auto">
          <a:xfrm>
            <a:off x="539750" y="5013325"/>
            <a:ext cx="8280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Макропрепарат удаленной почки с папиллярной опухолью лоханки.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ЭПИДЕМИОЛОГИЯ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/>
          </a:bodyPr>
          <a:lstStyle/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err="1" smtClean="0"/>
              <a:t>Уротелиальный</a:t>
            </a:r>
            <a:r>
              <a:rPr lang="ru-RU" dirty="0" smtClean="0"/>
              <a:t> рак занимает 4 место по распространенности злокачественных </a:t>
            </a:r>
            <a:r>
              <a:rPr lang="ru-RU" dirty="0" err="1" smtClean="0"/>
              <a:t>опухолейпосле</a:t>
            </a:r>
            <a:r>
              <a:rPr lang="ru-RU" dirty="0" smtClean="0"/>
              <a:t> рака простаты (или молочных желез), легкого и </a:t>
            </a:r>
            <a:r>
              <a:rPr lang="ru-RU" dirty="0" err="1" smtClean="0"/>
              <a:t>колоректального</a:t>
            </a:r>
            <a:r>
              <a:rPr lang="ru-RU" dirty="0" smtClean="0"/>
              <a:t> рака.</a:t>
            </a:r>
            <a:endParaRPr lang="en-US" dirty="0" smtClean="0"/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err="1" smtClean="0"/>
              <a:t>Уротелиальный</a:t>
            </a:r>
            <a:r>
              <a:rPr lang="ru-RU" dirty="0" smtClean="0"/>
              <a:t> рак верхних мочевыводящих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путей (УРВМП) в 5-10% от всех случаев </a:t>
            </a:r>
            <a:r>
              <a:rPr lang="ru-RU" dirty="0" err="1" smtClean="0"/>
              <a:t>уротелиального</a:t>
            </a:r>
            <a:r>
              <a:rPr lang="ru-RU" dirty="0" smtClean="0"/>
              <a:t> рака. Ежегодная заболеваемость УРВМП в западных странах составляет 1 или 2 случая на 100 000жителей.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ЭПИДЕМИОЛОГИЯ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Развитие УРВМП отличается от такового при раке мочевого пузыря: 60% УРВМП являются </a:t>
            </a:r>
            <a:r>
              <a:rPr lang="ru-RU" dirty="0" err="1" smtClean="0"/>
              <a:t>инвазивными</a:t>
            </a:r>
            <a:r>
              <a:rPr lang="ru-RU" dirty="0" smtClean="0"/>
              <a:t> на момент установления диагноза, по сравнению с 15% при раке мочевого пузыря.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Пик заболеваемости УРВМП приходится на седьмую-восьмую декаду жизни, УРВМП в три раза чаще встречается у мужчин, чем у женщин.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Наследственные случаи УРВМП сочетаются с наследственным не </a:t>
            </a:r>
            <a:r>
              <a:rPr lang="ru-RU" dirty="0" err="1" smtClean="0"/>
              <a:t>полипозным</a:t>
            </a:r>
            <a:r>
              <a:rPr lang="ru-RU" dirty="0" smtClean="0"/>
              <a:t> </a:t>
            </a:r>
            <a:r>
              <a:rPr lang="ru-RU" dirty="0" err="1" smtClean="0"/>
              <a:t>колоректальным</a:t>
            </a:r>
            <a:r>
              <a:rPr lang="ru-RU" dirty="0" smtClean="0"/>
              <a:t> раком.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Факторы риска</a:t>
            </a:r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Профессиональная деятельность, связанная с определенными ароматическими аминами, также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является фактором риска (лакокрасочная, текстильная, химическая, нефтяная и угольная промышленность).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У людей, занятых на таких производствах, реализуется </a:t>
            </a:r>
            <a:r>
              <a:rPr lang="ru-RU" dirty="0" err="1" smtClean="0"/>
              <a:t>карциногенный</a:t>
            </a:r>
            <a:r>
              <a:rPr lang="ru-RU" dirty="0" smtClean="0"/>
              <a:t> эффект определенных химических веществ (</a:t>
            </a:r>
            <a:r>
              <a:rPr lang="ru-RU" dirty="0" err="1" smtClean="0"/>
              <a:t>бензидин</a:t>
            </a:r>
            <a:r>
              <a:rPr lang="ru-RU" dirty="0" smtClean="0"/>
              <a:t> и </a:t>
            </a:r>
            <a:r>
              <a:rPr lang="ru-RU" dirty="0" err="1" smtClean="0"/>
              <a:t>β-нафталин</a:t>
            </a:r>
            <a:r>
              <a:rPr lang="ru-RU" dirty="0" smtClean="0"/>
              <a:t>)1. экспозиция составляет приблизительно 7 лет, с латентным периодом до 20 лет. Риск развития УРВМП после контакта с ароматическими аминами повышается в 8 раз.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Классификация и морфология</a:t>
            </a:r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/>
              <a:t>Гистологические типы: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Более чем 95% </a:t>
            </a:r>
            <a:r>
              <a:rPr lang="ru-RU" dirty="0" err="1" smtClean="0"/>
              <a:t>уротелиального</a:t>
            </a:r>
            <a:r>
              <a:rPr lang="ru-RU" dirty="0" smtClean="0"/>
              <a:t> рака развивается из </a:t>
            </a:r>
            <a:r>
              <a:rPr lang="ru-RU" dirty="0" err="1" smtClean="0"/>
              <a:t>уротелия</a:t>
            </a:r>
            <a:r>
              <a:rPr lang="ru-RU" dirty="0" smtClean="0"/>
              <a:t> и относится к УРВМП или к раку мочевого пузыря.</a:t>
            </a:r>
            <a:endParaRPr lang="ru-RU" b="1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Эти варианты относятся к опухолям высокого злокачественного потенциала (</a:t>
            </a:r>
            <a:r>
              <a:rPr lang="en-US" i="1" dirty="0" smtClean="0"/>
              <a:t>high-grade)</a:t>
            </a:r>
            <a:r>
              <a:rPr lang="ru-RU" i="1" dirty="0" smtClean="0"/>
              <a:t>-</a:t>
            </a:r>
            <a:r>
              <a:rPr lang="ru-RU" dirty="0" err="1" smtClean="0"/>
              <a:t>микропапиллярному</a:t>
            </a:r>
            <a:r>
              <a:rPr lang="ru-RU" dirty="0" smtClean="0"/>
              <a:t>, </a:t>
            </a:r>
            <a:r>
              <a:rPr lang="ru-RU" dirty="0" err="1" smtClean="0"/>
              <a:t>светло-клеточному</a:t>
            </a:r>
            <a:r>
              <a:rPr lang="ru-RU" dirty="0" smtClean="0"/>
              <a:t>, нейроэндокринному и лимфоэпителиальному.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Классификация и морфология</a:t>
            </a:r>
            <a:endParaRPr lang="ru-RU" smtClean="0"/>
          </a:p>
        </p:txBody>
      </p:sp>
      <p:sp>
        <p:nvSpPr>
          <p:cNvPr id="9113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3000" b="1" smtClean="0">
                <a:latin typeface="Times New Roman" pitchFamily="18" charset="0"/>
              </a:rPr>
              <a:t>Гистологические типы  не уретелиальной морфологической структурой довольно редки.</a:t>
            </a:r>
            <a:r>
              <a:rPr lang="ru-RU" sz="3000" smtClean="0">
                <a:latin typeface="Times New Roman" pitchFamily="18" charset="0"/>
              </a:rPr>
              <a:t>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3000" smtClean="0">
                <a:latin typeface="Times New Roman" pitchFamily="18" charset="0"/>
              </a:rPr>
              <a:t>Эпидермоидный рак верхних мочевыводящих путей – менее чем в 10% случаев опухолей чашечнолоханочной системы и еще реже при опухолях мочеточника.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3000" smtClean="0">
                <a:latin typeface="Times New Roman" pitchFamily="18" charset="0"/>
              </a:rPr>
              <a:t>Другие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3000" smtClean="0">
                <a:latin typeface="Times New Roman" pitchFamily="18" charset="0"/>
              </a:rPr>
              <a:t>морфологические типы представлены аденокарциномой (&lt;1%), нейроэндокринным раком и саркомой.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Классификация</a:t>
            </a:r>
            <a:endParaRPr lang="ru-RU" smtClean="0"/>
          </a:p>
        </p:txBody>
      </p:sp>
      <p:sp>
        <p:nvSpPr>
          <p:cNvPr id="9216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Не инвазивные папиллярные опухоли (папиллярная уротелиальная опухоль с низким злокачественным потенциалом </a:t>
            </a:r>
          </a:p>
          <a:p>
            <a:r>
              <a:rPr lang="en-US" smtClean="0"/>
              <a:t>low-grade</a:t>
            </a:r>
            <a:endParaRPr lang="ru-RU" smtClean="0"/>
          </a:p>
          <a:p>
            <a:r>
              <a:rPr lang="ru-RU" smtClean="0"/>
              <a:t>с высоким злокачественным потенциалом </a:t>
            </a:r>
            <a:r>
              <a:rPr lang="en-US" smtClean="0"/>
              <a:t>high-grade</a:t>
            </a:r>
            <a:endParaRPr lang="ru-RU" smtClean="0"/>
          </a:p>
          <a:p>
            <a:r>
              <a:rPr lang="ru-RU" smtClean="0"/>
              <a:t>плоские поражения (carcinoma </a:t>
            </a:r>
            <a:r>
              <a:rPr lang="ru-RU" i="1" smtClean="0"/>
              <a:t>in situ [CIS])</a:t>
            </a:r>
          </a:p>
          <a:p>
            <a:r>
              <a:rPr lang="ru-RU" smtClean="0"/>
              <a:t>инвазивный рак</a:t>
            </a:r>
          </a:p>
          <a:p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Факторы риска</a:t>
            </a:r>
            <a:endParaRPr lang="ru-RU" smtClean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Наследственные: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Семейный анамнез (риск возрастает вдвое при наличии одного родственника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первой линии, у которого диагностирован ПКР).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Синдром фон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Хиппеля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Линдау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von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Hippel-Lindau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/>
              <a:t>Синдром Бёрта — </a:t>
            </a:r>
            <a:r>
              <a:rPr lang="ru-RU" b="1" dirty="0" err="1" smtClean="0"/>
              <a:t>Хога</a:t>
            </a:r>
            <a:r>
              <a:rPr lang="ru-RU" b="1" dirty="0" smtClean="0"/>
              <a:t> — </a:t>
            </a:r>
            <a:r>
              <a:rPr lang="ru-RU" b="1" dirty="0" err="1" smtClean="0"/>
              <a:t>Дьюба</a:t>
            </a:r>
            <a:r>
              <a:rPr lang="ru-RU" dirty="0" smtClean="0"/>
              <a:t>— редко встречающееся </a:t>
            </a:r>
            <a:r>
              <a:rPr lang="ru-RU" dirty="0" smtClean="0">
                <a:hlinkClick r:id="rId3" tooltip="Аутосома"/>
              </a:rPr>
              <a:t>аутосомно</a:t>
            </a:r>
            <a:r>
              <a:rPr lang="ru-RU" dirty="0" smtClean="0"/>
              <a:t>-</a:t>
            </a:r>
            <a:r>
              <a:rPr lang="ru-RU" dirty="0" smtClean="0">
                <a:hlinkClick r:id="rId4"/>
              </a:rPr>
              <a:t>доминантное</a:t>
            </a:r>
            <a:r>
              <a:rPr lang="ru-RU" dirty="0" smtClean="0"/>
              <a:t> </a:t>
            </a:r>
            <a:r>
              <a:rPr lang="ru-RU" dirty="0" smtClean="0">
                <a:hlinkClick r:id="rId5"/>
              </a:rPr>
              <a:t>генетическое заболевание</a:t>
            </a:r>
            <a:r>
              <a:rPr lang="ru-RU" dirty="0" smtClean="0"/>
              <a:t>, обусловленное </a:t>
            </a:r>
            <a:r>
              <a:rPr lang="ru-RU" dirty="0" smtClean="0">
                <a:hlinkClick r:id="rId6" tooltip="Мутация"/>
              </a:rPr>
              <a:t>мутацией</a:t>
            </a:r>
            <a:r>
              <a:rPr lang="ru-RU" dirty="0" smtClean="0"/>
              <a:t> в гене FLCN повышенным риском возникновения </a:t>
            </a:r>
            <a:r>
              <a:rPr lang="ru-RU" dirty="0" smtClean="0">
                <a:hlinkClick r:id="rId7" tooltip="Доминантность"/>
              </a:rPr>
              <a:t>рака почки</a:t>
            </a:r>
            <a:r>
              <a:rPr lang="ru-RU" dirty="0" smtClean="0"/>
              <a:t> (</a:t>
            </a:r>
            <a:r>
              <a:rPr lang="ru-RU" dirty="0" err="1" smtClean="0"/>
              <a:t>хроматофобной</a:t>
            </a:r>
            <a:r>
              <a:rPr lang="ru-RU" dirty="0" smtClean="0"/>
              <a:t> почечной карциномы)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Половая принадлежность (чаще болеют мужчины, чем женщины; соотношение 1,5: 1).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Другие факторы (приобретенные):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Курение.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Ожирение.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TNM классификация для УРВМП</a:t>
            </a:r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5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 – первичная опухоль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опервичная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опухоль не может быть оценена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Т0 – нет данных за наличие первично опухоли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Та –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неинвазивный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папиллярный рак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- carcinoma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in situ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Т1 – опухоль вовлекает субэпителиальную соединительную ткань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Т2 – опухоль поражает мышечный слой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Т3 – (почечная лоханка) опухоль прорастает за пределы мышечной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оболочки в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перипельвикальную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жировую ткань или почечную паренхиму (мочеточник) опухоль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прорастает за пределы мышечного слоя в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периуретеральную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жировую клетчатку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Т4 – опухоль вовлекает соседние органы или прорастает через почку в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паранефральную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клетчатку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TNM классификация для УРВМП</a:t>
            </a:r>
            <a:endParaRPr lang="ru-RU" smtClean="0"/>
          </a:p>
        </p:txBody>
      </p:sp>
      <p:sp>
        <p:nvSpPr>
          <p:cNvPr id="9421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smtClean="0"/>
              <a:t>М – отдаленные метастазы</a:t>
            </a:r>
          </a:p>
          <a:p>
            <a:r>
              <a:rPr lang="ru-RU" smtClean="0"/>
              <a:t>М0 – нет отдаленных метастазов</a:t>
            </a:r>
          </a:p>
          <a:p>
            <a:r>
              <a:rPr lang="ru-RU" smtClean="0"/>
              <a:t>М1 – есть отдаленные метастазы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Диагностика</a:t>
            </a:r>
            <a:endParaRPr lang="ru-RU" smtClean="0"/>
          </a:p>
        </p:txBody>
      </p:sp>
      <p:sp>
        <p:nvSpPr>
          <p:cNvPr id="9523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smtClean="0">
                <a:latin typeface="Times New Roman" pitchFamily="18" charset="0"/>
                <a:cs typeface="Times New Roman" pitchFamily="18" charset="0"/>
              </a:rPr>
              <a:t>Мультидетекторная компьютерная урография</a:t>
            </a:r>
            <a:r>
              <a:rPr lang="ru-RU" i="1" smtClean="0"/>
              <a:t>.</a:t>
            </a:r>
          </a:p>
          <a:p>
            <a:r>
              <a:rPr lang="ru-RU" smtClean="0"/>
              <a:t>96% чувствительности и 99% специфичности для полиповидных опухолей размером от 5 до 10 мм.</a:t>
            </a:r>
          </a:p>
          <a:p>
            <a:r>
              <a:rPr lang="ru-RU" smtClean="0"/>
              <a:t>Чувствительность снижается до 89% для полиповидных опухолей &lt;5 мм, и составляет 40% для опухолей &lt; 3 мм</a:t>
            </a:r>
            <a:endParaRPr lang="ru-RU" i="1" smtClean="0"/>
          </a:p>
          <a:p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 descr="PIC00002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 t="12404"/>
          <a:stretch>
            <a:fillRect/>
          </a:stretch>
        </p:blipFill>
        <p:spPr bwMode="auto">
          <a:xfrm>
            <a:off x="2051050" y="620713"/>
            <a:ext cx="511175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8" name="Text Box 3"/>
          <p:cNvSpPr txBox="1">
            <a:spLocks noChangeArrowheads="1"/>
          </p:cNvSpPr>
          <p:nvPr/>
        </p:nvSpPr>
        <p:spPr bwMode="auto">
          <a:xfrm>
            <a:off x="539750" y="5373688"/>
            <a:ext cx="82089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Компьютерная томограмма почек с виртуальной эндоскопией. В лоханке определяется возвышающееся новообразование.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i="1" dirty="0" err="1" smtClean="0"/>
              <a:t>Мультидетекторная</a:t>
            </a:r>
            <a:r>
              <a:rPr lang="ru-RU" i="1" dirty="0" smtClean="0"/>
              <a:t> компьютерная урография</a:t>
            </a:r>
            <a:endParaRPr lang="ru-RU" dirty="0"/>
          </a:p>
        </p:txBody>
      </p:sp>
      <p:sp>
        <p:nvSpPr>
          <p:cNvPr id="9728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Данное исследование должно выполняться при оптимальных условиях, особенно с</a:t>
            </a:r>
          </a:p>
          <a:p>
            <a:pPr>
              <a:buFont typeface="Arial" charset="0"/>
              <a:buNone/>
            </a:pPr>
            <a:r>
              <a:rPr lang="ru-RU" smtClean="0"/>
              <a:t>включением экскреторной фазы. Необходимо выполнять сканирование в спиральном режиме (с шагом в 1 миллиметр) до и после ведения контрастного вещества.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2" descr="Пример"/>
          <p:cNvPicPr>
            <a:picLocks noChangeAspect="1" noChangeArrowheads="1"/>
          </p:cNvPicPr>
          <p:nvPr/>
        </p:nvPicPr>
        <p:blipFill>
          <a:blip r:embed="rId2">
            <a:lum bright="-12000"/>
            <a:grayscl/>
          </a:blip>
          <a:srcRect l="9479" t="9560" r="8585" b="5386"/>
          <a:stretch>
            <a:fillRect/>
          </a:stretch>
        </p:blipFill>
        <p:spPr bwMode="auto">
          <a:xfrm>
            <a:off x="468313" y="549275"/>
            <a:ext cx="4105275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6" name="Picture 3" descr="опух лох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25" y="549275"/>
            <a:ext cx="2801938" cy="344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7" name="Text Box 4"/>
          <p:cNvSpPr txBox="1">
            <a:spLocks noChangeArrowheads="1"/>
          </p:cNvSpPr>
          <p:nvPr/>
        </p:nvSpPr>
        <p:spPr bwMode="auto">
          <a:xfrm>
            <a:off x="323850" y="4076700"/>
            <a:ext cx="5762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а</a:t>
            </a:r>
          </a:p>
        </p:txBody>
      </p:sp>
      <p:sp>
        <p:nvSpPr>
          <p:cNvPr id="98308" name="Text Box 5"/>
          <p:cNvSpPr txBox="1">
            <a:spLocks noChangeArrowheads="1"/>
          </p:cNvSpPr>
          <p:nvPr/>
        </p:nvSpPr>
        <p:spPr bwMode="auto">
          <a:xfrm>
            <a:off x="5364163" y="4076700"/>
            <a:ext cx="43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б</a:t>
            </a:r>
          </a:p>
        </p:txBody>
      </p:sp>
      <p:sp>
        <p:nvSpPr>
          <p:cNvPr id="98309" name="Text Box 6"/>
          <p:cNvSpPr txBox="1">
            <a:spLocks noChangeArrowheads="1"/>
          </p:cNvSpPr>
          <p:nvPr/>
        </p:nvSpPr>
        <p:spPr bwMode="auto">
          <a:xfrm>
            <a:off x="468313" y="4652963"/>
            <a:ext cx="7991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Компьютерные томограммы почек. В лоханке почек определяются новообразования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Диагностическая уретероскопия</a:t>
            </a:r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err="1" smtClean="0"/>
              <a:t>Уретероскопия</a:t>
            </a:r>
            <a:r>
              <a:rPr lang="ru-RU" dirty="0" smtClean="0"/>
              <a:t> является лучшим методом для диагностики УРВМП. С помощью гибкого </a:t>
            </a:r>
            <a:r>
              <a:rPr lang="ru-RU" dirty="0" err="1" smtClean="0"/>
              <a:t>уретероскопа</a:t>
            </a:r>
            <a:r>
              <a:rPr lang="ru-RU" dirty="0" smtClean="0"/>
              <a:t> можно </a:t>
            </a:r>
            <a:r>
              <a:rPr lang="ru-RU" dirty="0" err="1" smtClean="0"/>
              <a:t>макроскопически</a:t>
            </a:r>
            <a:r>
              <a:rPr lang="ru-RU" dirty="0" smtClean="0"/>
              <a:t> осмотреть мочеточник и большие чашечки почки в 95 % случаев, можно оценить вид опухоли, взять биопсию, определить степень злокачественности опухоли в 90 % случаев с низким уровнем </a:t>
            </a:r>
            <a:r>
              <a:rPr lang="ru-RU" dirty="0" err="1" smtClean="0"/>
              <a:t>ложно-отрицательных</a:t>
            </a:r>
            <a:r>
              <a:rPr lang="ru-RU" dirty="0" smtClean="0"/>
              <a:t> результатов.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2" descr="cap0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404813"/>
            <a:ext cx="6551612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4" name="Text Box 3"/>
          <p:cNvSpPr txBox="1">
            <a:spLocks noChangeArrowheads="1"/>
          </p:cNvSpPr>
          <p:nvPr/>
        </p:nvSpPr>
        <p:spPr bwMode="auto">
          <a:xfrm>
            <a:off x="539750" y="5516563"/>
            <a:ext cx="81375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Оптическая уретеропиелоскопия, этап эндоскопической резекции стенки лоханки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2" descr="опух лоханк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476250"/>
            <a:ext cx="6408738" cy="478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Text Box 3"/>
          <p:cNvSpPr txBox="1">
            <a:spLocks noChangeArrowheads="1"/>
          </p:cNvSpPr>
          <p:nvPr/>
        </p:nvSpPr>
        <p:spPr bwMode="auto">
          <a:xfrm>
            <a:off x="971550" y="5589588"/>
            <a:ext cx="74882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Оптическая уретеропиелоскопия – в просвете лоханки определяется папиллярное новообразование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Лечение</a:t>
            </a:r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i="1" dirty="0" smtClean="0"/>
              <a:t>Радикальная </a:t>
            </a:r>
            <a:r>
              <a:rPr lang="ru-RU" i="1" dirty="0" err="1" smtClean="0"/>
              <a:t>нефроуретерэктомия</a:t>
            </a:r>
            <a:endParaRPr lang="ru-RU" i="1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РНУ с резекцией мочевого пузыря является золотым стандартом лечения УРВМП,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независимо от расположения опухоли в верхних мочевыводящих путях (Т1-3N0-1М0) (УД: 3). РНУ следует выполнять в соответствии с онкологическими принципами, избегая выхода опухолевых масс за пределы мочевыводящих путей в ходе операции.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Прямоугольник 4"/>
          <p:cNvSpPr>
            <a:spLocks noChangeArrowheads="1"/>
          </p:cNvSpPr>
          <p:nvPr/>
        </p:nvSpPr>
        <p:spPr bwMode="auto">
          <a:xfrm>
            <a:off x="571500" y="785813"/>
            <a:ext cx="8072438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400" b="1" i="1">
                <a:latin typeface="Calibri" pitchFamily="34" charset="0"/>
              </a:rPr>
              <a:t>Стандартизованный показатель заболеваемости населения России</a:t>
            </a:r>
          </a:p>
          <a:p>
            <a:pPr algn="just"/>
            <a:r>
              <a:rPr lang="ru-RU" sz="2400" b="1" i="1">
                <a:latin typeface="Calibri" pitchFamily="34" charset="0"/>
              </a:rPr>
              <a:t>злокачественными опухолями почки составил 9,06 на 100.000 населения. Рост</a:t>
            </a:r>
          </a:p>
          <a:p>
            <a:pPr algn="just"/>
            <a:r>
              <a:rPr lang="ru-RU" sz="2400" b="1" i="1">
                <a:latin typeface="Calibri" pitchFamily="34" charset="0"/>
              </a:rPr>
              <a:t>заболеваемости ПКР обусловлен как истинными причинами, так и улучшением ранней диагностики. </a:t>
            </a:r>
          </a:p>
          <a:p>
            <a:pPr algn="just"/>
            <a:r>
              <a:rPr lang="ru-RU" sz="2400" b="1" i="1">
                <a:latin typeface="Calibri" pitchFamily="34" charset="0"/>
              </a:rPr>
              <a:t>В настоящее время в 25–40% заболевание выявляют случайно при профилактическом обследовании.</a:t>
            </a:r>
          </a:p>
          <a:p>
            <a:endParaRPr lang="ru-RU">
              <a:latin typeface="Calibri" pitchFamily="34" charset="0"/>
            </a:endParaRPr>
          </a:p>
        </p:txBody>
      </p:sp>
      <p:sp>
        <p:nvSpPr>
          <p:cNvPr id="24578" name="Прямоугольник 5"/>
          <p:cNvSpPr>
            <a:spLocks noChangeArrowheads="1"/>
          </p:cNvSpPr>
          <p:nvPr/>
        </p:nvSpPr>
        <p:spPr bwMode="auto">
          <a:xfrm>
            <a:off x="642938" y="4864100"/>
            <a:ext cx="8001000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Calibri" pitchFamily="34" charset="0"/>
              </a:rPr>
              <a:t>Стандартизованный показатель смертности населения России от злокачественных опухолей почки составил – 3,59 на 100 000 населения.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Рак мочевого пузыря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Рак мочевого пузыр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1285860"/>
            <a:ext cx="7715250" cy="5519752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5228" y="365126"/>
            <a:ext cx="5870122" cy="1325563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Эпидемиология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ru-RU" dirty="0"/>
              <a:t>РМП – наиболее часто встречаемая злокачественная опухоль мочевыводящих путей и по распространенности занимает 7-е место в структуре </a:t>
            </a:r>
            <a:r>
              <a:rPr lang="ru-RU" dirty="0" err="1"/>
              <a:t>онкопатологии</a:t>
            </a:r>
            <a:r>
              <a:rPr lang="ru-RU" dirty="0"/>
              <a:t> у мужчин и 17-е место у женщин.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ru-RU" dirty="0"/>
              <a:t>В зависимости от географического положения уровень заболеваемости РМП в разных странах отличается примерно в десятки раз.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ru-RU" dirty="0"/>
              <a:t>В Европейском союзе стандартизованный по возрасту показатель заболеваемости составляет 19,1 для мужчин и 4,0 для женщин.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ru-RU" dirty="0"/>
              <a:t>Во всем мире стандартизованный по возрасту коэффициент смертности (на 100 тыс. населения) составляет 3,2 для мужчин и 0,9 для женщин. </a:t>
            </a:r>
          </a:p>
          <a:p>
            <a:endParaRPr lang="ru-RU" dirty="0"/>
          </a:p>
        </p:txBody>
      </p:sp>
      <p:pic>
        <p:nvPicPr>
          <p:cNvPr id="5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D7012750-6477-4D4F-9BA7-81179945C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726" y="290578"/>
            <a:ext cx="1317845" cy="117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410677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7419" y="342240"/>
            <a:ext cx="7315821" cy="1325563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Классификация рака мочевого пузыря (TNM)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000" y="2204073"/>
            <a:ext cx="8100000" cy="4001464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Т – первичная опухоль</a:t>
            </a:r>
          </a:p>
          <a:p>
            <a:r>
              <a:rPr lang="ru-RU" dirty="0"/>
              <a:t>Добавление (m) должно быть сделано к соответствующей категории Т для указания</a:t>
            </a:r>
          </a:p>
          <a:p>
            <a:r>
              <a:rPr lang="ru-RU" dirty="0"/>
              <a:t>множественности поражения. Добавление (</a:t>
            </a:r>
            <a:r>
              <a:rPr lang="ru-RU" dirty="0" err="1"/>
              <a:t>is</a:t>
            </a:r>
            <a:r>
              <a:rPr lang="ru-RU" dirty="0"/>
              <a:t>) может быть сделано к категории Т для указания одновременного присутствия карциномы </a:t>
            </a:r>
            <a:r>
              <a:rPr lang="ru-RU" dirty="0" err="1"/>
              <a:t>in</a:t>
            </a:r>
            <a:r>
              <a:rPr lang="ru-RU" dirty="0"/>
              <a:t> </a:t>
            </a:r>
            <a:r>
              <a:rPr lang="ru-RU" dirty="0" err="1"/>
              <a:t>situ</a:t>
            </a:r>
            <a:r>
              <a:rPr lang="ru-RU" dirty="0"/>
              <a:t>.</a:t>
            </a:r>
          </a:p>
          <a:p>
            <a:r>
              <a:rPr lang="ru-RU" dirty="0" err="1"/>
              <a:t>Тх</a:t>
            </a:r>
            <a:r>
              <a:rPr lang="ru-RU" dirty="0"/>
              <a:t> – первичная опухоль не может быть оценена</a:t>
            </a:r>
          </a:p>
          <a:p>
            <a:r>
              <a:rPr lang="ru-RU" dirty="0"/>
              <a:t>Т0 – нет данных о первичной опухоли</a:t>
            </a:r>
          </a:p>
          <a:p>
            <a:r>
              <a:rPr lang="ru-RU" dirty="0"/>
              <a:t>Та – </a:t>
            </a:r>
            <a:r>
              <a:rPr lang="ru-RU" dirty="0" err="1"/>
              <a:t>неинвазивная</a:t>
            </a:r>
            <a:r>
              <a:rPr lang="ru-RU" dirty="0"/>
              <a:t> папиллярная карцинома</a:t>
            </a:r>
          </a:p>
          <a:p>
            <a:r>
              <a:rPr lang="ru-RU" dirty="0" err="1"/>
              <a:t>Тis</a:t>
            </a:r>
            <a:r>
              <a:rPr lang="ru-RU" dirty="0"/>
              <a:t> – карцинома </a:t>
            </a:r>
            <a:r>
              <a:rPr lang="ru-RU" dirty="0" err="1"/>
              <a:t>in</a:t>
            </a:r>
            <a:r>
              <a:rPr lang="ru-RU" dirty="0"/>
              <a:t> </a:t>
            </a:r>
            <a:r>
              <a:rPr lang="ru-RU" dirty="0" err="1"/>
              <a:t>situ</a:t>
            </a:r>
            <a:endParaRPr lang="ru-RU" dirty="0"/>
          </a:p>
          <a:p>
            <a:endParaRPr lang="ru-RU" dirty="0"/>
          </a:p>
        </p:txBody>
      </p:sp>
      <p:pic>
        <p:nvPicPr>
          <p:cNvPr id="6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599A82E6-C4D2-4E22-98A1-59670FA03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3393483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5616" y="365126"/>
            <a:ext cx="7199734" cy="1325563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Классификация рака мочевого пузыря (TNM)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0141" y="2306709"/>
            <a:ext cx="8100000" cy="3868461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Т1 – опухоль распространяется на субэпителиальную соединительную ткань</a:t>
            </a:r>
          </a:p>
          <a:p>
            <a:r>
              <a:rPr lang="ru-RU" dirty="0"/>
              <a:t>Т2 – опухолевая инвазия мышечного слоя</a:t>
            </a:r>
          </a:p>
          <a:p>
            <a:r>
              <a:rPr lang="ru-RU" dirty="0"/>
              <a:t>Т2а – опухолевая инвазия поверхностного мышечного слоя</a:t>
            </a:r>
          </a:p>
          <a:p>
            <a:r>
              <a:rPr lang="ru-RU" dirty="0"/>
              <a:t>Т2b – опухолевая инвазия глубокого мышечного слоя</a:t>
            </a:r>
          </a:p>
          <a:p>
            <a:r>
              <a:rPr lang="ru-RU" dirty="0"/>
              <a:t>Т3 – опухоль распространяется на </a:t>
            </a:r>
            <a:r>
              <a:rPr lang="ru-RU" dirty="0" err="1"/>
              <a:t>паравезикальную</a:t>
            </a:r>
            <a:r>
              <a:rPr lang="ru-RU" dirty="0"/>
              <a:t> клетчатку</a:t>
            </a:r>
          </a:p>
          <a:p>
            <a:r>
              <a:rPr lang="ru-RU" dirty="0"/>
              <a:t>Т3а – микроскопически</a:t>
            </a:r>
          </a:p>
          <a:p>
            <a:r>
              <a:rPr lang="ru-RU" dirty="0"/>
              <a:t>Т3b – </a:t>
            </a:r>
            <a:r>
              <a:rPr lang="ru-RU" dirty="0" err="1"/>
              <a:t>макроскопически</a:t>
            </a:r>
            <a:endParaRPr lang="ru-RU" dirty="0"/>
          </a:p>
          <a:p>
            <a:endParaRPr lang="ru-RU" dirty="0"/>
          </a:p>
        </p:txBody>
      </p:sp>
      <p:pic>
        <p:nvPicPr>
          <p:cNvPr id="5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C59C438D-B617-4D06-93EC-74BC353D2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1732039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663" y="365126"/>
            <a:ext cx="7360687" cy="1325563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Классификация рака мочевого пузыря (TNM)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000" y="2381355"/>
            <a:ext cx="8100000" cy="3768708"/>
          </a:xfrm>
        </p:spPr>
        <p:txBody>
          <a:bodyPr/>
          <a:lstStyle/>
          <a:p>
            <a:r>
              <a:rPr lang="ru-RU" dirty="0"/>
              <a:t>Т4 – опухоль распространяется на любой из этих органов: предстательную железу, матку, влагалище, стенку таза, брюшную стенку</a:t>
            </a:r>
          </a:p>
          <a:p>
            <a:r>
              <a:rPr lang="ru-RU" dirty="0"/>
              <a:t>Т4а – опухолевая инвазия предстательной железы, или матки, или влагалища</a:t>
            </a:r>
          </a:p>
          <a:p>
            <a:r>
              <a:rPr lang="ru-RU" dirty="0"/>
              <a:t>Т4b – опухолевая инвазия стенки таза или брюшной стенки</a:t>
            </a:r>
          </a:p>
          <a:p>
            <a:endParaRPr lang="ru-RU" dirty="0"/>
          </a:p>
        </p:txBody>
      </p:sp>
      <p:pic>
        <p:nvPicPr>
          <p:cNvPr id="6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CC1E9766-5291-4569-98BE-2669A9C02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9089508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365126"/>
            <a:ext cx="7255718" cy="1325563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Классификация рака мочевого пузыря (TNM)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000" y="2073444"/>
            <a:ext cx="8100000" cy="3885086"/>
          </a:xfrm>
        </p:spPr>
        <p:txBody>
          <a:bodyPr/>
          <a:lstStyle/>
          <a:p>
            <a:r>
              <a:rPr lang="ru-RU" sz="2400" b="1" dirty="0"/>
              <a:t>N – регионарные лимфатические узлы (ЛУ)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err="1"/>
              <a:t>Nх</a:t>
            </a:r>
            <a:r>
              <a:rPr lang="ru-RU" sz="2400" dirty="0"/>
              <a:t> – регионарные ЛУ не могут быть оценены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N0 – нет метастазов в регионарных ЛУ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N1 – метастаз в одном регионарном ЛУ малого таза (подчревный, обтураторный, наружный подвздошный или </a:t>
            </a:r>
            <a:r>
              <a:rPr lang="ru-RU" sz="2400" dirty="0" err="1"/>
              <a:t>пресакральный</a:t>
            </a:r>
            <a:r>
              <a:rPr lang="ru-RU" sz="2400" dirty="0"/>
              <a:t>)</a:t>
            </a:r>
          </a:p>
          <a:p>
            <a:r>
              <a:rPr lang="ru-RU" sz="2400" dirty="0"/>
              <a:t>N2 – метастазы в нескольких ЛУ малого таза (подчревный, обтураторный, наружный подвздошный или </a:t>
            </a:r>
            <a:r>
              <a:rPr lang="ru-RU" sz="2400" dirty="0" err="1"/>
              <a:t>пресакральный</a:t>
            </a:r>
            <a:r>
              <a:rPr lang="ru-RU" sz="2400" dirty="0"/>
              <a:t>)</a:t>
            </a:r>
          </a:p>
          <a:p>
            <a:r>
              <a:rPr lang="ru-RU" sz="2400" dirty="0"/>
              <a:t>N3 – метастазы в общих подвздошных ЛУ (одном или более)</a:t>
            </a:r>
          </a:p>
          <a:p>
            <a:endParaRPr lang="ru-RU" dirty="0"/>
          </a:p>
        </p:txBody>
      </p:sp>
      <p:pic>
        <p:nvPicPr>
          <p:cNvPr id="6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F86BCED6-852F-4CE9-8E6B-7E43C14F4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3261608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2655" y="365126"/>
            <a:ext cx="7332695" cy="1325563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Классификация рака мочевого пузыря (TNM)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000" y="2138758"/>
            <a:ext cx="8100000" cy="4018090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/>
              <a:t>М – отдаленные метастазы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М0 – нет отдаленных метастазов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М1 – отдаленные метастазы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М1а – </a:t>
            </a:r>
            <a:r>
              <a:rPr lang="ru-RU" dirty="0" err="1"/>
              <a:t>нерегионарные</a:t>
            </a:r>
            <a:r>
              <a:rPr lang="ru-RU" dirty="0"/>
              <a:t> метастазы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М1b – другие отдаленные метастазы</a:t>
            </a:r>
          </a:p>
          <a:p>
            <a:r>
              <a:rPr lang="ru-RU" dirty="0"/>
              <a:t>Наличие </a:t>
            </a:r>
            <a:r>
              <a:rPr lang="ru-RU" dirty="0" err="1"/>
              <a:t>лимфоваскулярной</a:t>
            </a:r>
            <a:r>
              <a:rPr lang="ru-RU" dirty="0"/>
              <a:t> инвазии, а также инфильтрация ЛУ имеют независимое прогностическое значение [25,26]. Предполагается, что категория </a:t>
            </a:r>
            <a:r>
              <a:rPr lang="ru-RU" dirty="0" err="1"/>
              <a:t>pN</a:t>
            </a:r>
            <a:r>
              <a:rPr lang="ru-RU" dirty="0"/>
              <a:t> напрямую связана с количеством удаленных ЛУ, правильной регистрацией относительно анатомических структур во время </a:t>
            </a:r>
            <a:r>
              <a:rPr lang="ru-RU" dirty="0" err="1"/>
              <a:t>лимфаденэктомии</a:t>
            </a:r>
            <a:r>
              <a:rPr lang="ru-RU" dirty="0"/>
              <a:t>, а также подробным изучением их патологом.</a:t>
            </a:r>
          </a:p>
          <a:p>
            <a:endParaRPr lang="ru-RU" dirty="0"/>
          </a:p>
        </p:txBody>
      </p:sp>
      <p:pic>
        <p:nvPicPr>
          <p:cNvPr id="5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412BCB34-0212-4167-BC17-5242B710E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2823729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4582" y="365126"/>
            <a:ext cx="7080768" cy="1325563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Классификация рака мочевого пузыря (TNM)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9972" y="2148089"/>
            <a:ext cx="8100000" cy="3535951"/>
          </a:xfrm>
        </p:spPr>
        <p:txBody>
          <a:bodyPr/>
          <a:lstStyle/>
          <a:p>
            <a:r>
              <a:rPr lang="ru-RU" b="1" dirty="0"/>
              <a:t>рTNM</a:t>
            </a:r>
            <a:r>
              <a:rPr lang="ru-RU" dirty="0"/>
              <a:t> – патологоанатомическая классификация Категории </a:t>
            </a:r>
            <a:r>
              <a:rPr lang="ru-RU" dirty="0" err="1"/>
              <a:t>рТ</a:t>
            </a:r>
            <a:r>
              <a:rPr lang="ru-RU" dirty="0"/>
              <a:t>, </a:t>
            </a:r>
            <a:r>
              <a:rPr lang="ru-RU" dirty="0" err="1"/>
              <a:t>рN</a:t>
            </a:r>
            <a:r>
              <a:rPr lang="ru-RU" dirty="0"/>
              <a:t>, </a:t>
            </a:r>
            <a:r>
              <a:rPr lang="ru-RU" dirty="0" err="1"/>
              <a:t>рМ</a:t>
            </a:r>
            <a:r>
              <a:rPr lang="ru-RU" dirty="0"/>
              <a:t> соответствуют категориям T, N, M.</a:t>
            </a:r>
          </a:p>
          <a:p>
            <a:endParaRPr lang="ru-RU" dirty="0"/>
          </a:p>
        </p:txBody>
      </p:sp>
      <p:pic>
        <p:nvPicPr>
          <p:cNvPr id="5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36F65395-C086-4A58-85E3-52B2A7980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1494689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7584" y="365126"/>
            <a:ext cx="7087766" cy="1325563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Группы риска рака мочевого пузыря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000" y="1924154"/>
            <a:ext cx="8100000" cy="3801959"/>
          </a:xfrm>
        </p:spPr>
        <p:txBody>
          <a:bodyPr>
            <a:normAutofit fontScale="70000" lnSpcReduction="20000"/>
          </a:bodyPr>
          <a:lstStyle/>
          <a:p>
            <a:pPr marL="285750" indent="-285750">
              <a:buSzPct val="100000"/>
              <a:buFontTx/>
              <a:buChar char="−"/>
            </a:pPr>
            <a:r>
              <a:rPr lang="ru-RU" dirty="0"/>
              <a:t>группа </a:t>
            </a:r>
            <a:r>
              <a:rPr lang="ru-RU" b="1" dirty="0"/>
              <a:t>низкого</a:t>
            </a:r>
            <a:r>
              <a:rPr lang="ru-RU" dirty="0"/>
              <a:t> риска – </a:t>
            </a:r>
            <a:r>
              <a:rPr lang="ru-RU" dirty="0" err="1"/>
              <a:t>рТа</a:t>
            </a:r>
            <a:r>
              <a:rPr lang="ru-RU" dirty="0"/>
              <a:t>, G1, единичная опухоль (менее 3 см), отсутствие CIS;</a:t>
            </a:r>
          </a:p>
          <a:p>
            <a:pPr marL="285750" indent="-285750">
              <a:buSzPct val="100000"/>
              <a:buFontTx/>
              <a:buChar char="−"/>
            </a:pPr>
            <a:r>
              <a:rPr lang="ru-RU" dirty="0"/>
              <a:t>группа </a:t>
            </a:r>
            <a:r>
              <a:rPr lang="ru-RU" b="1" dirty="0"/>
              <a:t>промежуточного</a:t>
            </a:r>
            <a:r>
              <a:rPr lang="ru-RU" dirty="0"/>
              <a:t> риска - все пациенты, не вошедшие в группу низкого или высокого риска;</a:t>
            </a:r>
          </a:p>
          <a:p>
            <a:pPr marL="285750" indent="-285750">
              <a:buSzPct val="100000"/>
              <a:buFontTx/>
              <a:buChar char="−"/>
            </a:pPr>
            <a:r>
              <a:rPr lang="ru-RU" dirty="0"/>
              <a:t>группа </a:t>
            </a:r>
            <a:r>
              <a:rPr lang="ru-RU" b="1" dirty="0"/>
              <a:t>высокого</a:t>
            </a:r>
            <a:r>
              <a:rPr lang="ru-RU" dirty="0"/>
              <a:t> риска - рТ1, G3, множественные и рецидивные опухоли; CIS, а </a:t>
            </a:r>
            <a:r>
              <a:rPr lang="ru-RU"/>
              <a:t>также </a:t>
            </a:r>
            <a:r>
              <a:rPr lang="ru-RU" smtClean="0"/>
              <a:t>большИе </a:t>
            </a:r>
            <a:r>
              <a:rPr lang="ru-RU" dirty="0"/>
              <a:t>опухоли (более 3 см), pTaG1–2 при возникновении рецидива в течение 6 мес. после операции;</a:t>
            </a:r>
          </a:p>
          <a:p>
            <a:pPr marL="285750" indent="-285750">
              <a:buFontTx/>
              <a:buChar char="−"/>
            </a:pPr>
            <a:r>
              <a:rPr lang="ru-RU" dirty="0"/>
              <a:t>группа </a:t>
            </a:r>
            <a:r>
              <a:rPr lang="ru-RU" b="1" dirty="0"/>
              <a:t>высочайшего</a:t>
            </a:r>
            <a:r>
              <a:rPr lang="ru-RU" dirty="0"/>
              <a:t> риска - рТ1G3 с CIS; множественные, рецидивные опухоли больших размеров; pT1G3 с CIS в простатическом отделе уретры; редкие гистологические варианты опухоли с плохим прогнозом</a:t>
            </a:r>
          </a:p>
          <a:p>
            <a:endParaRPr lang="ru-RU" dirty="0"/>
          </a:p>
        </p:txBody>
      </p:sp>
      <p:pic>
        <p:nvPicPr>
          <p:cNvPr id="5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66AB938E-1509-40BD-9F84-40C8A7459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2021112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604" y="365126"/>
            <a:ext cx="7157746" cy="1325563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Лечение не мышечно-инвазивного рака мочевого пузыря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000" y="1828801"/>
            <a:ext cx="8100000" cy="374072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Проведение радикальной ЦЭ у пациентов с НМИ РМП может быть: срочная (незамедлительная) – сразу после установления диагноза РМП без инвазии в мышечный слой и ранняя – после неэффективной БЦЖ-терапии. Ретроспективно показано, что пациентам РМП с высоким риском развития рецидива лучше провести раннюю, чем отсроченную, ЦЭ при выявлении рецидива опухоли после первоначального лечения с использованием ТУР и БЦЖ-терапии, тем самым улучшая результаты выживаемости .</a:t>
            </a:r>
          </a:p>
          <a:p>
            <a:endParaRPr lang="ru-RU" dirty="0"/>
          </a:p>
        </p:txBody>
      </p:sp>
      <p:pic>
        <p:nvPicPr>
          <p:cNvPr id="5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1253AE16-D335-4F8E-9F18-BBBC34C25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51285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ctrTitle"/>
          </p:nvPr>
        </p:nvSpPr>
        <p:spPr>
          <a:xfrm>
            <a:off x="685800" y="285750"/>
            <a:ext cx="7772400" cy="1071563"/>
          </a:xfrm>
        </p:spPr>
        <p:txBody>
          <a:bodyPr/>
          <a:lstStyle/>
          <a:p>
            <a:r>
              <a:rPr lang="ru-RU" smtClean="0"/>
              <a:t>Классификация и стадирование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0125" y="1714500"/>
            <a:ext cx="7572375" cy="3924300"/>
          </a:xfrm>
        </p:spPr>
        <p:txBody>
          <a:bodyPr rtlCol="0">
            <a:normAutofit fontScale="77500" lnSpcReduction="20000"/>
          </a:bodyPr>
          <a:lstStyle/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err="1" smtClean="0">
                <a:solidFill>
                  <a:schemeClr val="tx1"/>
                </a:solidFill>
              </a:rPr>
              <a:t>Стадирование</a:t>
            </a:r>
            <a:r>
              <a:rPr lang="ru-RU" b="1" dirty="0" smtClean="0">
                <a:solidFill>
                  <a:schemeClr val="tx1"/>
                </a:solidFill>
              </a:rPr>
              <a:t> рака почки осуществляется в соответствии с классификацией TNM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UICC 8-го пересмотра (2017 г.)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b="1" dirty="0" smtClean="0">
                <a:solidFill>
                  <a:schemeClr val="tx1"/>
                </a:solidFill>
              </a:rPr>
              <a:t>Выделяют</a:t>
            </a:r>
            <a:r>
              <a:rPr lang="ru-RU" b="1" dirty="0">
                <a:solidFill>
                  <a:schemeClr val="tx1"/>
                </a:solidFill>
              </a:rPr>
              <a:t>: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>
                <a:solidFill>
                  <a:schemeClr val="tx1"/>
                </a:solidFill>
              </a:rPr>
              <a:t>клиническую и патоморфологическую стадии ПКР. </a:t>
            </a:r>
            <a:endParaRPr lang="en-US" b="1" dirty="0" smtClean="0">
              <a:solidFill>
                <a:schemeClr val="tx1"/>
              </a:solidFill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chemeClr val="tx1"/>
                </a:solidFill>
              </a:rPr>
              <a:t>Клиническое </a:t>
            </a:r>
            <a:r>
              <a:rPr lang="ru-RU" b="1" dirty="0" err="1" smtClean="0">
                <a:solidFill>
                  <a:schemeClr val="tx1"/>
                </a:solidFill>
              </a:rPr>
              <a:t>стадирование</a:t>
            </a:r>
            <a:r>
              <a:rPr lang="ru-RU" b="1" dirty="0" smtClean="0">
                <a:solidFill>
                  <a:schemeClr val="tx1"/>
                </a:solidFill>
              </a:rPr>
              <a:t>:</a:t>
            </a:r>
            <a:endParaRPr lang="ru-RU" b="1" dirty="0">
              <a:solidFill>
                <a:schemeClr val="tx1"/>
              </a:solidFill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>
                <a:solidFill>
                  <a:schemeClr val="tx1"/>
                </a:solidFill>
              </a:rPr>
              <a:t>осуществляется на основании результатов проведенного клинического обследования,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chemeClr val="tx1"/>
                </a:solidFill>
              </a:rPr>
              <a:t>Патоморфологическое: </a:t>
            </a:r>
            <a:r>
              <a:rPr lang="ru-RU" b="1" dirty="0">
                <a:solidFill>
                  <a:schemeClr val="tx1"/>
                </a:solidFill>
              </a:rPr>
              <a:t>на основании заключения морфолога после операции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2553" y="365126"/>
            <a:ext cx="6982797" cy="1325563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Лечение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немышечно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-инвазивного рака мочевого пузыря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000" y="1784195"/>
            <a:ext cx="8100000" cy="3818584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Рекомендуется выполнение радикальной ЦЭ в качестве метода лечения НМИ РМП пациентам с наиболее неблагоприятным прогнозом для достижения ремиссии.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Радикальная ЦЭ рекомендуется пациентам с БЦЖ-рефрактерными опухолями для достижения ремиссии </a:t>
            </a:r>
          </a:p>
          <a:p>
            <a:endParaRPr lang="ru-RU" dirty="0"/>
          </a:p>
        </p:txBody>
      </p:sp>
      <p:pic>
        <p:nvPicPr>
          <p:cNvPr id="5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56E0804A-50A2-4450-94C0-EC15A574C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152561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500042"/>
            <a:ext cx="7429552" cy="1325563"/>
          </a:xfrm>
        </p:spPr>
        <p:txBody>
          <a:bodyPr/>
          <a:lstStyle/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Лечение мышечно-инвазивного рака мочевого пузыря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000" y="1784194"/>
            <a:ext cx="8100000" cy="3801959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Целесообразно предлагать немедленную радикальную </a:t>
            </a:r>
            <a:r>
              <a:rPr lang="ru-RU" dirty="0" err="1"/>
              <a:t>цистэктомию</a:t>
            </a:r>
            <a:r>
              <a:rPr lang="ru-RU" dirty="0"/>
              <a:t> для пациентов с </a:t>
            </a:r>
            <a:r>
              <a:rPr lang="ru-RU" b="1" dirty="0" err="1"/>
              <a:t>немышечно</a:t>
            </a:r>
            <a:r>
              <a:rPr lang="ru-RU" dirty="0"/>
              <a:t>-инвазивным раком, которые имеют самый высокий риск прогрессирования. </a:t>
            </a:r>
          </a:p>
          <a:p>
            <a:r>
              <a:rPr lang="ru-RU" b="1" dirty="0"/>
              <a:t>Факторами риска являются любые из следующих: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ru-RU" dirty="0"/>
              <a:t>Опухоли Т1;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ru-RU" dirty="0"/>
              <a:t>Опухоли G3 (</a:t>
            </a:r>
            <a:r>
              <a:rPr lang="ru-RU" dirty="0" err="1"/>
              <a:t>high</a:t>
            </a:r>
            <a:r>
              <a:rPr lang="ru-RU" dirty="0"/>
              <a:t> </a:t>
            </a:r>
            <a:r>
              <a:rPr lang="ru-RU" dirty="0" err="1"/>
              <a:t>grade</a:t>
            </a:r>
            <a:r>
              <a:rPr lang="ru-RU" dirty="0"/>
              <a:t>);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ru-RU" dirty="0"/>
              <a:t>CIS;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ru-RU" dirty="0"/>
              <a:t>множественные, рецидивирующие и крупные (&gt; 3 см) TaG1G2/</a:t>
            </a:r>
            <a:r>
              <a:rPr lang="ru-RU" dirty="0" err="1"/>
              <a:t>high</a:t>
            </a:r>
            <a:r>
              <a:rPr lang="ru-RU" dirty="0"/>
              <a:t> </a:t>
            </a:r>
            <a:r>
              <a:rPr lang="ru-RU" dirty="0" err="1"/>
              <a:t>grade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5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306AC5B9-4837-40EF-BF21-853FA7B94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5415156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2532" y="365126"/>
            <a:ext cx="6912818" cy="1325563"/>
          </a:xfrm>
        </p:spPr>
        <p:txBody>
          <a:bodyPr/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Лечение мышечно-инвазивного рака мочевого пузыря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000" y="1784195"/>
            <a:ext cx="8100000" cy="3818584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Радикальная цистэктомия также настоятельно рекомендуется у пациентов с мышечно-инвазивной опухолью при: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ru-RU" b="1" dirty="0"/>
              <a:t>БЦЖ-рефрактерном раке:</a:t>
            </a:r>
          </a:p>
          <a:p>
            <a:r>
              <a:rPr lang="ru-RU" dirty="0"/>
              <a:t>если Т1 </a:t>
            </a:r>
            <a:r>
              <a:rPr lang="ru-RU" dirty="0" err="1"/>
              <a:t>high</a:t>
            </a:r>
            <a:r>
              <a:rPr lang="ru-RU" dirty="0"/>
              <a:t> </a:t>
            </a:r>
            <a:r>
              <a:rPr lang="ru-RU" dirty="0" err="1"/>
              <a:t>grade</a:t>
            </a:r>
            <a:r>
              <a:rPr lang="ru-RU" dirty="0"/>
              <a:t>/G3, </a:t>
            </a:r>
            <a:r>
              <a:rPr lang="ru-RU" dirty="0" err="1"/>
              <a:t>немышечно</a:t>
            </a:r>
            <a:r>
              <a:rPr lang="ru-RU" dirty="0"/>
              <a:t>-инвазивная папиллярная опухоль присутствует через три месяца;</a:t>
            </a:r>
          </a:p>
          <a:p>
            <a:r>
              <a:rPr lang="ru-RU" dirty="0"/>
              <a:t>если </a:t>
            </a:r>
            <a:r>
              <a:rPr lang="ru-RU" dirty="0" err="1"/>
              <a:t>Ta</a:t>
            </a:r>
            <a:r>
              <a:rPr lang="ru-RU" dirty="0"/>
              <a:t> ​​</a:t>
            </a:r>
            <a:r>
              <a:rPr lang="ru-RU" dirty="0" err="1"/>
              <a:t>high</a:t>
            </a:r>
            <a:r>
              <a:rPr lang="ru-RU" dirty="0"/>
              <a:t> </a:t>
            </a:r>
            <a:r>
              <a:rPr lang="ru-RU" dirty="0" err="1"/>
              <a:t>grade</a:t>
            </a:r>
            <a:r>
              <a:rPr lang="ru-RU" dirty="0"/>
              <a:t>/G3 или CIS (без сопутствующей папиллярной опухоли) присутствует как через три, так и через шесть месяцев (после второго индукционного курса или первого поддерживающего курса БЦЖ);</a:t>
            </a:r>
          </a:p>
          <a:p>
            <a:r>
              <a:rPr lang="ru-RU" dirty="0"/>
              <a:t>если во время терапии БЦЖ появляется опухоль </a:t>
            </a:r>
            <a:r>
              <a:rPr lang="ru-RU" dirty="0" err="1"/>
              <a:t>high</a:t>
            </a:r>
            <a:r>
              <a:rPr lang="ru-RU" dirty="0"/>
              <a:t> </a:t>
            </a:r>
            <a:r>
              <a:rPr lang="ru-RU" dirty="0" err="1"/>
              <a:t>grade</a:t>
            </a:r>
            <a:r>
              <a:rPr lang="ru-RU" dirty="0"/>
              <a:t>;</a:t>
            </a:r>
          </a:p>
          <a:p>
            <a:endParaRPr lang="ru-RU" dirty="0"/>
          </a:p>
        </p:txBody>
      </p:sp>
      <p:pic>
        <p:nvPicPr>
          <p:cNvPr id="5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2AE1C146-CE5C-4FCC-932C-6DE8317B8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4232530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8638" y="365126"/>
            <a:ext cx="7276712" cy="1325563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Лечение мышечно-инвазивного рака мочевого пузыря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000" y="1784195"/>
            <a:ext cx="8100000" cy="3818584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ru-RU" dirty="0" err="1"/>
              <a:t>Неоадъювантное</a:t>
            </a:r>
            <a:r>
              <a:rPr lang="ru-RU" dirty="0"/>
              <a:t> лечение с частичным или полным ответом (pT0N0), оказывает значительное влияние на общую выживаемость.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ru-RU" dirty="0" err="1"/>
              <a:t>Неоадъювантная</a:t>
            </a:r>
            <a:r>
              <a:rPr lang="ru-RU" dirty="0"/>
              <a:t> комбинированная химиотерапия, содержащая </a:t>
            </a:r>
            <a:r>
              <a:rPr lang="ru-RU" dirty="0" err="1"/>
              <a:t>цисплатину</a:t>
            </a:r>
            <a:r>
              <a:rPr lang="ru-RU" dirty="0"/>
              <a:t>, улучшает общую выживаемость (8% через пять лет).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ru-RU" dirty="0"/>
              <a:t>В настоящее время иммунотерапия с ингибиторами контрольных точек проходит испытания в фазах II и III. Первые результаты являются многообещающими.</a:t>
            </a:r>
          </a:p>
          <a:p>
            <a:endParaRPr lang="ru-RU" dirty="0"/>
          </a:p>
        </p:txBody>
      </p:sp>
      <p:pic>
        <p:nvPicPr>
          <p:cNvPr id="5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76BCDB69-4EED-402A-B8B0-AC51AC7A9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6947331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0525" y="-39073"/>
            <a:ext cx="6667889" cy="1325563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Объем радикальной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цистэктомии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5350" y="1945775"/>
            <a:ext cx="8100000" cy="3936583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У мужчин: удаление единым блоком (</a:t>
            </a:r>
            <a:r>
              <a:rPr lang="ru-RU" dirty="0" err="1"/>
              <a:t>en</a:t>
            </a:r>
            <a:r>
              <a:rPr lang="ru-RU" dirty="0"/>
              <a:t> </a:t>
            </a:r>
            <a:r>
              <a:rPr lang="ru-RU" dirty="0" err="1"/>
              <a:t>bloc</a:t>
            </a:r>
            <a:r>
              <a:rPr lang="ru-RU" dirty="0"/>
              <a:t>) мочевого пузыря + участком висцеральной брюшины и </a:t>
            </a:r>
            <a:r>
              <a:rPr lang="ru-RU" dirty="0" err="1"/>
              <a:t>паравезикальной</a:t>
            </a:r>
            <a:r>
              <a:rPr lang="ru-RU" dirty="0"/>
              <a:t> клетчаткой, + предстательной железой и семенными пузырьками; + тазовая (подвздошно-обтураторную) </a:t>
            </a:r>
            <a:r>
              <a:rPr lang="ru-RU" dirty="0" err="1"/>
              <a:t>лимфаденэктомию</a:t>
            </a:r>
            <a:r>
              <a:rPr lang="ru-RU" dirty="0"/>
              <a:t>. </a:t>
            </a:r>
          </a:p>
          <a:p>
            <a:r>
              <a:rPr lang="ru-RU" dirty="0"/>
              <a:t>NB! При опухолевом поражении простатической части уретры рекомендовано выполнение </a:t>
            </a:r>
            <a:r>
              <a:rPr lang="ru-RU" dirty="0" err="1"/>
              <a:t>уретрэктомии</a:t>
            </a:r>
            <a:r>
              <a:rPr lang="ru-RU" dirty="0"/>
              <a:t>.</a:t>
            </a:r>
          </a:p>
          <a:p>
            <a:r>
              <a:rPr lang="ru-RU" dirty="0"/>
              <a:t>У мужчин возможно проведение </a:t>
            </a:r>
            <a:r>
              <a:rPr lang="ru-RU" dirty="0" err="1"/>
              <a:t>нервосберегающей</a:t>
            </a:r>
            <a:r>
              <a:rPr lang="ru-RU" dirty="0"/>
              <a:t> операции с сохранением кавернозных сосудисто-нервных пучков с целью профилактики развития эректильной дисфункции.</a:t>
            </a:r>
          </a:p>
          <a:p>
            <a:r>
              <a:rPr lang="ru-RU" dirty="0"/>
              <a:t>У женщин: удаление единым блоком (</a:t>
            </a:r>
            <a:r>
              <a:rPr lang="ru-RU" dirty="0" err="1"/>
              <a:t>en</a:t>
            </a:r>
            <a:r>
              <a:rPr lang="ru-RU" dirty="0"/>
              <a:t> </a:t>
            </a:r>
            <a:r>
              <a:rPr lang="ru-RU" dirty="0" err="1"/>
              <a:t>bloc</a:t>
            </a:r>
            <a:r>
              <a:rPr lang="ru-RU" dirty="0"/>
              <a:t>) мочевого пузыря + передняя </a:t>
            </a:r>
            <a:r>
              <a:rPr lang="ru-RU" dirty="0" err="1"/>
              <a:t>экзентерация</a:t>
            </a:r>
            <a:r>
              <a:rPr lang="ru-RU" dirty="0"/>
              <a:t> таза и двустороннюю тазовую </a:t>
            </a:r>
            <a:r>
              <a:rPr lang="ru-RU" dirty="0" err="1"/>
              <a:t>лимфаденэктомию</a:t>
            </a:r>
            <a:r>
              <a:rPr lang="ru-RU" dirty="0"/>
              <a:t> (удаление мочевого пузыря с участком висцеральной брюшины и </a:t>
            </a:r>
            <a:r>
              <a:rPr lang="ru-RU" dirty="0" err="1"/>
              <a:t>паравезикальной</a:t>
            </a:r>
            <a:r>
              <a:rPr lang="ru-RU" dirty="0"/>
              <a:t> клетчаткой, удаление матки с придатками, резекцию передней стенки влагалища).</a:t>
            </a:r>
          </a:p>
        </p:txBody>
      </p:sp>
      <p:pic>
        <p:nvPicPr>
          <p:cNvPr id="5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E8DF387A-0C85-4950-B66A-536FED3D6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3819606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3568" y="255078"/>
            <a:ext cx="7318699" cy="1325563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Варианты деривации мочи при радикальной цистэктомии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000" y="2029749"/>
            <a:ext cx="8100000" cy="4117842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/>
              <a:t>Радикальная ЦЭ = </a:t>
            </a:r>
            <a:r>
              <a:rPr lang="ru-RU" dirty="0"/>
              <a:t>удаление мочевого пузыря с расширенной </a:t>
            </a:r>
            <a:r>
              <a:rPr lang="ru-RU" dirty="0" err="1"/>
              <a:t>лимфаденэктомией</a:t>
            </a:r>
            <a:r>
              <a:rPr lang="ru-RU" dirty="0"/>
              <a:t> + реконструктивно-пластическая операция (собственно деривация, или отведение, мочи из верхних мочевых путей) </a:t>
            </a:r>
          </a:p>
          <a:p>
            <a:r>
              <a:rPr lang="ru-RU" dirty="0"/>
              <a:t>Возраст &gt;80 лет является противопоказанием к формированию резервуара.</a:t>
            </a:r>
          </a:p>
          <a:p>
            <a:r>
              <a:rPr lang="ru-RU" dirty="0"/>
              <a:t>Виды отведения мочи:</a:t>
            </a:r>
          </a:p>
          <a:p>
            <a:r>
              <a:rPr lang="ru-RU" dirty="0"/>
              <a:t>1. наружное отведение мочи (</a:t>
            </a:r>
            <a:r>
              <a:rPr lang="ru-RU" dirty="0" err="1"/>
              <a:t>уретерокутанеостомия</a:t>
            </a:r>
            <a:r>
              <a:rPr lang="ru-RU" dirty="0"/>
              <a:t>, кишечная пластика с формированием «сухих» и «влажных» </a:t>
            </a:r>
            <a:r>
              <a:rPr lang="ru-RU" dirty="0" err="1"/>
              <a:t>стом</a:t>
            </a:r>
            <a:r>
              <a:rPr lang="ru-RU" dirty="0"/>
              <a:t>);</a:t>
            </a:r>
          </a:p>
          <a:p>
            <a:r>
              <a:rPr lang="ru-RU" dirty="0"/>
              <a:t>2. создание мочевых резервуаров, обеспечивающих возможность самостоятельного контролируемого мочеиспускания: </a:t>
            </a:r>
            <a:r>
              <a:rPr lang="ru-RU" dirty="0" err="1"/>
              <a:t>орто</a:t>
            </a:r>
            <a:r>
              <a:rPr lang="ru-RU" dirty="0"/>
              <a:t>- и </a:t>
            </a:r>
            <a:r>
              <a:rPr lang="ru-RU" dirty="0" err="1"/>
              <a:t>гетеротопическая</a:t>
            </a:r>
            <a:r>
              <a:rPr lang="ru-RU" dirty="0"/>
              <a:t> пластика мочевого пузыря;</a:t>
            </a:r>
          </a:p>
          <a:p>
            <a:r>
              <a:rPr lang="ru-RU" dirty="0"/>
              <a:t>3. отведение мочи в непрерывный кишечник (</a:t>
            </a:r>
            <a:r>
              <a:rPr lang="ru-RU" dirty="0" err="1"/>
              <a:t>уретеросигмостомия</a:t>
            </a:r>
            <a:r>
              <a:rPr lang="ru-RU" dirty="0"/>
              <a:t>, операция </a:t>
            </a:r>
            <a:r>
              <a:rPr lang="ru-RU" dirty="0" err="1"/>
              <a:t>Mainz‑pouch</a:t>
            </a:r>
            <a:r>
              <a:rPr lang="ru-RU" dirty="0"/>
              <a:t> II).</a:t>
            </a:r>
          </a:p>
          <a:p>
            <a:endParaRPr lang="ru-RU" dirty="0"/>
          </a:p>
        </p:txBody>
      </p:sp>
      <p:pic>
        <p:nvPicPr>
          <p:cNvPr id="5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89C486D3-05B9-460C-A868-AF7192265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5751609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1602581" y="115888"/>
            <a:ext cx="5938838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0" lang="ru-RU" altLang="ru-RU" b="1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Варианты деривации мочи при радикальной </a:t>
            </a:r>
            <a:r>
              <a:rPr kumimoji="0" lang="ru-RU" altLang="ru-RU" b="1" dirty="0" err="1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цистэктомии</a:t>
            </a:r>
            <a:endParaRPr kumimoji="0" lang="ru-RU" altLang="ru-RU" b="1" dirty="0">
              <a:solidFill>
                <a:schemeClr val="accent1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11267" name="Прямоугольник 12"/>
          <p:cNvSpPr>
            <a:spLocks noChangeArrowheads="1"/>
          </p:cNvSpPr>
          <p:nvPr/>
        </p:nvSpPr>
        <p:spPr bwMode="auto">
          <a:xfrm>
            <a:off x="2303860" y="335756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ru-RU" b="1"/>
          </a:p>
        </p:txBody>
      </p:sp>
      <p:pic>
        <p:nvPicPr>
          <p:cNvPr id="11269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9748" y="1949841"/>
            <a:ext cx="214193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18002" y="1949841"/>
            <a:ext cx="211455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6326" y="1949841"/>
            <a:ext cx="2576513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Объект 2"/>
          <p:cNvSpPr txBox="1">
            <a:spLocks/>
          </p:cNvSpPr>
          <p:nvPr/>
        </p:nvSpPr>
        <p:spPr bwMode="auto">
          <a:xfrm>
            <a:off x="1416249" y="5228225"/>
            <a:ext cx="2051447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99060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252538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52400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981200" eaLnBrk="0" fontAlgn="base" hangingPunct="0">
              <a:spcAft>
                <a:spcPct val="0"/>
              </a:spcAft>
              <a:buFont typeface="Arial" charset="0"/>
              <a:buChar char="»"/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438400" eaLnBrk="0" fontAlgn="base" hangingPunct="0">
              <a:spcAft>
                <a:spcPct val="0"/>
              </a:spcAft>
              <a:buFont typeface="Arial" charset="0"/>
              <a:buChar char="»"/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895600" eaLnBrk="0" fontAlgn="base" hangingPunct="0">
              <a:spcAft>
                <a:spcPct val="0"/>
              </a:spcAft>
              <a:buFont typeface="Arial" charset="0"/>
              <a:buChar char="»"/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352800" eaLnBrk="0" fontAlgn="base" hangingPunct="0">
              <a:spcAft>
                <a:spcPct val="0"/>
              </a:spcAft>
              <a:buFont typeface="Arial" charset="0"/>
              <a:buChar char="»"/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Aft>
                <a:spcPts val="1200"/>
              </a:spcAft>
            </a:pPr>
            <a:r>
              <a:rPr kumimoji="0" lang="ru-RU" altLang="ru-RU" sz="1400" b="1" dirty="0" err="1"/>
              <a:t>уретерокутанеостомия</a:t>
            </a:r>
            <a:endParaRPr kumimoji="0" lang="ru-RU" altLang="ru-RU" sz="1400" b="1" dirty="0"/>
          </a:p>
        </p:txBody>
      </p:sp>
      <p:sp>
        <p:nvSpPr>
          <p:cNvPr id="19" name="Объект 2"/>
          <p:cNvSpPr txBox="1">
            <a:spLocks/>
          </p:cNvSpPr>
          <p:nvPr/>
        </p:nvSpPr>
        <p:spPr bwMode="auto">
          <a:xfrm>
            <a:off x="3798095" y="5141914"/>
            <a:ext cx="2051447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>
            <a:lvl1pPr algn="just" rtl="0" eaLnBrk="0" fontAlgn="base" hangingPunc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defRPr kumimoji="1" sz="1800" b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742950" indent="-285750" algn="just" defTabSz="1079500" rtl="0" eaLnBrk="0" fontAlgn="base" hangingPunct="0">
              <a:spcBef>
                <a:spcPts val="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q"/>
              <a:tabLst>
                <a:tab pos="539750" algn="l"/>
              </a:tabLst>
              <a:defRPr kumimoji="1" sz="1800" b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990600" indent="-228600" algn="just" rtl="0" eaLnBrk="0" fontAlgn="base" hangingPunct="0">
              <a:spcBef>
                <a:spcPts val="0"/>
              </a:spcBef>
              <a:spcAft>
                <a:spcPts val="1200"/>
              </a:spcAft>
              <a:buClrTx/>
              <a:buFont typeface="Wingdings" pitchFamily="2" charset="2"/>
              <a:buChar char="§"/>
              <a:defRPr kumimoji="1" sz="1800" b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252538" indent="-228600" algn="just" rtl="0" eaLnBrk="0" fontAlgn="base" hangingPunct="0">
              <a:spcBef>
                <a:spcPts val="0"/>
              </a:spcBef>
              <a:spcAft>
                <a:spcPts val="1200"/>
              </a:spcAft>
              <a:buClrTx/>
              <a:buFont typeface="Wingdings" pitchFamily="2" charset="2"/>
              <a:buChar char="Ø"/>
              <a:defRPr kumimoji="1" sz="1800" b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524000" indent="-228600" algn="just" rtl="0" eaLnBrk="0" fontAlgn="base" hangingPunct="0"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»"/>
              <a:defRPr kumimoji="1" sz="1800" b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kumimoji="0" lang="ru-RU" altLang="ru-RU" sz="1400" b="1" dirty="0"/>
              <a:t>наружное отведение мочи – операция </a:t>
            </a:r>
            <a:r>
              <a:rPr kumimoji="0" lang="ru-RU" altLang="ru-RU" sz="1400" b="1" dirty="0" err="1"/>
              <a:t>Брикера</a:t>
            </a:r>
            <a:endParaRPr kumimoji="0" lang="ru-RU" altLang="ru-RU" sz="1400" b="1" dirty="0"/>
          </a:p>
        </p:txBody>
      </p:sp>
      <p:sp>
        <p:nvSpPr>
          <p:cNvPr id="11274" name="Объект 2"/>
          <p:cNvSpPr txBox="1">
            <a:spLocks/>
          </p:cNvSpPr>
          <p:nvPr/>
        </p:nvSpPr>
        <p:spPr bwMode="auto">
          <a:xfrm>
            <a:off x="5918002" y="5100637"/>
            <a:ext cx="2051447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99060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252538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52400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981200" eaLnBrk="0" fontAlgn="base" hangingPunct="0">
              <a:spcAft>
                <a:spcPct val="0"/>
              </a:spcAft>
              <a:buFont typeface="Arial" charset="0"/>
              <a:buChar char="»"/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438400" eaLnBrk="0" fontAlgn="base" hangingPunct="0">
              <a:spcAft>
                <a:spcPct val="0"/>
              </a:spcAft>
              <a:buFont typeface="Arial" charset="0"/>
              <a:buChar char="»"/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895600" eaLnBrk="0" fontAlgn="base" hangingPunct="0">
              <a:spcAft>
                <a:spcPct val="0"/>
              </a:spcAft>
              <a:buFont typeface="Arial" charset="0"/>
              <a:buChar char="»"/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352800" eaLnBrk="0" fontAlgn="base" hangingPunct="0">
              <a:spcAft>
                <a:spcPct val="0"/>
              </a:spcAft>
              <a:buFont typeface="Arial" charset="0"/>
              <a:buChar char="»"/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Aft>
                <a:spcPts val="1200"/>
              </a:spcAft>
            </a:pPr>
            <a:r>
              <a:rPr kumimoji="0" lang="ru-RU" altLang="ru-RU" sz="1400" b="1" dirty="0" err="1"/>
              <a:t>ортотопическая</a:t>
            </a:r>
            <a:r>
              <a:rPr kumimoji="0" lang="ru-RU" altLang="ru-RU" sz="1400" b="1" dirty="0"/>
              <a:t> пластика мочевого пузыря</a:t>
            </a:r>
          </a:p>
        </p:txBody>
      </p:sp>
      <p:pic>
        <p:nvPicPr>
          <p:cNvPr id="12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AA2B25A7-C59D-4828-ABE8-54A858D98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6337702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3506" y="365126"/>
            <a:ext cx="6821844" cy="1325563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Лечение мышечно-инвазивного рака мочевого пузыря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880461"/>
            <a:ext cx="8100000" cy="4152714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Лапароскопическая и робот-</a:t>
            </a:r>
            <a:r>
              <a:rPr lang="ru-RU" dirty="0" err="1"/>
              <a:t>ассистированная</a:t>
            </a:r>
            <a:r>
              <a:rPr lang="ru-RU" dirty="0"/>
              <a:t> </a:t>
            </a:r>
            <a:r>
              <a:rPr lang="ru-RU" dirty="0" err="1"/>
              <a:t>циспростатэктомия</a:t>
            </a:r>
            <a:r>
              <a:rPr lang="ru-RU" dirty="0"/>
              <a:t> имеют преимущества по сравнению с открытой по многим показателям:</a:t>
            </a:r>
          </a:p>
          <a:p>
            <a:pPr marL="0" indent="0">
              <a:buClr>
                <a:schemeClr val="accent1"/>
              </a:buClr>
              <a:buNone/>
            </a:pPr>
            <a:r>
              <a:rPr lang="ru-RU" dirty="0"/>
              <a:t>- времени операции,</a:t>
            </a:r>
          </a:p>
          <a:p>
            <a:pPr marL="0" indent="0">
              <a:buClr>
                <a:schemeClr val="accent1"/>
              </a:buClr>
              <a:buNone/>
            </a:pPr>
            <a:r>
              <a:rPr lang="ru-RU" dirty="0"/>
              <a:t>- объему кровопотери,</a:t>
            </a:r>
          </a:p>
          <a:p>
            <a:pPr marL="0" indent="0">
              <a:buClr>
                <a:schemeClr val="accent1"/>
              </a:buClr>
              <a:buNone/>
            </a:pPr>
            <a:r>
              <a:rPr lang="ru-RU" dirty="0"/>
              <a:t>- срокам активизации пациента,</a:t>
            </a:r>
          </a:p>
          <a:p>
            <a:pPr marL="0" indent="0">
              <a:buClr>
                <a:schemeClr val="accent1"/>
              </a:buClr>
              <a:buNone/>
            </a:pPr>
            <a:r>
              <a:rPr lang="ru-RU" dirty="0"/>
              <a:t>- послеоперационному койко-дню,</a:t>
            </a:r>
          </a:p>
          <a:p>
            <a:pPr marL="0" indent="0">
              <a:buClr>
                <a:schemeClr val="accent1"/>
              </a:buClr>
              <a:buNone/>
            </a:pPr>
            <a:r>
              <a:rPr lang="ru-RU" dirty="0"/>
              <a:t>- времени начала питания,</a:t>
            </a:r>
          </a:p>
          <a:p>
            <a:pPr marL="0" indent="0">
              <a:buClr>
                <a:schemeClr val="accent1"/>
              </a:buClr>
              <a:buNone/>
            </a:pPr>
            <a:r>
              <a:rPr lang="ru-RU" dirty="0"/>
              <a:t>- использованию анальгетических препаратов. </a:t>
            </a:r>
          </a:p>
        </p:txBody>
      </p:sp>
      <p:pic>
        <p:nvPicPr>
          <p:cNvPr id="5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BD8F3C60-B16E-4D61-82B5-E24D487A9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3847752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2581" y="317556"/>
            <a:ext cx="5940000" cy="1001583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Лечение мышечно-инвазивного рака мочевого пузыря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88461" y="3357562"/>
            <a:ext cx="58863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>
              <a:buFont typeface="Arial" panose="020B0604020202020204" pitchFamily="34" charset="0"/>
              <a:buChar char="•"/>
            </a:pPr>
            <a:r>
              <a:rPr lang="ru-RU" sz="1600" dirty="0"/>
              <a:t>Частота осложнений </a:t>
            </a:r>
            <a:r>
              <a:rPr lang="en-US" sz="1600" dirty="0"/>
              <a:t>Grade</a:t>
            </a:r>
            <a:r>
              <a:rPr lang="ru-RU" sz="1600" dirty="0"/>
              <a:t> 3</a:t>
            </a:r>
            <a:r>
              <a:rPr lang="en-US" sz="1600" dirty="0"/>
              <a:t> </a:t>
            </a:r>
            <a:r>
              <a:rPr lang="ru-RU" sz="1600" dirty="0"/>
              <a:t>в течение 90-дневного строка достоверно ниже после робот-</a:t>
            </a:r>
            <a:r>
              <a:rPr lang="ru-RU" sz="1600" dirty="0" err="1"/>
              <a:t>асстированной</a:t>
            </a:r>
            <a:r>
              <a:rPr lang="ru-RU" sz="1600" dirty="0"/>
              <a:t> цистпростатэктомии</a:t>
            </a:r>
            <a:r>
              <a:rPr lang="ru-RU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02582" y="1853610"/>
            <a:ext cx="59394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defTabSz="4572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</a:rPr>
              <a:t>Робот-</a:t>
            </a:r>
            <a:r>
              <a:rPr lang="ru-RU" sz="1600" dirty="0" err="1">
                <a:solidFill>
                  <a:prstClr val="black"/>
                </a:solidFill>
              </a:rPr>
              <a:t>ассистированная</a:t>
            </a:r>
            <a:r>
              <a:rPr lang="ru-RU" sz="1600" dirty="0">
                <a:solidFill>
                  <a:prstClr val="black"/>
                </a:solidFill>
              </a:rPr>
              <a:t> радикальная цистэктомия имеет более длительное время операции (1-1,5 часа) и большие затраты, но более короткую продолжительность пребывания в стационаре (1-1,5 дня) и меньшую кровопотерю по сравнению с открытой радикальной </a:t>
            </a:r>
            <a:r>
              <a:rPr lang="ru-RU" sz="1600" dirty="0" err="1">
                <a:solidFill>
                  <a:prstClr val="black"/>
                </a:solidFill>
              </a:rPr>
              <a:t>цистэктомией</a:t>
            </a:r>
            <a:r>
              <a:rPr lang="ru-RU" sz="1600" dirty="0">
                <a:solidFill>
                  <a:prstClr val="black"/>
                </a:solidFill>
              </a:rPr>
              <a:t> (ORC).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74924" y="4122880"/>
            <a:ext cx="591340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Промежуточные и отдаленные онкологические результаты в группах открытой и робот-</a:t>
            </a:r>
            <a:r>
              <a:rPr lang="ru-RU" sz="1600" dirty="0" err="1"/>
              <a:t>ассистированной</a:t>
            </a:r>
            <a:r>
              <a:rPr lang="ru-RU" sz="1600" dirty="0"/>
              <a:t> </a:t>
            </a:r>
            <a:r>
              <a:rPr lang="ru-RU" sz="1600" dirty="0" err="1"/>
              <a:t>цистэктомии</a:t>
            </a:r>
            <a:r>
              <a:rPr lang="ru-RU" sz="1600" dirty="0"/>
              <a:t> не отличаются.</a:t>
            </a:r>
          </a:p>
          <a:p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Опыт хирургов и медицинского центра, а не метод, считаются ключевыми факторами для конечного результата как при РАРЦ, так и при открытой цистпростатэктомии.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endParaRPr lang="ru-RU" dirty="0"/>
          </a:p>
        </p:txBody>
      </p:sp>
      <p:pic>
        <p:nvPicPr>
          <p:cNvPr id="10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C8F72787-A8F0-49EC-961B-07F1A9C5B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2567082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1602581" y="115888"/>
            <a:ext cx="5938838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0" lang="ru-RU" altLang="ru-RU" b="1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Органосохраняющие операции (резекция мочевого пузыря)</a:t>
            </a:r>
          </a:p>
        </p:txBody>
      </p:sp>
      <p:sp>
        <p:nvSpPr>
          <p:cNvPr id="13315" name="Объект 2"/>
          <p:cNvSpPr>
            <a:spLocks noGrp="1"/>
          </p:cNvSpPr>
          <p:nvPr>
            <p:ph idx="1"/>
          </p:nvPr>
        </p:nvSpPr>
        <p:spPr>
          <a:xfrm>
            <a:off x="314909" y="1603377"/>
            <a:ext cx="4814596" cy="4418013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z="2000" dirty="0">
                <a:cs typeface="Arial" charset="0"/>
              </a:rPr>
              <a:t>Для достижения ремиссии пациентам с </a:t>
            </a:r>
            <a:r>
              <a:rPr lang="ru-RU" altLang="ru-RU" sz="2000" dirty="0" err="1">
                <a:cs typeface="Arial" charset="0"/>
              </a:rPr>
              <a:t>мышечноинвазивным</a:t>
            </a:r>
            <a:r>
              <a:rPr lang="ru-RU" altLang="ru-RU" sz="2000" dirty="0">
                <a:cs typeface="Arial" charset="0"/>
              </a:rPr>
              <a:t> раком мочевого пузыря  органосохраняющие операции рекомендуются </a:t>
            </a:r>
            <a:r>
              <a:rPr lang="ru-RU" altLang="ru-RU" sz="2000" b="1" dirty="0">
                <a:cs typeface="Arial" charset="0"/>
              </a:rPr>
              <a:t>только в сочетании </a:t>
            </a:r>
            <a:r>
              <a:rPr lang="ru-RU" altLang="ru-RU" sz="2000" dirty="0">
                <a:cs typeface="Arial" charset="0"/>
              </a:rPr>
              <a:t>с </a:t>
            </a:r>
            <a:r>
              <a:rPr lang="ru-RU" altLang="ru-RU" sz="2000" dirty="0" err="1">
                <a:cs typeface="Arial" charset="0"/>
              </a:rPr>
              <a:t>неоадъювантной</a:t>
            </a:r>
            <a:r>
              <a:rPr lang="ru-RU" altLang="ru-RU" sz="2000" dirty="0">
                <a:cs typeface="Arial" charset="0"/>
              </a:rPr>
              <a:t> и/или </a:t>
            </a:r>
            <a:r>
              <a:rPr lang="ru-RU" altLang="ru-RU" sz="2000" dirty="0" err="1">
                <a:cs typeface="Arial" charset="0"/>
              </a:rPr>
              <a:t>адъювантной</a:t>
            </a:r>
            <a:r>
              <a:rPr lang="ru-RU" altLang="ru-RU" sz="2000" dirty="0">
                <a:cs typeface="Arial" charset="0"/>
              </a:rPr>
              <a:t> химиотерапией, химиолучевым лечением.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ru-RU" altLang="ru-RU" sz="2000" dirty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ru-RU" altLang="ru-RU" sz="2000" dirty="0">
                <a:cs typeface="Arial" charset="0"/>
              </a:rPr>
              <a:t>Общепризнанные </a:t>
            </a:r>
            <a:r>
              <a:rPr lang="ru-RU" altLang="ru-RU" sz="2000" b="1" dirty="0">
                <a:cs typeface="Arial" charset="0"/>
              </a:rPr>
              <a:t>показания</a:t>
            </a:r>
            <a:r>
              <a:rPr lang="ru-RU" altLang="ru-RU" sz="2000" dirty="0">
                <a:cs typeface="Arial" charset="0"/>
              </a:rPr>
              <a:t> для возможной органосохраняющей операции при </a:t>
            </a:r>
            <a:r>
              <a:rPr lang="ru-RU" altLang="ru-RU" sz="2000" dirty="0" err="1">
                <a:cs typeface="Arial" charset="0"/>
              </a:rPr>
              <a:t>мышечноинвазивном</a:t>
            </a:r>
            <a:r>
              <a:rPr lang="ru-RU" altLang="ru-RU" sz="2000" dirty="0">
                <a:cs typeface="Arial" charset="0"/>
              </a:rPr>
              <a:t> раке мочевого пузыря:</a:t>
            </a:r>
          </a:p>
          <a:p>
            <a:pPr eaLnBrk="1" hangingPunct="1">
              <a:spcBef>
                <a:spcPct val="0"/>
              </a:spcBef>
            </a:pPr>
            <a:endParaRPr lang="ru-RU" altLang="ru-RU" sz="1500" dirty="0">
              <a:cs typeface="Arial" charset="0"/>
            </a:endParaRPr>
          </a:p>
        </p:txBody>
      </p:sp>
      <p:sp>
        <p:nvSpPr>
          <p:cNvPr id="13316" name="Объект 2"/>
          <p:cNvSpPr txBox="1">
            <a:spLocks/>
          </p:cNvSpPr>
          <p:nvPr/>
        </p:nvSpPr>
        <p:spPr bwMode="auto">
          <a:xfrm>
            <a:off x="1571030" y="6021390"/>
            <a:ext cx="6204347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99060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252538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52400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981200" eaLnBrk="0" fontAlgn="base" hangingPunct="0">
              <a:spcAft>
                <a:spcPct val="0"/>
              </a:spcAft>
              <a:buFont typeface="Arial" charset="0"/>
              <a:buChar char="»"/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438400" eaLnBrk="0" fontAlgn="base" hangingPunct="0">
              <a:spcAft>
                <a:spcPct val="0"/>
              </a:spcAft>
              <a:buFont typeface="Arial" charset="0"/>
              <a:buChar char="»"/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895600" eaLnBrk="0" fontAlgn="base" hangingPunct="0">
              <a:spcAft>
                <a:spcPct val="0"/>
              </a:spcAft>
              <a:buFont typeface="Arial" charset="0"/>
              <a:buChar char="»"/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352800" eaLnBrk="0" fontAlgn="base" hangingPunct="0">
              <a:spcAft>
                <a:spcPct val="0"/>
              </a:spcAft>
              <a:buFont typeface="Arial" charset="0"/>
              <a:buChar char="»"/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Aft>
                <a:spcPts val="1200"/>
              </a:spcAft>
            </a:pPr>
            <a:endParaRPr kumimoji="0" lang="ru-RU" altLang="ru-RU" sz="800"/>
          </a:p>
        </p:txBody>
      </p:sp>
      <p:sp>
        <p:nvSpPr>
          <p:cNvPr id="13317" name="TextBox 1"/>
          <p:cNvSpPr txBox="1">
            <a:spLocks noChangeArrowheads="1"/>
          </p:cNvSpPr>
          <p:nvPr/>
        </p:nvSpPr>
        <p:spPr bwMode="auto">
          <a:xfrm>
            <a:off x="5696558" y="3714752"/>
            <a:ext cx="310515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1200" dirty="0"/>
              <a:t>7. отсутствие в анамнезе указаний на резекцию мочевого пузыря, или </a:t>
            </a:r>
            <a:r>
              <a:rPr lang="ru-RU" sz="1200" dirty="0" err="1"/>
              <a:t>чреспузырную</a:t>
            </a:r>
            <a:r>
              <a:rPr lang="ru-RU" sz="1200" dirty="0"/>
              <a:t> аденомэктомию, или </a:t>
            </a:r>
            <a:r>
              <a:rPr lang="ru-RU" sz="1200" dirty="0" err="1"/>
              <a:t>чреспузырное</a:t>
            </a:r>
            <a:r>
              <a:rPr lang="ru-RU" sz="1200" dirty="0"/>
              <a:t> удаление конкрементов мочевого пузыря;</a:t>
            </a:r>
          </a:p>
          <a:p>
            <a:r>
              <a:rPr lang="ru-RU" sz="1200" dirty="0"/>
              <a:t>8. отсутствие в анамнезе указаний на лучевую терапию на область малого таза;</a:t>
            </a:r>
          </a:p>
          <a:p>
            <a:r>
              <a:rPr lang="ru-RU" sz="1200" dirty="0"/>
              <a:t>9.отсутствие протяженных стриктур мочеиспускательного канала.</a:t>
            </a:r>
          </a:p>
        </p:txBody>
      </p:sp>
      <p:sp>
        <p:nvSpPr>
          <p:cNvPr id="13318" name="TextBox 2"/>
          <p:cNvSpPr txBox="1">
            <a:spLocks noChangeArrowheads="1"/>
          </p:cNvSpPr>
          <p:nvPr/>
        </p:nvSpPr>
        <p:spPr bwMode="auto">
          <a:xfrm>
            <a:off x="5696558" y="1498447"/>
            <a:ext cx="3132534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1200" dirty="0"/>
              <a:t>1. единичная опухоль мочевого пузыря, вне его шейки;</a:t>
            </a:r>
          </a:p>
          <a:p>
            <a:r>
              <a:rPr lang="ru-RU" sz="1200" dirty="0"/>
              <a:t>2. рТ2a–b;</a:t>
            </a:r>
          </a:p>
          <a:p>
            <a:r>
              <a:rPr lang="ru-RU" sz="1200" dirty="0"/>
              <a:t>3. G1–2;</a:t>
            </a:r>
          </a:p>
          <a:p>
            <a:r>
              <a:rPr lang="ru-RU" sz="1200" dirty="0"/>
              <a:t>4. молодой и работоспособный возраст пациента;</a:t>
            </a:r>
          </a:p>
          <a:p>
            <a:r>
              <a:rPr lang="ru-RU" sz="1200" dirty="0"/>
              <a:t>5. нормальный показатель ПСА общ. и </a:t>
            </a:r>
            <a:r>
              <a:rPr lang="ru-RU" sz="1200" dirty="0" err="1"/>
              <a:t>своб</a:t>
            </a:r>
            <a:r>
              <a:rPr lang="ru-RU" sz="1200" dirty="0"/>
              <a:t>.;</a:t>
            </a:r>
          </a:p>
          <a:p>
            <a:r>
              <a:rPr lang="ru-RU" sz="1200" dirty="0"/>
              <a:t>6. отрицательный результат мультифокальной биопсии предстательной железы (опционально);</a:t>
            </a:r>
          </a:p>
        </p:txBody>
      </p:sp>
      <p:pic>
        <p:nvPicPr>
          <p:cNvPr id="8" name="Picture 5" descr="Картинки по запросу кРАСГМУ">
            <a:extLst>
              <a:ext uri="{FF2B5EF4-FFF2-40B4-BE49-F238E27FC236}">
                <a16:creationId xmlns:a16="http://schemas.microsoft.com/office/drawing/2014/main" xmlns="" id="{AA4C7934-6123-43AB-8139-5E9D9C351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" y="115889"/>
            <a:ext cx="1138776" cy="101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569445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1836</TotalTime>
  <Words>7248</Words>
  <Application>Microsoft Office PowerPoint</Application>
  <PresentationFormat>Экран (4:3)</PresentationFormat>
  <Paragraphs>1009</Paragraphs>
  <Slides>176</Slides>
  <Notes>27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176</vt:i4>
      </vt:variant>
    </vt:vector>
  </HeadingPairs>
  <TitlesOfParts>
    <vt:vector size="178" baseType="lpstr">
      <vt:lpstr>Тема Office</vt:lpstr>
      <vt:lpstr>Точечный рисунок</vt:lpstr>
      <vt:lpstr>Слайд 1</vt:lpstr>
      <vt:lpstr>Слайд 2</vt:lpstr>
      <vt:lpstr>Слайд 3</vt:lpstr>
      <vt:lpstr>Слайд 4</vt:lpstr>
      <vt:lpstr>МРТ брюшной полости и забрюшинного пространства. </vt:lpstr>
      <vt:lpstr>Макропрепарат: почка с ангиомиолипомой. </vt:lpstr>
      <vt:lpstr>Факторы риска</vt:lpstr>
      <vt:lpstr>Слайд 8</vt:lpstr>
      <vt:lpstr>Классификация и стадирование</vt:lpstr>
      <vt:lpstr>TNM классификация ПКР (2017)</vt:lpstr>
      <vt:lpstr>TNM классификация ПКР (2017)</vt:lpstr>
      <vt:lpstr>TNM классификация ПКР (2017)</vt:lpstr>
      <vt:lpstr>TNM классификация ПКР (2017)</vt:lpstr>
      <vt:lpstr>TNM классификация ПКР (2017)</vt:lpstr>
      <vt:lpstr>TNM группировка по стадиям</vt:lpstr>
      <vt:lpstr>Стадирование ПКР</vt:lpstr>
      <vt:lpstr>Слайд 17</vt:lpstr>
      <vt:lpstr>КТ рочек, забрюшинного пространства.</vt:lpstr>
      <vt:lpstr>Макропрепарат</vt:lpstr>
      <vt:lpstr>Макропрепарат </vt:lpstr>
      <vt:lpstr>Гистологическая классификация ПКР по Fuhrman</vt:lpstr>
      <vt:lpstr>Рекомендации ISUP  В 2013 г. в Ванкувере утверждена новая схема определения степени дифференцировки  светлоклеточного и папиллярного ПКР (ISUP) </vt:lpstr>
      <vt:lpstr>Гистологическая классификация выделяет следующие варианты ПКР (Moch, H. С соавт., 2016 г.):</vt:lpstr>
      <vt:lpstr>Гистологические варианты ПКР</vt:lpstr>
      <vt:lpstr>Диагностика</vt:lpstr>
      <vt:lpstr>Слайд 26</vt:lpstr>
      <vt:lpstr>Слайд 27</vt:lpstr>
      <vt:lpstr>Слайд 28</vt:lpstr>
      <vt:lpstr>Лабораторные исследования</vt:lpstr>
      <vt:lpstr>Лучевая диагностика</vt:lpstr>
      <vt:lpstr>Эхограммы новообразований почки </vt:lpstr>
      <vt:lpstr>Слайд 32</vt:lpstr>
      <vt:lpstr>КТ- органов брюшной полости и забрюшинного пространства позволяет диагностировать ПКР и получить информацию:</vt:lpstr>
      <vt:lpstr>Компьютерные томограммы больных опухолью почки стадии Т1 (а), Т3а(б). </vt:lpstr>
      <vt:lpstr>Компьютерная томограмма (а) и макропрепарат почки с мультифокальным ростом опухоли почки</vt:lpstr>
      <vt:lpstr>МРТ органов брюшной полости и забрюшинного пространства позволяет получить дополнительную информацию относительно:</vt:lpstr>
      <vt:lpstr>Слайд 37</vt:lpstr>
      <vt:lpstr>Классификация опухолевого тромбоза НПВ (Novick) </vt:lpstr>
      <vt:lpstr>Другие виды исследований</vt:lpstr>
      <vt:lpstr>Слайд 40</vt:lpstr>
      <vt:lpstr>Слайд 41</vt:lpstr>
      <vt:lpstr>Ангиограммы почки с опухолью до (а) и после (б) эмболизации сосудов. </vt:lpstr>
      <vt:lpstr>Биопсия почек</vt:lpstr>
      <vt:lpstr>Биопсия почек</vt:lpstr>
      <vt:lpstr>Слайд 45</vt:lpstr>
      <vt:lpstr>Слайд 46</vt:lpstr>
      <vt:lpstr>Слайд 47</vt:lpstr>
      <vt:lpstr>Контроль НПВ при подпеченочном тромбозе (II тип)</vt:lpstr>
      <vt:lpstr>Показания к РП</vt:lpstr>
      <vt:lpstr>Параметры нефрометрических шкал RENAL и PADUA  </vt:lpstr>
      <vt:lpstr>Органосохраняющие операции</vt:lpstr>
      <vt:lpstr>Слайд 52</vt:lpstr>
      <vt:lpstr>Слайд 53</vt:lpstr>
      <vt:lpstr>Слайд 54</vt:lpstr>
      <vt:lpstr>Метастазирование рака почки</vt:lpstr>
      <vt:lpstr>Слайд 56</vt:lpstr>
      <vt:lpstr>Таргетная терапия рака почки</vt:lpstr>
      <vt:lpstr>Диссеминированная стадия (М1)  препараты клинического использования</vt:lpstr>
      <vt:lpstr>Диссеминированная стадия (М1)  препараты клинического использования</vt:lpstr>
      <vt:lpstr>Слайд 60</vt:lpstr>
      <vt:lpstr>Слайд 61</vt:lpstr>
      <vt:lpstr>Слайд 62</vt:lpstr>
      <vt:lpstr>Слайд 63</vt:lpstr>
      <vt:lpstr>ЭПИДЕМИОЛОГИЯ</vt:lpstr>
      <vt:lpstr>ЭПИДЕМИОЛОГИЯ</vt:lpstr>
      <vt:lpstr>Факторы риска</vt:lpstr>
      <vt:lpstr>Классификация и морфология</vt:lpstr>
      <vt:lpstr>Классификация и морфология</vt:lpstr>
      <vt:lpstr>Классификация</vt:lpstr>
      <vt:lpstr>TNM классификация для УРВМП</vt:lpstr>
      <vt:lpstr>TNM классификация для УРВМП</vt:lpstr>
      <vt:lpstr>Диагностика</vt:lpstr>
      <vt:lpstr>Слайд 73</vt:lpstr>
      <vt:lpstr>Мультидетекторная компьютерная урография</vt:lpstr>
      <vt:lpstr>Слайд 75</vt:lpstr>
      <vt:lpstr>Диагностическая уретероскопия</vt:lpstr>
      <vt:lpstr>Слайд 77</vt:lpstr>
      <vt:lpstr>Слайд 78</vt:lpstr>
      <vt:lpstr>Лечение</vt:lpstr>
      <vt:lpstr>Рак мочевого пузыря</vt:lpstr>
      <vt:lpstr>Эпидемиология</vt:lpstr>
      <vt:lpstr>Классификация рака мочевого пузыря (TNM)</vt:lpstr>
      <vt:lpstr>Классификация рака мочевого пузыря (TNM)</vt:lpstr>
      <vt:lpstr> Классификация рака мочевого пузыря (TNM)</vt:lpstr>
      <vt:lpstr>Классификация рака мочевого пузыря (TNM)</vt:lpstr>
      <vt:lpstr> Классификация рака мочевого пузыря (TNM)</vt:lpstr>
      <vt:lpstr>Классификация рака мочевого пузыря (TNM)</vt:lpstr>
      <vt:lpstr>Группы риска рака мочевого пузыря</vt:lpstr>
      <vt:lpstr>Лечение не мышечно-инвазивного рака мочевого пузыря</vt:lpstr>
      <vt:lpstr>Лечение немышечно-инвазивного рака мочевого пузыря</vt:lpstr>
      <vt:lpstr>Лечение мышечно-инвазивного рака мочевого пузыря</vt:lpstr>
      <vt:lpstr>Лечение мышечно-инвазивного рака мочевого пузыря</vt:lpstr>
      <vt:lpstr>Лечение мышечно-инвазивного рака мочевого пузыря</vt:lpstr>
      <vt:lpstr>Объем радикальной цистэктомии</vt:lpstr>
      <vt:lpstr>Варианты деривации мочи при радикальной цистэктомии</vt:lpstr>
      <vt:lpstr>Варианты деривации мочи при радикальной цистэктомии</vt:lpstr>
      <vt:lpstr>Лечение мышечно-инвазивного рака мочевого пузыря</vt:lpstr>
      <vt:lpstr>Лечение мышечно-инвазивного рака мочевого пузыря</vt:lpstr>
      <vt:lpstr>Органосохраняющие операции (резекция мочевого пузыря)</vt:lpstr>
      <vt:lpstr>Ортотопический резервуар</vt:lpstr>
      <vt:lpstr>Консервативное лечение. Иммунотерапия</vt:lpstr>
      <vt:lpstr>Консервативное лечение. Иммунотерапия </vt:lpstr>
      <vt:lpstr>Консервативное лечение. Химиотерапия</vt:lpstr>
      <vt:lpstr>Консервативное лечение. Химиотерапия</vt:lpstr>
      <vt:lpstr>Консервативное лечение. Неоадъювантная химиотерапия</vt:lpstr>
      <vt:lpstr>Консервативное лечение. Неоадъювантная химиотерапия </vt:lpstr>
      <vt:lpstr>Консервативное лечение.  Иммуноонкологическая терапия</vt:lpstr>
      <vt:lpstr>Мультимодальная терапия (ММТ) при мышечно-инвазивном раке мочевого пузыря</vt:lpstr>
      <vt:lpstr>Лучевая терапия</vt:lpstr>
      <vt:lpstr>Предоперационная лучевая терапия</vt:lpstr>
      <vt:lpstr>Послеоперационная лучевая терапия</vt:lpstr>
      <vt:lpstr>Реабилитация после лучевой терапии</vt:lpstr>
      <vt:lpstr>Слайд 113</vt:lpstr>
      <vt:lpstr>Слайд 114</vt:lpstr>
      <vt:lpstr>Слайд 115</vt:lpstr>
      <vt:lpstr>Слайд 116</vt:lpstr>
      <vt:lpstr>Нормальная анатомия</vt:lpstr>
      <vt:lpstr>Слайд 118</vt:lpstr>
      <vt:lpstr>Слайд 119</vt:lpstr>
      <vt:lpstr>ПРИ</vt:lpstr>
      <vt:lpstr>Слайд 121</vt:lpstr>
      <vt:lpstr>Определение уровня ПСА</vt:lpstr>
      <vt:lpstr>Лабораторная диагностика</vt:lpstr>
      <vt:lpstr>Средние значения ПСА на основании результатов исследования PCPT (Prostate Cancer Prevention Trial (Исследование по профилактике рака простаты) </vt:lpstr>
      <vt:lpstr>Трансректальное ультразвуковое исследование (ТРУЗИ)</vt:lpstr>
      <vt:lpstr>Методика МРТ простаты</vt:lpstr>
      <vt:lpstr>Слайд 127</vt:lpstr>
      <vt:lpstr>Слайд 128</vt:lpstr>
      <vt:lpstr>  Схема забора гистологического материала из простаты.</vt:lpstr>
      <vt:lpstr>Окончательный диагноз рака простаты ставиться при обнаружении аденокарциномы в биопсийном или послеоперационном материале предстательной железы</vt:lpstr>
      <vt:lpstr>Слайд 131</vt:lpstr>
      <vt:lpstr>Техника проведения фьюжн-биопсии</vt:lpstr>
      <vt:lpstr>Слайд 133</vt:lpstr>
      <vt:lpstr>Слайд 134</vt:lpstr>
      <vt:lpstr>Слайд 135</vt:lpstr>
      <vt:lpstr>Тпансперинеальная биопсия простаты</vt:lpstr>
      <vt:lpstr>Стадия Т1</vt:lpstr>
      <vt:lpstr>Стадия Т2</vt:lpstr>
      <vt:lpstr>Стадия Т3</vt:lpstr>
      <vt:lpstr>Стадия Т4</vt:lpstr>
      <vt:lpstr>Слайд 141</vt:lpstr>
      <vt:lpstr>Регионарные лимфатические узлы (ЛУ) (N)</vt:lpstr>
      <vt:lpstr>Степень развития метастазов (М)</vt:lpstr>
      <vt:lpstr>Обзорный снимок таза, множественные метастазы в кости.</vt:lpstr>
      <vt:lpstr>Слайд 145</vt:lpstr>
      <vt:lpstr>Динамическое наблюдение</vt:lpstr>
      <vt:lpstr>Виды радикальной простатэктомии</vt:lpstr>
      <vt:lpstr>Лучевая терапия</vt:lpstr>
      <vt:lpstr>         Варианты лучевой терапии:</vt:lpstr>
      <vt:lpstr>Дистанционная лучевая терапия</vt:lpstr>
      <vt:lpstr>Дистанционная лучевая терапия</vt:lpstr>
      <vt:lpstr>Дистанционная лучевая терапия</vt:lpstr>
      <vt:lpstr>Дистанционная лучевая терапия</vt:lpstr>
      <vt:lpstr>Внутритканевая лучевая терапия (брахитерапия)</vt:lpstr>
      <vt:lpstr>Внутритканевая лучевая терапия (брахитерапия)</vt:lpstr>
      <vt:lpstr>Схема введения радиоактивных капсул в предстательную железу (брахитерапия).</vt:lpstr>
      <vt:lpstr>Внутритканевая лучевая терапия (брахитерапия)</vt:lpstr>
      <vt:lpstr>Слайд 158</vt:lpstr>
      <vt:lpstr>Слайд 159</vt:lpstr>
      <vt:lpstr>Слайд 160</vt:lpstr>
      <vt:lpstr>Гормональная терапия</vt:lpstr>
      <vt:lpstr>Гормональная терапия</vt:lpstr>
      <vt:lpstr>Слайд 163</vt:lpstr>
      <vt:lpstr>Агонисты ЛГРГ</vt:lpstr>
      <vt:lpstr>Максимальная андрогенная блокада</vt:lpstr>
      <vt:lpstr>Двусторонняя орхидэктомия</vt:lpstr>
      <vt:lpstr>Двусторонняя орхидэктомия</vt:lpstr>
      <vt:lpstr>Двусторонняя орхидэктомия</vt:lpstr>
      <vt:lpstr>Агонисты лютеинизирующего гормона рилизинг-гормона</vt:lpstr>
      <vt:lpstr>Агонисты лютеинизирующего гормона рилизинг-гормона</vt:lpstr>
      <vt:lpstr>Агонисты лютеинизирующего гормона рилизинг-гормона</vt:lpstr>
      <vt:lpstr>Лечение гормонрефрактерного РПЖ</vt:lpstr>
      <vt:lpstr>Лечение гормонрефрактерного РПЖ</vt:lpstr>
      <vt:lpstr>Наблюдение: </vt:lpstr>
      <vt:lpstr>Список литературы</vt:lpstr>
      <vt:lpstr>Слайд 176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Классификация и стадирование</dc:title>
  <dc:creator>urolog15</dc:creator>
  <cp:lastModifiedBy>urolog27</cp:lastModifiedBy>
  <cp:revision>145</cp:revision>
  <dcterms:created xsi:type="dcterms:W3CDTF">2018-12-18T04:20:15Z</dcterms:created>
  <dcterms:modified xsi:type="dcterms:W3CDTF">2023-03-20T04:55:02Z</dcterms:modified>
</cp:coreProperties>
</file>