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4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4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3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67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0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0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66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3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8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4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9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38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D3306-2BA3-4E82-ACF9-12EAEDC31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879483"/>
            <a:ext cx="8144134" cy="1373070"/>
          </a:xfrm>
        </p:spPr>
        <p:txBody>
          <a:bodyPr/>
          <a:lstStyle/>
          <a:p>
            <a:pPr algn="ctr"/>
            <a:r>
              <a:rPr lang="en-US" dirty="0"/>
              <a:t>Health system in Germany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E0DA41-2FE3-41B6-ADA6-74ED03CDA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101797" y="2570922"/>
            <a:ext cx="3090203" cy="16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C5CA5-9D52-473E-B302-709782435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system in Germany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86FF86-4CFE-4EDF-96F7-E5628F80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2550739"/>
            <a:ext cx="6504060" cy="367778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Germany has one of the highest levels of health care expenditure in the world.</a:t>
            </a:r>
          </a:p>
          <a:p>
            <a:r>
              <a:rPr lang="en-US" dirty="0"/>
              <a:t>Health care in Germany is based on a well-structured system of health insurance, which consists of </a:t>
            </a:r>
            <a:r>
              <a:rPr lang="en-US" u="sng" dirty="0"/>
              <a:t>state compulsory insurance </a:t>
            </a:r>
            <a:r>
              <a:rPr lang="en-US" dirty="0"/>
              <a:t>and </a:t>
            </a:r>
            <a:r>
              <a:rPr lang="en-US" u="sng" dirty="0"/>
              <a:t>private insurance funds</a:t>
            </a:r>
            <a:r>
              <a:rPr lang="en-US" dirty="0"/>
              <a:t>.</a:t>
            </a:r>
          </a:p>
          <a:p>
            <a:r>
              <a:rPr lang="en-US" dirty="0"/>
              <a:t>All citizens of the country, as well as persons who permanently reside or temporarily work in Germany, must have medical insurance.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75AA3-1833-4F9A-9584-3F07518A4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87" y="455470"/>
            <a:ext cx="1710955" cy="17109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E3DD08-051D-41C5-977B-F036F21B5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0" y="2617102"/>
            <a:ext cx="4895556" cy="3545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3315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1EB52-AD34-4ACF-9C1D-830D1807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in Germany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B30B9-F718-41F4-A85C-E6C4C1AA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795" y="2416386"/>
            <a:ext cx="5893536" cy="3986144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In Germany, there are many insurance companies that provide the population with two main types of health insurance - </a:t>
            </a:r>
            <a:r>
              <a:rPr lang="en-US" u="sng" dirty="0"/>
              <a:t>mandatory</a:t>
            </a:r>
            <a:r>
              <a:rPr lang="en-US" dirty="0"/>
              <a:t> and </a:t>
            </a:r>
            <a:r>
              <a:rPr lang="en-US" u="sng" dirty="0"/>
              <a:t>private</a:t>
            </a:r>
            <a:r>
              <a:rPr lang="en-US" dirty="0"/>
              <a:t>.</a:t>
            </a:r>
          </a:p>
          <a:p>
            <a:r>
              <a:rPr lang="en-US" dirty="0"/>
              <a:t>About 90% of the total population is covered by the State Compulsory Social Health Insurance Program and 10% of the population are insured by private insurance companies.</a:t>
            </a:r>
          </a:p>
          <a:p>
            <a:r>
              <a:rPr lang="en-US" dirty="0"/>
              <a:t>According to the law, entrepreneurs and individuals with a monthly income of more than 4,300 euros are eligible to choose private health insurance in Germany.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DEA542-0509-4925-B965-3CBE91CD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87" y="455470"/>
            <a:ext cx="1710955" cy="1710955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¼ÐµÐ´Ð¸ÑÐ¸Ð½ÑÐºÐ¾Ðµ ÑÑÑÐ°ÑÐ¾Ð²Ð°Ð½Ð¸Ðµ Ð² Ð³ÐµÑÐ¼Ð°Ð½Ð¸Ð¸">
            <a:extLst>
              <a:ext uri="{FF2B5EF4-FFF2-40B4-BE49-F238E27FC236}">
                <a16:creationId xmlns:a16="http://schemas.microsoft.com/office/drawing/2014/main" id="{2890B217-07BF-4E02-8F75-FEACF734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6" y="2648502"/>
            <a:ext cx="2861520" cy="171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21B2D6-48ED-4CDC-8241-3789779479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" y="2166425"/>
            <a:ext cx="2969545" cy="178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ÐÐ°ÑÑÐ¸Ð½ÐºÐ¸ Ð¿Ð¾ Ð·Ð°Ð¿ÑÐ¾ÑÑ Ð·Ð´ÑÐ°Ð²Ð¾Ð¾ÑÑÐ°Ð½ÐµÐ½Ð¸Ðµ Ð² Ð³ÐµÑÐ¼Ð°Ð½Ð¸Ð¸">
            <a:extLst>
              <a:ext uri="{FF2B5EF4-FFF2-40B4-BE49-F238E27FC236}">
                <a16:creationId xmlns:a16="http://schemas.microsoft.com/office/drawing/2014/main" id="{50583FAC-F786-4AA5-B3FE-A18EC168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4" y="4570331"/>
            <a:ext cx="3872937" cy="2020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6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43F03-A82D-49B1-9129-3832E8988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institutions in Germany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A1CB2-5299-4845-9E74-E5238896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7947" y="2451662"/>
            <a:ext cx="5695678" cy="4089816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The conditions of the patient's stay in the clinic can be different and depend on the type of insurance. In the case of private insurance, the patient is placed in a separate room, which is designed for one or two people. Some hospitals have special departments for private patients.</a:t>
            </a:r>
          </a:p>
          <a:p>
            <a:r>
              <a:rPr lang="en-US" dirty="0"/>
              <a:t>If there is a state insurance, the patient can be placed in a multi-seat ward.</a:t>
            </a:r>
          </a:p>
          <a:p>
            <a:r>
              <a:rPr lang="en-US" dirty="0"/>
              <a:t>In case of emergency, assistance is provided immediately, regardless of the type of insurance.</a:t>
            </a:r>
            <a:endParaRPr lang="ru-RU" dirty="0"/>
          </a:p>
          <a:p>
            <a:r>
              <a:rPr lang="en-US" dirty="0"/>
              <a:t>German hospitals can be divided into three categories: public, private and charitable.</a:t>
            </a:r>
            <a:endParaRPr lang="ru-RU" dirty="0"/>
          </a:p>
          <a:p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49DFB1-6C45-43BE-931C-DCCF1BE92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87" y="455470"/>
            <a:ext cx="1710955" cy="1710955"/>
          </a:xfrm>
          <a:prstGeom prst="rect">
            <a:avLst/>
          </a:prstGeom>
        </p:spPr>
      </p:pic>
      <p:pic>
        <p:nvPicPr>
          <p:cNvPr id="2050" name="Picture 2" descr="ÐÐ°ÑÑÐ¸Ð½ÐºÐ¸ Ð¿Ð¾ Ð·Ð°Ð¿ÑÐ¾ÑÑ Ð·Ð´ÑÐ°Ð²Ð¾Ð¾ÑÑÐ°Ð½ÐµÐ½Ð¸Ðµ Ð² Ð³ÐµÑÐ¼Ð°Ð½Ð¸Ð¸">
            <a:extLst>
              <a:ext uri="{FF2B5EF4-FFF2-40B4-BE49-F238E27FC236}">
                <a16:creationId xmlns:a16="http://schemas.microsoft.com/office/drawing/2014/main" id="{E789C14D-6A9C-49F8-84D7-C1662B48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9" y="2862068"/>
            <a:ext cx="5331132" cy="3046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0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BF2A-E5E7-4859-9CF1-3AC9D287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to the doctor</a:t>
            </a:r>
            <a:r>
              <a:rPr lang="ru-RU" dirty="0"/>
              <a:t>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96331-AABE-4E0B-B259-3FAA92E9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70" y="2707933"/>
            <a:ext cx="4801800" cy="1864067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In Germany it is forbidden to give money and give expensive gifts. If you want, you can thank the health workers with flowers or a box of chocolates.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427D05-3CB5-4B8D-8D88-B01BC115D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87" y="455470"/>
            <a:ext cx="1710955" cy="1710955"/>
          </a:xfrm>
          <a:prstGeom prst="rect">
            <a:avLst/>
          </a:prstGeom>
        </p:spPr>
      </p:pic>
      <p:pic>
        <p:nvPicPr>
          <p:cNvPr id="3074" name="Picture 2" descr="ÐÐ°ÑÑÐ¸Ð½ÐºÐ¸ Ð¿Ð¾ Ð·Ð°Ð¿ÑÐ¾ÑÑ Ð·Ð´ÑÐ°Ð²Ð¾Ð¾ÑÑÐ°Ð½ÐµÐ½Ð¸Ðµ Ð² Ð³ÐµÑÐ¼Ð°Ð½Ð¸Ð¸">
            <a:extLst>
              <a:ext uri="{FF2B5EF4-FFF2-40B4-BE49-F238E27FC236}">
                <a16:creationId xmlns:a16="http://schemas.microsoft.com/office/drawing/2014/main" id="{EAF41581-3DF7-4C4B-A2F5-10333E7C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0" y="2840774"/>
            <a:ext cx="5418117" cy="304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·Ð½Ð°Ðº Ð·Ð°Ð¿ÑÐµÑÐ°">
            <a:extLst>
              <a:ext uri="{FF2B5EF4-FFF2-40B4-BE49-F238E27FC236}">
                <a16:creationId xmlns:a16="http://schemas.microsoft.com/office/drawing/2014/main" id="{63BA353D-FA36-4107-BD35-8FBE9F490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0" y="3059497"/>
            <a:ext cx="2830903" cy="28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09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C56F8-625C-4383-95FB-84C83265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of drugs in Germany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A2E73-0E66-420A-82EB-610881E2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182" y="2408028"/>
            <a:ext cx="6212513" cy="3994502"/>
          </a:xfr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Germany is a country with a highly developed pharmacological industry.</a:t>
            </a:r>
          </a:p>
          <a:p>
            <a:r>
              <a:rPr lang="en-US" dirty="0"/>
              <a:t>All drugs are carefully monitored and sold only in pharmacies. Prescription medicines are given only if there is a prescription from a doctor.</a:t>
            </a:r>
          </a:p>
          <a:p>
            <a:r>
              <a:rPr lang="en-US" dirty="0"/>
              <a:t>The pharmacies employ qualified personnel. Network pharmacies in Germany are prohibited.</a:t>
            </a:r>
          </a:p>
          <a:p>
            <a:r>
              <a:rPr lang="en-US" dirty="0"/>
              <a:t>In Germany, you can buy any German medicines. Medicines produced in other countries can not be bought in German pharmacies, because strict and expensive monitoring does not allow pharmaceutical companies to obtain a license to sell their products in Germany. Pharmacists will always offer you a German equivalent.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18737E-7287-4C9A-9223-E221BBBA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87" y="455470"/>
            <a:ext cx="1710955" cy="1710955"/>
          </a:xfrm>
          <a:prstGeom prst="rect">
            <a:avLst/>
          </a:prstGeom>
        </p:spPr>
      </p:pic>
      <p:pic>
        <p:nvPicPr>
          <p:cNvPr id="4098" name="Picture 2" descr="ÐÐ°ÑÑÐ¸Ð½ÐºÐ¸ Ð¿Ð¾ Ð·Ð°Ð¿ÑÐ¾ÑÑ Ð·Ð´ÑÐ°Ð²Ð¾Ð¾ÑÑÐ°Ð½ÐµÐ½Ð¸Ðµ Ð² Ð³ÐµÑÐ¼Ð°Ð½Ð¸Ð¸">
            <a:extLst>
              <a:ext uri="{FF2B5EF4-FFF2-40B4-BE49-F238E27FC236}">
                <a16:creationId xmlns:a16="http://schemas.microsoft.com/office/drawing/2014/main" id="{C23DC481-08A2-40B1-A4A6-63E4FDCAA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4386324"/>
            <a:ext cx="2904163" cy="193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·Ð´ÑÐ°Ð²Ð¾Ð¾ÑÑÐ°Ð½ÐµÐ½Ð¸Ðµ Ð² Ð³ÐµÑÐ¼Ð°Ð½Ð¸Ð¸">
            <a:extLst>
              <a:ext uri="{FF2B5EF4-FFF2-40B4-BE49-F238E27FC236}">
                <a16:creationId xmlns:a16="http://schemas.microsoft.com/office/drawing/2014/main" id="{7900A2D8-1187-407E-82FF-9B1C85C9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68" y="2799420"/>
            <a:ext cx="2043599" cy="1416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F25B73-3D6D-4336-8C8E-50C64C198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9" y="2187114"/>
            <a:ext cx="2801388" cy="1858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60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AFB6-E111-48EF-95E8-1DF06E89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626" y="5332629"/>
            <a:ext cx="9613861" cy="12677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In conclusion, I want to note that Germany's healthcare is at a high level and has every reason to take first place among the world health leaders.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66E027-32A0-4E10-95CC-6EAF0DEEA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3487" y="455470"/>
            <a:ext cx="1710955" cy="171095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6A8121-1C25-4C50-A906-48107393B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Health system in Germany</a:t>
            </a:r>
            <a:endParaRPr lang="ru-RU" dirty="0"/>
          </a:p>
        </p:txBody>
      </p:sp>
      <p:pic>
        <p:nvPicPr>
          <p:cNvPr id="5122" name="Picture 2" descr="ÐÐ°ÑÑÐ¸Ð½ÐºÐ¸ Ð¿Ð¾ Ð·Ð°Ð¿ÑÐ¾ÑÑ Ð·Ð´ÑÐ°Ð²Ð¾Ð¾ÑÑÐ°Ð½ÐµÐ½Ð¸Ðµ Ð² Ð³ÐµÑÐ¼Ð°Ð½Ð¸Ð¸">
            <a:extLst>
              <a:ext uri="{FF2B5EF4-FFF2-40B4-BE49-F238E27FC236}">
                <a16:creationId xmlns:a16="http://schemas.microsoft.com/office/drawing/2014/main" id="{49B8018C-CF96-40DB-AA83-24617778F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118" y="2468185"/>
            <a:ext cx="62388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880973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73</TotalTime>
  <Words>439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Берлин</vt:lpstr>
      <vt:lpstr>Health system in Germany</vt:lpstr>
      <vt:lpstr>Health system in Germany</vt:lpstr>
      <vt:lpstr>Insurance in Germany</vt:lpstr>
      <vt:lpstr>Medical institutions in Germany</vt:lpstr>
      <vt:lpstr>Acknowledgments to the doctor…</vt:lpstr>
      <vt:lpstr>Supply of drugs in Germany</vt:lpstr>
      <vt:lpstr>Health system in Germany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system in Germany</dc:title>
  <dc:creator>Галина Матвеева</dc:creator>
  <cp:lastModifiedBy>Галина Матвеева</cp:lastModifiedBy>
  <cp:revision>7</cp:revision>
  <dcterms:created xsi:type="dcterms:W3CDTF">2018-05-23T14:34:28Z</dcterms:created>
  <dcterms:modified xsi:type="dcterms:W3CDTF">2018-05-23T15:48:00Z</dcterms:modified>
</cp:coreProperties>
</file>