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8"/>
  </p:notesMasterIdLst>
  <p:sldIdLst>
    <p:sldId id="298" r:id="rId2"/>
    <p:sldId id="312" r:id="rId3"/>
    <p:sldId id="309" r:id="rId4"/>
    <p:sldId id="354" r:id="rId5"/>
    <p:sldId id="393" r:id="rId6"/>
    <p:sldId id="358" r:id="rId7"/>
    <p:sldId id="369" r:id="rId8"/>
    <p:sldId id="359" r:id="rId9"/>
    <p:sldId id="395" r:id="rId10"/>
    <p:sldId id="361" r:id="rId11"/>
    <p:sldId id="360" r:id="rId12"/>
    <p:sldId id="394" r:id="rId13"/>
    <p:sldId id="363" r:id="rId14"/>
    <p:sldId id="364" r:id="rId15"/>
    <p:sldId id="365" r:id="rId16"/>
    <p:sldId id="396" r:id="rId17"/>
    <p:sldId id="366" r:id="rId18"/>
    <p:sldId id="397" r:id="rId19"/>
    <p:sldId id="370" r:id="rId20"/>
    <p:sldId id="398" r:id="rId21"/>
    <p:sldId id="371" r:id="rId22"/>
    <p:sldId id="441" r:id="rId23"/>
    <p:sldId id="443" r:id="rId24"/>
    <p:sldId id="372" r:id="rId25"/>
    <p:sldId id="376" r:id="rId26"/>
    <p:sldId id="373" r:id="rId27"/>
    <p:sldId id="374" r:id="rId28"/>
    <p:sldId id="375" r:id="rId29"/>
    <p:sldId id="377" r:id="rId30"/>
    <p:sldId id="378" r:id="rId31"/>
    <p:sldId id="399" r:id="rId32"/>
    <p:sldId id="379" r:id="rId33"/>
    <p:sldId id="381" r:id="rId34"/>
    <p:sldId id="382" r:id="rId35"/>
    <p:sldId id="400" r:id="rId36"/>
    <p:sldId id="401" r:id="rId37"/>
    <p:sldId id="403" r:id="rId38"/>
    <p:sldId id="402" r:id="rId39"/>
    <p:sldId id="404" r:id="rId40"/>
    <p:sldId id="385" r:id="rId41"/>
    <p:sldId id="388" r:id="rId42"/>
    <p:sldId id="332" r:id="rId43"/>
    <p:sldId id="442" r:id="rId44"/>
    <p:sldId id="331" r:id="rId45"/>
    <p:sldId id="389" r:id="rId46"/>
    <p:sldId id="390" r:id="rId47"/>
    <p:sldId id="333" r:id="rId48"/>
    <p:sldId id="391" r:id="rId49"/>
    <p:sldId id="319" r:id="rId50"/>
    <p:sldId id="392" r:id="rId51"/>
    <p:sldId id="405" r:id="rId52"/>
    <p:sldId id="429" r:id="rId53"/>
    <p:sldId id="430" r:id="rId54"/>
    <p:sldId id="426" r:id="rId55"/>
    <p:sldId id="431" r:id="rId56"/>
    <p:sldId id="432" r:id="rId57"/>
    <p:sldId id="435" r:id="rId58"/>
    <p:sldId id="434" r:id="rId59"/>
    <p:sldId id="440" r:id="rId60"/>
    <p:sldId id="437" r:id="rId61"/>
    <p:sldId id="438" r:id="rId62"/>
    <p:sldId id="439" r:id="rId63"/>
    <p:sldId id="408" r:id="rId64"/>
    <p:sldId id="409" r:id="rId65"/>
    <p:sldId id="412" r:id="rId66"/>
    <p:sldId id="291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D0186-18CF-48BC-AB6D-F3231877171B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76CE2-F6E5-47FC-B077-AB2EECFFF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3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47B6FF-D3B4-4AA4-8AF5-837CF36D49A0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69E-1F36-44BD-BF10-E2BD5B02F057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025D-6566-49E2-A700-3046FD3C7290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92C224-717C-4B7D-BFFC-08DF6FAB5538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EC328D-3F81-45DC-BC4D-91ED6A569AE5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56DE-E079-4341-82AF-0AE6E6FB8579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43E-AE25-4B99-A1C2-BEB479CF5AC3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5F85E8-448E-4738-A228-62D9AF962F8A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C22A-09E1-409B-8D7C-BDC2DE926DE5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9449F7-3584-4521-8563-D16161916779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8E3704-BB0B-4CD7-A3F2-71A19A050351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1E9A41-FAC7-463E-84D6-5ED5BD887D9D}" type="datetime1">
              <a:rPr lang="ru-RU" smtClean="0"/>
              <a:pPr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s://ru.wikipedia.org/wiki/%D0%90%D0%B4%D0%B5%D0%BD%D0%B8%D0%BB%D0%B0%D1%82%D1%86%D0%B8%D0%BA%D0%BB%D0%B0%D0%B7%D0%B0" TargetMode="External"/><Relationship Id="rId7" Type="http://schemas.openxmlformats.org/officeDocument/2006/relationships/image" Target="../media/image29.jpg"/><Relationship Id="rId2" Type="http://schemas.openxmlformats.org/officeDocument/2006/relationships/hyperlink" Target="https://ru.wikipedia.org/wiki/GPC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hyperlink" Target="https://ru.wikipedia.org/wiki/%D0%A6%D0%B8%D0%BB%D0%B8%D0%B0%D1%80%D0%BD%D0%B0%D1%8F_%D0%BC%D1%8B%D1%88%D1%86%D0%B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5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e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6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g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5.jpe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10806"/>
            <a:ext cx="8280920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им.проф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В.Ф.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0" dirty="0">
                <a:latin typeface="Times New Roman" pitchFamily="18" charset="0"/>
                <a:cs typeface="Times New Roman" pitchFamily="18" charset="0"/>
              </a:rPr>
              <a:t>АДРЕНЕРГИЧЕСКИЕ ЛЕКАРСТВЕННЫЕ СРЕДСТВА. АДРЕНОМИМЕТИКИ. АДРЕНОЛИТИКИ. </a:t>
            </a:r>
            <a:r>
              <a:rPr lang="ru-RU" sz="3100" b="0" dirty="0" smtClean="0">
                <a:latin typeface="Times New Roman" pitchFamily="18" charset="0"/>
                <a:cs typeface="Times New Roman" pitchFamily="18" charset="0"/>
              </a:rPr>
              <a:t>СИМПАТОЛИТИКИ</a:t>
            </a:r>
            <a: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студентов 1 курса,</a:t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специальности 33.02.01 Фармация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725144"/>
            <a:ext cx="3312368" cy="648072"/>
          </a:xfrm>
        </p:spPr>
        <p:txBody>
          <a:bodyPr>
            <a:normAutofit fontScale="85000" lnSpcReduction="10000"/>
          </a:bodyPr>
          <a:lstStyle/>
          <a:p>
            <a:r>
              <a:rPr lang="ru-RU" sz="1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реподаватель 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1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ладимировна Анисимова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013" y="5881871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аф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767" y="3125494"/>
            <a:ext cx="3079097" cy="354386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3528" y="0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Порошок </a:t>
            </a:r>
            <a:r>
              <a:rPr lang="ru-RU" sz="2000" dirty="0" err="1" smtClean="0"/>
              <a:t>фенилэфрин</a:t>
            </a:r>
            <a:r>
              <a:rPr lang="ru-RU" sz="2000" dirty="0" smtClean="0"/>
              <a:t> в составе комбинированных препаратов для приготовления горячего чая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</a:rPr>
              <a:t>ТераФлю</a:t>
            </a:r>
            <a:r>
              <a:rPr lang="ru-RU" sz="2000" b="1" dirty="0" smtClean="0">
                <a:solidFill>
                  <a:srgbClr val="FF0000"/>
                </a:solidFill>
              </a:rPr>
              <a:t>», «</a:t>
            </a:r>
            <a:r>
              <a:rPr lang="ru-RU" sz="2000" b="1" dirty="0" err="1" smtClean="0">
                <a:solidFill>
                  <a:srgbClr val="FF0000"/>
                </a:solidFill>
              </a:rPr>
              <a:t>Колдрекс</a:t>
            </a:r>
            <a:r>
              <a:rPr lang="ru-RU" sz="2000" b="1" dirty="0" smtClean="0">
                <a:solidFill>
                  <a:srgbClr val="FF0000"/>
                </a:solidFill>
              </a:rPr>
              <a:t>», «</a:t>
            </a:r>
            <a:r>
              <a:rPr lang="ru-RU" sz="2000" b="1" dirty="0" err="1" smtClean="0">
                <a:solidFill>
                  <a:srgbClr val="FF0000"/>
                </a:solidFill>
              </a:rPr>
              <a:t>Ринзасип</a:t>
            </a:r>
            <a:r>
              <a:rPr lang="ru-RU" sz="2000" b="1" dirty="0" smtClean="0">
                <a:solidFill>
                  <a:srgbClr val="FF0000"/>
                </a:solidFill>
              </a:rPr>
              <a:t>», </a:t>
            </a:r>
            <a:r>
              <a:rPr lang="ru-RU" sz="2000" dirty="0" smtClean="0"/>
              <a:t>в капсулах и сиропе 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</a:rPr>
              <a:t>Колдакт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флю</a:t>
            </a:r>
            <a:r>
              <a:rPr lang="ru-RU" sz="2000" b="1" dirty="0" smtClean="0">
                <a:solidFill>
                  <a:srgbClr val="FF0000"/>
                </a:solidFill>
              </a:rPr>
              <a:t> плюс»,  </a:t>
            </a:r>
            <a:r>
              <a:rPr lang="ru-RU" sz="2000" dirty="0" smtClean="0"/>
              <a:t>в таблетках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</a:rPr>
              <a:t>Ринза</a:t>
            </a:r>
            <a:r>
              <a:rPr lang="ru-RU" sz="2000" b="1" dirty="0" smtClean="0">
                <a:solidFill>
                  <a:srgbClr val="FF0000"/>
                </a:solidFill>
              </a:rPr>
              <a:t>» </a:t>
            </a:r>
            <a:r>
              <a:rPr lang="ru-RU" sz="2000" dirty="0" smtClean="0"/>
              <a:t>и др. используют внутрь для снятия симптомов ОРЗ, </a:t>
            </a:r>
            <a:r>
              <a:rPr lang="ru-RU" sz="2000" dirty="0" err="1" smtClean="0"/>
              <a:t>ОРВи</a:t>
            </a:r>
            <a:r>
              <a:rPr lang="ru-RU" sz="2000" dirty="0" smtClean="0"/>
              <a:t>, гриппа так как и при приеме внутрь </a:t>
            </a:r>
            <a:r>
              <a:rPr lang="ru-RU" sz="2000" dirty="0" err="1" smtClean="0"/>
              <a:t>фенилэфрин</a:t>
            </a:r>
            <a:r>
              <a:rPr lang="ru-RU" sz="2000" dirty="0" smtClean="0"/>
              <a:t> сужает сосуды, облегчает носовое дыхания, снимает заложенность носа, уменьшает головную боль и снимает воспалительные реакции.</a:t>
            </a:r>
          </a:p>
          <a:p>
            <a:endParaRPr lang="ru-RU" b="1" dirty="0" smtClean="0"/>
          </a:p>
          <a:p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 descr="колд.png"/>
          <p:cNvPicPr>
            <a:picLocks noChangeAspect="1"/>
          </p:cNvPicPr>
          <p:nvPr/>
        </p:nvPicPr>
        <p:blipFill>
          <a:blip r:embed="rId3" cstate="print"/>
          <a:srcRect t="8554" r="8285"/>
          <a:stretch>
            <a:fillRect/>
          </a:stretch>
        </p:blipFill>
        <p:spPr>
          <a:xfrm>
            <a:off x="4463335" y="3042474"/>
            <a:ext cx="4245347" cy="3600400"/>
          </a:xfrm>
          <a:prstGeom prst="rect">
            <a:avLst/>
          </a:prstGeom>
        </p:spPr>
      </p:pic>
      <p:pic>
        <p:nvPicPr>
          <p:cNvPr id="9" name="Рисунок 8" descr="рин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800767"/>
            <a:ext cx="2386628" cy="1639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Альфа1,2 -</a:t>
            </a:r>
            <a:r>
              <a:rPr lang="ru-RU" sz="2400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sz="2000" dirty="0">
                <a:solidFill>
                  <a:srgbClr val="FF0000"/>
                </a:solidFill>
              </a:rPr>
              <a:t> (</a:t>
            </a:r>
            <a:r>
              <a:rPr lang="ru-RU" sz="2000" dirty="0" err="1">
                <a:solidFill>
                  <a:srgbClr val="FF0000"/>
                </a:solidFill>
              </a:rPr>
              <a:t>деконгестанты</a:t>
            </a:r>
            <a:r>
              <a:rPr lang="ru-RU" sz="2000" dirty="0">
                <a:solidFill>
                  <a:srgbClr val="FF0000"/>
                </a:solidFill>
              </a:rPr>
              <a:t>) </a:t>
            </a:r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12" name="Рисунок 11" descr="2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4343" y="4613706"/>
            <a:ext cx="1008112" cy="197729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9512" y="404664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ЛС для местного применения </a:t>
            </a:r>
            <a:r>
              <a:rPr lang="ru-RU" dirty="0" smtClean="0">
                <a:solidFill>
                  <a:srgbClr val="FF0000"/>
                </a:solidFill>
              </a:rPr>
              <a:t>в форме назальных капель </a:t>
            </a:r>
            <a:r>
              <a:rPr lang="ru-RU" dirty="0" smtClean="0"/>
              <a:t>и спреев:</a:t>
            </a:r>
          </a:p>
          <a:p>
            <a:r>
              <a:rPr lang="ru-RU" dirty="0" err="1" smtClean="0"/>
              <a:t>нафазолин</a:t>
            </a:r>
            <a:r>
              <a:rPr lang="ru-RU" dirty="0" smtClean="0"/>
              <a:t> (</a:t>
            </a:r>
            <a:r>
              <a:rPr lang="ru-RU" dirty="0" err="1" smtClean="0"/>
              <a:t>нафтизин</a:t>
            </a:r>
            <a:r>
              <a:rPr lang="ru-RU" dirty="0" smtClean="0"/>
              <a:t>; </a:t>
            </a:r>
            <a:r>
              <a:rPr lang="ru-RU" dirty="0" err="1" smtClean="0"/>
              <a:t>санорин</a:t>
            </a:r>
            <a:r>
              <a:rPr lang="ru-RU" dirty="0" smtClean="0"/>
              <a:t>, </a:t>
            </a:r>
            <a:r>
              <a:rPr lang="ru-RU" dirty="0" err="1" smtClean="0"/>
              <a:t>ивилект</a:t>
            </a:r>
            <a:r>
              <a:rPr lang="ru-RU" dirty="0" smtClean="0"/>
              <a:t> - эмульсия с эвкалиптовым маслом)</a:t>
            </a:r>
          </a:p>
          <a:p>
            <a:r>
              <a:rPr lang="ru-RU" dirty="0" err="1" smtClean="0"/>
              <a:t>ксилометазолин</a:t>
            </a:r>
            <a:r>
              <a:rPr lang="ru-RU" dirty="0" smtClean="0"/>
              <a:t> (</a:t>
            </a:r>
            <a:r>
              <a:rPr lang="ru-RU" dirty="0" err="1" smtClean="0"/>
              <a:t>галазолин</a:t>
            </a:r>
            <a:r>
              <a:rPr lang="ru-RU" dirty="0" smtClean="0"/>
              <a:t>, </a:t>
            </a:r>
            <a:r>
              <a:rPr lang="ru-RU" dirty="0" err="1" smtClean="0"/>
              <a:t>отривин</a:t>
            </a:r>
            <a:r>
              <a:rPr lang="ru-RU" dirty="0" smtClean="0"/>
              <a:t>, </a:t>
            </a:r>
            <a:r>
              <a:rPr lang="ru-RU" dirty="0" err="1" smtClean="0"/>
              <a:t>ксилен</a:t>
            </a:r>
            <a:r>
              <a:rPr lang="ru-RU" dirty="0" smtClean="0"/>
              <a:t>, </a:t>
            </a:r>
            <a:r>
              <a:rPr lang="ru-RU" dirty="0" err="1" smtClean="0"/>
              <a:t>тизин</a:t>
            </a:r>
            <a:r>
              <a:rPr lang="ru-RU" dirty="0" smtClean="0"/>
              <a:t> классик) </a:t>
            </a:r>
          </a:p>
          <a:p>
            <a:r>
              <a:rPr lang="ru-RU" dirty="0" err="1" smtClean="0"/>
              <a:t>оксиметазолин</a:t>
            </a:r>
            <a:r>
              <a:rPr lang="ru-RU" dirty="0" smtClean="0"/>
              <a:t> (</a:t>
            </a:r>
            <a:r>
              <a:rPr lang="ru-RU" dirty="0" err="1" smtClean="0"/>
              <a:t>називин</a:t>
            </a:r>
            <a:r>
              <a:rPr lang="ru-RU" dirty="0" smtClean="0"/>
              <a:t>, </a:t>
            </a:r>
            <a:r>
              <a:rPr lang="ru-RU" dirty="0" err="1" smtClean="0"/>
              <a:t>назол</a:t>
            </a:r>
            <a:r>
              <a:rPr lang="ru-RU" dirty="0" smtClean="0"/>
              <a:t>, </a:t>
            </a:r>
            <a:r>
              <a:rPr lang="ru-RU" dirty="0" err="1" smtClean="0"/>
              <a:t>несопин</a:t>
            </a:r>
            <a:r>
              <a:rPr lang="ru-RU" dirty="0" smtClean="0"/>
              <a:t>, </a:t>
            </a:r>
            <a:r>
              <a:rPr lang="ru-RU" dirty="0" err="1" smtClean="0"/>
              <a:t>нокспрей</a:t>
            </a:r>
            <a:r>
              <a:rPr lang="ru-RU" dirty="0" smtClean="0"/>
              <a:t>, </a:t>
            </a:r>
            <a:r>
              <a:rPr lang="ru-RU" dirty="0" err="1" smtClean="0"/>
              <a:t>африн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трамазолин</a:t>
            </a:r>
            <a:r>
              <a:rPr lang="ru-RU" dirty="0" smtClean="0"/>
              <a:t> (</a:t>
            </a:r>
            <a:r>
              <a:rPr lang="ru-RU" dirty="0" err="1" smtClean="0"/>
              <a:t>лазован</a:t>
            </a:r>
            <a:r>
              <a:rPr lang="ru-RU" dirty="0" smtClean="0"/>
              <a:t> </a:t>
            </a:r>
            <a:r>
              <a:rPr lang="ru-RU" dirty="0" err="1" smtClean="0"/>
              <a:t>рино</a:t>
            </a:r>
            <a:r>
              <a:rPr lang="ru-RU" dirty="0" smtClean="0"/>
              <a:t>)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глазных капель: </a:t>
            </a:r>
            <a:r>
              <a:rPr lang="ru-RU" dirty="0" err="1" smtClean="0"/>
              <a:t>тетризолин</a:t>
            </a:r>
            <a:r>
              <a:rPr lang="ru-RU" dirty="0" smtClean="0"/>
              <a:t> (</a:t>
            </a:r>
            <a:r>
              <a:rPr lang="ru-RU" dirty="0" err="1" smtClean="0"/>
              <a:t>визин</a:t>
            </a:r>
            <a:r>
              <a:rPr lang="ru-RU" dirty="0" smtClean="0"/>
              <a:t>, </a:t>
            </a:r>
            <a:r>
              <a:rPr lang="ru-RU" dirty="0" err="1" smtClean="0"/>
              <a:t>визоптик</a:t>
            </a:r>
            <a:r>
              <a:rPr lang="ru-RU" dirty="0" smtClean="0"/>
              <a:t>, </a:t>
            </a:r>
            <a:r>
              <a:rPr lang="ru-RU" dirty="0" err="1" smtClean="0"/>
              <a:t>монтевизин</a:t>
            </a:r>
            <a:r>
              <a:rPr lang="ru-RU" dirty="0" smtClean="0"/>
              <a:t>, </a:t>
            </a:r>
            <a:r>
              <a:rPr lang="ru-RU" dirty="0" err="1" smtClean="0"/>
              <a:t>октилия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МД: </a:t>
            </a:r>
            <a:r>
              <a:rPr lang="ru-RU" dirty="0" smtClean="0"/>
              <a:t>возбуждают альфа1-АР сосудов слизистой носа и глаз, сужают сосуды и снижают воспаление, облегчается носовое дыхание.</a:t>
            </a:r>
          </a:p>
          <a:p>
            <a:r>
              <a:rPr lang="ru-RU" b="1" dirty="0" smtClean="0"/>
              <a:t>Применяются</a:t>
            </a:r>
            <a:r>
              <a:rPr lang="ru-RU" dirty="0" smtClean="0"/>
              <a:t> для </a:t>
            </a:r>
            <a:r>
              <a:rPr lang="ru-RU" dirty="0"/>
              <a:t>облегчения носового дыхания при «простудных» заболеваниях и вирусных инфекциях верхних дыхательных путей, синусите, рините любой этиологии.</a:t>
            </a:r>
            <a:endParaRPr lang="ru-RU" dirty="0" smtClean="0"/>
          </a:p>
          <a:p>
            <a:r>
              <a:rPr lang="ru-RU" dirty="0" err="1" smtClean="0"/>
              <a:t>Тетризолин</a:t>
            </a:r>
            <a:r>
              <a:rPr lang="ru-RU" dirty="0" smtClean="0"/>
              <a:t> применяется в глазных каплях </a:t>
            </a:r>
            <a:r>
              <a:rPr lang="ru-RU" dirty="0"/>
              <a:t>в</a:t>
            </a:r>
            <a:r>
              <a:rPr lang="ru-RU" dirty="0" smtClean="0"/>
              <a:t>зрослым </a:t>
            </a:r>
            <a:r>
              <a:rPr lang="ru-RU" dirty="0"/>
              <a:t>и детям </a:t>
            </a:r>
            <a:r>
              <a:rPr lang="ru-RU" dirty="0" smtClean="0"/>
              <a:t>с 2 </a:t>
            </a:r>
            <a:r>
              <a:rPr lang="ru-RU" dirty="0"/>
              <a:t>лет </a:t>
            </a:r>
            <a:r>
              <a:rPr lang="ru-RU" dirty="0" smtClean="0"/>
              <a:t>для </a:t>
            </a:r>
            <a:r>
              <a:rPr lang="ru-RU" dirty="0"/>
              <a:t>снятия отека и гиперемии </a:t>
            </a:r>
            <a:r>
              <a:rPr lang="ru-RU" dirty="0" smtClean="0"/>
              <a:t>конъюнктивы, при </a:t>
            </a:r>
            <a:r>
              <a:rPr lang="ru-RU" dirty="0"/>
              <a:t>аллергии или обусловленных воздействием химических и физических факторов (дым, пыль, хлорированная вода, </a:t>
            </a:r>
            <a:r>
              <a:rPr lang="ru-RU" dirty="0" smtClean="0"/>
              <a:t>линзы</a:t>
            </a:r>
            <a:r>
              <a:rPr lang="ru-RU" dirty="0"/>
              <a:t>).</a:t>
            </a:r>
            <a:endParaRPr lang="ru-RU" b="1" dirty="0" smtClean="0"/>
          </a:p>
          <a:p>
            <a:endParaRPr lang="ru-RU" dirty="0" smtClean="0"/>
          </a:p>
        </p:txBody>
      </p:sp>
      <p:pic>
        <p:nvPicPr>
          <p:cNvPr id="20" name="Рисунок 19" descr="12.jpeg"/>
          <p:cNvPicPr/>
          <p:nvPr/>
        </p:nvPicPr>
        <p:blipFill>
          <a:blip r:embed="rId3" cstate="print"/>
          <a:srcRect l="17194" t="5409" r="14030" b="10758"/>
          <a:stretch>
            <a:fillRect/>
          </a:stretch>
        </p:blipFill>
        <p:spPr>
          <a:xfrm>
            <a:off x="2282761" y="4652772"/>
            <a:ext cx="1080120" cy="184376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r="36350"/>
          <a:stretch/>
        </p:blipFill>
        <p:spPr>
          <a:xfrm>
            <a:off x="755576" y="4677185"/>
            <a:ext cx="1096098" cy="1913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18" y="4555642"/>
            <a:ext cx="3798056" cy="1908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Альфа1,2 -</a:t>
            </a:r>
            <a:r>
              <a:rPr lang="ru-RU" sz="2400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12" name="Рисунок 11" descr="2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1447" y="4854165"/>
            <a:ext cx="1008112" cy="197729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9512" y="404664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правило, назальные капли применяют 3 раза в сутки; спреи-2 раза в сутки.</a:t>
            </a:r>
          </a:p>
          <a:p>
            <a:r>
              <a:rPr lang="ru-RU" b="1" dirty="0" smtClean="0"/>
              <a:t>Побочное действие:</a:t>
            </a:r>
            <a:r>
              <a:rPr lang="ru-RU" dirty="0" smtClean="0"/>
              <a:t> иногда </a:t>
            </a:r>
            <a:r>
              <a:rPr lang="ru-RU" dirty="0"/>
              <a:t>жжение или сухость носовых оболочек, сухость в полости рта и горле, чихание, увеличение объема секрета, выделяющегося из носа. В редких случаях после того, как пройдет эффект от применения препарата, сильное чувство «заложенности» носа (реактивная гиперемия).</a:t>
            </a:r>
            <a:br>
              <a:rPr lang="ru-RU" dirty="0"/>
            </a:br>
            <a:r>
              <a:rPr lang="ru-RU" dirty="0"/>
              <a:t>Побочные эффекты, обусловленные системным действием препарата: повышение артериального давления, головная боль, головокружение, сердцебиение, повышенная тревожность, тошнота, бессонница. При длительном применении препарата (более 7 дней) возможны: реактивная гиперемия слизистой оболочки носа, атрофия слизистой оболочки носа, </a:t>
            </a:r>
            <a:r>
              <a:rPr lang="ru-RU" dirty="0" err="1"/>
              <a:t>тахифилаксия</a:t>
            </a:r>
            <a:r>
              <a:rPr lang="ru-RU" dirty="0"/>
              <a:t> (быстрое снижение лечебного эффекта при повторном применении).</a:t>
            </a:r>
            <a:endParaRPr lang="ru-RU" b="1" dirty="0" smtClean="0"/>
          </a:p>
          <a:p>
            <a:r>
              <a:rPr lang="ru-RU" b="1" dirty="0" smtClean="0"/>
              <a:t>Противопоказания</a:t>
            </a:r>
            <a:r>
              <a:rPr lang="ru-RU" dirty="0" smtClean="0"/>
              <a:t>: повышенная </a:t>
            </a:r>
            <a:r>
              <a:rPr lang="ru-RU" dirty="0"/>
              <a:t>чувствительность к </a:t>
            </a:r>
            <a:r>
              <a:rPr lang="ru-RU" dirty="0" smtClean="0"/>
              <a:t>препарату; атрофический ринит; детский </a:t>
            </a:r>
            <a:r>
              <a:rPr lang="ru-RU" dirty="0"/>
              <a:t>возраст </a:t>
            </a:r>
            <a:r>
              <a:rPr lang="ru-RU" dirty="0" smtClean="0"/>
              <a:t>(индивидуально);</a:t>
            </a:r>
            <a:endParaRPr lang="ru-RU" dirty="0"/>
          </a:p>
          <a:p>
            <a:r>
              <a:rPr lang="ru-RU" dirty="0" smtClean="0"/>
              <a:t>беременность; период лактации, гипертензия, атеросклероз.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20" name="Рисунок 19" descr="12.jpeg"/>
          <p:cNvPicPr/>
          <p:nvPr/>
        </p:nvPicPr>
        <p:blipFill>
          <a:blip r:embed="rId3" cstate="print"/>
          <a:srcRect l="17194" t="5409" r="14030" b="10758"/>
          <a:stretch>
            <a:fillRect/>
          </a:stretch>
        </p:blipFill>
        <p:spPr>
          <a:xfrm>
            <a:off x="1907704" y="4894683"/>
            <a:ext cx="1080120" cy="184376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r="36350"/>
          <a:stretch/>
        </p:blipFill>
        <p:spPr>
          <a:xfrm>
            <a:off x="257338" y="4888558"/>
            <a:ext cx="1008112" cy="1913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07" y="4888558"/>
            <a:ext cx="3841263" cy="19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3909"/>
            <a:ext cx="8820472" cy="10928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2-адреномиметики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(препараты центрального действия)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536" y="813043"/>
            <a:ext cx="45365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 представителем группы препаратов центрального действия является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клонидин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Клонидин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(клофелин)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стимулирует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пресинаптческие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альфа2-адренорецепторы и частично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имидазолиновые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1-рецепторы нейронов ядер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солитарного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тракта продолговатого мозга. Это приводит к угнетению нейронов СДЦ продолговатого мозга и снижению тонуса симпатической иннервации, снижению частоты сердечных сокращений, минутного объема крови (МОК) и общего периферического сопротивления сосудов (ОПСС). В результате возникает стойкий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антигипертензивный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эффект.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t="5012" b="1918"/>
          <a:stretch/>
        </p:blipFill>
        <p:spPr>
          <a:xfrm>
            <a:off x="5220072" y="1052736"/>
            <a:ext cx="3305210" cy="291568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12500" t="5956" r="11649" b="7837"/>
          <a:stretch/>
        </p:blipFill>
        <p:spPr>
          <a:xfrm>
            <a:off x="5311177" y="4437112"/>
            <a:ext cx="3453686" cy="20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504" y="-11312"/>
            <a:ext cx="878497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Антигипертензивное</a:t>
            </a:r>
            <a:r>
              <a:rPr lang="ru-RU" dirty="0" smtClean="0"/>
              <a:t> действие </a:t>
            </a:r>
            <a:r>
              <a:rPr lang="ru-RU" dirty="0" err="1" smtClean="0"/>
              <a:t>клонидина</a:t>
            </a:r>
            <a:r>
              <a:rPr lang="ru-RU" dirty="0" smtClean="0"/>
              <a:t> развивается через 30 мин.- - 1 час при приеме внутрь, максимальным эффект становится через 2 - 4 часа. Длительность действия составляет 6 - 12 часов. </a:t>
            </a:r>
            <a:r>
              <a:rPr lang="ru-RU" dirty="0" err="1" smtClean="0"/>
              <a:t>Клонидин</a:t>
            </a:r>
            <a:r>
              <a:rPr lang="ru-RU" dirty="0" smtClean="0"/>
              <a:t> вводится </a:t>
            </a:r>
            <a:r>
              <a:rPr lang="ru-RU" dirty="0" err="1" smtClean="0"/>
              <a:t>парентерально</a:t>
            </a:r>
            <a:r>
              <a:rPr lang="ru-RU" dirty="0" smtClean="0"/>
              <a:t>, внутрь, </a:t>
            </a:r>
            <a:r>
              <a:rPr lang="ru-RU" dirty="0" err="1" smtClean="0"/>
              <a:t>сублингвально</a:t>
            </a:r>
            <a:r>
              <a:rPr lang="ru-RU" dirty="0" smtClean="0"/>
              <a:t>. Схема лечения и дозы устанавливаются индивидуально. Начальная доза составляет по 37,5 - 75 мкг 3 раза в сутки.  Длительность терапии в среднем равна 1 - 2 месяца. </a:t>
            </a:r>
          </a:p>
          <a:p>
            <a:r>
              <a:rPr lang="ru-RU" dirty="0"/>
              <a:t> </a:t>
            </a:r>
            <a:r>
              <a:rPr lang="ru-RU" dirty="0" smtClean="0"/>
              <a:t>   Пациент должен находиться в горизонтальном положении при внутривенном введении и в течение 1,5 – 2 часов после него, для профилактики ортостатической гипотензии. Отмену лечения необходимо проводить постепенно, снижая дозу в течение 7 - 10 дней, чтобы избежать развития синдрома отмены (ощущение сердцебиения, беспокойство, резкий подъем артериального давления, тремор, нервозность, головная боль, тошнота). При развитии этого синдрома необходимо сразу же вернуться к приему </a:t>
            </a:r>
            <a:r>
              <a:rPr lang="ru-RU" dirty="0" err="1" smtClean="0"/>
              <a:t>клонидина</a:t>
            </a:r>
            <a:r>
              <a:rPr lang="ru-RU" dirty="0" smtClean="0"/>
              <a:t>, а в дальнейшем при его постепенной отмене заменять другими </a:t>
            </a:r>
            <a:r>
              <a:rPr lang="ru-RU" dirty="0" err="1" smtClean="0"/>
              <a:t>антигипертензивными</a:t>
            </a:r>
            <a:r>
              <a:rPr lang="ru-RU" dirty="0" smtClean="0"/>
              <a:t> препаратами.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Отпускают по рецепту 148-1/у-88.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3977" t="6055" r="6439" b="7003"/>
          <a:stretch/>
        </p:blipFill>
        <p:spPr>
          <a:xfrm>
            <a:off x="1115616" y="4732481"/>
            <a:ext cx="3384376" cy="200313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2500" t="5956" r="11649" b="7837"/>
          <a:stretch/>
        </p:blipFill>
        <p:spPr>
          <a:xfrm>
            <a:off x="5404795" y="4614986"/>
            <a:ext cx="3333821" cy="20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6497" y="10235"/>
            <a:ext cx="84150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В настоящее время </a:t>
            </a:r>
            <a:r>
              <a:rPr lang="ru-RU" sz="2000" dirty="0" err="1" smtClean="0"/>
              <a:t>клонидин</a:t>
            </a:r>
            <a:r>
              <a:rPr lang="ru-RU" sz="2000" dirty="0" smtClean="0"/>
              <a:t> применяется редко из-за многочисленных побочных эффектов, является ЛП, применяемым при АГ тяжелой степени, и для купирования кризов.</a:t>
            </a:r>
            <a:endParaRPr lang="ru-RU" sz="2000" b="1" dirty="0" smtClean="0"/>
          </a:p>
          <a:p>
            <a:r>
              <a:rPr lang="ru-RU" sz="2000" b="1" dirty="0" smtClean="0"/>
              <a:t>Побочные действия:</a:t>
            </a:r>
            <a:endParaRPr lang="ru-RU" sz="2000" dirty="0" smtClean="0"/>
          </a:p>
          <a:p>
            <a:r>
              <a:rPr lang="ru-RU" sz="2000" dirty="0" smtClean="0"/>
              <a:t>Синдром отмены.</a:t>
            </a:r>
          </a:p>
          <a:p>
            <a:r>
              <a:rPr lang="ru-RU" sz="2000" dirty="0" smtClean="0"/>
              <a:t>Ортостатическая  гипотензия (следить за АД). </a:t>
            </a:r>
          </a:p>
          <a:p>
            <a:r>
              <a:rPr lang="ru-RU" sz="2000" dirty="0" err="1" smtClean="0"/>
              <a:t>синусовая</a:t>
            </a:r>
            <a:r>
              <a:rPr lang="ru-RU" sz="2000" dirty="0" smtClean="0"/>
              <a:t> брадикардия, синдром </a:t>
            </a:r>
            <a:r>
              <a:rPr lang="ru-RU" sz="2000" dirty="0" err="1" smtClean="0"/>
              <a:t>Рейно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Вялость, сонливость.</a:t>
            </a:r>
          </a:p>
          <a:p>
            <a:r>
              <a:rPr lang="ru-RU" sz="2000" dirty="0" smtClean="0"/>
              <a:t>Депрессия (особенно у пожилых).</a:t>
            </a:r>
          </a:p>
          <a:p>
            <a:r>
              <a:rPr lang="ru-RU" sz="2000" dirty="0" smtClean="0"/>
              <a:t>Сухость во рту.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t="5012" b="1918"/>
          <a:stretch/>
        </p:blipFill>
        <p:spPr>
          <a:xfrm>
            <a:off x="5091814" y="3173788"/>
            <a:ext cx="3638188" cy="356954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12500" t="5956" r="11649" b="7837"/>
          <a:stretch/>
        </p:blipFill>
        <p:spPr>
          <a:xfrm>
            <a:off x="306497" y="3662416"/>
            <a:ext cx="431512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504" y="91984"/>
            <a:ext cx="8928991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     В глазной практике альфа2-адреномиметики применяют для лечения </a:t>
            </a:r>
            <a:r>
              <a:rPr lang="ru-RU" sz="2000" dirty="0" err="1" smtClean="0"/>
              <a:t>открытоугольной</a:t>
            </a:r>
            <a:r>
              <a:rPr lang="ru-RU" sz="2000" dirty="0" smtClean="0"/>
              <a:t> глаукомы:</a:t>
            </a:r>
          </a:p>
          <a:p>
            <a:r>
              <a:rPr lang="ru-RU" sz="2000" dirty="0" err="1" smtClean="0"/>
              <a:t>Клонидин</a:t>
            </a:r>
            <a:r>
              <a:rPr lang="ru-RU" sz="2000" dirty="0" smtClean="0"/>
              <a:t> (клофелин)</a:t>
            </a:r>
          </a:p>
          <a:p>
            <a:r>
              <a:rPr lang="ru-RU" sz="2000" dirty="0" err="1" smtClean="0"/>
              <a:t>Бримонидин</a:t>
            </a:r>
            <a:r>
              <a:rPr lang="ru-RU" sz="2000" dirty="0" smtClean="0"/>
              <a:t> (</a:t>
            </a:r>
            <a:r>
              <a:rPr lang="ru-RU" sz="2000" dirty="0" err="1" smtClean="0"/>
              <a:t>альфаган</a:t>
            </a:r>
            <a:r>
              <a:rPr lang="ru-RU" sz="2000" dirty="0" smtClean="0"/>
              <a:t>, </a:t>
            </a:r>
            <a:r>
              <a:rPr lang="ru-RU" sz="2000" dirty="0" err="1" smtClean="0"/>
              <a:t>люксфен</a:t>
            </a:r>
            <a:r>
              <a:rPr lang="ru-RU" sz="2000" dirty="0" smtClean="0"/>
              <a:t>, </a:t>
            </a:r>
            <a:r>
              <a:rPr lang="ru-RU" sz="2000" dirty="0" err="1" smtClean="0"/>
              <a:t>сантабрим</a:t>
            </a:r>
            <a:r>
              <a:rPr lang="ru-RU" sz="2000" dirty="0" smtClean="0"/>
              <a:t>, </a:t>
            </a:r>
            <a:r>
              <a:rPr lang="ru-RU" sz="2000" dirty="0" err="1" smtClean="0"/>
              <a:t>комбиган</a:t>
            </a:r>
            <a:r>
              <a:rPr lang="ru-RU" sz="2000" dirty="0" smtClean="0"/>
              <a:t> - с </a:t>
            </a:r>
            <a:r>
              <a:rPr lang="ru-RU" sz="2000" dirty="0" err="1" smtClean="0"/>
              <a:t>тимололом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Апраклонидин</a:t>
            </a:r>
            <a:r>
              <a:rPr lang="ru-RU" sz="2000" dirty="0" smtClean="0"/>
              <a:t> (</a:t>
            </a:r>
            <a:r>
              <a:rPr lang="ru-RU" sz="2000" dirty="0" err="1" smtClean="0"/>
              <a:t>иопидин</a:t>
            </a:r>
            <a:r>
              <a:rPr lang="ru-RU" sz="2000" dirty="0" smtClean="0"/>
              <a:t>)***</a:t>
            </a:r>
            <a:r>
              <a:rPr lang="ru-RU" sz="1200" dirty="0" smtClean="0"/>
              <a:t>выпускается за рубежом</a:t>
            </a:r>
          </a:p>
          <a:p>
            <a:r>
              <a:rPr lang="ru-RU" dirty="0" smtClean="0"/>
              <a:t>     Альфа-2-агонисты сужают сосуды цилиарного тела глаза и вызывают резкое </a:t>
            </a:r>
            <a:r>
              <a:rPr lang="ru-RU" b="1" dirty="0"/>
              <a:t>снижение секреции </a:t>
            </a:r>
            <a:r>
              <a:rPr lang="ru-RU" b="1" dirty="0" smtClean="0"/>
              <a:t>ВГЖ</a:t>
            </a:r>
            <a:r>
              <a:rPr lang="ru-RU" dirty="0" smtClean="0"/>
              <a:t>. Через </a:t>
            </a:r>
            <a:r>
              <a:rPr lang="ru-RU" dirty="0"/>
              <a:t>активацию рецептора </a:t>
            </a:r>
            <a:r>
              <a:rPr lang="ru-RU" dirty="0">
                <a:hlinkClick r:id="rId2" tooltip="GPCR"/>
              </a:rPr>
              <a:t>G-белка</a:t>
            </a:r>
            <a:r>
              <a:rPr lang="ru-RU" dirty="0"/>
              <a:t> </a:t>
            </a:r>
            <a:r>
              <a:rPr lang="ru-RU" dirty="0" smtClean="0"/>
              <a:t>ингибируют активность</a:t>
            </a:r>
            <a:r>
              <a:rPr lang="ru-RU" dirty="0"/>
              <a:t> </a:t>
            </a:r>
            <a:r>
              <a:rPr lang="ru-RU" dirty="0" err="1" smtClean="0">
                <a:hlinkClick r:id="rId3" tooltip="Аденилатциклаза"/>
              </a:rPr>
              <a:t>аденилатциклазы</a:t>
            </a:r>
            <a:r>
              <a:rPr lang="ru-RU" dirty="0"/>
              <a:t> </a:t>
            </a:r>
            <a:r>
              <a:rPr lang="ru-RU" dirty="0" smtClean="0"/>
              <a:t>и снижают концентрацию внутриклеточного </a:t>
            </a:r>
            <a:r>
              <a:rPr lang="ru-RU" dirty="0" err="1" smtClean="0"/>
              <a:t>цАМФ</a:t>
            </a:r>
            <a:r>
              <a:rPr lang="ru-RU" dirty="0" smtClean="0"/>
              <a:t>, что приводит к </a:t>
            </a:r>
            <a:r>
              <a:rPr lang="ru-RU" b="1" dirty="0" smtClean="0"/>
              <a:t>улучшению </a:t>
            </a:r>
            <a:r>
              <a:rPr lang="ru-RU" b="1" dirty="0" err="1" smtClean="0"/>
              <a:t>увеосклерального</a:t>
            </a:r>
            <a:r>
              <a:rPr lang="ru-RU" b="1" dirty="0" smtClean="0"/>
              <a:t> оттока ВГЖ.</a:t>
            </a:r>
          </a:p>
          <a:p>
            <a:r>
              <a:rPr lang="ru-RU" dirty="0"/>
              <a:t> </a:t>
            </a:r>
            <a:r>
              <a:rPr lang="ru-RU" dirty="0" smtClean="0"/>
              <a:t> Также, увеличивают </a:t>
            </a:r>
            <a:r>
              <a:rPr lang="ru-RU" dirty="0" err="1" smtClean="0"/>
              <a:t>увеосклеральный</a:t>
            </a:r>
            <a:r>
              <a:rPr lang="ru-RU" dirty="0" smtClean="0"/>
              <a:t> </a:t>
            </a:r>
            <a:r>
              <a:rPr lang="ru-RU" dirty="0"/>
              <a:t>оттока </a:t>
            </a:r>
            <a:r>
              <a:rPr lang="ru-RU" dirty="0" smtClean="0"/>
              <a:t>за счет увеличения </a:t>
            </a:r>
            <a:r>
              <a:rPr lang="ru-RU" dirty="0"/>
              <a:t>освобождения </a:t>
            </a:r>
            <a:r>
              <a:rPr lang="ru-RU" dirty="0" smtClean="0"/>
              <a:t>простагландинов, способствующих расслаблению</a:t>
            </a:r>
            <a:r>
              <a:rPr lang="ru-RU" dirty="0"/>
              <a:t> </a:t>
            </a:r>
            <a:r>
              <a:rPr lang="ru-RU" dirty="0">
                <a:hlinkClick r:id="rId4" tooltip="Цилиарная мышца"/>
              </a:rPr>
              <a:t>цилиарной </a:t>
            </a:r>
            <a:r>
              <a:rPr lang="ru-RU" dirty="0" smtClean="0">
                <a:hlinkClick r:id="rId4" tooltip="Цилиарная мышца"/>
              </a:rPr>
              <a:t>мышцы</a:t>
            </a:r>
            <a:r>
              <a:rPr lang="ru-RU" dirty="0" smtClean="0"/>
              <a:t>.</a:t>
            </a:r>
            <a:r>
              <a:rPr lang="ru-RU" dirty="0"/>
              <a:t> Не оказывает </a:t>
            </a:r>
            <a:r>
              <a:rPr lang="ru-RU" dirty="0" smtClean="0"/>
              <a:t>влияния </a:t>
            </a:r>
            <a:r>
              <a:rPr lang="ru-RU" dirty="0"/>
              <a:t>на продукцию водянистой </a:t>
            </a:r>
            <a:r>
              <a:rPr lang="ru-RU" dirty="0" smtClean="0"/>
              <a:t>влаги.</a:t>
            </a:r>
          </a:p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4980" r="8261" b="7866"/>
          <a:stretch/>
        </p:blipFill>
        <p:spPr>
          <a:xfrm>
            <a:off x="820186" y="4304849"/>
            <a:ext cx="1777570" cy="2383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2" r="38912"/>
          <a:stretch/>
        </p:blipFill>
        <p:spPr>
          <a:xfrm>
            <a:off x="3089968" y="4085752"/>
            <a:ext cx="1383599" cy="2631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3" r="38735"/>
          <a:stretch/>
        </p:blipFill>
        <p:spPr>
          <a:xfrm>
            <a:off x="6873331" y="4206756"/>
            <a:ext cx="1224136" cy="2580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6951" r="25850" b="5900"/>
          <a:stretch/>
        </p:blipFill>
        <p:spPr>
          <a:xfrm>
            <a:off x="5000792" y="4274887"/>
            <a:ext cx="1387657" cy="24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53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9512" y="-37256"/>
            <a:ext cx="85591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терапии АГ б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олее широко применяются современные аналоги клофелина,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антигипертензивные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ЛП центрального действия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Моксонидин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физиотенз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моксонитекс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моксарел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рилменидин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альбарел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Они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относятся к группе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агонистов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имидазолиновых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рецепторов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имеют отличный 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клонидина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механизм действия.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МД: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збирательно связываются с центральными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имидазолиновыми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рецепторами (I1), которые осуществляют рефлекторный и тонический контроль симпатической нервной системы и располагаются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вентеролатеральном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отделе продолговатого мозга. Стимуляция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имидазолиновых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рецепторов снижает периферическую симпатическую активность и артериальное давление.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Моксонидин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агонистом пост-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пресинаптических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альфа2-адренорецепторов, но имеет более низкое сродство к ним, чем, альфа2-адреномиметики, поэтому 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меньшей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степени вызывает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сухость во рту и седативный эффект.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3821" t="32529" r="35612" b="18142"/>
          <a:stretch/>
        </p:blipFill>
        <p:spPr>
          <a:xfrm>
            <a:off x="323528" y="5117687"/>
            <a:ext cx="2664296" cy="1446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8147" t="26714" r="33774" b="22428"/>
          <a:stretch/>
        </p:blipFill>
        <p:spPr>
          <a:xfrm>
            <a:off x="6444208" y="4797152"/>
            <a:ext cx="2294408" cy="1694068"/>
          </a:xfrm>
          <a:prstGeom prst="rect">
            <a:avLst/>
          </a:prstGeom>
        </p:spPr>
      </p:pic>
      <p:pic>
        <p:nvPicPr>
          <p:cNvPr id="6" name="Содержимое 10" descr="нитек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 l="9461" t="29183" r="8366" b="26992"/>
          <a:stretch>
            <a:fillRect/>
          </a:stretch>
        </p:blipFill>
        <p:spPr>
          <a:xfrm>
            <a:off x="3491880" y="5117686"/>
            <a:ext cx="2710300" cy="1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кс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330"/>
          <a:stretch>
            <a:fillRect/>
          </a:stretch>
        </p:blipFill>
        <p:spPr>
          <a:xfrm>
            <a:off x="5003991" y="1917300"/>
            <a:ext cx="3744473" cy="2509132"/>
          </a:xfrm>
        </p:spPr>
      </p:pic>
      <p:pic>
        <p:nvPicPr>
          <p:cNvPr id="6" name="Рисунок 5" descr="нитек.jpg"/>
          <p:cNvPicPr>
            <a:picLocks noChangeAspect="1"/>
          </p:cNvPicPr>
          <p:nvPr/>
        </p:nvPicPr>
        <p:blipFill>
          <a:blip r:embed="rId3" cstate="print"/>
          <a:srcRect l="9461" t="29183" r="8366" b="26992"/>
          <a:stretch>
            <a:fillRect/>
          </a:stretch>
        </p:blipFill>
        <p:spPr>
          <a:xfrm>
            <a:off x="5148064" y="4438981"/>
            <a:ext cx="3600400" cy="2230379"/>
          </a:xfrm>
          <a:prstGeom prst="rect">
            <a:avLst/>
          </a:prstGeom>
        </p:spPr>
      </p:pic>
      <p:pic>
        <p:nvPicPr>
          <p:cNvPr id="7" name="Рисунок 6" descr="альба.jpg"/>
          <p:cNvPicPr>
            <a:picLocks noChangeAspect="1"/>
          </p:cNvPicPr>
          <p:nvPr/>
        </p:nvPicPr>
        <p:blipFill>
          <a:blip r:embed="rId4" cstate="print"/>
          <a:srcRect l="21920" t="19760" r="24080" b="24080"/>
          <a:stretch>
            <a:fillRect/>
          </a:stretch>
        </p:blipFill>
        <p:spPr>
          <a:xfrm>
            <a:off x="4932040" y="404664"/>
            <a:ext cx="3600400" cy="17620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404664"/>
            <a:ext cx="43204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Длительность действия составляет более 12 часов. </a:t>
            </a:r>
          </a:p>
          <a:p>
            <a:r>
              <a:rPr lang="ru-RU" sz="2000" dirty="0" smtClean="0"/>
              <a:t>Применяются при артериальной гипертензии умеренного типа, внутрь в таблетках 1-2 раза в сутки, в зависимости от дозировки.</a:t>
            </a:r>
          </a:p>
          <a:p>
            <a:r>
              <a:rPr lang="ru-RU" sz="2000" dirty="0" err="1" smtClean="0"/>
              <a:t>Моксонидин</a:t>
            </a:r>
            <a:r>
              <a:rPr lang="ru-RU" sz="2000" dirty="0" smtClean="0"/>
              <a:t> используют и </a:t>
            </a:r>
            <a:r>
              <a:rPr lang="ru-RU" sz="2000" dirty="0" err="1" smtClean="0"/>
              <a:t>сублингвально</a:t>
            </a:r>
            <a:r>
              <a:rPr lang="ru-RU" sz="2000" dirty="0" smtClean="0"/>
              <a:t> для купирования ГК.</a:t>
            </a:r>
          </a:p>
          <a:p>
            <a:r>
              <a:rPr lang="ru-RU" sz="2000" b="1" dirty="0" smtClean="0"/>
              <a:t>Побочные действия:</a:t>
            </a:r>
            <a:endParaRPr lang="ru-RU" sz="2000" dirty="0" smtClean="0"/>
          </a:p>
          <a:p>
            <a:r>
              <a:rPr lang="ru-RU" sz="2000" dirty="0" smtClean="0"/>
              <a:t>Синдром отмены.</a:t>
            </a:r>
          </a:p>
          <a:p>
            <a:r>
              <a:rPr lang="ru-RU" sz="2000" dirty="0" smtClean="0"/>
              <a:t>Избыточная гипотензия(следить за АД).</a:t>
            </a:r>
          </a:p>
          <a:p>
            <a:r>
              <a:rPr lang="ru-RU" sz="2000" dirty="0" smtClean="0"/>
              <a:t>Вялость, сонливость.</a:t>
            </a:r>
          </a:p>
          <a:p>
            <a:r>
              <a:rPr lang="ru-RU" sz="2000" dirty="0" smtClean="0"/>
              <a:t>Депрессия (особенно у пожилых).</a:t>
            </a:r>
          </a:p>
          <a:p>
            <a:r>
              <a:rPr lang="ru-RU" sz="2000" dirty="0" smtClean="0"/>
              <a:t>Сухость во рту.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785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2160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Бета- </a:t>
            </a:r>
            <a:r>
              <a:rPr lang="ru-RU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690" y="548680"/>
            <a:ext cx="8892480" cy="2520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 лекарственным препаратам группы </a:t>
            </a:r>
            <a:r>
              <a:rPr lang="ru-RU" dirty="0" err="1" smtClean="0"/>
              <a:t>бета-адреномиметиков</a:t>
            </a:r>
            <a:r>
              <a:rPr lang="ru-RU" dirty="0" smtClean="0"/>
              <a:t> относятся вещества, способные избирательно стимулировать бета1-адренорецепторы или бета2-адренорецепторы, а также </a:t>
            </a:r>
            <a:r>
              <a:rPr lang="ru-RU" dirty="0" err="1" smtClean="0"/>
              <a:t>неизбирательно</a:t>
            </a:r>
            <a:r>
              <a:rPr lang="ru-RU" dirty="0" smtClean="0"/>
              <a:t>, одновременно влиять на бета1- и на бета2-адренорецепторы. В соответствии с чем выделяют 3 группы АМ:</a:t>
            </a:r>
          </a:p>
          <a:p>
            <a:r>
              <a:rPr lang="ru-RU" dirty="0" smtClean="0"/>
              <a:t>1) Селективные Бета1-АМ</a:t>
            </a:r>
          </a:p>
          <a:p>
            <a:r>
              <a:rPr lang="ru-RU" dirty="0" smtClean="0"/>
              <a:t>2) Селективные Бета2-АМ</a:t>
            </a:r>
          </a:p>
          <a:p>
            <a:endParaRPr lang="ru-RU" dirty="0"/>
          </a:p>
        </p:txBody>
      </p:sp>
      <p:pic>
        <p:nvPicPr>
          <p:cNvPr id="4" name="Рисунок 3" descr="до.jpg"/>
          <p:cNvPicPr>
            <a:picLocks noChangeAspect="1"/>
          </p:cNvPicPr>
          <p:nvPr/>
        </p:nvPicPr>
        <p:blipFill>
          <a:blip r:embed="rId2" cstate="print"/>
          <a:srcRect l="15117" t="4851" r="15117" b="5901"/>
          <a:stretch>
            <a:fillRect/>
          </a:stretch>
        </p:blipFill>
        <p:spPr>
          <a:xfrm>
            <a:off x="899592" y="3717032"/>
            <a:ext cx="1956108" cy="2760156"/>
          </a:xfrm>
          <a:prstGeom prst="rect">
            <a:avLst/>
          </a:prstGeom>
        </p:spPr>
      </p:pic>
      <p:pic>
        <p:nvPicPr>
          <p:cNvPr id="5" name="Рисунок 4" descr="1000.jpeg"/>
          <p:cNvPicPr/>
          <p:nvPr/>
        </p:nvPicPr>
        <p:blipFill rotWithShape="1">
          <a:blip r:embed="rId3" cstate="print"/>
          <a:srcRect l="21229" t="6326" r="24546" b="16612"/>
          <a:stretch/>
        </p:blipFill>
        <p:spPr bwMode="auto">
          <a:xfrm>
            <a:off x="3275856" y="3284984"/>
            <a:ext cx="1997968" cy="2808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0000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144" y="3590795"/>
            <a:ext cx="2835974" cy="262873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План лекции: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64096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Структура и функции адренергического синапса. Локализация </a:t>
            </a:r>
            <a:r>
              <a:rPr lang="ru-RU" dirty="0" err="1" smtClean="0"/>
              <a:t>адренорецепторов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2) Адренергические средства. Их общая классификация.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 err="1" smtClean="0"/>
              <a:t>Альфа-адреномиметики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 err="1" smtClean="0"/>
              <a:t>Бета-адреномиметики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5) Альфа- и </a:t>
            </a:r>
            <a:r>
              <a:rPr lang="ru-RU" dirty="0" err="1" smtClean="0"/>
              <a:t>бета-адреномиметики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6) </a:t>
            </a:r>
            <a:r>
              <a:rPr lang="ru-RU" dirty="0" err="1" smtClean="0"/>
              <a:t>Бета-адреноблокаторы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7) </a:t>
            </a:r>
            <a:r>
              <a:rPr lang="ru-RU" dirty="0" err="1" smtClean="0"/>
              <a:t>Альфа-адреноблокаторы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8) Альфа- и </a:t>
            </a:r>
            <a:r>
              <a:rPr lang="ru-RU" dirty="0" err="1" smtClean="0"/>
              <a:t>бета-адреноблокаторы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9) </a:t>
            </a:r>
            <a:r>
              <a:rPr lang="ru-RU" dirty="0" err="1"/>
              <a:t>С</a:t>
            </a:r>
            <a:r>
              <a:rPr lang="ru-RU" dirty="0" err="1" smtClean="0"/>
              <a:t>импатолитики</a:t>
            </a:r>
            <a:r>
              <a:rPr lang="ru-RU" dirty="0" smtClean="0"/>
              <a:t>. Механизмы действия, фармакологические эффекты, показания к применению, побочные эффекты и методы их профилактики, противопоказания для каждой группы.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Бета1 - </a:t>
            </a:r>
            <a:r>
              <a:rPr lang="ru-RU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>
                <a:solidFill>
                  <a:srgbClr val="FF0000"/>
                </a:solidFill>
              </a:rPr>
              <a:t>(селективного действия)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6024" y="908720"/>
            <a:ext cx="5508104" cy="532859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Основным представителем группы </a:t>
            </a:r>
            <a:r>
              <a:rPr lang="ru-RU" sz="2600" dirty="0" smtClean="0">
                <a:solidFill>
                  <a:srgbClr val="FF0000"/>
                </a:solidFill>
              </a:rPr>
              <a:t>селективных бета1-АМ</a:t>
            </a:r>
            <a:r>
              <a:rPr lang="ru-RU" sz="2600" dirty="0" smtClean="0"/>
              <a:t> является ЛП </a:t>
            </a:r>
            <a:r>
              <a:rPr lang="ru-RU" sz="2600" dirty="0" err="1" smtClean="0">
                <a:solidFill>
                  <a:srgbClr val="FF0000"/>
                </a:solidFill>
              </a:rPr>
              <a:t>Добутамин</a:t>
            </a:r>
            <a:r>
              <a:rPr lang="ru-RU" sz="2600" dirty="0" smtClean="0">
                <a:solidFill>
                  <a:srgbClr val="FF0000"/>
                </a:solidFill>
              </a:rPr>
              <a:t> (</a:t>
            </a:r>
            <a:r>
              <a:rPr lang="ru-RU" sz="2600" dirty="0" err="1" smtClean="0">
                <a:solidFill>
                  <a:srgbClr val="FF0000"/>
                </a:solidFill>
              </a:rPr>
              <a:t>добутел</a:t>
            </a:r>
            <a:r>
              <a:rPr lang="ru-RU" sz="2600" dirty="0" smtClean="0">
                <a:solidFill>
                  <a:srgbClr val="FF0000"/>
                </a:solidFill>
              </a:rPr>
              <a:t>) </a:t>
            </a:r>
            <a:r>
              <a:rPr lang="ru-RU" sz="2600" dirty="0" smtClean="0"/>
              <a:t>раствор для </a:t>
            </a:r>
            <a:r>
              <a:rPr lang="ru-RU" sz="2600" dirty="0" err="1" smtClean="0"/>
              <a:t>инфузий</a:t>
            </a:r>
            <a:r>
              <a:rPr lang="ru-RU" sz="2600" dirty="0" smtClean="0"/>
              <a:t>; </a:t>
            </a:r>
            <a:r>
              <a:rPr lang="ru-RU" sz="2600" dirty="0" err="1" smtClean="0"/>
              <a:t>лиофилизат</a:t>
            </a:r>
            <a:r>
              <a:rPr lang="ru-RU" sz="2600" dirty="0" smtClean="0"/>
              <a:t>, концентрат для приготовления раствора для </a:t>
            </a:r>
            <a:r>
              <a:rPr lang="ru-RU" sz="2600" dirty="0" err="1" smtClean="0"/>
              <a:t>инфузий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Применяется при острой сердечной недостаточности, </a:t>
            </a:r>
            <a:r>
              <a:rPr lang="ru-RU" sz="2600" dirty="0" err="1" smtClean="0"/>
              <a:t>кардиогенном</a:t>
            </a:r>
            <a:r>
              <a:rPr lang="ru-RU" sz="2600" dirty="0" smtClean="0"/>
              <a:t> шоке, при операции на сердце, в/</a:t>
            </a:r>
            <a:r>
              <a:rPr lang="ru-RU" sz="2600" dirty="0" err="1" smtClean="0"/>
              <a:t>в</a:t>
            </a:r>
            <a:r>
              <a:rPr lang="ru-RU" sz="2600" dirty="0" smtClean="0"/>
              <a:t> </a:t>
            </a:r>
            <a:r>
              <a:rPr lang="ru-RU" sz="2600" dirty="0" err="1" smtClean="0"/>
              <a:t>капельно</a:t>
            </a:r>
            <a:r>
              <a:rPr lang="ru-RU" sz="260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до.jpg"/>
          <p:cNvPicPr>
            <a:picLocks noChangeAspect="1"/>
          </p:cNvPicPr>
          <p:nvPr/>
        </p:nvPicPr>
        <p:blipFill>
          <a:blip r:embed="rId2" cstate="print"/>
          <a:srcRect l="15117" t="4851" r="15117" b="5901"/>
          <a:stretch>
            <a:fillRect/>
          </a:stretch>
        </p:blipFill>
        <p:spPr>
          <a:xfrm>
            <a:off x="6012160" y="1628800"/>
            <a:ext cx="265807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107951" y="116632"/>
            <a:ext cx="5472161" cy="635719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300" dirty="0" smtClean="0">
                <a:solidFill>
                  <a:srgbClr val="FF0000"/>
                </a:solidFill>
              </a:rPr>
              <a:t>Бета2- </a:t>
            </a:r>
            <a:r>
              <a:rPr lang="ru-RU" sz="3300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sz="33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3300" dirty="0" smtClean="0">
                <a:solidFill>
                  <a:srgbClr val="FF0000"/>
                </a:solidFill>
              </a:rPr>
              <a:t>(селективного действия)</a:t>
            </a:r>
          </a:p>
          <a:p>
            <a:pPr>
              <a:buNone/>
            </a:pPr>
            <a:r>
              <a:rPr lang="ru-RU" b="1" dirty="0" smtClean="0"/>
              <a:t>МД:  </a:t>
            </a:r>
            <a:r>
              <a:rPr lang="ru-RU" dirty="0" smtClean="0"/>
              <a:t>возбуждают </a:t>
            </a:r>
            <a:r>
              <a:rPr lang="ru-RU" dirty="0" smtClean="0"/>
              <a:t>Бета</a:t>
            </a:r>
            <a:r>
              <a:rPr lang="ru-RU" baseline="-25000" dirty="0" smtClean="0"/>
              <a:t>2</a:t>
            </a:r>
            <a:r>
              <a:rPr lang="ru-RU" dirty="0" smtClean="0"/>
              <a:t>-адренорецепторы </a:t>
            </a:r>
            <a:r>
              <a:rPr lang="ru-RU" dirty="0" smtClean="0"/>
              <a:t>бронхов, в результате мышцы бронхов расслабляются, бронхи расширяются. </a:t>
            </a:r>
          </a:p>
          <a:p>
            <a:r>
              <a:rPr lang="ru-RU" dirty="0" smtClean="0"/>
              <a:t>Применяются </a:t>
            </a:r>
            <a:r>
              <a:rPr lang="ru-RU" dirty="0" err="1" smtClean="0"/>
              <a:t>ингаляционно</a:t>
            </a:r>
            <a:r>
              <a:rPr lang="en-US" dirty="0" smtClean="0"/>
              <a:t> </a:t>
            </a:r>
            <a:r>
              <a:rPr lang="ru-RU" dirty="0" smtClean="0"/>
              <a:t> аэрозоли-ингаляторы, порошки и растворы для ингаляций вдыхаемые посредством приборов </a:t>
            </a:r>
            <a:r>
              <a:rPr lang="ru-RU" dirty="0" err="1" smtClean="0"/>
              <a:t>турбухалеров</a:t>
            </a:r>
            <a:r>
              <a:rPr lang="ru-RU" dirty="0" smtClean="0"/>
              <a:t>, </a:t>
            </a:r>
            <a:r>
              <a:rPr lang="ru-RU" dirty="0" err="1" smtClean="0"/>
              <a:t>хандихалеров</a:t>
            </a:r>
            <a:r>
              <a:rPr lang="ru-RU" dirty="0" smtClean="0"/>
              <a:t>, </a:t>
            </a:r>
            <a:r>
              <a:rPr lang="ru-RU" dirty="0" err="1" smtClean="0"/>
              <a:t>бризхалеров</a:t>
            </a:r>
            <a:r>
              <a:rPr lang="ru-RU" dirty="0" smtClean="0"/>
              <a:t>, </a:t>
            </a:r>
            <a:r>
              <a:rPr lang="ru-RU" dirty="0" err="1" smtClean="0"/>
              <a:t>респиматов</a:t>
            </a:r>
            <a:r>
              <a:rPr lang="ru-RU" dirty="0" smtClean="0"/>
              <a:t>, </a:t>
            </a:r>
            <a:r>
              <a:rPr lang="ru-RU" dirty="0" err="1" smtClean="0"/>
              <a:t>небулайзеров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Применяются  в терапии бронхиальной астмы и других </a:t>
            </a:r>
            <a:r>
              <a:rPr lang="ru-RU" dirty="0" err="1" smtClean="0"/>
              <a:t>обструктивных</a:t>
            </a:r>
            <a:r>
              <a:rPr lang="ru-RU" dirty="0" smtClean="0"/>
              <a:t> заболеваний органов дыхания. </a:t>
            </a:r>
          </a:p>
          <a:p>
            <a:r>
              <a:rPr lang="ru-RU" dirty="0" smtClean="0"/>
              <a:t>Основное практическое значение в медицинской практике имеют бета2-адреномиметики  селективного действия.</a:t>
            </a:r>
          </a:p>
          <a:p>
            <a:r>
              <a:rPr lang="ru-RU" dirty="0" err="1" smtClean="0"/>
              <a:t>Сальбутамол</a:t>
            </a:r>
            <a:r>
              <a:rPr lang="ru-RU" dirty="0" smtClean="0"/>
              <a:t> аэрозоль-ингалятор является препаратом выбора при купировании приступов удушья.</a:t>
            </a:r>
          </a:p>
          <a:p>
            <a:endParaRPr lang="ru-RU" sz="2000" dirty="0" smtClean="0"/>
          </a:p>
        </p:txBody>
      </p:sp>
      <p:pic>
        <p:nvPicPr>
          <p:cNvPr id="3" name="Picture 5" descr="1233563444"/>
          <p:cNvPicPr>
            <a:picLocks noChangeAspect="1" noChangeArrowheads="1"/>
          </p:cNvPicPr>
          <p:nvPr/>
        </p:nvPicPr>
        <p:blipFill>
          <a:blip r:embed="rId2" cstate="print"/>
          <a:srcRect l="25200" r="21040"/>
          <a:stretch>
            <a:fillRect/>
          </a:stretch>
        </p:blipFill>
        <p:spPr bwMode="auto">
          <a:xfrm>
            <a:off x="6444208" y="315222"/>
            <a:ext cx="1904692" cy="202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венто.png"/>
          <p:cNvPicPr>
            <a:picLocks noChangeAspect="1" noChangeArrowheads="1"/>
          </p:cNvPicPr>
          <p:nvPr/>
        </p:nvPicPr>
        <p:blipFill>
          <a:blip r:embed="rId3" cstate="print"/>
          <a:srcRect l="24138" t="1479" r="23276" b="1846"/>
          <a:stretch>
            <a:fillRect/>
          </a:stretch>
        </p:blipFill>
        <p:spPr bwMode="auto">
          <a:xfrm>
            <a:off x="7576413" y="4598175"/>
            <a:ext cx="1105205" cy="213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Рисунок 4" descr="0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8E9FB"/>
              </a:clrFrom>
              <a:clrTo>
                <a:srgbClr val="D8E9FB">
                  <a:alpha val="0"/>
                </a:srgbClr>
              </a:clrTo>
            </a:clrChange>
          </a:blip>
          <a:srcRect l="2237" t="2913" r="2664" b="2913"/>
          <a:stretch>
            <a:fillRect/>
          </a:stretch>
        </p:blipFill>
        <p:spPr bwMode="auto">
          <a:xfrm>
            <a:off x="6645233" y="2461066"/>
            <a:ext cx="1862360" cy="20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4624"/>
            <a:ext cx="8784976" cy="39604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err="1" smtClean="0"/>
              <a:t>Бронхолитические</a:t>
            </a:r>
            <a:r>
              <a:rPr lang="ru-RU" sz="8000" dirty="0" smtClean="0"/>
              <a:t> ЛС группы </a:t>
            </a:r>
            <a:r>
              <a:rPr lang="ru-RU" sz="8000" dirty="0" smtClean="0"/>
              <a:t>Бета2 </a:t>
            </a:r>
            <a:r>
              <a:rPr lang="ru-RU" sz="8000" dirty="0" smtClean="0"/>
              <a:t>- </a:t>
            </a:r>
            <a:r>
              <a:rPr lang="ru-RU" sz="8000" dirty="0" err="1" smtClean="0"/>
              <a:t>адреномиметики</a:t>
            </a:r>
            <a:r>
              <a:rPr lang="ru-RU" sz="8000" dirty="0" smtClean="0"/>
              <a:t> классифицируют по длительности </a:t>
            </a:r>
            <a:r>
              <a:rPr lang="ru-RU" sz="8000" dirty="0" err="1" smtClean="0"/>
              <a:t>бронхорасширяющего</a:t>
            </a:r>
            <a:r>
              <a:rPr lang="ru-RU" sz="8000" dirty="0" smtClean="0"/>
              <a:t> эффекта. </a:t>
            </a:r>
          </a:p>
          <a:p>
            <a:pPr marL="0" indent="0" algn="ctr">
              <a:buNone/>
            </a:pPr>
            <a:r>
              <a:rPr lang="ru-RU" sz="8000" b="1" dirty="0" smtClean="0"/>
              <a:t>     Препараты короткого действия: </a:t>
            </a:r>
            <a:endParaRPr lang="ru-RU" sz="8000" dirty="0" smtClean="0"/>
          </a:p>
          <a:p>
            <a:r>
              <a:rPr lang="ru-RU" sz="8000" dirty="0" err="1"/>
              <a:t>С</a:t>
            </a:r>
            <a:r>
              <a:rPr lang="ru-RU" sz="8000" dirty="0" err="1" smtClean="0"/>
              <a:t>альбутамол</a:t>
            </a:r>
            <a:r>
              <a:rPr lang="ru-RU" sz="8000" dirty="0" smtClean="0"/>
              <a:t> </a:t>
            </a:r>
            <a:r>
              <a:rPr lang="ru-RU" sz="8000" dirty="0" smtClean="0"/>
              <a:t>(</a:t>
            </a:r>
            <a:r>
              <a:rPr lang="ru-RU" sz="8000" dirty="0" err="1"/>
              <a:t>С</a:t>
            </a:r>
            <a:r>
              <a:rPr lang="ru-RU" sz="8000" dirty="0" err="1" smtClean="0"/>
              <a:t>аламол</a:t>
            </a:r>
            <a:r>
              <a:rPr lang="ru-RU" sz="8000" dirty="0" smtClean="0"/>
              <a:t> </a:t>
            </a:r>
            <a:r>
              <a:rPr lang="ru-RU" sz="8000" dirty="0" err="1" smtClean="0"/>
              <a:t>С</a:t>
            </a:r>
            <a:r>
              <a:rPr lang="ru-RU" sz="8000" dirty="0" err="1" smtClean="0"/>
              <a:t>тери</a:t>
            </a:r>
            <a:r>
              <a:rPr lang="ru-RU" sz="8000" dirty="0" smtClean="0"/>
              <a:t>-Н</a:t>
            </a:r>
            <a:r>
              <a:rPr lang="ru-RU" sz="8000" dirty="0" smtClean="0"/>
              <a:t>еб, </a:t>
            </a:r>
            <a:r>
              <a:rPr lang="ru-RU" sz="8000" dirty="0" err="1" smtClean="0"/>
              <a:t>Новатрон</a:t>
            </a:r>
            <a:r>
              <a:rPr lang="ru-RU" sz="8000" dirty="0" smtClean="0"/>
              <a:t>, раствор </a:t>
            </a:r>
            <a:r>
              <a:rPr lang="ru-RU" sz="8000" dirty="0" smtClean="0"/>
              <a:t>для ингаляций, </a:t>
            </a:r>
            <a:r>
              <a:rPr lang="ru-RU" sz="8000" dirty="0" err="1"/>
              <a:t>А</a:t>
            </a:r>
            <a:r>
              <a:rPr lang="ru-RU" sz="8000" dirty="0" err="1" smtClean="0"/>
              <a:t>сталин</a:t>
            </a:r>
            <a:r>
              <a:rPr lang="ru-RU" sz="8000" dirty="0" smtClean="0"/>
              <a:t>, </a:t>
            </a:r>
            <a:r>
              <a:rPr lang="ru-RU" sz="8000" dirty="0" err="1" smtClean="0"/>
              <a:t>В</a:t>
            </a:r>
            <a:r>
              <a:rPr lang="ru-RU" sz="8000" dirty="0" err="1" smtClean="0"/>
              <a:t>ентолин</a:t>
            </a:r>
            <a:r>
              <a:rPr lang="ru-RU" sz="8000" dirty="0" smtClean="0"/>
              <a:t>, </a:t>
            </a:r>
            <a:r>
              <a:rPr lang="ru-RU" sz="8000" dirty="0" err="1" smtClean="0"/>
              <a:t>Новатрон</a:t>
            </a:r>
            <a:r>
              <a:rPr lang="ru-RU" sz="8000" dirty="0" smtClean="0"/>
              <a:t> Нео, </a:t>
            </a:r>
            <a:r>
              <a:rPr lang="ru-RU" sz="8000" dirty="0" smtClean="0"/>
              <a:t>аэрозоли </a:t>
            </a:r>
            <a:r>
              <a:rPr lang="ru-RU" sz="8000" dirty="0" smtClean="0"/>
              <a:t>для </a:t>
            </a:r>
            <a:r>
              <a:rPr lang="ru-RU" sz="8000" dirty="0" smtClean="0"/>
              <a:t>ингаляций дозированный, </a:t>
            </a:r>
            <a:r>
              <a:rPr lang="ru-RU" sz="8000" dirty="0" err="1" smtClean="0"/>
              <a:t>С</a:t>
            </a:r>
            <a:r>
              <a:rPr lang="ru-RU" sz="8000" dirty="0" err="1" smtClean="0"/>
              <a:t>альгим</a:t>
            </a:r>
            <a:r>
              <a:rPr lang="ru-RU" sz="8000" dirty="0" smtClean="0"/>
              <a:t>, </a:t>
            </a:r>
            <a:r>
              <a:rPr lang="ru-RU" sz="8000" dirty="0" smtClean="0"/>
              <a:t>порошковый ингалятор, </a:t>
            </a:r>
            <a:r>
              <a:rPr lang="ru-RU" sz="8000" dirty="0" err="1" smtClean="0"/>
              <a:t>циклохалер</a:t>
            </a:r>
            <a:r>
              <a:rPr lang="ru-RU" sz="8000" dirty="0" smtClean="0"/>
              <a:t>) </a:t>
            </a:r>
            <a:r>
              <a:rPr lang="ru-RU" sz="8000" dirty="0" smtClean="0"/>
              <a:t>- </a:t>
            </a:r>
            <a:r>
              <a:rPr lang="ru-RU" sz="8000" b="1" dirty="0" smtClean="0"/>
              <a:t>4-6 </a:t>
            </a:r>
            <a:r>
              <a:rPr lang="ru-RU" sz="8000" b="1" dirty="0" smtClean="0"/>
              <a:t>часов</a:t>
            </a:r>
          </a:p>
          <a:p>
            <a:pPr marL="0" indent="0">
              <a:buNone/>
            </a:pPr>
            <a:r>
              <a:rPr lang="ru-RU" sz="8000" b="1" dirty="0"/>
              <a:t> </a:t>
            </a:r>
            <a:r>
              <a:rPr lang="ru-RU" sz="8000" b="1" dirty="0" smtClean="0"/>
              <a:t>                        Комбинированные препараты: </a:t>
            </a:r>
          </a:p>
          <a:p>
            <a:pPr marL="0" indent="0">
              <a:buNone/>
            </a:pPr>
            <a:r>
              <a:rPr lang="ru-RU" sz="8000" dirty="0" err="1" smtClean="0"/>
              <a:t>Сальбутамол+Ипратропия</a:t>
            </a:r>
            <a:r>
              <a:rPr lang="ru-RU" sz="8000" dirty="0" smtClean="0"/>
              <a:t> бромид (</a:t>
            </a:r>
            <a:r>
              <a:rPr lang="ru-RU" sz="8000" dirty="0" err="1" smtClean="0"/>
              <a:t>Ипрамол</a:t>
            </a:r>
            <a:r>
              <a:rPr lang="ru-RU" sz="8000" dirty="0" smtClean="0"/>
              <a:t> </a:t>
            </a:r>
            <a:r>
              <a:rPr lang="ru-RU" sz="8000" dirty="0" err="1" smtClean="0"/>
              <a:t>Стери</a:t>
            </a:r>
            <a:r>
              <a:rPr lang="ru-RU" sz="8000" dirty="0"/>
              <a:t>-</a:t>
            </a:r>
            <a:r>
              <a:rPr lang="ru-RU" sz="8000" dirty="0" smtClean="0"/>
              <a:t>Неб), </a:t>
            </a:r>
            <a:r>
              <a:rPr lang="ru-RU" sz="8000" dirty="0"/>
              <a:t>раствор для </a:t>
            </a:r>
            <a:r>
              <a:rPr lang="ru-RU" sz="8000" dirty="0" smtClean="0"/>
              <a:t>ингаляций;</a:t>
            </a:r>
          </a:p>
          <a:p>
            <a:pPr marL="0" indent="0">
              <a:buNone/>
            </a:pPr>
            <a:r>
              <a:rPr lang="ru-RU" sz="8000" dirty="0"/>
              <a:t> </a:t>
            </a:r>
            <a:r>
              <a:rPr lang="ru-RU" sz="8000" dirty="0" err="1" smtClean="0"/>
              <a:t>Сальбутамол+Теофиллин</a:t>
            </a:r>
            <a:r>
              <a:rPr lang="ru-RU" sz="8000" dirty="0" smtClean="0"/>
              <a:t> (</a:t>
            </a:r>
            <a:r>
              <a:rPr lang="ru-RU" sz="8000" dirty="0" err="1" smtClean="0"/>
              <a:t>Комбипек</a:t>
            </a:r>
            <a:r>
              <a:rPr lang="ru-RU" sz="8000" dirty="0" smtClean="0"/>
              <a:t>), </a:t>
            </a:r>
            <a:r>
              <a:rPr lang="ru-RU" sz="8000" dirty="0"/>
              <a:t>таблетки пролонгированного </a:t>
            </a:r>
            <a:r>
              <a:rPr lang="ru-RU" sz="8000" dirty="0" smtClean="0"/>
              <a:t>действия,</a:t>
            </a:r>
          </a:p>
          <a:p>
            <a:pPr marL="0" indent="0">
              <a:buNone/>
            </a:pPr>
            <a:r>
              <a:rPr lang="ru-RU" sz="8000" dirty="0" err="1" smtClean="0"/>
              <a:t>Сальбутамол+Беклометазон</a:t>
            </a:r>
            <a:r>
              <a:rPr lang="ru-RU" sz="8000" dirty="0" smtClean="0"/>
              <a:t> (</a:t>
            </a:r>
            <a:r>
              <a:rPr lang="ru-RU" sz="8000" dirty="0" err="1" smtClean="0"/>
              <a:t>СабаКомб</a:t>
            </a:r>
            <a:r>
              <a:rPr lang="ru-RU" sz="8000" dirty="0" smtClean="0"/>
              <a:t>), </a:t>
            </a:r>
            <a:r>
              <a:rPr lang="ru-RU" sz="8000" dirty="0"/>
              <a:t>аэрозоль для ингаляций дозированный</a:t>
            </a:r>
            <a:endParaRPr lang="ru-RU" sz="8000" b="1" dirty="0" smtClean="0"/>
          </a:p>
          <a:p>
            <a:r>
              <a:rPr lang="ru-RU" sz="8000" dirty="0"/>
              <a:t>Ф</a:t>
            </a:r>
            <a:r>
              <a:rPr lang="ru-RU" sz="8000" dirty="0" smtClean="0"/>
              <a:t>енотерол </a:t>
            </a:r>
            <a:r>
              <a:rPr lang="ru-RU" sz="8000" dirty="0" smtClean="0"/>
              <a:t>(</a:t>
            </a:r>
            <a:r>
              <a:rPr lang="ru-RU" sz="8000" dirty="0" err="1" smtClean="0"/>
              <a:t>Б</a:t>
            </a:r>
            <a:r>
              <a:rPr lang="ru-RU" sz="8000" dirty="0" err="1" smtClean="0"/>
              <a:t>еротек</a:t>
            </a:r>
            <a:r>
              <a:rPr lang="ru-RU" sz="8000" dirty="0" smtClean="0"/>
              <a:t>, </a:t>
            </a:r>
            <a:r>
              <a:rPr lang="ru-RU" sz="8000" dirty="0" smtClean="0"/>
              <a:t>аэрозоль ингалятор дозированный), </a:t>
            </a:r>
            <a:endParaRPr lang="ru-RU" sz="8000" dirty="0" smtClean="0"/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                      </a:t>
            </a:r>
            <a:r>
              <a:rPr lang="ru-RU" sz="8000" b="1" dirty="0" smtClean="0"/>
              <a:t>К</a:t>
            </a:r>
            <a:r>
              <a:rPr lang="ru-RU" sz="8000" b="1" dirty="0" smtClean="0"/>
              <a:t>омбинированные </a:t>
            </a:r>
            <a:r>
              <a:rPr lang="ru-RU" sz="8000" b="1" dirty="0" smtClean="0"/>
              <a:t>препараты: </a:t>
            </a:r>
          </a:p>
          <a:p>
            <a:pPr marL="0" indent="0">
              <a:buNone/>
            </a:pPr>
            <a:r>
              <a:rPr lang="ru-RU" sz="8000" dirty="0" smtClean="0"/>
              <a:t> </a:t>
            </a:r>
            <a:r>
              <a:rPr lang="ru-RU" sz="8000" dirty="0" err="1" smtClean="0"/>
              <a:t>Б</a:t>
            </a:r>
            <a:r>
              <a:rPr lang="ru-RU" sz="8000" dirty="0" err="1" smtClean="0"/>
              <a:t>еродуал</a:t>
            </a:r>
            <a:r>
              <a:rPr lang="ru-RU" sz="8000" dirty="0" smtClean="0"/>
              <a:t> </a:t>
            </a:r>
            <a:r>
              <a:rPr lang="ru-RU" sz="8000" dirty="0"/>
              <a:t>Н</a:t>
            </a:r>
            <a:r>
              <a:rPr lang="ru-RU" sz="8000" dirty="0" smtClean="0"/>
              <a:t>, </a:t>
            </a:r>
            <a:r>
              <a:rPr lang="ru-RU" sz="8000" dirty="0" err="1"/>
              <a:t>А</a:t>
            </a:r>
            <a:r>
              <a:rPr lang="ru-RU" sz="8000" dirty="0" err="1" smtClean="0"/>
              <a:t>стмасол</a:t>
            </a:r>
            <a:r>
              <a:rPr lang="ru-RU" sz="8000" dirty="0" smtClean="0"/>
              <a:t> </a:t>
            </a:r>
            <a:r>
              <a:rPr lang="ru-RU" sz="8000" dirty="0" err="1" smtClean="0"/>
              <a:t>бронхо</a:t>
            </a:r>
            <a:r>
              <a:rPr lang="ru-RU" sz="8000" dirty="0" smtClean="0"/>
              <a:t>, </a:t>
            </a:r>
            <a:r>
              <a:rPr lang="ru-RU" sz="8000" dirty="0" err="1" smtClean="0"/>
              <a:t>Инспиракс</a:t>
            </a:r>
            <a:r>
              <a:rPr lang="ru-RU" sz="8000" dirty="0" smtClean="0"/>
              <a:t> </a:t>
            </a:r>
            <a:r>
              <a:rPr lang="ru-RU" sz="8000" dirty="0"/>
              <a:t>(с </a:t>
            </a:r>
            <a:r>
              <a:rPr lang="ru-RU" sz="8000" dirty="0" err="1"/>
              <a:t>ипратропия</a:t>
            </a:r>
            <a:r>
              <a:rPr lang="ru-RU" sz="8000" dirty="0"/>
              <a:t> </a:t>
            </a:r>
            <a:r>
              <a:rPr lang="ru-RU" sz="8000" dirty="0" smtClean="0"/>
              <a:t>  </a:t>
            </a:r>
            <a:r>
              <a:rPr lang="ru-RU" sz="8000" dirty="0" smtClean="0"/>
              <a:t>бромидом) аэрозоли ингаляторы </a:t>
            </a:r>
            <a:r>
              <a:rPr lang="ru-RU" sz="8000" dirty="0" smtClean="0"/>
              <a:t>- </a:t>
            </a:r>
            <a:r>
              <a:rPr lang="ru-RU" sz="8000" b="1" dirty="0"/>
              <a:t>7-8 часов; </a:t>
            </a:r>
            <a:endParaRPr lang="ru-RU" sz="8000" b="1" dirty="0" smtClean="0"/>
          </a:p>
          <a:p>
            <a:pPr marL="0" indent="0" algn="ctr">
              <a:buNone/>
            </a:pPr>
            <a:r>
              <a:rPr lang="ru-RU" sz="5500" b="1" dirty="0" smtClean="0"/>
              <a:t>     </a:t>
            </a:r>
            <a:endParaRPr lang="ru-RU" sz="1600" dirty="0" smtClean="0"/>
          </a:p>
          <a:p>
            <a:endParaRPr lang="ru-RU" sz="1800" dirty="0" smtClean="0"/>
          </a:p>
        </p:txBody>
      </p:sp>
      <p:pic>
        <p:nvPicPr>
          <p:cNvPr id="4" name="Picture 6" descr="Photo_Load"/>
          <p:cNvPicPr>
            <a:picLocks noChangeAspect="1" noChangeArrowheads="1"/>
          </p:cNvPicPr>
          <p:nvPr/>
        </p:nvPicPr>
        <p:blipFill>
          <a:blip r:embed="rId2" cstate="print"/>
          <a:srcRect l="7372" t="6818" r="4391" b="9099"/>
          <a:stretch>
            <a:fillRect/>
          </a:stretch>
        </p:blipFill>
        <p:spPr bwMode="auto">
          <a:xfrm>
            <a:off x="7522212" y="5222790"/>
            <a:ext cx="1198157" cy="139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венто.png"/>
          <p:cNvPicPr>
            <a:picLocks noChangeAspect="1" noChangeArrowheads="1"/>
          </p:cNvPicPr>
          <p:nvPr/>
        </p:nvPicPr>
        <p:blipFill>
          <a:blip r:embed="rId3" cstate="print"/>
          <a:srcRect l="24138" t="1479" r="23276" b="1846"/>
          <a:stretch>
            <a:fillRect/>
          </a:stretch>
        </p:blipFill>
        <p:spPr bwMode="auto">
          <a:xfrm>
            <a:off x="4088623" y="5212298"/>
            <a:ext cx="1017698" cy="160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28400"/>
          <a:stretch/>
        </p:blipFill>
        <p:spPr>
          <a:xfrm>
            <a:off x="539552" y="5706230"/>
            <a:ext cx="1433229" cy="8506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17451" r="32150" b="17451"/>
          <a:stretch/>
        </p:blipFill>
        <p:spPr>
          <a:xfrm>
            <a:off x="2379356" y="5228772"/>
            <a:ext cx="1040515" cy="1531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6951" r="20601" b="3801"/>
          <a:stretch/>
        </p:blipFill>
        <p:spPr>
          <a:xfrm>
            <a:off x="6012160" y="5172206"/>
            <a:ext cx="1022784" cy="14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29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18465"/>
            <a:ext cx="8712968" cy="467292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500" b="1" dirty="0" smtClean="0"/>
              <a:t>Препараты </a:t>
            </a:r>
            <a:r>
              <a:rPr lang="ru-RU" sz="5500" b="1" dirty="0" smtClean="0"/>
              <a:t>длительного действия (10-12 часов):</a:t>
            </a:r>
            <a:endParaRPr lang="ru-RU" sz="5500" dirty="0" smtClean="0"/>
          </a:p>
          <a:p>
            <a:r>
              <a:rPr lang="ru-RU" sz="5500" dirty="0" err="1" smtClean="0"/>
              <a:t>Салметерола</a:t>
            </a:r>
            <a:r>
              <a:rPr lang="ru-RU" sz="5500" dirty="0" smtClean="0"/>
              <a:t> </a:t>
            </a:r>
            <a:r>
              <a:rPr lang="ru-RU" sz="5500" dirty="0" err="1" smtClean="0"/>
              <a:t>ксинофоат</a:t>
            </a:r>
            <a:r>
              <a:rPr lang="ru-RU" sz="5500" dirty="0" smtClean="0"/>
              <a:t>- аэрозоль для ингаляций;</a:t>
            </a:r>
          </a:p>
          <a:p>
            <a:r>
              <a:rPr lang="ru-RU" sz="5500" dirty="0" smtClean="0"/>
              <a:t>комбинированные </a:t>
            </a:r>
            <a:r>
              <a:rPr lang="ru-RU" sz="5500" dirty="0"/>
              <a:t>препараты с </a:t>
            </a:r>
            <a:r>
              <a:rPr lang="ru-RU" sz="5500" dirty="0" err="1" smtClean="0"/>
              <a:t>флутиказоном</a:t>
            </a:r>
            <a:r>
              <a:rPr lang="ru-RU" sz="5500" dirty="0" smtClean="0"/>
              <a:t>:</a:t>
            </a:r>
          </a:p>
          <a:p>
            <a:pPr marL="0" indent="0">
              <a:buNone/>
            </a:pPr>
            <a:r>
              <a:rPr lang="ru-RU" sz="5500" dirty="0" err="1" smtClean="0"/>
              <a:t>Серетид</a:t>
            </a:r>
            <a:r>
              <a:rPr lang="ru-RU" sz="5500" dirty="0" smtClean="0"/>
              <a:t>, </a:t>
            </a:r>
            <a:r>
              <a:rPr lang="ru-RU" sz="5500" dirty="0" err="1"/>
              <a:t>С</a:t>
            </a:r>
            <a:r>
              <a:rPr lang="ru-RU" sz="5500" dirty="0" err="1" smtClean="0"/>
              <a:t>альмекорт</a:t>
            </a:r>
            <a:r>
              <a:rPr lang="ru-RU" sz="5500" dirty="0" smtClean="0"/>
              <a:t>, </a:t>
            </a:r>
            <a:r>
              <a:rPr lang="ru-RU" sz="5500" dirty="0" err="1"/>
              <a:t>С</a:t>
            </a:r>
            <a:r>
              <a:rPr lang="ru-RU" sz="5500" dirty="0" err="1" smtClean="0"/>
              <a:t>ерофло</a:t>
            </a:r>
            <a:r>
              <a:rPr lang="ru-RU" sz="5500" dirty="0" smtClean="0"/>
              <a:t> </a:t>
            </a:r>
            <a:r>
              <a:rPr lang="ru-RU" sz="5500" dirty="0" err="1" smtClean="0"/>
              <a:t>инхалер</a:t>
            </a:r>
            <a:r>
              <a:rPr lang="ru-RU" sz="5500" dirty="0" smtClean="0"/>
              <a:t> - аэрозоль для                 </a:t>
            </a:r>
            <a:endParaRPr lang="ru-RU" sz="5500" dirty="0" smtClean="0"/>
          </a:p>
          <a:p>
            <a:pPr marL="0" indent="0">
              <a:buNone/>
            </a:pPr>
            <a:r>
              <a:rPr lang="ru-RU" sz="5500" dirty="0" smtClean="0"/>
              <a:t> ингаляций,</a:t>
            </a:r>
          </a:p>
          <a:p>
            <a:pPr marL="0" indent="0">
              <a:buNone/>
            </a:pPr>
            <a:r>
              <a:rPr lang="ru-RU" sz="5500" dirty="0" err="1" smtClean="0"/>
              <a:t>Серетид</a:t>
            </a:r>
            <a:r>
              <a:rPr lang="ru-RU" sz="5500" dirty="0" smtClean="0"/>
              <a:t> </a:t>
            </a:r>
            <a:r>
              <a:rPr lang="ru-RU" sz="5500" dirty="0" err="1" smtClean="0"/>
              <a:t>мультидиск</a:t>
            </a:r>
            <a:r>
              <a:rPr lang="ru-RU" sz="5500" dirty="0" smtClean="0"/>
              <a:t>, </a:t>
            </a:r>
            <a:r>
              <a:rPr lang="ru-RU" sz="5500" dirty="0" smtClean="0"/>
              <a:t>порошок  </a:t>
            </a:r>
            <a:r>
              <a:rPr lang="ru-RU" sz="5500" dirty="0" smtClean="0"/>
              <a:t>для  ингаляций</a:t>
            </a:r>
            <a:r>
              <a:rPr lang="ru-RU" sz="5500" dirty="0"/>
              <a:t>,  </a:t>
            </a:r>
            <a:r>
              <a:rPr lang="ru-RU" sz="5500" dirty="0" smtClean="0"/>
              <a:t> </a:t>
            </a:r>
            <a:endParaRPr lang="ru-RU" sz="5500" dirty="0" smtClean="0"/>
          </a:p>
          <a:p>
            <a:pPr marL="0" indent="0">
              <a:buNone/>
            </a:pPr>
            <a:r>
              <a:rPr lang="ru-RU" sz="5500" dirty="0" err="1" smtClean="0"/>
              <a:t>С</a:t>
            </a:r>
            <a:r>
              <a:rPr lang="ru-RU" sz="5500" dirty="0" err="1" smtClean="0"/>
              <a:t>ерофло</a:t>
            </a:r>
            <a:r>
              <a:rPr lang="ru-RU" sz="5500" dirty="0" smtClean="0"/>
              <a:t>, </a:t>
            </a:r>
            <a:r>
              <a:rPr lang="ru-RU" sz="5500" dirty="0" smtClean="0"/>
              <a:t>капсулы </a:t>
            </a:r>
            <a:r>
              <a:rPr lang="ru-RU" sz="5500" dirty="0"/>
              <a:t>с порошком для </a:t>
            </a:r>
            <a:r>
              <a:rPr lang="ru-RU" sz="5500" dirty="0" smtClean="0"/>
              <a:t>ингаляций    </a:t>
            </a:r>
            <a:endParaRPr lang="ru-RU" sz="5500" dirty="0" smtClean="0"/>
          </a:p>
          <a:p>
            <a:r>
              <a:rPr lang="ru-RU" sz="5500" dirty="0"/>
              <a:t>Ф</a:t>
            </a:r>
            <a:r>
              <a:rPr lang="ru-RU" sz="5500" dirty="0" smtClean="0"/>
              <a:t>ормотерол  </a:t>
            </a:r>
            <a:r>
              <a:rPr lang="ru-RU" sz="5500" dirty="0" smtClean="0"/>
              <a:t>(</a:t>
            </a:r>
            <a:r>
              <a:rPr lang="ru-RU" sz="5500" dirty="0" err="1" smtClean="0"/>
              <a:t>Ф</a:t>
            </a:r>
            <a:r>
              <a:rPr lang="ru-RU" sz="5500" dirty="0" err="1" smtClean="0"/>
              <a:t>орадил</a:t>
            </a:r>
            <a:r>
              <a:rPr lang="ru-RU" sz="5500" dirty="0" smtClean="0"/>
              <a:t>), капсулы </a:t>
            </a:r>
            <a:r>
              <a:rPr lang="ru-RU" sz="5500" dirty="0" smtClean="0"/>
              <a:t>с порошком для </a:t>
            </a:r>
            <a:r>
              <a:rPr lang="ru-RU" sz="5500" dirty="0" smtClean="0"/>
              <a:t>ингаляций</a:t>
            </a:r>
            <a:endParaRPr lang="ru-RU" sz="5500" dirty="0" smtClean="0"/>
          </a:p>
          <a:p>
            <a:r>
              <a:rPr lang="ru-RU" sz="5500" dirty="0" smtClean="0"/>
              <a:t>комбинированные препараты:  </a:t>
            </a:r>
            <a:r>
              <a:rPr lang="ru-RU" sz="5500" dirty="0" err="1" smtClean="0"/>
              <a:t>С</a:t>
            </a:r>
            <a:r>
              <a:rPr lang="ru-RU" sz="5500" dirty="0" err="1" smtClean="0"/>
              <a:t>имбикорт</a:t>
            </a:r>
            <a:r>
              <a:rPr lang="ru-RU" sz="5500" dirty="0" smtClean="0"/>
              <a:t> </a:t>
            </a:r>
            <a:r>
              <a:rPr lang="ru-RU" sz="5500" dirty="0" smtClean="0"/>
              <a:t>с </a:t>
            </a:r>
            <a:r>
              <a:rPr lang="ru-RU" sz="5500" dirty="0" err="1" smtClean="0"/>
              <a:t>будесонидом</a:t>
            </a:r>
            <a:r>
              <a:rPr lang="ru-RU" sz="5500" dirty="0" smtClean="0"/>
              <a:t>,</a:t>
            </a:r>
          </a:p>
          <a:p>
            <a:pPr marL="0" indent="0">
              <a:buNone/>
            </a:pPr>
            <a:r>
              <a:rPr lang="ru-RU" sz="5500" dirty="0" err="1" smtClean="0"/>
              <a:t>Д</a:t>
            </a:r>
            <a:r>
              <a:rPr lang="ru-RU" sz="5500" dirty="0" err="1" smtClean="0"/>
              <a:t>уаклир</a:t>
            </a:r>
            <a:r>
              <a:rPr lang="ru-RU" sz="5500" dirty="0" smtClean="0"/>
              <a:t> </a:t>
            </a:r>
            <a:r>
              <a:rPr lang="ru-RU" sz="5500" dirty="0" err="1" smtClean="0"/>
              <a:t>дженуэйр</a:t>
            </a:r>
            <a:r>
              <a:rPr lang="ru-RU" sz="5500" dirty="0" smtClean="0"/>
              <a:t> </a:t>
            </a:r>
            <a:r>
              <a:rPr lang="ru-RU" sz="5500" dirty="0" smtClean="0"/>
              <a:t>– с </a:t>
            </a:r>
            <a:r>
              <a:rPr lang="ru-RU" sz="5500" dirty="0" err="1"/>
              <a:t>а</a:t>
            </a:r>
            <a:r>
              <a:rPr lang="ru-RU" sz="5500" dirty="0" err="1" smtClean="0"/>
              <a:t>клидиния</a:t>
            </a:r>
            <a:r>
              <a:rPr lang="ru-RU" sz="5500" dirty="0" smtClean="0"/>
              <a:t> бромидом, порошки </a:t>
            </a:r>
            <a:r>
              <a:rPr lang="ru-RU" sz="5500" dirty="0"/>
              <a:t>для </a:t>
            </a:r>
            <a:r>
              <a:rPr lang="ru-RU" sz="5500" dirty="0" smtClean="0"/>
              <a:t>ингаляций </a:t>
            </a:r>
            <a:endParaRPr lang="ru-RU" sz="5500" dirty="0" smtClean="0"/>
          </a:p>
          <a:p>
            <a:endParaRPr lang="ru-RU" sz="1600" dirty="0" smtClean="0"/>
          </a:p>
          <a:p>
            <a:endParaRPr lang="ru-RU" sz="1800" dirty="0" smtClean="0"/>
          </a:p>
        </p:txBody>
      </p:sp>
      <p:pic>
        <p:nvPicPr>
          <p:cNvPr id="6" name="Рисунок 4" descr="0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FB"/>
              </a:clrFrom>
              <a:clrTo>
                <a:srgbClr val="D8E9FB">
                  <a:alpha val="0"/>
                </a:srgbClr>
              </a:clrTo>
            </a:clrChange>
          </a:blip>
          <a:srcRect l="2237" t="2913" r="2664" b="2913"/>
          <a:stretch>
            <a:fillRect/>
          </a:stretch>
        </p:blipFill>
        <p:spPr bwMode="auto">
          <a:xfrm>
            <a:off x="261634" y="4240216"/>
            <a:ext cx="2006110" cy="19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3" y="4504232"/>
            <a:ext cx="2185178" cy="14567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10101"/>
          <a:stretch/>
        </p:blipFill>
        <p:spPr>
          <a:xfrm>
            <a:off x="4693149" y="4130528"/>
            <a:ext cx="1758922" cy="2204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16892" r="6793" b="17493"/>
          <a:stretch/>
        </p:blipFill>
        <p:spPr>
          <a:xfrm>
            <a:off x="6534047" y="4520819"/>
            <a:ext cx="2204569" cy="17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8709"/>
            <a:ext cx="8739646" cy="556053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200" b="1" dirty="0" smtClean="0"/>
              <a:t>Препараты 24-часового действия:</a:t>
            </a:r>
            <a:endParaRPr lang="ru-RU" sz="6200" dirty="0" smtClean="0"/>
          </a:p>
          <a:p>
            <a:r>
              <a:rPr lang="ru-RU" sz="6200" dirty="0" err="1"/>
              <a:t>О</a:t>
            </a:r>
            <a:r>
              <a:rPr lang="ru-RU" sz="6200" dirty="0" err="1" smtClean="0"/>
              <a:t>лодатерол</a:t>
            </a:r>
            <a:r>
              <a:rPr lang="ru-RU" sz="6200" dirty="0" smtClean="0"/>
              <a:t> </a:t>
            </a:r>
            <a:r>
              <a:rPr lang="ru-RU" sz="6200" dirty="0" smtClean="0"/>
              <a:t>(</a:t>
            </a:r>
            <a:r>
              <a:rPr lang="ru-RU" sz="6200" dirty="0" err="1"/>
              <a:t>С</a:t>
            </a:r>
            <a:r>
              <a:rPr lang="ru-RU" sz="6200" dirty="0" err="1" smtClean="0"/>
              <a:t>триверди</a:t>
            </a:r>
            <a:r>
              <a:rPr lang="ru-RU" sz="6200" dirty="0" smtClean="0"/>
              <a:t> </a:t>
            </a:r>
            <a:r>
              <a:rPr lang="ru-RU" sz="6200" dirty="0" err="1" smtClean="0"/>
              <a:t>респимат</a:t>
            </a:r>
            <a:r>
              <a:rPr lang="ru-RU" sz="6200" dirty="0" smtClean="0"/>
              <a:t>), раствор </a:t>
            </a:r>
            <a:r>
              <a:rPr lang="ru-RU" sz="6200" dirty="0" smtClean="0"/>
              <a:t>для </a:t>
            </a:r>
            <a:r>
              <a:rPr lang="ru-RU" sz="6200" dirty="0" smtClean="0"/>
              <a:t>ингаляций</a:t>
            </a:r>
          </a:p>
          <a:p>
            <a:r>
              <a:rPr lang="ru-RU" sz="6200" dirty="0" smtClean="0"/>
              <a:t>Комбинированные препараты:</a:t>
            </a:r>
          </a:p>
          <a:p>
            <a:pPr marL="0" indent="0">
              <a:buNone/>
            </a:pPr>
            <a:r>
              <a:rPr lang="ru-RU" sz="6200" dirty="0"/>
              <a:t> </a:t>
            </a:r>
            <a:r>
              <a:rPr lang="ru-RU" sz="6200" dirty="0" smtClean="0"/>
              <a:t>     спиолто </a:t>
            </a:r>
            <a:r>
              <a:rPr lang="ru-RU" sz="6200" dirty="0" err="1"/>
              <a:t>респимат</a:t>
            </a:r>
            <a:r>
              <a:rPr lang="ru-RU" sz="6200" dirty="0"/>
              <a:t> (</a:t>
            </a:r>
            <a:r>
              <a:rPr lang="ru-RU" sz="6200" dirty="0" smtClean="0"/>
              <a:t>с </a:t>
            </a:r>
            <a:r>
              <a:rPr lang="ru-RU" sz="6200" dirty="0" err="1"/>
              <a:t>тиотропия</a:t>
            </a:r>
            <a:r>
              <a:rPr lang="ru-RU" sz="6200" dirty="0"/>
              <a:t> бромидом), </a:t>
            </a:r>
            <a:r>
              <a:rPr lang="ru-RU" sz="6200" dirty="0" smtClean="0"/>
              <a:t>раствор </a:t>
            </a:r>
            <a:r>
              <a:rPr lang="ru-RU" sz="6200" dirty="0"/>
              <a:t>для </a:t>
            </a:r>
            <a:r>
              <a:rPr lang="ru-RU" sz="6200" dirty="0" smtClean="0"/>
              <a:t>ингаляций</a:t>
            </a:r>
            <a:endParaRPr lang="ru-RU" sz="6200" dirty="0" smtClean="0"/>
          </a:p>
          <a:p>
            <a:r>
              <a:rPr lang="ru-RU" sz="6200" dirty="0" err="1"/>
              <a:t>И</a:t>
            </a:r>
            <a:r>
              <a:rPr lang="ru-RU" sz="6200" dirty="0" err="1" smtClean="0"/>
              <a:t>ндакатерол</a:t>
            </a:r>
            <a:r>
              <a:rPr lang="ru-RU" sz="6200" dirty="0" smtClean="0"/>
              <a:t> (</a:t>
            </a:r>
            <a:r>
              <a:rPr lang="ru-RU" sz="6200" dirty="0" err="1" smtClean="0"/>
              <a:t>онбрез</a:t>
            </a:r>
            <a:r>
              <a:rPr lang="ru-RU" sz="6200" dirty="0" smtClean="0"/>
              <a:t> </a:t>
            </a:r>
            <a:r>
              <a:rPr lang="ru-RU" sz="6200" dirty="0" err="1" smtClean="0"/>
              <a:t>бризхалер</a:t>
            </a:r>
            <a:r>
              <a:rPr lang="ru-RU" sz="6200" dirty="0" smtClean="0"/>
              <a:t>), </a:t>
            </a:r>
            <a:r>
              <a:rPr lang="ru-RU" sz="6200" dirty="0" smtClean="0"/>
              <a:t>капсулы с порошком для ингаляций</a:t>
            </a:r>
          </a:p>
          <a:p>
            <a:r>
              <a:rPr lang="ru-RU" sz="6200" dirty="0" smtClean="0"/>
              <a:t>комбинированные препараты:   </a:t>
            </a:r>
          </a:p>
          <a:p>
            <a:pPr marL="0" indent="0">
              <a:buNone/>
            </a:pPr>
            <a:r>
              <a:rPr lang="ru-RU" sz="6200" dirty="0" err="1"/>
              <a:t>Р</a:t>
            </a:r>
            <a:r>
              <a:rPr lang="ru-RU" sz="6200" dirty="0" err="1" smtClean="0"/>
              <a:t>еспихейл</a:t>
            </a:r>
            <a:r>
              <a:rPr lang="ru-RU" sz="6200" dirty="0" smtClean="0"/>
              <a:t>, </a:t>
            </a:r>
            <a:r>
              <a:rPr lang="ru-RU" sz="6200" dirty="0" err="1"/>
              <a:t>У</a:t>
            </a:r>
            <a:r>
              <a:rPr lang="ru-RU" sz="6200" dirty="0" err="1" smtClean="0"/>
              <a:t>льтибро</a:t>
            </a:r>
            <a:r>
              <a:rPr lang="ru-RU" sz="6200" dirty="0" smtClean="0"/>
              <a:t> </a:t>
            </a:r>
            <a:r>
              <a:rPr lang="ru-RU" sz="6200" dirty="0" err="1" smtClean="0"/>
              <a:t>бризхалер</a:t>
            </a:r>
            <a:r>
              <a:rPr lang="ru-RU" sz="6200" dirty="0" smtClean="0"/>
              <a:t> - </a:t>
            </a:r>
            <a:r>
              <a:rPr lang="ru-RU" sz="6200" dirty="0"/>
              <a:t>с </a:t>
            </a:r>
            <a:r>
              <a:rPr lang="ru-RU" sz="6200" dirty="0" err="1"/>
              <a:t>гликопиррония</a:t>
            </a:r>
            <a:r>
              <a:rPr lang="ru-RU" sz="6200" dirty="0"/>
              <a:t> </a:t>
            </a:r>
            <a:r>
              <a:rPr lang="ru-RU" sz="6200" dirty="0" smtClean="0"/>
              <a:t>бромидом;</a:t>
            </a:r>
          </a:p>
          <a:p>
            <a:pPr marL="0" indent="0">
              <a:buNone/>
            </a:pPr>
            <a:r>
              <a:rPr lang="ru-RU" sz="6200" dirty="0" err="1"/>
              <a:t>Э</a:t>
            </a:r>
            <a:r>
              <a:rPr lang="ru-RU" sz="6200" dirty="0" err="1" smtClean="0"/>
              <a:t>нерзейр</a:t>
            </a:r>
            <a:r>
              <a:rPr lang="ru-RU" sz="6200" dirty="0" smtClean="0"/>
              <a:t> </a:t>
            </a:r>
            <a:r>
              <a:rPr lang="ru-RU" sz="6200" dirty="0" err="1" smtClean="0"/>
              <a:t>бризхалер</a:t>
            </a:r>
            <a:r>
              <a:rPr lang="ru-RU" sz="6200" dirty="0" smtClean="0"/>
              <a:t> </a:t>
            </a:r>
            <a:r>
              <a:rPr lang="ru-RU" sz="6200" dirty="0" smtClean="0"/>
              <a:t>(</a:t>
            </a:r>
            <a:r>
              <a:rPr lang="ru-RU" sz="6200" dirty="0" err="1" smtClean="0"/>
              <a:t>гликопиррония</a:t>
            </a:r>
            <a:r>
              <a:rPr lang="ru-RU" sz="6200" dirty="0" smtClean="0"/>
              <a:t>  </a:t>
            </a:r>
            <a:r>
              <a:rPr lang="ru-RU" sz="6200" dirty="0" smtClean="0"/>
              <a:t>бромид+  </a:t>
            </a:r>
          </a:p>
          <a:p>
            <a:pPr marL="0" indent="0">
              <a:buNone/>
            </a:pPr>
            <a:r>
              <a:rPr lang="ru-RU" sz="6200" dirty="0" smtClean="0"/>
              <a:t> </a:t>
            </a:r>
            <a:r>
              <a:rPr lang="ru-RU" sz="6200" dirty="0" err="1" smtClean="0"/>
              <a:t>индакатерол+мометазон</a:t>
            </a:r>
            <a:r>
              <a:rPr lang="ru-RU" sz="6200" dirty="0" smtClean="0"/>
              <a:t>), </a:t>
            </a:r>
            <a:r>
              <a:rPr lang="ru-RU" sz="6200" dirty="0"/>
              <a:t>порошки в капсулах для ингаляций; </a:t>
            </a:r>
            <a:endParaRPr lang="ru-RU" sz="6200" dirty="0" smtClean="0"/>
          </a:p>
          <a:p>
            <a:r>
              <a:rPr lang="ru-RU" sz="6200" dirty="0" err="1"/>
              <a:t>В</a:t>
            </a:r>
            <a:r>
              <a:rPr lang="ru-RU" sz="6200" dirty="0" err="1" smtClean="0"/>
              <a:t>илантерол</a:t>
            </a:r>
            <a:r>
              <a:rPr lang="ru-RU" sz="6200" dirty="0" smtClean="0"/>
              <a:t> применяется только в составе комбинированных препаратов: </a:t>
            </a:r>
          </a:p>
          <a:p>
            <a:pPr marL="0" indent="0">
              <a:buNone/>
            </a:pPr>
            <a:r>
              <a:rPr lang="ru-RU" sz="6200" dirty="0" err="1"/>
              <a:t>Р</a:t>
            </a:r>
            <a:r>
              <a:rPr lang="ru-RU" sz="6200" dirty="0" err="1" smtClean="0"/>
              <a:t>елвар</a:t>
            </a:r>
            <a:r>
              <a:rPr lang="ru-RU" sz="6200" dirty="0" smtClean="0"/>
              <a:t> </a:t>
            </a:r>
            <a:r>
              <a:rPr lang="ru-RU" sz="6200" dirty="0" err="1" smtClean="0"/>
              <a:t>эллипта</a:t>
            </a:r>
            <a:r>
              <a:rPr lang="ru-RU" sz="6200" dirty="0" smtClean="0"/>
              <a:t> - с  </a:t>
            </a:r>
            <a:r>
              <a:rPr lang="ru-RU" sz="6200" dirty="0" err="1" smtClean="0"/>
              <a:t>флутиказоном</a:t>
            </a:r>
            <a:r>
              <a:rPr lang="ru-RU" sz="6200" dirty="0"/>
              <a:t>,</a:t>
            </a:r>
            <a:r>
              <a:rPr lang="ru-RU" sz="6200" dirty="0" smtClean="0"/>
              <a:t> </a:t>
            </a:r>
          </a:p>
          <a:p>
            <a:pPr marL="0" indent="0">
              <a:buNone/>
            </a:pPr>
            <a:r>
              <a:rPr lang="ru-RU" sz="6200" dirty="0" err="1"/>
              <a:t>А</a:t>
            </a:r>
            <a:r>
              <a:rPr lang="ru-RU" sz="6200" dirty="0" err="1" smtClean="0"/>
              <a:t>норо</a:t>
            </a:r>
            <a:r>
              <a:rPr lang="ru-RU" sz="6200" dirty="0" smtClean="0"/>
              <a:t> </a:t>
            </a:r>
            <a:r>
              <a:rPr lang="ru-RU" sz="6200" dirty="0" err="1" smtClean="0"/>
              <a:t>эллипта</a:t>
            </a:r>
            <a:r>
              <a:rPr lang="ru-RU" sz="6200" dirty="0" smtClean="0"/>
              <a:t>- с </a:t>
            </a:r>
            <a:r>
              <a:rPr lang="ru-RU" sz="6200" dirty="0" err="1" smtClean="0"/>
              <a:t>умеклидиния</a:t>
            </a:r>
            <a:r>
              <a:rPr lang="ru-RU" sz="6200" dirty="0" smtClean="0"/>
              <a:t> бромидом,  </a:t>
            </a:r>
          </a:p>
          <a:p>
            <a:pPr marL="0" indent="0">
              <a:buNone/>
            </a:pPr>
            <a:r>
              <a:rPr lang="ru-RU" sz="6200" dirty="0" err="1"/>
              <a:t>Т</a:t>
            </a:r>
            <a:r>
              <a:rPr lang="ru-RU" sz="6200" dirty="0" err="1" smtClean="0"/>
              <a:t>реледжи</a:t>
            </a:r>
            <a:r>
              <a:rPr lang="ru-RU" sz="6200" dirty="0" smtClean="0"/>
              <a:t> </a:t>
            </a:r>
            <a:r>
              <a:rPr lang="ru-RU" sz="6200" dirty="0" err="1" smtClean="0"/>
              <a:t>эллипта</a:t>
            </a:r>
            <a:r>
              <a:rPr lang="ru-RU" sz="6200" dirty="0" smtClean="0"/>
              <a:t>- </a:t>
            </a:r>
            <a:r>
              <a:rPr lang="ru-RU" sz="6200" dirty="0" err="1" smtClean="0"/>
              <a:t>вилантерол+умеклидиния</a:t>
            </a:r>
            <a:r>
              <a:rPr lang="ru-RU" sz="6200" dirty="0" smtClean="0"/>
              <a:t> </a:t>
            </a:r>
            <a:r>
              <a:rPr lang="ru-RU" sz="6200" dirty="0" err="1" smtClean="0"/>
              <a:t>бромид+флутиказона</a:t>
            </a:r>
            <a:r>
              <a:rPr lang="ru-RU" sz="6200" dirty="0" smtClean="0"/>
              <a:t>              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err="1" smtClean="0"/>
              <a:t>фуроат</a:t>
            </a:r>
            <a:r>
              <a:rPr lang="ru-RU" sz="6200" dirty="0" smtClean="0"/>
              <a:t>, порошковые ингаляторы.</a:t>
            </a:r>
            <a:endParaRPr lang="ru-RU" sz="6200" dirty="0"/>
          </a:p>
          <a:p>
            <a:pPr marL="0" indent="0">
              <a:buNone/>
            </a:pPr>
            <a:endParaRPr lang="ru-RU" sz="5500" dirty="0" smtClean="0"/>
          </a:p>
          <a:p>
            <a:endParaRPr lang="ru-RU" sz="1600" dirty="0" smtClean="0"/>
          </a:p>
          <a:p>
            <a:endParaRPr lang="ru-RU" sz="1800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85184"/>
            <a:ext cx="1772816" cy="177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4334" r="9206" b="5536"/>
          <a:stretch/>
        </p:blipFill>
        <p:spPr>
          <a:xfrm>
            <a:off x="6156176" y="5301208"/>
            <a:ext cx="1582416" cy="1378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t="10101" r="10651" b="9050"/>
          <a:stretch/>
        </p:blipFill>
        <p:spPr>
          <a:xfrm>
            <a:off x="3923928" y="5085184"/>
            <a:ext cx="1387396" cy="1627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7025966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Бета2-АМ широко применяют в </a:t>
            </a:r>
            <a:r>
              <a:rPr lang="ru-RU" sz="2000" dirty="0" smtClean="0"/>
              <a:t>составе</a:t>
            </a:r>
          </a:p>
          <a:p>
            <a:pPr>
              <a:buNone/>
            </a:pPr>
            <a:r>
              <a:rPr lang="ru-RU" sz="2000" dirty="0" smtClean="0"/>
              <a:t>комбинированных </a:t>
            </a:r>
            <a:r>
              <a:rPr lang="ru-RU" sz="2000" dirty="0" smtClean="0"/>
              <a:t>препаратов </a:t>
            </a:r>
            <a:r>
              <a:rPr lang="ru-RU" sz="2000" b="1" dirty="0" smtClean="0"/>
              <a:t>с</a:t>
            </a:r>
            <a:r>
              <a:rPr lang="ru-RU" sz="2000" dirty="0" smtClean="0"/>
              <a:t>одержащих </a:t>
            </a:r>
            <a:r>
              <a:rPr lang="ru-RU" sz="2000" dirty="0" smtClean="0">
                <a:solidFill>
                  <a:srgbClr val="FF0000"/>
                </a:solidFill>
              </a:rPr>
              <a:t>Б</a:t>
            </a:r>
            <a:r>
              <a:rPr lang="ru-RU" sz="2000" dirty="0" smtClean="0">
                <a:solidFill>
                  <a:srgbClr val="FF0000"/>
                </a:solidFill>
              </a:rPr>
              <a:t>ета2</a:t>
            </a:r>
          </a:p>
          <a:p>
            <a:pPr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адреномиметик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и  М-</a:t>
            </a:r>
            <a:r>
              <a:rPr lang="ru-RU" sz="2000" dirty="0" err="1" smtClean="0">
                <a:solidFill>
                  <a:srgbClr val="FF0000"/>
                </a:solidFill>
              </a:rPr>
              <a:t>холинолитик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sz="2000" b="1" dirty="0" smtClean="0"/>
              <a:t>Беродуал, </a:t>
            </a:r>
            <a:r>
              <a:rPr lang="ru-RU" sz="2000" b="1" dirty="0" err="1" smtClean="0"/>
              <a:t>Ипратерол</a:t>
            </a:r>
            <a:r>
              <a:rPr lang="ru-RU" sz="2000" b="1" dirty="0" smtClean="0"/>
              <a:t> </a:t>
            </a:r>
            <a:r>
              <a:rPr lang="ru-RU" sz="2000" dirty="0" smtClean="0"/>
              <a:t> содержат фенотерол </a:t>
            </a:r>
            <a:r>
              <a:rPr lang="ru-RU" sz="2000" dirty="0" smtClean="0"/>
              <a:t>и</a:t>
            </a:r>
          </a:p>
          <a:p>
            <a:pPr>
              <a:buNone/>
            </a:pPr>
            <a:r>
              <a:rPr lang="ru-RU" sz="2000" dirty="0" err="1" smtClean="0"/>
              <a:t>ипратропия</a:t>
            </a:r>
            <a:r>
              <a:rPr lang="ru-RU" sz="2000" dirty="0" smtClean="0"/>
              <a:t> </a:t>
            </a:r>
            <a:r>
              <a:rPr lang="ru-RU" sz="2000" dirty="0" smtClean="0"/>
              <a:t>бромид; </a:t>
            </a:r>
          </a:p>
          <a:p>
            <a:pPr>
              <a:buNone/>
            </a:pPr>
            <a:r>
              <a:rPr lang="ru-RU" sz="2000" b="1" dirty="0" smtClean="0"/>
              <a:t>Спиолто </a:t>
            </a:r>
            <a:r>
              <a:rPr lang="ru-RU" sz="2000" b="1" dirty="0" err="1" smtClean="0"/>
              <a:t>респимат</a:t>
            </a:r>
            <a:r>
              <a:rPr lang="ru-RU" sz="2000" b="1" dirty="0" smtClean="0"/>
              <a:t>  </a:t>
            </a:r>
            <a:r>
              <a:rPr lang="ru-RU" sz="2000" dirty="0" smtClean="0"/>
              <a:t>- </a:t>
            </a:r>
            <a:r>
              <a:rPr lang="ru-RU" sz="2000" dirty="0" err="1" smtClean="0"/>
              <a:t>олодатерол</a:t>
            </a:r>
            <a:r>
              <a:rPr lang="ru-RU" sz="2000" dirty="0" smtClean="0"/>
              <a:t> и </a:t>
            </a:r>
            <a:r>
              <a:rPr lang="ru-RU" sz="2000" dirty="0" err="1" smtClean="0"/>
              <a:t>тиотропия</a:t>
            </a:r>
            <a:r>
              <a:rPr lang="ru-RU" sz="2000" dirty="0" smtClean="0"/>
              <a:t> бромид</a:t>
            </a:r>
          </a:p>
          <a:p>
            <a:pPr>
              <a:buNone/>
            </a:pPr>
            <a:r>
              <a:rPr lang="ru-RU" sz="2000" b="1" dirty="0" err="1" smtClean="0"/>
              <a:t>БримикаДженуэйр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Дуаклир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Дженуэйр</a:t>
            </a:r>
            <a:r>
              <a:rPr lang="ru-RU" sz="2000" dirty="0" smtClean="0"/>
              <a:t>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(</a:t>
            </a:r>
            <a:r>
              <a:rPr lang="ru-RU" sz="2000" dirty="0" smtClean="0"/>
              <a:t>М-ХБ - </a:t>
            </a:r>
            <a:r>
              <a:rPr lang="ru-RU" sz="2000" dirty="0" err="1" smtClean="0"/>
              <a:t>аклидиния</a:t>
            </a:r>
            <a:r>
              <a:rPr lang="ru-RU" sz="2000" dirty="0" smtClean="0"/>
              <a:t> бромид  и </a:t>
            </a:r>
            <a:r>
              <a:rPr lang="ru-RU" sz="2000" dirty="0" smtClean="0"/>
              <a:t>Бета2-адреномиметик - </a:t>
            </a:r>
            <a:endParaRPr lang="ru-RU" sz="2000" dirty="0"/>
          </a:p>
          <a:p>
            <a:pPr>
              <a:buNone/>
            </a:pPr>
            <a:r>
              <a:rPr lang="ru-RU" sz="2000" dirty="0"/>
              <a:t>ф</a:t>
            </a:r>
            <a:r>
              <a:rPr lang="ru-RU" sz="2000" dirty="0" smtClean="0"/>
              <a:t>ормотерол).</a:t>
            </a:r>
            <a:endParaRPr lang="ru-RU" sz="2000" dirty="0" smtClean="0"/>
          </a:p>
        </p:txBody>
      </p:sp>
      <p:pic>
        <p:nvPicPr>
          <p:cNvPr id="3" name="Рисунок 4" descr="ипр.jpg"/>
          <p:cNvPicPr>
            <a:picLocks noChangeAspect="1" noChangeArrowheads="1"/>
          </p:cNvPicPr>
          <p:nvPr/>
        </p:nvPicPr>
        <p:blipFill>
          <a:blip r:embed="rId2" cstate="print"/>
          <a:srcRect l="32320" t="9077" r="33261" b="10184"/>
          <a:stretch>
            <a:fillRect/>
          </a:stretch>
        </p:blipFill>
        <p:spPr bwMode="auto">
          <a:xfrm>
            <a:off x="7404553" y="332656"/>
            <a:ext cx="1104385" cy="175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7_565_197"/>
          <p:cNvPicPr>
            <a:picLocks noChangeAspect="1" noChangeArrowheads="1"/>
          </p:cNvPicPr>
          <p:nvPr/>
        </p:nvPicPr>
        <p:blipFill>
          <a:blip r:embed="rId3" cstate="print"/>
          <a:srcRect l="5714" t="7143" r="45714" b="7143"/>
          <a:stretch>
            <a:fillRect/>
          </a:stretch>
        </p:blipFill>
        <p:spPr bwMode="auto">
          <a:xfrm>
            <a:off x="7476572" y="2319566"/>
            <a:ext cx="960345" cy="157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спиолто.jpeg"/>
          <p:cNvPicPr>
            <a:picLocks noChangeAspect="1" noChangeArrowheads="1"/>
          </p:cNvPicPr>
          <p:nvPr/>
        </p:nvPicPr>
        <p:blipFill>
          <a:blip r:embed="rId4" cstate="print"/>
          <a:srcRect l="5766" t="2187" r="6062" b="2914"/>
          <a:stretch>
            <a:fillRect/>
          </a:stretch>
        </p:blipFill>
        <p:spPr bwMode="auto">
          <a:xfrm>
            <a:off x="630377" y="3640371"/>
            <a:ext cx="1588756" cy="235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18255" r="8038" b="32032"/>
          <a:stretch/>
        </p:blipFill>
        <p:spPr bwMode="auto">
          <a:xfrm>
            <a:off x="2812500" y="4282654"/>
            <a:ext cx="2297625" cy="17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16892" r="6793" b="17493"/>
          <a:stretch/>
        </p:blipFill>
        <p:spPr>
          <a:xfrm>
            <a:off x="5703493" y="4142467"/>
            <a:ext cx="3015869" cy="2447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640960" cy="439248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Эффективность данных комбинаций </a:t>
            </a:r>
            <a:r>
              <a:rPr lang="ru-RU" sz="7200" dirty="0" smtClean="0"/>
              <a:t>заключается в том, что </a:t>
            </a:r>
          </a:p>
          <a:p>
            <a:pPr>
              <a:buNone/>
            </a:pPr>
            <a:r>
              <a:rPr lang="ru-RU" sz="7200" b="1" dirty="0" smtClean="0"/>
              <a:t>М-</a:t>
            </a:r>
            <a:r>
              <a:rPr lang="ru-RU" sz="7200" b="1" dirty="0" err="1" smtClean="0"/>
              <a:t>холиноблокаторы</a:t>
            </a:r>
            <a:r>
              <a:rPr lang="ru-RU" sz="7200" b="1" dirty="0" smtClean="0"/>
              <a:t> </a:t>
            </a:r>
            <a:r>
              <a:rPr lang="ru-RU" sz="7200" dirty="0" smtClean="0"/>
              <a:t>ингибируют М-</a:t>
            </a:r>
            <a:r>
              <a:rPr lang="ru-RU" sz="7200" dirty="0" err="1" smtClean="0"/>
              <a:t>холинорецепторы</a:t>
            </a:r>
            <a:r>
              <a:rPr lang="ru-RU" sz="7200" dirty="0" smtClean="0"/>
              <a:t> слизистой бронхов и тормозят рефлексы, вызываемые блуждающим нервом (</a:t>
            </a:r>
            <a:r>
              <a:rPr lang="ru-RU" sz="7200" dirty="0" err="1" smtClean="0"/>
              <a:t>вагусом</a:t>
            </a:r>
            <a:r>
              <a:rPr lang="ru-RU" sz="7200" dirty="0" smtClean="0"/>
              <a:t>), противодействуя влияниям ацетилхолина - медиатора, высвобождающегося из окончаний блуждающего нерва что и приводит к </a:t>
            </a:r>
            <a:r>
              <a:rPr lang="ru-RU" sz="7200" dirty="0" err="1" smtClean="0"/>
              <a:t>бронходилатации</a:t>
            </a:r>
            <a:r>
              <a:rPr lang="ru-RU" sz="7200" dirty="0" smtClean="0"/>
              <a:t>. </a:t>
            </a:r>
          </a:p>
          <a:p>
            <a:pPr>
              <a:buNone/>
            </a:pPr>
            <a:r>
              <a:rPr lang="ru-RU" sz="7200" b="1" dirty="0" smtClean="0"/>
              <a:t>Бета2-адреномиметики </a:t>
            </a:r>
            <a:r>
              <a:rPr lang="ru-RU" sz="7200" dirty="0" smtClean="0"/>
              <a:t>возбуждают </a:t>
            </a:r>
            <a:r>
              <a:rPr lang="ru-RU" sz="7200" dirty="0" smtClean="0"/>
              <a:t>Бета2-адренорецепторы</a:t>
            </a:r>
            <a:r>
              <a:rPr lang="ru-RU" sz="7200" dirty="0" smtClean="0"/>
              <a:t>, расслабляют гладкую мускулатуру бронхов и сосудов и противодействует развитию бронхоспастических реакций, обусловленных влиянием гистамина, </a:t>
            </a:r>
            <a:r>
              <a:rPr lang="ru-RU" sz="7200" dirty="0" err="1" smtClean="0"/>
              <a:t>метахолина</a:t>
            </a:r>
            <a:r>
              <a:rPr lang="ru-RU" sz="7200" dirty="0" smtClean="0"/>
              <a:t>, холодного воздуха и аллергенов (реакции гиперчувствительности немедленного типа). Сразу после введения </a:t>
            </a:r>
            <a:r>
              <a:rPr lang="ru-RU" sz="7200" dirty="0" err="1" smtClean="0"/>
              <a:t>адреномиметики</a:t>
            </a:r>
            <a:r>
              <a:rPr lang="ru-RU" sz="7200" dirty="0" smtClean="0"/>
              <a:t> блокируют высвобождение медиаторов воспаления и </a:t>
            </a:r>
            <a:r>
              <a:rPr lang="ru-RU" sz="7200" dirty="0" err="1" smtClean="0"/>
              <a:t>бронхообструкции</a:t>
            </a:r>
            <a:r>
              <a:rPr lang="ru-RU" sz="7200" dirty="0" smtClean="0"/>
              <a:t> из тучных клеток </a:t>
            </a:r>
          </a:p>
          <a:p>
            <a:pPr>
              <a:buNone/>
            </a:pPr>
            <a:r>
              <a:rPr lang="ru-RU" sz="7200" dirty="0" smtClean="0"/>
              <a:t>Комбинация </a:t>
            </a:r>
            <a:r>
              <a:rPr lang="ru-RU" sz="7200" dirty="0" smtClean="0"/>
              <a:t>Бета2-адреномиметика </a:t>
            </a:r>
            <a:r>
              <a:rPr lang="ru-RU" sz="7200" dirty="0" smtClean="0"/>
              <a:t>и М-</a:t>
            </a:r>
            <a:r>
              <a:rPr lang="ru-RU" sz="7200" dirty="0" err="1" smtClean="0"/>
              <a:t>холинолитика</a:t>
            </a:r>
            <a:r>
              <a:rPr lang="ru-RU" sz="7200" dirty="0" smtClean="0"/>
              <a:t> оказывает однонаправленное </a:t>
            </a:r>
            <a:r>
              <a:rPr lang="ru-RU" sz="7200" dirty="0" err="1" smtClean="0"/>
              <a:t>бронхорасширяющее</a:t>
            </a:r>
            <a:r>
              <a:rPr lang="ru-RU" sz="7200" dirty="0" smtClean="0"/>
              <a:t> действие, посредством влияния на иннервацию бронхов симпатической и парасимпатической нервных систем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Рисунок 1" descr="спиолто.jpeg"/>
          <p:cNvPicPr>
            <a:picLocks noChangeAspect="1" noChangeArrowheads="1"/>
          </p:cNvPicPr>
          <p:nvPr/>
        </p:nvPicPr>
        <p:blipFill>
          <a:blip r:embed="rId2" cstate="print"/>
          <a:srcRect l="5766" t="2187" r="6062" b="2914"/>
          <a:stretch>
            <a:fillRect/>
          </a:stretch>
        </p:blipFill>
        <p:spPr bwMode="auto">
          <a:xfrm>
            <a:off x="7090520" y="4077072"/>
            <a:ext cx="1633786" cy="267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7_565_197"/>
          <p:cNvPicPr>
            <a:picLocks noChangeAspect="1" noChangeArrowheads="1"/>
          </p:cNvPicPr>
          <p:nvPr/>
        </p:nvPicPr>
        <p:blipFill>
          <a:blip r:embed="rId3" cstate="print"/>
          <a:srcRect l="5714" t="7143" r="45714" b="7143"/>
          <a:stretch>
            <a:fillRect/>
          </a:stretch>
        </p:blipFill>
        <p:spPr bwMode="auto">
          <a:xfrm>
            <a:off x="5666228" y="4437112"/>
            <a:ext cx="1249562" cy="218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r="28561"/>
          <a:stretch/>
        </p:blipFill>
        <p:spPr>
          <a:xfrm>
            <a:off x="4205528" y="4587635"/>
            <a:ext cx="1283187" cy="18792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2" y="4437111"/>
            <a:ext cx="4082095" cy="21802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179389" y="0"/>
            <a:ext cx="8857107" cy="256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Бета2-АМ широко применяют в составе комбинированных </a:t>
            </a:r>
            <a:r>
              <a:rPr lang="ru-RU" sz="2000" dirty="0" smtClean="0"/>
              <a:t>препаратов</a:t>
            </a:r>
          </a:p>
          <a:p>
            <a:pPr>
              <a:buNone/>
            </a:pPr>
            <a:r>
              <a:rPr lang="ru-RU" sz="2000" b="1" dirty="0" smtClean="0"/>
              <a:t>с</a:t>
            </a:r>
            <a:r>
              <a:rPr lang="ru-RU" sz="2000" dirty="0" smtClean="0"/>
              <a:t>одержащих </a:t>
            </a:r>
            <a:r>
              <a:rPr lang="ru-RU" sz="2000" dirty="0">
                <a:solidFill>
                  <a:srgbClr val="FF0000"/>
                </a:solidFill>
              </a:rPr>
              <a:t>Б</a:t>
            </a:r>
            <a:r>
              <a:rPr lang="ru-RU" sz="2000" dirty="0" smtClean="0">
                <a:solidFill>
                  <a:srgbClr val="FF0000"/>
                </a:solidFill>
              </a:rPr>
              <a:t>ета2-адреномиметик </a:t>
            </a:r>
            <a:r>
              <a:rPr lang="ru-RU" sz="2000" dirty="0" smtClean="0">
                <a:solidFill>
                  <a:srgbClr val="FF0000"/>
                </a:solidFill>
              </a:rPr>
              <a:t>и ГКС (</a:t>
            </a:r>
            <a:r>
              <a:rPr lang="ru-RU" sz="2000" dirty="0" err="1" smtClean="0">
                <a:solidFill>
                  <a:srgbClr val="FF0000"/>
                </a:solidFill>
              </a:rPr>
              <a:t>глюкокортикостероид</a:t>
            </a:r>
            <a:r>
              <a:rPr lang="ru-RU" sz="2000" dirty="0" smtClean="0">
                <a:solidFill>
                  <a:srgbClr val="FF0000"/>
                </a:solidFill>
              </a:rPr>
              <a:t>):</a:t>
            </a:r>
          </a:p>
          <a:p>
            <a:pPr>
              <a:buNone/>
            </a:pPr>
            <a:r>
              <a:rPr lang="ru-RU" sz="2000" b="1" dirty="0" smtClean="0"/>
              <a:t>Серетид, серетид </a:t>
            </a:r>
            <a:r>
              <a:rPr lang="ru-RU" sz="2000" b="1" dirty="0" err="1" smtClean="0"/>
              <a:t>мультидиск</a:t>
            </a:r>
            <a:r>
              <a:rPr lang="ru-RU" sz="2000" b="1" dirty="0" smtClean="0"/>
              <a:t>, серетид </a:t>
            </a:r>
            <a:r>
              <a:rPr lang="ru-RU" sz="2000" b="1" dirty="0" err="1" smtClean="0"/>
              <a:t>эвохалер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тевакомб</a:t>
            </a:r>
            <a:endParaRPr lang="ru-RU" sz="2000" b="1" dirty="0"/>
          </a:p>
          <a:p>
            <a:pPr>
              <a:buNone/>
            </a:pPr>
            <a:r>
              <a:rPr lang="ru-RU" sz="2000" dirty="0" smtClean="0"/>
              <a:t>содержат </a:t>
            </a:r>
            <a:r>
              <a:rPr lang="ru-RU" sz="2000" dirty="0" err="1" smtClean="0"/>
              <a:t>сальметерол</a:t>
            </a:r>
            <a:r>
              <a:rPr lang="ru-RU" sz="2000" dirty="0" smtClean="0"/>
              <a:t> и </a:t>
            </a:r>
            <a:r>
              <a:rPr lang="ru-RU" sz="2000" dirty="0" err="1" smtClean="0"/>
              <a:t>флутиказон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Симбикорт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форадил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комби</a:t>
            </a:r>
            <a:r>
              <a:rPr lang="ru-RU" sz="2000" b="1" dirty="0" smtClean="0"/>
              <a:t> </a:t>
            </a:r>
            <a:r>
              <a:rPr lang="ru-RU" sz="2000" dirty="0" smtClean="0"/>
              <a:t>содержат формотерол и </a:t>
            </a:r>
            <a:r>
              <a:rPr lang="ru-RU" sz="2000" dirty="0" err="1" smtClean="0"/>
              <a:t>будесонид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/>
              <a:t>Релвар</a:t>
            </a:r>
            <a:r>
              <a:rPr lang="ru-RU" sz="2000" dirty="0" smtClean="0"/>
              <a:t> </a:t>
            </a:r>
            <a:r>
              <a:rPr lang="ru-RU" sz="2000" dirty="0" err="1" smtClean="0"/>
              <a:t>Эллипта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вилантерол</a:t>
            </a:r>
            <a:r>
              <a:rPr lang="ru-RU" sz="2000" dirty="0" smtClean="0"/>
              <a:t> и </a:t>
            </a:r>
            <a:r>
              <a:rPr lang="ru-RU" sz="2000" dirty="0" err="1" smtClean="0"/>
              <a:t>флутиказон</a:t>
            </a:r>
            <a:r>
              <a:rPr lang="ru-RU" sz="2000" dirty="0" smtClean="0"/>
              <a:t> и др.</a:t>
            </a:r>
          </a:p>
        </p:txBody>
      </p:sp>
      <p:pic>
        <p:nvPicPr>
          <p:cNvPr id="7" name="Рисунок 2" descr="0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FB"/>
              </a:clrFrom>
              <a:clrTo>
                <a:srgbClr val="D8E9FB">
                  <a:alpha val="0"/>
                </a:srgbClr>
              </a:clrTo>
            </a:clrChange>
          </a:blip>
          <a:srcRect l="2237" t="2913" r="2664" b="2913"/>
          <a:stretch>
            <a:fillRect/>
          </a:stretch>
        </p:blipFill>
        <p:spPr bwMode="auto">
          <a:xfrm>
            <a:off x="4747460" y="2564904"/>
            <a:ext cx="202845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хал.png"/>
          <p:cNvPicPr>
            <a:picLocks noChangeAspect="1" noChangeArrowheads="1"/>
          </p:cNvPicPr>
          <p:nvPr/>
        </p:nvPicPr>
        <p:blipFill>
          <a:blip r:embed="rId3" cstate="print"/>
          <a:srcRect l="20857" t="5627" r="16495" b="25612"/>
          <a:stretch>
            <a:fillRect/>
          </a:stretch>
        </p:blipFill>
        <p:spPr bwMode="auto">
          <a:xfrm>
            <a:off x="6807360" y="3462867"/>
            <a:ext cx="1931256" cy="295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54" y="2564904"/>
            <a:ext cx="2531506" cy="21899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8702" r="2335" b="8287"/>
          <a:stretch/>
        </p:blipFill>
        <p:spPr>
          <a:xfrm>
            <a:off x="2267744" y="5000820"/>
            <a:ext cx="3240360" cy="14401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6084168" cy="6858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Данные комбинации обладают кроме </a:t>
            </a:r>
            <a:r>
              <a:rPr lang="ru-RU" sz="1800" dirty="0" err="1" smtClean="0"/>
              <a:t>бронхорасширяющего</a:t>
            </a:r>
            <a:r>
              <a:rPr lang="ru-RU" sz="1800" dirty="0" smtClean="0"/>
              <a:t> действия (за счет </a:t>
            </a:r>
            <a:r>
              <a:rPr lang="ru-RU" sz="1800" dirty="0" err="1" smtClean="0"/>
              <a:t>адреномиметика</a:t>
            </a:r>
            <a:r>
              <a:rPr lang="ru-RU" sz="1800" dirty="0" smtClean="0"/>
              <a:t>),  выраженным противовоспалительным и противоаллергическим эффектом за счет действия  ГК – </a:t>
            </a:r>
            <a:r>
              <a:rPr lang="ru-RU" sz="1800" dirty="0" err="1" smtClean="0"/>
              <a:t>будесонида</a:t>
            </a:r>
            <a:r>
              <a:rPr lang="ru-RU" sz="1800" dirty="0" smtClean="0"/>
              <a:t> или  </a:t>
            </a:r>
            <a:r>
              <a:rPr lang="ru-RU" sz="1800" dirty="0" err="1" smtClean="0"/>
              <a:t>флутиказона</a:t>
            </a:r>
            <a:r>
              <a:rPr lang="ru-RU" sz="1800" dirty="0" smtClean="0"/>
              <a:t>.  </a:t>
            </a:r>
          </a:p>
          <a:p>
            <a:r>
              <a:rPr lang="ru-RU" sz="1800" dirty="0" smtClean="0"/>
              <a:t>Кроме того, ГК повышают чувствительность бета2-адренорецепторов к </a:t>
            </a:r>
            <a:r>
              <a:rPr lang="ru-RU" sz="1800" dirty="0" err="1" smtClean="0"/>
              <a:t>бронходилататорам</a:t>
            </a:r>
            <a:r>
              <a:rPr lang="ru-RU" sz="1800" dirty="0" smtClean="0"/>
              <a:t>, увеличивают количество «активных» бета-</a:t>
            </a:r>
            <a:r>
              <a:rPr lang="ru-RU" sz="1800" dirty="0" err="1" smtClean="0"/>
              <a:t>адренорецепторов</a:t>
            </a:r>
            <a:r>
              <a:rPr lang="ru-RU" sz="1800" dirty="0" smtClean="0"/>
              <a:t>, восстанавливают реакцию больного на </a:t>
            </a:r>
            <a:r>
              <a:rPr lang="ru-RU" sz="1800" dirty="0" err="1" smtClean="0"/>
              <a:t>бронходилататоры</a:t>
            </a:r>
            <a:r>
              <a:rPr lang="ru-RU" sz="1800" dirty="0" smtClean="0"/>
              <a:t>,  позволяя уменьшить частоту их применения,  уменьшают отек слизистой оболочки бронхов, продукцию слизи,  образование мокроты и уменьшают гиперреактивность дыхательных путей. </a:t>
            </a:r>
          </a:p>
          <a:p>
            <a:r>
              <a:rPr lang="ru-RU" sz="1800" dirty="0" smtClean="0"/>
              <a:t>При регулярном применении у пациентов с бронхиальной астмой ГК уменьшают выраженность хронического воспаления в легких, и таким образом, улучшают легочную функцию, облегчают течение бронхиальной астмы, снижают </a:t>
            </a:r>
            <a:r>
              <a:rPr lang="ru-RU" sz="1800" dirty="0" err="1" smtClean="0"/>
              <a:t>гиперреактивность</a:t>
            </a:r>
            <a:r>
              <a:rPr lang="ru-RU" sz="1800" dirty="0" smtClean="0"/>
              <a:t> бронхов и предупреждают обострение заболевания.</a:t>
            </a:r>
          </a:p>
          <a:p>
            <a:endParaRPr lang="ru-RU" dirty="0" smtClean="0"/>
          </a:p>
        </p:txBody>
      </p:sp>
      <p:pic>
        <p:nvPicPr>
          <p:cNvPr id="4" name="Рисунок 2" descr="0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FB"/>
              </a:clrFrom>
              <a:clrTo>
                <a:srgbClr val="D8E9FB">
                  <a:alpha val="0"/>
                </a:srgbClr>
              </a:clrTo>
            </a:clrChange>
          </a:blip>
          <a:srcRect l="2237" t="2913" r="2664" b="2913"/>
          <a:stretch>
            <a:fillRect/>
          </a:stretch>
        </p:blipFill>
        <p:spPr bwMode="auto">
          <a:xfrm>
            <a:off x="6536250" y="4437112"/>
            <a:ext cx="2207601" cy="211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17" y="1124744"/>
            <a:ext cx="2135593" cy="23036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346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r>
              <a:rPr lang="ru-RU" sz="2700" dirty="0" smtClean="0">
                <a:solidFill>
                  <a:srgbClr val="FF0000"/>
                </a:solidFill>
              </a:rPr>
              <a:t>Бета2-АМ, </a:t>
            </a:r>
            <a:r>
              <a:rPr lang="ru-RU" sz="2700" dirty="0" err="1" smtClean="0">
                <a:solidFill>
                  <a:srgbClr val="FF0000"/>
                </a:solidFill>
              </a:rPr>
              <a:t>токолитики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712968" cy="25202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Стимуляция </a:t>
            </a:r>
            <a:r>
              <a:rPr lang="ru-RU" dirty="0" smtClean="0"/>
              <a:t>Бета2-адренорецепторов </a:t>
            </a:r>
            <a:r>
              <a:rPr lang="ru-RU" dirty="0" err="1" smtClean="0"/>
              <a:t>миометрия</a:t>
            </a:r>
            <a:r>
              <a:rPr lang="ru-RU" dirty="0" smtClean="0"/>
              <a:t>, сопровождается </a:t>
            </a:r>
            <a:r>
              <a:rPr lang="ru-RU" dirty="0" err="1" smtClean="0"/>
              <a:t>токолитическим</a:t>
            </a:r>
            <a:r>
              <a:rPr lang="ru-RU" dirty="0" smtClean="0"/>
              <a:t> действием – снижением тонуса матки. </a:t>
            </a:r>
          </a:p>
          <a:p>
            <a:pPr>
              <a:buNone/>
            </a:pPr>
            <a:r>
              <a:rPr lang="ru-RU" dirty="0" smtClean="0"/>
              <a:t>В связи с чем, </a:t>
            </a:r>
            <a:r>
              <a:rPr lang="ru-RU" dirty="0" smtClean="0"/>
              <a:t>Бета2-адреномиметики </a:t>
            </a:r>
            <a:r>
              <a:rPr lang="ru-RU" dirty="0" smtClean="0"/>
              <a:t>применяются в форме растворов для инъекций и таблеток, для приема внутрь, при высоком тонусе матки в период беременности, угрожающем аборте и для предупреждения преждевременных родов.</a:t>
            </a:r>
          </a:p>
          <a:p>
            <a:pPr marL="0" indent="0">
              <a:buNone/>
            </a:pPr>
            <a:r>
              <a:rPr lang="ru-RU" b="1" dirty="0" smtClean="0"/>
              <a:t>                       В качестве </a:t>
            </a:r>
            <a:r>
              <a:rPr lang="ru-RU" b="1" dirty="0" err="1" smtClean="0"/>
              <a:t>токолитиков</a:t>
            </a:r>
            <a:r>
              <a:rPr lang="ru-RU" b="1" dirty="0" smtClean="0"/>
              <a:t> применяют:</a:t>
            </a:r>
            <a:endParaRPr lang="ru-RU" dirty="0" smtClean="0"/>
          </a:p>
          <a:p>
            <a:r>
              <a:rPr lang="ru-RU" dirty="0" err="1"/>
              <a:t>Г</a:t>
            </a:r>
            <a:r>
              <a:rPr lang="ru-RU" dirty="0" err="1" smtClean="0"/>
              <a:t>ексапреналин</a:t>
            </a:r>
            <a:r>
              <a:rPr lang="ru-RU" dirty="0" smtClean="0"/>
              <a:t> (</a:t>
            </a:r>
            <a:r>
              <a:rPr lang="ru-RU" dirty="0" err="1" smtClean="0"/>
              <a:t>гинипрал</a:t>
            </a:r>
            <a:r>
              <a:rPr lang="ru-RU" dirty="0" smtClean="0"/>
              <a:t>), раствор для в/в введения.</a:t>
            </a:r>
            <a:endParaRPr lang="ru-RU" dirty="0"/>
          </a:p>
        </p:txBody>
      </p:sp>
      <p:pic>
        <p:nvPicPr>
          <p:cNvPr id="4" name="Рисунок 3" descr="ток.jpg"/>
          <p:cNvPicPr>
            <a:picLocks noChangeAspect="1"/>
          </p:cNvPicPr>
          <p:nvPr/>
        </p:nvPicPr>
        <p:blipFill rotWithShape="1">
          <a:blip r:embed="rId2" cstate="print"/>
          <a:srcRect l="38298" t="25633" b="13250"/>
          <a:stretch/>
        </p:blipFill>
        <p:spPr>
          <a:xfrm>
            <a:off x="2915816" y="3717032"/>
            <a:ext cx="3596465" cy="271835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784976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Структура адренергического синапса</a:t>
            </a:r>
          </a:p>
          <a:p>
            <a:r>
              <a:rPr lang="ru-RU" dirty="0" smtClean="0"/>
              <a:t>	</a:t>
            </a:r>
            <a:r>
              <a:rPr lang="ru-RU" sz="2000" dirty="0" smtClean="0"/>
              <a:t>Адренергический синапс, подобно холинергическому, состоит из </a:t>
            </a:r>
            <a:r>
              <a:rPr lang="ru-RU" sz="2000" dirty="0" err="1" smtClean="0"/>
              <a:t>пресинаптической</a:t>
            </a:r>
            <a:r>
              <a:rPr lang="ru-RU" sz="2000" dirty="0" smtClean="0"/>
              <a:t>, постсинаптической мембран и </a:t>
            </a:r>
            <a:r>
              <a:rPr lang="ru-RU" sz="2000" dirty="0" err="1" smtClean="0"/>
              <a:t>синаптической</a:t>
            </a:r>
            <a:r>
              <a:rPr lang="ru-RU" sz="2000" dirty="0" smtClean="0"/>
              <a:t> щели. Основным медиатором в  адренергических синапсах  является  </a:t>
            </a:r>
            <a:r>
              <a:rPr lang="ru-RU" sz="2000" dirty="0" smtClean="0">
                <a:solidFill>
                  <a:srgbClr val="FF0000"/>
                </a:solidFill>
              </a:rPr>
              <a:t>норадреналин.  </a:t>
            </a:r>
          </a:p>
          <a:p>
            <a:r>
              <a:rPr lang="ru-RU" sz="2000" dirty="0" smtClean="0"/>
              <a:t>Норадреналин синтезируется в окончаниях симпатических нервов, в цитоплазме, из аминокислоты тирозина. </a:t>
            </a:r>
          </a:p>
          <a:p>
            <a:r>
              <a:rPr lang="ru-RU" sz="2000" dirty="0" smtClean="0"/>
              <a:t>Тирозин образуется из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фенилаланина</a:t>
            </a:r>
            <a:r>
              <a:rPr lang="ru-RU" sz="2000" dirty="0" smtClean="0"/>
              <a:t> в печени. </a:t>
            </a:r>
          </a:p>
          <a:p>
            <a:r>
              <a:rPr lang="ru-RU" sz="2000" dirty="0" smtClean="0"/>
              <a:t>Обе аминокислоты в </a:t>
            </a:r>
          </a:p>
          <a:p>
            <a:r>
              <a:rPr lang="ru-RU" sz="2000" dirty="0" smtClean="0"/>
              <a:t>большом количестве </a:t>
            </a:r>
          </a:p>
          <a:p>
            <a:r>
              <a:rPr lang="ru-RU" sz="2000" dirty="0" smtClean="0"/>
              <a:t>содержатся в твороге, </a:t>
            </a:r>
          </a:p>
          <a:p>
            <a:r>
              <a:rPr lang="ru-RU" sz="2000" dirty="0" smtClean="0"/>
              <a:t>сыре, шоколаде, бобовых. </a:t>
            </a:r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синаптической</a:t>
            </a:r>
            <a:r>
              <a:rPr lang="ru-RU" sz="2000" dirty="0" smtClean="0"/>
              <a:t> щели </a:t>
            </a:r>
          </a:p>
          <a:p>
            <a:r>
              <a:rPr lang="ru-RU" sz="2000" dirty="0" smtClean="0"/>
              <a:t>медиатор частично </a:t>
            </a:r>
          </a:p>
          <a:p>
            <a:r>
              <a:rPr lang="ru-RU" sz="2000" dirty="0" smtClean="0"/>
              <a:t>инактивируется</a:t>
            </a:r>
          </a:p>
          <a:p>
            <a:r>
              <a:rPr lang="ru-RU" sz="2000" dirty="0"/>
              <a:t>ф</a:t>
            </a:r>
            <a:r>
              <a:rPr lang="ru-RU" sz="2000" dirty="0" smtClean="0"/>
              <a:t>ерментами МАО</a:t>
            </a:r>
          </a:p>
          <a:p>
            <a:r>
              <a:rPr lang="ru-RU" sz="2000" dirty="0" smtClean="0"/>
              <a:t> (</a:t>
            </a:r>
            <a:r>
              <a:rPr lang="ru-RU" sz="2000" dirty="0" err="1" smtClean="0"/>
              <a:t>моноаминоксидаза</a:t>
            </a:r>
            <a:r>
              <a:rPr lang="ru-RU" sz="2000" dirty="0" smtClean="0"/>
              <a:t>) </a:t>
            </a:r>
          </a:p>
          <a:p>
            <a:r>
              <a:rPr lang="ru-RU" sz="2000" dirty="0" smtClean="0"/>
              <a:t>и КОМТ </a:t>
            </a:r>
          </a:p>
          <a:p>
            <a:r>
              <a:rPr lang="ru-RU" sz="2000" dirty="0" smtClean="0"/>
              <a:t>(</a:t>
            </a:r>
            <a:r>
              <a:rPr lang="ru-RU" sz="2000" dirty="0" err="1" smtClean="0"/>
              <a:t>катехол-орто</a:t>
            </a:r>
            <a:r>
              <a:rPr lang="ru-RU" sz="2000" dirty="0" smtClean="0"/>
              <a:t>-</a:t>
            </a:r>
          </a:p>
          <a:p>
            <a:r>
              <a:rPr lang="ru-RU" sz="2000" dirty="0" err="1" smtClean="0"/>
              <a:t>метилтрансфераза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4762" r="3858"/>
          <a:stretch/>
        </p:blipFill>
        <p:spPr>
          <a:xfrm>
            <a:off x="3491880" y="2276872"/>
            <a:ext cx="5363972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91" y="64506"/>
            <a:ext cx="8291264" cy="346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Альфа, бета - </a:t>
            </a:r>
            <a:r>
              <a:rPr lang="ru-RU" sz="2400" dirty="0" err="1" smtClean="0">
                <a:solidFill>
                  <a:srgbClr val="FF0000"/>
                </a:solidFill>
              </a:rPr>
              <a:t>адреномиметики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37531"/>
            <a:ext cx="8700270" cy="50615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          </a:t>
            </a:r>
            <a:r>
              <a:rPr lang="ru-RU" sz="2000" b="1" dirty="0" smtClean="0">
                <a:solidFill>
                  <a:srgbClr val="FF0000"/>
                </a:solidFill>
              </a:rPr>
              <a:t>прямого действия: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Эпинефрин</a:t>
            </a:r>
            <a:r>
              <a:rPr lang="ru-RU" sz="1800" b="1" dirty="0" smtClean="0">
                <a:solidFill>
                  <a:srgbClr val="FF0000"/>
                </a:solidFill>
              </a:rPr>
              <a:t> (адреналин</a:t>
            </a:r>
            <a:r>
              <a:rPr lang="ru-RU" sz="1800" b="1" dirty="0">
                <a:solidFill>
                  <a:srgbClr val="FF0000"/>
                </a:solidFill>
              </a:rPr>
              <a:t>)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раствор 0,1% </a:t>
            </a:r>
            <a:r>
              <a:rPr lang="ru-RU" sz="1800" dirty="0"/>
              <a:t> в</a:t>
            </a:r>
            <a:r>
              <a:rPr lang="ru-RU" sz="1800" dirty="0" smtClean="0"/>
              <a:t>водится в/в </a:t>
            </a:r>
            <a:r>
              <a:rPr lang="ru-RU" sz="1800" dirty="0" err="1" smtClean="0"/>
              <a:t>капельно</a:t>
            </a:r>
            <a:r>
              <a:rPr lang="ru-RU" sz="1800" dirty="0" smtClean="0"/>
              <a:t>, в/м, п/к. 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Допамин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(дофамин) </a:t>
            </a:r>
            <a:r>
              <a:rPr lang="ru-RU" sz="1800" dirty="0"/>
              <a:t>0,5%, 4% раствор </a:t>
            </a:r>
            <a:r>
              <a:rPr lang="ru-RU" sz="1800" dirty="0" smtClean="0"/>
              <a:t>и концентрат для приготовления раствора для </a:t>
            </a:r>
            <a:r>
              <a:rPr lang="ru-RU" sz="1800" dirty="0" err="1" smtClean="0"/>
              <a:t>инфузий</a:t>
            </a:r>
            <a:r>
              <a:rPr lang="ru-RU" sz="1800" dirty="0" smtClean="0"/>
              <a:t>. Вводится в/в.</a:t>
            </a:r>
          </a:p>
          <a:p>
            <a:r>
              <a:rPr lang="ru-RU" sz="1800" b="1" dirty="0" err="1" smtClean="0"/>
              <a:t>Эпинефрин</a:t>
            </a:r>
            <a:r>
              <a:rPr lang="ru-RU" sz="1800" b="1" dirty="0" smtClean="0"/>
              <a:t> </a:t>
            </a:r>
            <a:r>
              <a:rPr lang="ru-RU" sz="1800" dirty="0" smtClean="0"/>
              <a:t>вызывает сужение кровеносных сосудов, </a:t>
            </a:r>
          </a:p>
          <a:p>
            <a:pPr marL="0" indent="0">
              <a:buNone/>
            </a:pPr>
            <a:r>
              <a:rPr lang="ru-RU" sz="1800" dirty="0" smtClean="0"/>
              <a:t>повышает АД; увеличивает автоматическую деятельность </a:t>
            </a:r>
          </a:p>
          <a:p>
            <a:pPr marL="0" indent="0">
              <a:buNone/>
            </a:pPr>
            <a:r>
              <a:rPr lang="ru-RU" sz="1800" dirty="0" smtClean="0"/>
              <a:t>сердца, повышает ЧСС, возбуждает синусный узел сердца. </a:t>
            </a:r>
          </a:p>
          <a:p>
            <a:pPr marL="0" indent="0">
              <a:buNone/>
            </a:pPr>
            <a:r>
              <a:rPr lang="ru-RU" sz="1800" dirty="0" smtClean="0"/>
              <a:t>Оказывает </a:t>
            </a:r>
            <a:r>
              <a:rPr lang="ru-RU" sz="1800" dirty="0" err="1" smtClean="0"/>
              <a:t>бронходилатирующий</a:t>
            </a:r>
            <a:r>
              <a:rPr lang="ru-RU" sz="1800" dirty="0" smtClean="0"/>
              <a:t> </a:t>
            </a:r>
            <a:r>
              <a:rPr lang="ru-RU" sz="1800" dirty="0" smtClean="0"/>
              <a:t>эффект и </a:t>
            </a:r>
          </a:p>
          <a:p>
            <a:pPr marL="0" indent="0">
              <a:buNone/>
            </a:pPr>
            <a:r>
              <a:rPr lang="ru-RU" sz="1800" dirty="0" smtClean="0"/>
              <a:t>гипогликемическое действие.</a:t>
            </a:r>
            <a:r>
              <a:rPr lang="ru-RU" sz="1800" dirty="0"/>
              <a:t> 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При местном применении вызывает </a:t>
            </a:r>
            <a:r>
              <a:rPr lang="ru-RU" sz="1800" dirty="0" err="1" smtClean="0"/>
              <a:t>мидриаз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Резорбтивные </a:t>
            </a:r>
            <a:r>
              <a:rPr lang="ru-RU" sz="1800" dirty="0"/>
              <a:t>эффекты адреналина применяются для купирования гипогликемической комы при передозировке инсулина (адреналин вводят под кожу); анафилактического шока (адреналин вводят внутривенно для усиления работы сердца, повышения артериального давления, расширения бронхов, стабилизации тучных клеток). </a:t>
            </a:r>
          </a:p>
          <a:p>
            <a:r>
              <a:rPr lang="ru-RU" sz="1800" dirty="0" smtClean="0"/>
              <a:t>Действие </a:t>
            </a:r>
            <a:r>
              <a:rPr lang="ru-RU" sz="1800" dirty="0"/>
              <a:t>адреналина при подкожном введении развивается через 5-10 минут и продолжается 30-40 минут. </a:t>
            </a:r>
          </a:p>
          <a:p>
            <a:r>
              <a:rPr lang="ru-RU" sz="1800" dirty="0" smtClean="0"/>
              <a:t>Адреналин </a:t>
            </a:r>
            <a:r>
              <a:rPr lang="ru-RU" sz="1800" b="1" dirty="0"/>
              <a:t>противопоказан</a:t>
            </a:r>
            <a:r>
              <a:rPr lang="ru-RU" sz="1800" dirty="0"/>
              <a:t> при</a:t>
            </a:r>
            <a:r>
              <a:rPr lang="ru-RU" sz="1800" b="1" dirty="0"/>
              <a:t> </a:t>
            </a:r>
            <a:r>
              <a:rPr lang="ru-RU" sz="1800" dirty="0"/>
              <a:t>артериальной гипертензии, ишемической болезни сердца, аритмии, сердечной недостаточности, атеросклерозе, сахарном  диабете, тиреотоксикозе.</a:t>
            </a:r>
          </a:p>
          <a:p>
            <a:endParaRPr lang="ru-RU" sz="1800" dirty="0" smtClean="0"/>
          </a:p>
        </p:txBody>
      </p:sp>
      <p:pic>
        <p:nvPicPr>
          <p:cNvPr id="6" name="Рисунок 5" descr="ад.jpg"/>
          <p:cNvPicPr>
            <a:picLocks noChangeAspect="1"/>
          </p:cNvPicPr>
          <p:nvPr/>
        </p:nvPicPr>
        <p:blipFill>
          <a:blip r:embed="rId2" cstate="print"/>
          <a:srcRect l="10366" t="10366" r="13301" b="11833"/>
          <a:stretch>
            <a:fillRect/>
          </a:stretch>
        </p:blipFill>
        <p:spPr>
          <a:xfrm>
            <a:off x="7361701" y="1382492"/>
            <a:ext cx="1355454" cy="1095899"/>
          </a:xfrm>
          <a:prstGeom prst="rect">
            <a:avLst/>
          </a:prstGeom>
        </p:spPr>
      </p:pic>
      <p:pic>
        <p:nvPicPr>
          <p:cNvPr id="7" name="Рисунок 6" descr="доп.jpg"/>
          <p:cNvPicPr>
            <a:picLocks noChangeAspect="1"/>
          </p:cNvPicPr>
          <p:nvPr/>
        </p:nvPicPr>
        <p:blipFill>
          <a:blip r:embed="rId3" cstate="print"/>
          <a:srcRect l="8163" t="4585" r="6122" b="6006"/>
          <a:stretch>
            <a:fillRect/>
          </a:stretch>
        </p:blipFill>
        <p:spPr>
          <a:xfrm>
            <a:off x="7308305" y="2564904"/>
            <a:ext cx="1283446" cy="115969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91" y="64506"/>
            <a:ext cx="8291264" cy="346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Альфа, бета - </a:t>
            </a:r>
            <a:r>
              <a:rPr lang="ru-RU" sz="2400" dirty="0" err="1" smtClean="0">
                <a:solidFill>
                  <a:srgbClr val="FF0000"/>
                </a:solidFill>
              </a:rPr>
              <a:t>адреномиметики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37531"/>
            <a:ext cx="8700270" cy="50615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          </a:t>
            </a:r>
            <a:r>
              <a:rPr lang="ru-RU" sz="2000" b="1" dirty="0" smtClean="0">
                <a:solidFill>
                  <a:srgbClr val="FF0000"/>
                </a:solidFill>
              </a:rPr>
              <a:t>прямого действия: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Допамин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(дофамин) </a:t>
            </a:r>
            <a:r>
              <a:rPr lang="ru-RU" sz="1800" dirty="0"/>
              <a:t>0,5%, 4% раствор </a:t>
            </a:r>
            <a:r>
              <a:rPr lang="ru-RU" sz="1800" dirty="0" smtClean="0"/>
              <a:t>и концентрат для приготовления раствора для </a:t>
            </a:r>
            <a:r>
              <a:rPr lang="ru-RU" sz="1800" dirty="0" err="1" smtClean="0"/>
              <a:t>инфузий</a:t>
            </a:r>
            <a:r>
              <a:rPr lang="ru-RU" sz="1800" dirty="0" smtClean="0"/>
              <a:t>. Вводится в/в.</a:t>
            </a:r>
          </a:p>
          <a:p>
            <a:r>
              <a:rPr lang="ru-RU" sz="1800" dirty="0" err="1" smtClean="0"/>
              <a:t>Негликозидный</a:t>
            </a:r>
            <a:r>
              <a:rPr lang="ru-RU" sz="1800" dirty="0" smtClean="0"/>
              <a:t> </a:t>
            </a:r>
            <a:r>
              <a:rPr lang="ru-RU" sz="1800" dirty="0" err="1" smtClean="0"/>
              <a:t>кардиотоник</a:t>
            </a:r>
            <a:r>
              <a:rPr lang="ru-RU" sz="1800" dirty="0" smtClean="0"/>
              <a:t>, возбуждает </a:t>
            </a:r>
            <a:r>
              <a:rPr lang="ru-RU" sz="1800" dirty="0"/>
              <a:t>бета-</a:t>
            </a:r>
            <a:r>
              <a:rPr lang="ru-RU" sz="1800" dirty="0" err="1"/>
              <a:t>адренорецепторы</a:t>
            </a:r>
            <a:r>
              <a:rPr lang="ru-RU" sz="1800" dirty="0"/>
              <a:t> (в малых и средних дозах) </a:t>
            </a:r>
            <a:r>
              <a:rPr lang="ru-RU" sz="1800" dirty="0" smtClean="0"/>
              <a:t>и </a:t>
            </a:r>
            <a:r>
              <a:rPr lang="ru-RU" sz="1800" dirty="0"/>
              <a:t>альфа-</a:t>
            </a:r>
            <a:r>
              <a:rPr lang="ru-RU" sz="1800" dirty="0" err="1"/>
              <a:t>адренорецепторы</a:t>
            </a:r>
            <a:r>
              <a:rPr lang="ru-RU" sz="1800" dirty="0"/>
              <a:t> (в больших дозах). Улучшение системной гемодинамики приводит к диуретическому эффекту. Оказывает специфическое стимулирующее влияние на постсинаптические </a:t>
            </a:r>
            <a:r>
              <a:rPr lang="ru-RU" sz="1800" dirty="0" err="1"/>
              <a:t>дофаминовые</a:t>
            </a:r>
            <a:r>
              <a:rPr lang="ru-RU" sz="1800" dirty="0"/>
              <a:t> рецепторы в гладкой мускулатуре сосудов и почках</a:t>
            </a:r>
            <a:r>
              <a:rPr lang="ru-RU" sz="1800" dirty="0" smtClean="0"/>
              <a:t>.</a:t>
            </a:r>
            <a:r>
              <a:rPr lang="ru-RU" sz="1800" b="1" dirty="0"/>
              <a:t> </a:t>
            </a:r>
            <a:endParaRPr lang="ru-RU" sz="1800" b="1" dirty="0" smtClean="0"/>
          </a:p>
          <a:p>
            <a:r>
              <a:rPr lang="ru-RU" sz="1800" b="1" dirty="0" smtClean="0"/>
              <a:t>Показания </a:t>
            </a:r>
            <a:r>
              <a:rPr lang="ru-RU" sz="1800" b="1" dirty="0"/>
              <a:t>к </a:t>
            </a:r>
            <a:r>
              <a:rPr lang="ru-RU" sz="1800" b="1" dirty="0" smtClean="0"/>
              <a:t>применению:</a:t>
            </a:r>
            <a:r>
              <a:rPr lang="ru-RU" sz="1800" b="1" dirty="0"/>
              <a:t> </a:t>
            </a:r>
            <a:r>
              <a:rPr lang="ru-RU" sz="1800" dirty="0"/>
              <a:t>ш</a:t>
            </a:r>
            <a:r>
              <a:rPr lang="ru-RU" sz="1800" dirty="0" smtClean="0"/>
              <a:t>ок </a:t>
            </a:r>
            <a:r>
              <a:rPr lang="ru-RU" sz="1800" dirty="0"/>
              <a:t>различного генеза (кардиогенный, послеоперационный, инфекционно-токсический, анафилактический шок; </a:t>
            </a:r>
            <a:r>
              <a:rPr lang="ru-RU" sz="1800" dirty="0" err="1"/>
              <a:t>гиповолемический</a:t>
            </a:r>
            <a:r>
              <a:rPr lang="ru-RU" sz="1800" dirty="0"/>
              <a:t> шок - после восстановления объема циркулирующей крови); острая сердечно-сосудистая недостаточность, синдром «низкого сердечного выброса» у кардиохирургических больных, артериальная гипотензия.</a:t>
            </a:r>
          </a:p>
          <a:p>
            <a:endParaRPr lang="ru-RU" sz="1800" dirty="0"/>
          </a:p>
          <a:p>
            <a:endParaRPr lang="ru-RU" sz="1800" dirty="0" smtClean="0"/>
          </a:p>
        </p:txBody>
      </p:sp>
      <p:pic>
        <p:nvPicPr>
          <p:cNvPr id="7" name="Рисунок 6" descr="доп.jpg"/>
          <p:cNvPicPr>
            <a:picLocks noChangeAspect="1"/>
          </p:cNvPicPr>
          <p:nvPr/>
        </p:nvPicPr>
        <p:blipFill>
          <a:blip r:embed="rId2" cstate="print"/>
          <a:srcRect l="8163" t="4585" r="6122" b="6006"/>
          <a:stretch>
            <a:fillRect/>
          </a:stretch>
        </p:blipFill>
        <p:spPr>
          <a:xfrm>
            <a:off x="5137841" y="4291673"/>
            <a:ext cx="2612734" cy="236080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r="12262"/>
          <a:stretch/>
        </p:blipFill>
        <p:spPr>
          <a:xfrm>
            <a:off x="2195736" y="4349159"/>
            <a:ext cx="2232248" cy="23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928992" cy="39330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Альфа, бета-АМ непрямого действия (симпатомиметики)</a:t>
            </a:r>
          </a:p>
          <a:p>
            <a:r>
              <a:rPr lang="ru-RU" sz="2000" dirty="0" smtClean="0"/>
              <a:t>усиливают выброс медиатора норадреналина и, следовательно, повторяют его эффекты. Основным представителем является  </a:t>
            </a:r>
            <a:r>
              <a:rPr lang="ru-RU" sz="2000" dirty="0" smtClean="0">
                <a:solidFill>
                  <a:srgbClr val="FF0000"/>
                </a:solidFill>
              </a:rPr>
              <a:t>Эфедрин </a:t>
            </a:r>
            <a:r>
              <a:rPr lang="ru-RU" sz="2000" dirty="0" smtClean="0"/>
              <a:t> - это</a:t>
            </a:r>
            <a:r>
              <a:rPr lang="ru-RU" sz="2000" b="1" dirty="0" smtClean="0"/>
              <a:t> </a:t>
            </a:r>
            <a:r>
              <a:rPr lang="ru-RU" sz="2000" dirty="0" smtClean="0"/>
              <a:t> алкалоид</a:t>
            </a:r>
            <a:r>
              <a:rPr lang="ru-RU" sz="2000" b="1" dirty="0" smtClean="0"/>
              <a:t> </a:t>
            </a:r>
            <a:r>
              <a:rPr lang="ru-RU" sz="2000" dirty="0" smtClean="0"/>
              <a:t>растения</a:t>
            </a:r>
            <a:r>
              <a:rPr lang="ru-RU" sz="2000" b="1" dirty="0" smtClean="0"/>
              <a:t> </a:t>
            </a:r>
            <a:r>
              <a:rPr lang="ru-RU" sz="2000" dirty="0" smtClean="0"/>
              <a:t>эфедры </a:t>
            </a:r>
            <a:r>
              <a:rPr lang="ru-RU" sz="2000" dirty="0" err="1" smtClean="0"/>
              <a:t>хвощевой</a:t>
            </a:r>
            <a:r>
              <a:rPr lang="ru-RU" sz="2000" dirty="0" smtClean="0"/>
              <a:t> (</a:t>
            </a:r>
            <a:r>
              <a:rPr lang="ru-RU" sz="2000" dirty="0" err="1" smtClean="0"/>
              <a:t>кузьмичева</a:t>
            </a:r>
            <a:r>
              <a:rPr lang="ru-RU" sz="2000" dirty="0" smtClean="0"/>
              <a:t> трава) </a:t>
            </a:r>
            <a:r>
              <a:rPr lang="en-US" sz="2000" dirty="0" err="1" smtClean="0"/>
              <a:t>Ephedra</a:t>
            </a:r>
            <a:r>
              <a:rPr lang="en-US" sz="2000" dirty="0" smtClean="0"/>
              <a:t> </a:t>
            </a:r>
            <a:r>
              <a:rPr lang="en-US" sz="2000" dirty="0" err="1" smtClean="0"/>
              <a:t>eguisetina</a:t>
            </a:r>
            <a:r>
              <a:rPr lang="ru-RU" sz="2000" dirty="0" smtClean="0"/>
              <a:t>, известной в народной медицине Китая 5000 лет. </a:t>
            </a:r>
          </a:p>
          <a:p>
            <a:r>
              <a:rPr lang="ru-RU" sz="2000" dirty="0" smtClean="0"/>
              <a:t>По химической структуре он близок к адреналину, повторяет все эффекты адреналина, но отличается низкой полярностью и высокой </a:t>
            </a:r>
            <a:r>
              <a:rPr lang="ru-RU" sz="2000" dirty="0" err="1" smtClean="0"/>
              <a:t>липофильностью</a:t>
            </a:r>
            <a:r>
              <a:rPr lang="ru-RU" sz="2000" dirty="0" smtClean="0"/>
              <a:t>. Эффективен при приеме внутрь. </a:t>
            </a:r>
          </a:p>
          <a:p>
            <a:pPr>
              <a:buNone/>
            </a:pPr>
            <a:r>
              <a:rPr lang="ru-RU" sz="2000" dirty="0" smtClean="0"/>
              <a:t>В медицине применяется Эфедрин (</a:t>
            </a:r>
            <a:r>
              <a:rPr lang="ru-RU" sz="2000" dirty="0">
                <a:solidFill>
                  <a:srgbClr val="FF0000"/>
                </a:solidFill>
              </a:rPr>
              <a:t>э</a:t>
            </a:r>
            <a:r>
              <a:rPr lang="ru-RU" sz="2000" dirty="0" smtClean="0">
                <a:solidFill>
                  <a:srgbClr val="FF0000"/>
                </a:solidFill>
              </a:rPr>
              <a:t>федрина гидрохлорид)  </a:t>
            </a:r>
            <a:r>
              <a:rPr lang="ru-RU" sz="2000" dirty="0" smtClean="0"/>
              <a:t>раствор для инъекций. Вызывает сужение сосудов, повышение артериального давления, расширение бронхов, расслабление кишечника, матки, расширение зрачков и снижение внутриглазного давления, гипергликемию.</a:t>
            </a:r>
          </a:p>
        </p:txBody>
      </p:sp>
      <p:pic>
        <p:nvPicPr>
          <p:cNvPr id="5" name="Рисунок 4" descr="эээ.jpg"/>
          <p:cNvPicPr>
            <a:picLocks noChangeAspect="1"/>
          </p:cNvPicPr>
          <p:nvPr/>
        </p:nvPicPr>
        <p:blipFill>
          <a:blip r:embed="rId2" cstate="print"/>
          <a:srcRect b="9622"/>
          <a:stretch>
            <a:fillRect/>
          </a:stretch>
        </p:blipFill>
        <p:spPr>
          <a:xfrm>
            <a:off x="2987824" y="4581128"/>
            <a:ext cx="3995353" cy="20162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6696744" cy="70294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Эфедрин хорошо проникает через ГЭБ оказывает психотропное действие: вызывает эйфорию, обладает </a:t>
            </a:r>
            <a:r>
              <a:rPr lang="ru-RU" sz="1800" dirty="0" err="1" smtClean="0"/>
              <a:t>наркогенным</a:t>
            </a:r>
            <a:r>
              <a:rPr lang="ru-RU" sz="1800" dirty="0" smtClean="0"/>
              <a:t> действием, допинговым эффектом, поэтому запрещен для применения у спортсменов во время соревнований. </a:t>
            </a:r>
          </a:p>
          <a:p>
            <a:r>
              <a:rPr lang="ru-RU" sz="1800" dirty="0" smtClean="0"/>
              <a:t>Резорбтивные эффекты эфедрина применяют при </a:t>
            </a:r>
            <a:r>
              <a:rPr lang="ru-RU" sz="1800" dirty="0" err="1" smtClean="0"/>
              <a:t>энурезе</a:t>
            </a:r>
            <a:r>
              <a:rPr lang="ru-RU" sz="1800" dirty="0" smtClean="0"/>
              <a:t> (ночное недержание мочи) и нарколепсии (патологическая сонливость) </a:t>
            </a:r>
          </a:p>
          <a:p>
            <a:r>
              <a:rPr lang="ru-RU" sz="1800" dirty="0" smtClean="0"/>
              <a:t>При анафилактическом шоке, острой артериальной гипотензии, во время операций при спинномозговой анестезии, травмах, кровопотерях, подобно адреналину – повышает систолическое давление за счет повышения работы сердца и возбуждения сосудодвигательного центра - применяется раствор эфедрина внутривенно медленно, внутримышечно или подкожно.</a:t>
            </a:r>
          </a:p>
          <a:p>
            <a:pPr>
              <a:buNone/>
            </a:pPr>
            <a:r>
              <a:rPr lang="ru-RU" sz="1800" dirty="0" smtClean="0"/>
              <a:t>В составе комбинированных препаратов применяют в качестве </a:t>
            </a:r>
            <a:r>
              <a:rPr lang="ru-RU" sz="1800" dirty="0" err="1" smtClean="0"/>
              <a:t>бронходилататора</a:t>
            </a:r>
            <a:r>
              <a:rPr lang="ru-RU" sz="1800" dirty="0" smtClean="0"/>
              <a:t> для профилактики </a:t>
            </a:r>
            <a:r>
              <a:rPr lang="ru-RU" sz="1800" dirty="0" err="1" smtClean="0"/>
              <a:t>бронхоспазма</a:t>
            </a:r>
            <a:r>
              <a:rPr lang="ru-RU" sz="1800" dirty="0" smtClean="0"/>
              <a:t> и лечения бронхиальной астмы </a:t>
            </a:r>
            <a:r>
              <a:rPr lang="ru-RU" sz="1800" dirty="0" smtClean="0">
                <a:solidFill>
                  <a:srgbClr val="FF0000"/>
                </a:solidFill>
              </a:rPr>
              <a:t>(</a:t>
            </a:r>
            <a:r>
              <a:rPr lang="ru-RU" sz="1800" dirty="0" err="1">
                <a:solidFill>
                  <a:srgbClr val="FF0000"/>
                </a:solidFill>
              </a:rPr>
              <a:t>Т</a:t>
            </a:r>
            <a:r>
              <a:rPr lang="ru-RU" sz="1800" dirty="0" err="1" smtClean="0">
                <a:solidFill>
                  <a:srgbClr val="FF0000"/>
                </a:solidFill>
              </a:rPr>
              <a:t>еофедрин</a:t>
            </a:r>
            <a:r>
              <a:rPr lang="ru-RU" sz="1800" dirty="0" smtClean="0">
                <a:solidFill>
                  <a:srgbClr val="FF0000"/>
                </a:solidFill>
              </a:rPr>
              <a:t> Н)**. Отпускают по рецепту 148-1/у-88</a:t>
            </a:r>
          </a:p>
          <a:p>
            <a:pPr>
              <a:buNone/>
            </a:pPr>
            <a:r>
              <a:rPr lang="ru-RU" sz="1800" dirty="0" smtClean="0"/>
              <a:t>В составе сиропа с </a:t>
            </a:r>
            <a:r>
              <a:rPr lang="ru-RU" sz="1800" dirty="0" err="1" smtClean="0"/>
              <a:t>глауцина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гидробромидом</a:t>
            </a:r>
            <a:r>
              <a:rPr lang="ru-RU" sz="1800" dirty="0" smtClean="0"/>
              <a:t> и  маслом базилика </a:t>
            </a:r>
            <a:r>
              <a:rPr lang="ru-RU" sz="1800" dirty="0" smtClean="0">
                <a:solidFill>
                  <a:srgbClr val="FF0000"/>
                </a:solidFill>
              </a:rPr>
              <a:t>(Бронхолитин) </a:t>
            </a:r>
            <a:r>
              <a:rPr lang="ru-RU" sz="1800" dirty="0" smtClean="0"/>
              <a:t>применяют для лечения сухого кашля при </a:t>
            </a:r>
            <a:r>
              <a:rPr lang="ru-RU" sz="1800" dirty="0" err="1" smtClean="0"/>
              <a:t>обструктивных</a:t>
            </a:r>
            <a:r>
              <a:rPr lang="ru-RU" sz="1800" dirty="0" smtClean="0"/>
              <a:t> бронхитах, </a:t>
            </a:r>
            <a:r>
              <a:rPr lang="ru-RU" sz="1800" dirty="0" err="1" smtClean="0"/>
              <a:t>астмоидных</a:t>
            </a:r>
            <a:r>
              <a:rPr lang="ru-RU" sz="1800" dirty="0" smtClean="0"/>
              <a:t> состояниях. </a:t>
            </a:r>
            <a:r>
              <a:rPr lang="ru-RU" sz="1800" dirty="0">
                <a:solidFill>
                  <a:srgbClr val="FF0000"/>
                </a:solidFill>
              </a:rPr>
              <a:t>Отпускают по рецепту </a:t>
            </a:r>
            <a:r>
              <a:rPr lang="ru-RU" sz="1800" dirty="0" smtClean="0">
                <a:solidFill>
                  <a:srgbClr val="FF0000"/>
                </a:solidFill>
              </a:rPr>
              <a:t>107-1/у.</a:t>
            </a:r>
            <a:endParaRPr lang="ru-RU" sz="18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Рисунок 3" descr="эээ.jpg"/>
          <p:cNvPicPr>
            <a:picLocks noChangeAspect="1"/>
          </p:cNvPicPr>
          <p:nvPr/>
        </p:nvPicPr>
        <p:blipFill>
          <a:blip r:embed="rId2" cstate="print"/>
          <a:srcRect l="5988" r="48499" b="9622"/>
          <a:stretch>
            <a:fillRect/>
          </a:stretch>
        </p:blipFill>
        <p:spPr>
          <a:xfrm>
            <a:off x="6804247" y="507469"/>
            <a:ext cx="1896925" cy="1738848"/>
          </a:xfrm>
          <a:prstGeom prst="rect">
            <a:avLst/>
          </a:prstGeom>
        </p:spPr>
      </p:pic>
      <p:pic>
        <p:nvPicPr>
          <p:cNvPr id="6" name="Рисунок 5" descr="ннн.jpg"/>
          <p:cNvPicPr>
            <a:picLocks noChangeAspect="1"/>
          </p:cNvPicPr>
          <p:nvPr/>
        </p:nvPicPr>
        <p:blipFill>
          <a:blip r:embed="rId3" cstate="print"/>
          <a:srcRect l="9480" t="20117" b="11816"/>
          <a:stretch>
            <a:fillRect/>
          </a:stretch>
        </p:blipFill>
        <p:spPr>
          <a:xfrm>
            <a:off x="7020272" y="2615612"/>
            <a:ext cx="1825806" cy="973763"/>
          </a:xfrm>
          <a:prstGeom prst="rect">
            <a:avLst/>
          </a:prstGeom>
        </p:spPr>
      </p:pic>
      <p:pic>
        <p:nvPicPr>
          <p:cNvPr id="7" name="Рисунок 6" descr="бр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9638" y="4149080"/>
            <a:ext cx="2102260" cy="230434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8928992" cy="3933056"/>
          </a:xfrm>
        </p:spPr>
        <p:txBody>
          <a:bodyPr>
            <a:noAutofit/>
          </a:bodyPr>
          <a:lstStyle/>
          <a:p>
            <a:r>
              <a:rPr lang="ru-RU" sz="2000" dirty="0" smtClean="0"/>
              <a:t>Эфедрин оказывает возбуждающее действие на ЦНС, нервное возбуждение, бессонницу, тремор, сердцебиение. При длительном приеме - психическую зависимость.</a:t>
            </a:r>
          </a:p>
          <a:p>
            <a:r>
              <a:rPr lang="ru-RU" sz="2000" dirty="0" smtClean="0"/>
              <a:t>Действие эфедрина на работу сердечнососудистой системы слабее, но продолжительнее, чем адреналина. </a:t>
            </a:r>
          </a:p>
          <a:p>
            <a:r>
              <a:rPr lang="ru-RU" sz="2000" dirty="0" smtClean="0"/>
              <a:t>Применение эфедрина противопоказано при бессоннице, артериальной гипертензии, атеросклерозе, гипертиреозе, органных заболеваниях сердца, сахарном диабете.</a:t>
            </a:r>
            <a:endParaRPr lang="ru-RU" sz="2000" dirty="0"/>
          </a:p>
        </p:txBody>
      </p:sp>
      <p:pic>
        <p:nvPicPr>
          <p:cNvPr id="5" name="Рисунок 4" descr="эээ.jpg"/>
          <p:cNvPicPr>
            <a:picLocks noChangeAspect="1"/>
          </p:cNvPicPr>
          <p:nvPr/>
        </p:nvPicPr>
        <p:blipFill>
          <a:blip r:embed="rId2" cstate="print"/>
          <a:srcRect b="9622"/>
          <a:stretch>
            <a:fillRect/>
          </a:stretch>
        </p:blipFill>
        <p:spPr>
          <a:xfrm>
            <a:off x="1979712" y="3633290"/>
            <a:ext cx="4550139" cy="28083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16633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АДРЕНОБЛОКАТОРЫ</a:t>
            </a:r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2355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лекарственные средства, которые непосредственно блокируют альфа и бета-</a:t>
            </a:r>
            <a:r>
              <a:rPr lang="ru-RU" dirty="0" err="1"/>
              <a:t>адренорецепторы</a:t>
            </a:r>
            <a:r>
              <a:rPr lang="ru-RU" dirty="0"/>
              <a:t>, препятствуя взаимодействию с ними медиатора норадреналина и передаче возбуждения с </a:t>
            </a:r>
            <a:r>
              <a:rPr lang="ru-RU" dirty="0" err="1"/>
              <a:t>постганглеонарного</a:t>
            </a:r>
            <a:r>
              <a:rPr lang="ru-RU" dirty="0"/>
              <a:t> симпатического нервного волокна на </a:t>
            </a:r>
            <a:r>
              <a:rPr lang="ru-RU" dirty="0" err="1"/>
              <a:t>эффекторный</a:t>
            </a:r>
            <a:r>
              <a:rPr lang="ru-RU" dirty="0"/>
              <a:t> орган. </a:t>
            </a:r>
          </a:p>
          <a:p>
            <a:r>
              <a:rPr lang="ru-RU" dirty="0" smtClean="0"/>
              <a:t>Классифицируются по избирательности действия на разные типы </a:t>
            </a:r>
            <a:r>
              <a:rPr lang="ru-RU" dirty="0" err="1" smtClean="0"/>
              <a:t>адренорецепторов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Выделяют 3 основных группы </a:t>
            </a:r>
            <a:r>
              <a:rPr lang="ru-RU" dirty="0" err="1" smtClean="0"/>
              <a:t>адреноблокаторов</a:t>
            </a:r>
            <a:r>
              <a:rPr lang="ru-RU" dirty="0" smtClean="0"/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1) Альфа – </a:t>
            </a:r>
            <a:r>
              <a:rPr lang="ru-RU" dirty="0" err="1" smtClean="0">
                <a:solidFill>
                  <a:srgbClr val="FF0000"/>
                </a:solidFill>
              </a:rPr>
              <a:t>адреноблокаторы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2) Бета- </a:t>
            </a:r>
            <a:r>
              <a:rPr lang="ru-RU" dirty="0" err="1" smtClean="0">
                <a:solidFill>
                  <a:srgbClr val="FF0000"/>
                </a:solidFill>
              </a:rPr>
              <a:t>адреноблокаторы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3) Альфа, бета- </a:t>
            </a:r>
            <a:r>
              <a:rPr lang="ru-RU" dirty="0" err="1" smtClean="0">
                <a:solidFill>
                  <a:srgbClr val="FF0000"/>
                </a:solidFill>
              </a:rPr>
              <a:t>адреноблокаторы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endParaRPr lang="ru-RU" dirty="0" smtClean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/>
          <a:srcRect t="10000" r="5532" b="12424"/>
          <a:stretch/>
        </p:blipFill>
        <p:spPr>
          <a:xfrm>
            <a:off x="755576" y="4632633"/>
            <a:ext cx="2448272" cy="1193134"/>
          </a:xfrm>
          <a:prstGeom prst="rect">
            <a:avLst/>
          </a:prstGeom>
        </p:spPr>
      </p:pic>
      <p:pic>
        <p:nvPicPr>
          <p:cNvPr id="21" name="Содержимое 3"/>
          <p:cNvPicPr>
            <a:picLocks noChangeAspect="1"/>
          </p:cNvPicPr>
          <p:nvPr/>
        </p:nvPicPr>
        <p:blipFill rotWithShape="1">
          <a:blip r:embed="rId3" cstate="print"/>
          <a:srcRect l="9737" t="27760" r="10369" b="31344"/>
          <a:stretch/>
        </p:blipFill>
        <p:spPr>
          <a:xfrm>
            <a:off x="4184376" y="3633522"/>
            <a:ext cx="2009184" cy="1248952"/>
          </a:xfrm>
          <a:prstGeom prst="rect">
            <a:avLst/>
          </a:prstGeom>
        </p:spPr>
      </p:pic>
      <p:pic>
        <p:nvPicPr>
          <p:cNvPr id="6" name="Рисунок 5" descr="01.JPG"/>
          <p:cNvPicPr/>
          <p:nvPr/>
        </p:nvPicPr>
        <p:blipFill>
          <a:blip r:embed="rId4" cstate="print"/>
          <a:srcRect l="14622" t="13678" r="9830" b="5306"/>
          <a:stretch>
            <a:fillRect/>
          </a:stretch>
        </p:blipFill>
        <p:spPr>
          <a:xfrm>
            <a:off x="6907449" y="2775926"/>
            <a:ext cx="1547928" cy="1800200"/>
          </a:xfrm>
          <a:prstGeom prst="rect">
            <a:avLst/>
          </a:prstGeom>
        </p:spPr>
      </p:pic>
      <p:pic>
        <p:nvPicPr>
          <p:cNvPr id="7" name="Рисунок 6" descr="аам.jpg"/>
          <p:cNvPicPr>
            <a:picLocks noChangeAspect="1"/>
          </p:cNvPicPr>
          <p:nvPr/>
        </p:nvPicPr>
        <p:blipFill>
          <a:blip r:embed="rId5" cstate="print"/>
          <a:srcRect l="4326" t="10583" r="5113" b="17379"/>
          <a:stretch>
            <a:fillRect/>
          </a:stretch>
        </p:blipFill>
        <p:spPr>
          <a:xfrm>
            <a:off x="6553576" y="5373216"/>
            <a:ext cx="2255674" cy="1216538"/>
          </a:xfrm>
          <a:prstGeom prst="rect">
            <a:avLst/>
          </a:prstGeom>
        </p:spPr>
      </p:pic>
      <p:pic>
        <p:nvPicPr>
          <p:cNvPr id="9" name="Рисунок 8" descr="001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79912" y="5157192"/>
            <a:ext cx="1944216" cy="13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Селективные Альфа1-адреноблокаторы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241"/>
            <a:ext cx="8892480" cy="343025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Избирательно ингибируют </a:t>
            </a:r>
            <a:r>
              <a:rPr lang="ru-RU" dirty="0" smtClean="0"/>
              <a:t>Альфа1-адренорецепторы, </a:t>
            </a:r>
            <a:r>
              <a:rPr lang="ru-RU" dirty="0" smtClean="0"/>
              <a:t>стромы </a:t>
            </a:r>
            <a:r>
              <a:rPr lang="ru-RU" dirty="0"/>
              <a:t>и </a:t>
            </a:r>
            <a:r>
              <a:rPr lang="ru-RU" dirty="0" smtClean="0"/>
              <a:t>капсулы </a:t>
            </a:r>
            <a:r>
              <a:rPr lang="ru-RU" dirty="0"/>
              <a:t>предстательной </a:t>
            </a:r>
            <a:r>
              <a:rPr lang="ru-RU" dirty="0" smtClean="0"/>
              <a:t>железы и шейки </a:t>
            </a:r>
            <a:r>
              <a:rPr lang="ru-RU" dirty="0"/>
              <a:t>мочевого </a:t>
            </a:r>
            <a:r>
              <a:rPr lang="ru-RU" dirty="0" smtClean="0"/>
              <a:t>пузыря. Являются </a:t>
            </a:r>
            <a:r>
              <a:rPr lang="ru-RU" dirty="0"/>
              <a:t>эффективным блокатором подтипа 1А α1-адренорецепторов, которые составляют приблизительно 70% от всех подтипов, α1-адренорецепторов, находящихся в предстательной железе. </a:t>
            </a:r>
            <a:r>
              <a:rPr lang="ru-RU" dirty="0" smtClean="0"/>
              <a:t>Кроме того, вызывают </a:t>
            </a:r>
            <a:r>
              <a:rPr lang="ru-RU" dirty="0"/>
              <a:t>расширение </a:t>
            </a:r>
            <a:r>
              <a:rPr lang="ru-RU" dirty="0" smtClean="0"/>
              <a:t>кровеносных </a:t>
            </a:r>
            <a:r>
              <a:rPr lang="ru-RU" dirty="0"/>
              <a:t>сосудов, снижение артериального </a:t>
            </a:r>
            <a:r>
              <a:rPr lang="ru-RU" dirty="0" smtClean="0"/>
              <a:t>давления:</a:t>
            </a:r>
          </a:p>
          <a:p>
            <a:r>
              <a:rPr lang="ru-RU" dirty="0" smtClean="0"/>
              <a:t>празозин </a:t>
            </a:r>
            <a:r>
              <a:rPr lang="ru-RU" dirty="0"/>
              <a:t>(</a:t>
            </a:r>
            <a:r>
              <a:rPr lang="ru-RU" dirty="0" err="1"/>
              <a:t>минипресс</a:t>
            </a:r>
            <a:r>
              <a:rPr lang="ru-RU" dirty="0" smtClean="0"/>
              <a:t>)*** основоположник группы, отсутствует в ГР</a:t>
            </a:r>
            <a:endParaRPr lang="ru-RU" dirty="0"/>
          </a:p>
          <a:p>
            <a:r>
              <a:rPr lang="ru-RU" dirty="0" err="1"/>
              <a:t>альфузозин</a:t>
            </a:r>
            <a:r>
              <a:rPr lang="ru-RU" dirty="0"/>
              <a:t> (</a:t>
            </a:r>
            <a:r>
              <a:rPr lang="ru-RU" dirty="0" err="1" smtClean="0"/>
              <a:t>дальфаз</a:t>
            </a:r>
            <a:r>
              <a:rPr lang="ru-RU" dirty="0" smtClean="0"/>
              <a:t> </a:t>
            </a:r>
            <a:r>
              <a:rPr lang="ru-RU" dirty="0" err="1" smtClean="0"/>
              <a:t>ретард</a:t>
            </a:r>
            <a:r>
              <a:rPr lang="ru-RU" dirty="0" smtClean="0"/>
              <a:t>), таблетки пролонгированного действия</a:t>
            </a:r>
            <a:endParaRPr lang="ru-RU" dirty="0"/>
          </a:p>
          <a:p>
            <a:r>
              <a:rPr lang="ru-RU" dirty="0" err="1"/>
              <a:t>доксазозин</a:t>
            </a:r>
            <a:r>
              <a:rPr lang="ru-RU" dirty="0"/>
              <a:t> (</a:t>
            </a:r>
            <a:r>
              <a:rPr lang="ru-RU" dirty="0" err="1"/>
              <a:t>кардура</a:t>
            </a:r>
            <a:r>
              <a:rPr lang="ru-RU" dirty="0"/>
              <a:t>, </a:t>
            </a:r>
            <a:r>
              <a:rPr lang="ru-RU" dirty="0" err="1" smtClean="0"/>
              <a:t>камирен</a:t>
            </a:r>
            <a:r>
              <a:rPr lang="ru-RU" dirty="0" smtClean="0"/>
              <a:t>, </a:t>
            </a:r>
            <a:r>
              <a:rPr lang="ru-RU" dirty="0" err="1" smtClean="0"/>
              <a:t>урокард</a:t>
            </a:r>
            <a:r>
              <a:rPr lang="ru-RU" dirty="0" smtClean="0"/>
              <a:t>, </a:t>
            </a:r>
            <a:r>
              <a:rPr lang="ru-RU" dirty="0" err="1" smtClean="0"/>
              <a:t>артезин</a:t>
            </a:r>
            <a:r>
              <a:rPr lang="ru-RU" dirty="0" smtClean="0"/>
              <a:t>, </a:t>
            </a:r>
            <a:r>
              <a:rPr lang="ru-RU" dirty="0" err="1" smtClean="0"/>
              <a:t>артезин</a:t>
            </a:r>
            <a:r>
              <a:rPr lang="ru-RU" dirty="0" smtClean="0"/>
              <a:t> </a:t>
            </a:r>
            <a:r>
              <a:rPr lang="ru-RU" dirty="0" err="1" smtClean="0"/>
              <a:t>ретард</a:t>
            </a:r>
            <a:r>
              <a:rPr lang="ru-RU" dirty="0" smtClean="0"/>
              <a:t>) таблетки, таблетки </a:t>
            </a:r>
            <a:r>
              <a:rPr lang="ru-RU" dirty="0"/>
              <a:t>пролонгированного </a:t>
            </a:r>
            <a:r>
              <a:rPr lang="ru-RU" dirty="0" smtClean="0"/>
              <a:t>действия</a:t>
            </a:r>
            <a:endParaRPr lang="ru-RU" dirty="0"/>
          </a:p>
          <a:p>
            <a:r>
              <a:rPr lang="ru-RU" dirty="0" err="1"/>
              <a:t>тамсулозин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тамсулон</a:t>
            </a:r>
            <a:r>
              <a:rPr lang="ru-RU" dirty="0" smtClean="0"/>
              <a:t>, </a:t>
            </a:r>
            <a:r>
              <a:rPr lang="ru-RU" dirty="0" err="1" smtClean="0"/>
              <a:t>омник</a:t>
            </a:r>
            <a:r>
              <a:rPr lang="ru-RU" dirty="0"/>
              <a:t>, </a:t>
            </a:r>
            <a:r>
              <a:rPr lang="ru-RU" dirty="0" err="1" smtClean="0"/>
              <a:t>дуодарт</a:t>
            </a:r>
            <a:r>
              <a:rPr lang="ru-RU" dirty="0" smtClean="0"/>
              <a:t> - с </a:t>
            </a:r>
            <a:r>
              <a:rPr lang="ru-RU" dirty="0" err="1" smtClean="0"/>
              <a:t>дутастеридом</a:t>
            </a:r>
            <a:r>
              <a:rPr lang="ru-RU" dirty="0" smtClean="0"/>
              <a:t>, </a:t>
            </a:r>
            <a:r>
              <a:rPr lang="ru-RU" dirty="0" err="1" smtClean="0"/>
              <a:t>везомни</a:t>
            </a:r>
            <a:r>
              <a:rPr lang="ru-RU" dirty="0" smtClean="0"/>
              <a:t>** – с </a:t>
            </a:r>
            <a:r>
              <a:rPr lang="ru-RU" dirty="0" err="1" smtClean="0"/>
              <a:t>солифенацином</a:t>
            </a:r>
            <a:r>
              <a:rPr lang="ru-RU" dirty="0" smtClean="0"/>
              <a:t>)</a:t>
            </a:r>
            <a:r>
              <a:rPr lang="ru-RU" dirty="0"/>
              <a:t> </a:t>
            </a:r>
            <a:r>
              <a:rPr lang="ru-RU" dirty="0" smtClean="0"/>
              <a:t>таблетки, капсулы </a:t>
            </a:r>
            <a:r>
              <a:rPr lang="ru-RU" dirty="0"/>
              <a:t>с модифицированным высвобождением</a:t>
            </a:r>
            <a:endParaRPr lang="ru-RU" dirty="0"/>
          </a:p>
          <a:p>
            <a:r>
              <a:rPr lang="ru-RU" dirty="0" err="1"/>
              <a:t>теразозин</a:t>
            </a:r>
            <a:r>
              <a:rPr lang="ru-RU" dirty="0"/>
              <a:t> (</a:t>
            </a:r>
            <a:r>
              <a:rPr lang="ru-RU" dirty="0" err="1"/>
              <a:t>сетегис</a:t>
            </a:r>
            <a:r>
              <a:rPr lang="ru-RU" dirty="0"/>
              <a:t>, корнам</a:t>
            </a:r>
            <a:r>
              <a:rPr lang="ru-RU" dirty="0" smtClean="0"/>
              <a:t>), таблетки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1.JPG"/>
          <p:cNvPicPr/>
          <p:nvPr/>
        </p:nvPicPr>
        <p:blipFill>
          <a:blip r:embed="rId2" cstate="print"/>
          <a:srcRect l="14622" t="13678" r="9830" b="5306"/>
          <a:stretch>
            <a:fillRect/>
          </a:stretch>
        </p:blipFill>
        <p:spPr>
          <a:xfrm>
            <a:off x="3059832" y="4604068"/>
            <a:ext cx="1743076" cy="2016224"/>
          </a:xfrm>
          <a:prstGeom prst="rect">
            <a:avLst/>
          </a:prstGeom>
        </p:spPr>
      </p:pic>
      <p:pic>
        <p:nvPicPr>
          <p:cNvPr id="5" name="Рисунок 4" descr="001.jpeg"/>
          <p:cNvPicPr/>
          <p:nvPr/>
        </p:nvPicPr>
        <p:blipFill rotWithShape="1">
          <a:blip r:embed="rId3" cstate="print"/>
          <a:srcRect t="9063" r="4215" b="9324"/>
          <a:stretch/>
        </p:blipFill>
        <p:spPr bwMode="auto">
          <a:xfrm>
            <a:off x="5351332" y="4104649"/>
            <a:ext cx="1584176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аам.jpg"/>
          <p:cNvPicPr>
            <a:picLocks noChangeAspect="1"/>
          </p:cNvPicPr>
          <p:nvPr/>
        </p:nvPicPr>
        <p:blipFill>
          <a:blip r:embed="rId4" cstate="print"/>
          <a:srcRect l="4326" t="10583" r="5113" b="17379"/>
          <a:stretch>
            <a:fillRect/>
          </a:stretch>
        </p:blipFill>
        <p:spPr>
          <a:xfrm>
            <a:off x="689130" y="5455099"/>
            <a:ext cx="2232248" cy="1165193"/>
          </a:xfrm>
          <a:prstGeom prst="rect">
            <a:avLst/>
          </a:prstGeom>
        </p:spPr>
      </p:pic>
      <p:pic>
        <p:nvPicPr>
          <p:cNvPr id="7" name="Рисунок 6" descr="дуу.jpg"/>
          <p:cNvPicPr>
            <a:picLocks noChangeAspect="1"/>
          </p:cNvPicPr>
          <p:nvPr/>
        </p:nvPicPr>
        <p:blipFill>
          <a:blip r:embed="rId5" cstate="print"/>
          <a:srcRect l="22700" r="22700"/>
          <a:stretch>
            <a:fillRect/>
          </a:stretch>
        </p:blipFill>
        <p:spPr>
          <a:xfrm>
            <a:off x="7452320" y="4383430"/>
            <a:ext cx="1253020" cy="2477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r="6152" b="11893"/>
          <a:stretch/>
        </p:blipFill>
        <p:spPr>
          <a:xfrm>
            <a:off x="5079816" y="5446533"/>
            <a:ext cx="2215898" cy="1296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1066" r="13776" b="22513"/>
          <a:stretch/>
        </p:blipFill>
        <p:spPr>
          <a:xfrm>
            <a:off x="784327" y="4170126"/>
            <a:ext cx="1998597" cy="10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Селективные Альфа1-адреноблокаторы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8256" y="494871"/>
            <a:ext cx="8892480" cy="343025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Симптомы, вызываемые доброкачественной гиперплазией предстательной железы (ДГПЖ), связаны с обструкцией выходного тракта мочевого пузыря, которая происходит в результате статической обструкции, в связи с увеличением предстательной железы, и динамической обструкции, которая зависит от тонуса гладкой мускулатуры предстательной железы и шейки мочевого пузыря, управляемой симпатической нервной системой.</a:t>
            </a:r>
          </a:p>
          <a:p>
            <a:r>
              <a:rPr lang="ru-RU" dirty="0"/>
              <a:t>Блокируя альфа 1-адренорецепторы гладких мышц предстательной железы и шейки мочевого пузыря, а</a:t>
            </a:r>
            <a:r>
              <a:rPr lang="ru-RU" dirty="0" smtClean="0"/>
              <a:t>льфа1-АБ снижают мышечный тонус и способствует </a:t>
            </a:r>
            <a:r>
              <a:rPr lang="ru-RU" dirty="0"/>
              <a:t>нормализации мочеиспускания у пациентов с доброкачественной гиперплазией предстательной железы.</a:t>
            </a:r>
          </a:p>
          <a:p>
            <a:r>
              <a:rPr lang="ru-RU" dirty="0" smtClean="0"/>
              <a:t>При длительной терапии данными препаратами уменьшается в размерах аденома ПЖ.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001.jpeg"/>
          <p:cNvPicPr/>
          <p:nvPr/>
        </p:nvPicPr>
        <p:blipFill rotWithShape="1">
          <a:blip r:embed="rId2" cstate="print"/>
          <a:srcRect t="9063" r="4215" b="9324"/>
          <a:stretch/>
        </p:blipFill>
        <p:spPr bwMode="auto">
          <a:xfrm>
            <a:off x="4584093" y="3846100"/>
            <a:ext cx="1584176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аам.jpg"/>
          <p:cNvPicPr>
            <a:picLocks noChangeAspect="1"/>
          </p:cNvPicPr>
          <p:nvPr/>
        </p:nvPicPr>
        <p:blipFill>
          <a:blip r:embed="rId3" cstate="print"/>
          <a:srcRect l="4326" t="10583" r="5113" b="17379"/>
          <a:stretch>
            <a:fillRect/>
          </a:stretch>
        </p:blipFill>
        <p:spPr>
          <a:xfrm>
            <a:off x="273769" y="5432160"/>
            <a:ext cx="2232248" cy="1165193"/>
          </a:xfrm>
          <a:prstGeom prst="rect">
            <a:avLst/>
          </a:prstGeom>
        </p:spPr>
      </p:pic>
      <p:pic>
        <p:nvPicPr>
          <p:cNvPr id="7" name="Рисунок 6" descr="дуу.jpg"/>
          <p:cNvPicPr>
            <a:picLocks noChangeAspect="1"/>
          </p:cNvPicPr>
          <p:nvPr/>
        </p:nvPicPr>
        <p:blipFill>
          <a:blip r:embed="rId4" cstate="print"/>
          <a:srcRect l="22700" r="22700"/>
          <a:stretch>
            <a:fillRect/>
          </a:stretch>
        </p:blipFill>
        <p:spPr>
          <a:xfrm>
            <a:off x="7247048" y="3846100"/>
            <a:ext cx="1515464" cy="29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r="6152" b="11893"/>
          <a:stretch/>
        </p:blipFill>
        <p:spPr>
          <a:xfrm>
            <a:off x="4917029" y="5216136"/>
            <a:ext cx="2215898" cy="1296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1066" r="13776" b="22513"/>
          <a:stretch/>
        </p:blipFill>
        <p:spPr>
          <a:xfrm>
            <a:off x="1506718" y="4059545"/>
            <a:ext cx="1998597" cy="10931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19551"/>
          <a:stretch/>
        </p:blipFill>
        <p:spPr>
          <a:xfrm>
            <a:off x="2867086" y="5284180"/>
            <a:ext cx="1904881" cy="11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Селективные Альфа1-адреноблокаторы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28621"/>
            <a:ext cx="8644256" cy="393648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Показания: </a:t>
            </a:r>
            <a:r>
              <a:rPr lang="ru-RU" sz="2000" dirty="0" smtClean="0"/>
              <a:t>доброкачественная </a:t>
            </a:r>
            <a:r>
              <a:rPr lang="ru-RU" sz="2000" dirty="0"/>
              <a:t>гиперплазия предстательной железы (симптоматическое лечение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В терапии артериальной гипертензии </a:t>
            </a:r>
            <a:r>
              <a:rPr lang="ru-RU" sz="2000" dirty="0" smtClean="0"/>
              <a:t>применяют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 err="1" smtClean="0"/>
              <a:t>доксазозин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кардура</a:t>
            </a:r>
            <a:r>
              <a:rPr lang="ru-RU" sz="2000" dirty="0"/>
              <a:t>, </a:t>
            </a:r>
            <a:r>
              <a:rPr lang="ru-RU" sz="2000" dirty="0" err="1" smtClean="0"/>
              <a:t>зоксон</a:t>
            </a:r>
            <a:r>
              <a:rPr lang="ru-RU" sz="2000" dirty="0" smtClean="0"/>
              <a:t>); </a:t>
            </a:r>
            <a:r>
              <a:rPr lang="ru-RU" sz="2000" dirty="0" err="1" smtClean="0"/>
              <a:t>теразозин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сетегис</a:t>
            </a:r>
            <a:r>
              <a:rPr lang="ru-RU" sz="2000" dirty="0"/>
              <a:t>, корнам).</a:t>
            </a:r>
          </a:p>
          <a:p>
            <a:r>
              <a:rPr lang="ru-RU" sz="2000" dirty="0"/>
              <a:t>Комбинированный препарат </a:t>
            </a:r>
            <a:r>
              <a:rPr lang="ru-RU" sz="2000" dirty="0" err="1">
                <a:solidFill>
                  <a:srgbClr val="FF0000"/>
                </a:solidFill>
              </a:rPr>
              <a:t>Дуодарт</a:t>
            </a:r>
            <a:r>
              <a:rPr lang="ru-RU" sz="2000" dirty="0"/>
              <a:t> содержит кроме </a:t>
            </a:r>
            <a:r>
              <a:rPr lang="ru-RU" sz="2000" dirty="0" err="1"/>
              <a:t>тамсулозина</a:t>
            </a:r>
            <a:r>
              <a:rPr lang="ru-RU" sz="2000" dirty="0"/>
              <a:t> активный компонент </a:t>
            </a:r>
            <a:r>
              <a:rPr lang="ru-RU" sz="2000" i="1" dirty="0" err="1"/>
              <a:t>дутастерид</a:t>
            </a:r>
            <a:r>
              <a:rPr lang="ru-RU" sz="2000" dirty="0"/>
              <a:t>, который способствует понижению уровня </a:t>
            </a:r>
            <a:r>
              <a:rPr lang="ru-RU" sz="2000" dirty="0" err="1"/>
              <a:t>дигидротестостерона</a:t>
            </a:r>
            <a:r>
              <a:rPr lang="ru-RU" sz="2000" dirty="0"/>
              <a:t>, уменьшению размера </a:t>
            </a:r>
            <a:r>
              <a:rPr lang="ru-RU" sz="2000" dirty="0" smtClean="0"/>
              <a:t>аденомы предстательной </a:t>
            </a:r>
            <a:r>
              <a:rPr lang="ru-RU" sz="2000" dirty="0"/>
              <a:t>железы, снижению выраженности </a:t>
            </a:r>
            <a:r>
              <a:rPr lang="ru-RU" sz="2000" dirty="0" smtClean="0"/>
              <a:t>спастических болей и </a:t>
            </a:r>
            <a:r>
              <a:rPr lang="ru-RU" sz="2000" dirty="0"/>
              <a:t>увеличению скорости мочеиспускания, а также снижению вероятности появления острой задержки мочи и необходимости проведения оперативного </a:t>
            </a:r>
            <a:r>
              <a:rPr lang="ru-RU" sz="2000" dirty="0" smtClean="0"/>
              <a:t>вмешательства.</a:t>
            </a:r>
            <a:endParaRPr lang="ru-RU" sz="2000" b="1" dirty="0" smtClean="0"/>
          </a:p>
          <a:p>
            <a:r>
              <a:rPr lang="ru-RU" sz="2000" b="1" dirty="0" smtClean="0"/>
              <a:t>Показания</a:t>
            </a:r>
            <a:r>
              <a:rPr lang="ru-RU" sz="2000" b="1" dirty="0"/>
              <a:t>: </a:t>
            </a:r>
            <a:r>
              <a:rPr lang="ru-RU" sz="2000" dirty="0"/>
              <a:t>лечение и профилактика прогрессирования доброкачественной гиперплазии предстательной железы посредством уменьшения ее размеров, устранения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симптомов</a:t>
            </a:r>
            <a:r>
              <a:rPr lang="ru-RU" sz="2000" dirty="0"/>
              <a:t>, увеличения скорости мочеиспускания,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снижения </a:t>
            </a:r>
            <a:r>
              <a:rPr lang="ru-RU" sz="2000" dirty="0"/>
              <a:t>риска возникновения острой задержки мочи и </a:t>
            </a:r>
            <a:r>
              <a:rPr lang="ru-RU" sz="2000" dirty="0" smtClean="0"/>
              <a:t>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000" dirty="0" smtClean="0"/>
              <a:t>необходимости </a:t>
            </a:r>
            <a:r>
              <a:rPr lang="ru-RU" sz="2000" dirty="0"/>
              <a:t>оперативного вмешательства.</a:t>
            </a:r>
          </a:p>
          <a:p>
            <a:endParaRPr lang="ru-RU" sz="2000" dirty="0" smtClean="0"/>
          </a:p>
        </p:txBody>
      </p:sp>
      <p:pic>
        <p:nvPicPr>
          <p:cNvPr id="5" name="Рисунок 4" descr="001.jpeg"/>
          <p:cNvPicPr/>
          <p:nvPr/>
        </p:nvPicPr>
        <p:blipFill rotWithShape="1">
          <a:blip r:embed="rId2" cstate="print"/>
          <a:srcRect t="9063" r="4215" b="9324"/>
          <a:stretch/>
        </p:blipFill>
        <p:spPr bwMode="auto">
          <a:xfrm>
            <a:off x="7708867" y="2276872"/>
            <a:ext cx="1042893" cy="739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аам.jpg"/>
          <p:cNvPicPr>
            <a:picLocks noChangeAspect="1"/>
          </p:cNvPicPr>
          <p:nvPr/>
        </p:nvPicPr>
        <p:blipFill>
          <a:blip r:embed="rId3" cstate="print"/>
          <a:srcRect l="4326" t="10583" r="5113" b="17379"/>
          <a:stretch>
            <a:fillRect/>
          </a:stretch>
        </p:blipFill>
        <p:spPr>
          <a:xfrm>
            <a:off x="7574072" y="1109280"/>
            <a:ext cx="1321703" cy="771617"/>
          </a:xfrm>
          <a:prstGeom prst="rect">
            <a:avLst/>
          </a:prstGeom>
        </p:spPr>
      </p:pic>
      <p:pic>
        <p:nvPicPr>
          <p:cNvPr id="10" name="Рисунок 9" descr="дуу.jpg"/>
          <p:cNvPicPr>
            <a:picLocks noChangeAspect="1"/>
          </p:cNvPicPr>
          <p:nvPr/>
        </p:nvPicPr>
        <p:blipFill>
          <a:blip r:embed="rId4" cstate="print"/>
          <a:srcRect l="22700" r="22700"/>
          <a:stretch>
            <a:fillRect/>
          </a:stretch>
        </p:blipFill>
        <p:spPr>
          <a:xfrm>
            <a:off x="7708867" y="4903222"/>
            <a:ext cx="1042893" cy="18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Селективные Альфа1-адреноблокаторы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13693"/>
            <a:ext cx="8644256" cy="4290137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/>
              <a:t>Комбинированный препарат </a:t>
            </a:r>
            <a:r>
              <a:rPr lang="ru-RU" sz="2900" dirty="0" err="1" smtClean="0">
                <a:solidFill>
                  <a:srgbClr val="FF0000"/>
                </a:solidFill>
              </a:rPr>
              <a:t>Везомни</a:t>
            </a:r>
            <a:r>
              <a:rPr lang="ru-RU" sz="2900" dirty="0" smtClean="0">
                <a:solidFill>
                  <a:srgbClr val="FF0000"/>
                </a:solidFill>
              </a:rPr>
              <a:t>*** </a:t>
            </a:r>
            <a:r>
              <a:rPr lang="ru-RU" sz="2900" dirty="0" smtClean="0"/>
              <a:t>содержит </a:t>
            </a:r>
            <a:r>
              <a:rPr lang="ru-RU" sz="2900" dirty="0"/>
              <a:t>кроме </a:t>
            </a:r>
            <a:r>
              <a:rPr lang="ru-RU" sz="2900" dirty="0" err="1"/>
              <a:t>тамсулозина</a:t>
            </a:r>
            <a:r>
              <a:rPr lang="ru-RU" sz="2900" dirty="0"/>
              <a:t> активный </a:t>
            </a:r>
            <a:r>
              <a:rPr lang="ru-RU" sz="2900" dirty="0" smtClean="0"/>
              <a:t>компонент</a:t>
            </a:r>
            <a:r>
              <a:rPr lang="ru-RU" sz="2900" b="1" dirty="0"/>
              <a:t> </a:t>
            </a:r>
            <a:r>
              <a:rPr lang="ru-RU" sz="2900" dirty="0" err="1" smtClean="0"/>
              <a:t>с</a:t>
            </a:r>
            <a:r>
              <a:rPr lang="ru-RU" sz="2900" i="1" dirty="0" err="1" smtClean="0"/>
              <a:t>олифенацин</a:t>
            </a:r>
            <a:r>
              <a:rPr lang="ru-RU" sz="2900" dirty="0"/>
              <a:t> - селективный конкурентный ингибитор </a:t>
            </a:r>
            <a:r>
              <a:rPr lang="ru-RU" sz="2900" dirty="0" smtClean="0"/>
              <a:t>М3-ХР </a:t>
            </a:r>
            <a:r>
              <a:rPr lang="ru-RU" sz="2900" dirty="0" err="1" smtClean="0"/>
              <a:t>детрузора</a:t>
            </a:r>
            <a:r>
              <a:rPr lang="ru-RU" sz="2900" dirty="0" smtClean="0"/>
              <a:t> мочевого пузыря, снижает </a:t>
            </a:r>
            <a:r>
              <a:rPr lang="ru-RU" sz="2900" dirty="0" err="1" smtClean="0"/>
              <a:t>гипертонус</a:t>
            </a:r>
            <a:r>
              <a:rPr lang="ru-RU" sz="2900" dirty="0" smtClean="0"/>
              <a:t> мочевого пузыря.</a:t>
            </a:r>
          </a:p>
          <a:p>
            <a:r>
              <a:rPr lang="ru-RU" sz="2900" dirty="0" err="1" smtClean="0"/>
              <a:t>Везомни</a:t>
            </a:r>
            <a:r>
              <a:rPr lang="ru-RU" sz="2900" dirty="0" smtClean="0"/>
              <a:t> применяется при лечении учащенных позывов </a:t>
            </a:r>
            <a:r>
              <a:rPr lang="ru-RU" sz="2900" dirty="0"/>
              <a:t>к мочеиспусканию, </a:t>
            </a:r>
            <a:r>
              <a:rPr lang="ru-RU" sz="2900" dirty="0" smtClean="0"/>
              <a:t>учащенного мочеиспускания, спастического болевого синдрома, связанных </a:t>
            </a:r>
            <a:r>
              <a:rPr lang="ru-RU" sz="2900" dirty="0"/>
              <a:t>с доброкачественной гиперплазией предстательной железы.</a:t>
            </a:r>
            <a:br>
              <a:rPr lang="ru-RU" sz="2900" dirty="0"/>
            </a:br>
            <a:r>
              <a:rPr lang="ru-RU" sz="2900" b="1" dirty="0" smtClean="0"/>
              <a:t>Характерные </a:t>
            </a:r>
            <a:r>
              <a:rPr lang="ru-RU" sz="2900" b="1" dirty="0" smtClean="0"/>
              <a:t>побочные эффекты </a:t>
            </a:r>
            <a:r>
              <a:rPr lang="ru-RU" sz="2900" b="1" dirty="0" smtClean="0"/>
              <a:t>Альфа1-АБ</a:t>
            </a:r>
            <a:r>
              <a:rPr lang="ru-RU" sz="2900" b="1" dirty="0" smtClean="0"/>
              <a:t>: </a:t>
            </a:r>
            <a:r>
              <a:rPr lang="ru-RU" sz="2900" dirty="0" smtClean="0"/>
              <a:t>эффект «первой дозы» - ортостатическую гипотензию в первые 2-3 дня приема, рефлекторная тахикардия, </a:t>
            </a:r>
            <a:r>
              <a:rPr lang="ru-RU" sz="2900" dirty="0"/>
              <a:t>при резком переходе из горизонтального положения в вертикальное положение, </a:t>
            </a:r>
            <a:r>
              <a:rPr lang="ru-RU" sz="2900" dirty="0" smtClean="0"/>
              <a:t>привыкание</a:t>
            </a:r>
            <a:r>
              <a:rPr lang="ru-RU" sz="2900" dirty="0"/>
              <a:t>.</a:t>
            </a:r>
          </a:p>
          <a:p>
            <a:r>
              <a:rPr lang="ru-RU" sz="2900" b="1" dirty="0"/>
              <a:t>Противопоказания:</a:t>
            </a:r>
          </a:p>
          <a:p>
            <a:r>
              <a:rPr lang="ru-RU" sz="2900" dirty="0"/>
              <a:t>Гиперчувствительность </a:t>
            </a:r>
            <a:endParaRPr lang="ru-RU" sz="2900" dirty="0" smtClean="0"/>
          </a:p>
          <a:p>
            <a:r>
              <a:rPr lang="ru-RU" sz="2900" dirty="0" smtClean="0"/>
              <a:t>Ортостатическая </a:t>
            </a:r>
            <a:r>
              <a:rPr lang="ru-RU" sz="2900" dirty="0"/>
              <a:t>гипотензия (в том числе в анамнезе).</a:t>
            </a:r>
          </a:p>
          <a:p>
            <a:r>
              <a:rPr lang="ru-RU" sz="2900" dirty="0"/>
              <a:t>Выраженная печеночная недостаточность.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001.jpeg"/>
          <p:cNvPicPr/>
          <p:nvPr/>
        </p:nvPicPr>
        <p:blipFill rotWithShape="1">
          <a:blip r:embed="rId2" cstate="print"/>
          <a:srcRect t="9063" r="4215" b="9324"/>
          <a:stretch/>
        </p:blipFill>
        <p:spPr bwMode="auto">
          <a:xfrm>
            <a:off x="804394" y="5228421"/>
            <a:ext cx="1895398" cy="1283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аам.jpg"/>
          <p:cNvPicPr>
            <a:picLocks noChangeAspect="1"/>
          </p:cNvPicPr>
          <p:nvPr/>
        </p:nvPicPr>
        <p:blipFill>
          <a:blip r:embed="rId3" cstate="print"/>
          <a:srcRect l="4326" t="10583" r="5113" b="17379"/>
          <a:stretch>
            <a:fillRect/>
          </a:stretch>
        </p:blipFill>
        <p:spPr>
          <a:xfrm>
            <a:off x="3347864" y="5256875"/>
            <a:ext cx="2304256" cy="1354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19551"/>
          <a:stretch/>
        </p:blipFill>
        <p:spPr>
          <a:xfrm>
            <a:off x="5940152" y="5083628"/>
            <a:ext cx="2727851" cy="1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	</a:t>
            </a:r>
            <a:r>
              <a:rPr lang="ru-RU" sz="2000" dirty="0" smtClean="0"/>
              <a:t>В адренергическом синапсе, под влиянием потока нервных импульсов из центральной нервной системы, медиатор норадреналин выделяется из гранул </a:t>
            </a:r>
            <a:r>
              <a:rPr lang="ru-RU" sz="2000" dirty="0" err="1" smtClean="0"/>
              <a:t>пресинаптической</a:t>
            </a:r>
            <a:r>
              <a:rPr lang="ru-RU" sz="2000" dirty="0" smtClean="0"/>
              <a:t> мембраны в </a:t>
            </a:r>
            <a:r>
              <a:rPr lang="ru-RU" sz="2000" dirty="0" err="1" smtClean="0"/>
              <a:t>синаптическую</a:t>
            </a:r>
            <a:r>
              <a:rPr lang="ru-RU" sz="2000" dirty="0" smtClean="0"/>
              <a:t> щель. Через </a:t>
            </a:r>
            <a:r>
              <a:rPr lang="ru-RU" sz="2000" dirty="0" err="1" smtClean="0"/>
              <a:t>синаптическую</a:t>
            </a:r>
            <a:r>
              <a:rPr lang="ru-RU" sz="2000" dirty="0" smtClean="0"/>
              <a:t> щель норадреналин осуществляет передачу нервных импульсов на постсинаптическую мембрану (</a:t>
            </a:r>
            <a:r>
              <a:rPr lang="ru-RU" sz="2000" dirty="0" err="1" smtClean="0"/>
              <a:t>эффекторные</a:t>
            </a:r>
            <a:r>
              <a:rPr lang="ru-RU" sz="2000" dirty="0" smtClean="0"/>
              <a:t> клетки исполнительного органа), где стимулирует </a:t>
            </a:r>
            <a:r>
              <a:rPr lang="ru-RU" sz="2000" dirty="0" err="1" smtClean="0"/>
              <a:t>адренорецепторы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адренергических </a:t>
            </a:r>
          </a:p>
          <a:p>
            <a:r>
              <a:rPr lang="ru-RU" sz="2000" dirty="0" smtClean="0"/>
              <a:t>системах выделяют </a:t>
            </a:r>
          </a:p>
          <a:p>
            <a:r>
              <a:rPr lang="ru-RU" sz="2000" dirty="0" smtClean="0"/>
              <a:t>типы альфа и бета –АР.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Различают основные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подтипы и локализацию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адренорецепторов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dirty="0" smtClean="0"/>
              <a:t>-альфа1-АР</a:t>
            </a:r>
          </a:p>
          <a:p>
            <a:r>
              <a:rPr lang="ru-RU" dirty="0" smtClean="0"/>
              <a:t>(эндотелий</a:t>
            </a:r>
          </a:p>
          <a:p>
            <a:r>
              <a:rPr lang="ru-RU" dirty="0" smtClean="0"/>
              <a:t>кровеносных сосудов),  </a:t>
            </a:r>
          </a:p>
          <a:p>
            <a:r>
              <a:rPr lang="ru-RU" dirty="0" smtClean="0"/>
              <a:t>-альфа 2-АР</a:t>
            </a:r>
          </a:p>
          <a:p>
            <a:r>
              <a:rPr lang="ru-RU" dirty="0" smtClean="0"/>
              <a:t>(СДЦ продолговатого </a:t>
            </a:r>
          </a:p>
          <a:p>
            <a:r>
              <a:rPr lang="ru-RU" dirty="0" smtClean="0"/>
              <a:t>мозга), </a:t>
            </a:r>
          </a:p>
          <a:p>
            <a:r>
              <a:rPr lang="ru-RU" dirty="0" smtClean="0"/>
              <a:t>-бета1-АР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кардиомиоциты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-бета 2 –АР (бронхи, </a:t>
            </a:r>
          </a:p>
          <a:p>
            <a:r>
              <a:rPr lang="ru-RU" dirty="0" err="1" smtClean="0"/>
              <a:t>миометрий</a:t>
            </a:r>
            <a:r>
              <a:rPr lang="ru-RU" dirty="0" smtClean="0"/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r="3858"/>
          <a:stretch/>
        </p:blipFill>
        <p:spPr>
          <a:xfrm>
            <a:off x="4022716" y="2276872"/>
            <a:ext cx="4715900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4846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</a:rPr>
              <a:t>Неселективные Альфа 1,2 -</a:t>
            </a:r>
            <a:r>
              <a:rPr lang="ru-RU" sz="2700" dirty="0" err="1" smtClean="0">
                <a:solidFill>
                  <a:srgbClr val="FF0000"/>
                </a:solidFill>
              </a:rPr>
              <a:t>адреноблокаторы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8496944" cy="5853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Неизбирательное альфа1,2-адрнолитическое действие оказывают вещества растительного происхождения - </a:t>
            </a:r>
            <a:r>
              <a:rPr lang="ru-RU" b="1" dirty="0" err="1" smtClean="0"/>
              <a:t>дигидрированные</a:t>
            </a:r>
            <a:r>
              <a:rPr lang="ru-RU" b="1" dirty="0" smtClean="0"/>
              <a:t> алкалоиды </a:t>
            </a:r>
            <a:r>
              <a:rPr lang="ru-RU" b="1" dirty="0" smtClean="0"/>
              <a:t>спорыньи</a:t>
            </a:r>
            <a:r>
              <a:rPr lang="ru-RU" dirty="0" smtClean="0"/>
              <a:t> </a:t>
            </a:r>
            <a:r>
              <a:rPr lang="ru-RU" dirty="0" smtClean="0"/>
              <a:t>(спорынья (</a:t>
            </a:r>
            <a:r>
              <a:rPr lang="ru-RU" dirty="0"/>
              <a:t>маточные рожки) - это гриб паразитирующий </a:t>
            </a:r>
            <a:r>
              <a:rPr lang="ru-RU" dirty="0" smtClean="0"/>
              <a:t>на </a:t>
            </a:r>
            <a:r>
              <a:rPr lang="ru-RU" dirty="0"/>
              <a:t>колосьях </a:t>
            </a:r>
            <a:r>
              <a:rPr lang="ru-RU" dirty="0" smtClean="0"/>
              <a:t>ржи</a:t>
            </a:r>
            <a:r>
              <a:rPr lang="ru-RU" dirty="0"/>
              <a:t>)</a:t>
            </a:r>
            <a:r>
              <a:rPr lang="ru-RU" dirty="0" smtClean="0"/>
              <a:t>: </a:t>
            </a:r>
            <a:r>
              <a:rPr lang="ru-RU" dirty="0" err="1" smtClean="0"/>
              <a:t>дигидроэргокристин</a:t>
            </a:r>
            <a:r>
              <a:rPr lang="ru-RU" dirty="0" smtClean="0"/>
              <a:t> (в составе комбинированного ЛП – </a:t>
            </a:r>
            <a:r>
              <a:rPr lang="ru-RU" dirty="0" err="1"/>
              <a:t>Н</a:t>
            </a:r>
            <a:r>
              <a:rPr lang="ru-RU" dirty="0" err="1" smtClean="0"/>
              <a:t>орматенс</a:t>
            </a:r>
            <a:r>
              <a:rPr lang="ru-RU" dirty="0" smtClean="0"/>
              <a:t>), </a:t>
            </a:r>
            <a:r>
              <a:rPr lang="ru-RU" dirty="0" err="1" smtClean="0"/>
              <a:t>дигидроэргокриптин</a:t>
            </a:r>
            <a:r>
              <a:rPr lang="ru-RU" dirty="0" smtClean="0"/>
              <a:t> </a:t>
            </a:r>
            <a:r>
              <a:rPr lang="ru-RU" dirty="0" smtClean="0"/>
              <a:t>(в составе комбинированного ЛП </a:t>
            </a:r>
            <a:r>
              <a:rPr lang="ru-RU" dirty="0" err="1" smtClean="0">
                <a:solidFill>
                  <a:srgbClr val="FF0000"/>
                </a:solidFill>
              </a:rPr>
              <a:t>Вазобрал</a:t>
            </a:r>
            <a:r>
              <a:rPr lang="ru-RU" dirty="0" smtClean="0"/>
              <a:t>, </a:t>
            </a:r>
            <a:r>
              <a:rPr lang="ru-RU" sz="1900" dirty="0" smtClean="0"/>
              <a:t>таблетки, раствор для инъекций</a:t>
            </a:r>
            <a:r>
              <a:rPr lang="ru-RU" dirty="0" smtClean="0"/>
              <a:t>). </a:t>
            </a:r>
            <a:endParaRPr lang="ru-RU" dirty="0" smtClean="0"/>
          </a:p>
          <a:p>
            <a:r>
              <a:rPr lang="ru-RU" dirty="0" smtClean="0"/>
              <a:t>А также их синтетические производные и аналоги: </a:t>
            </a:r>
            <a:r>
              <a:rPr lang="ru-RU" dirty="0" err="1">
                <a:solidFill>
                  <a:srgbClr val="FF0000"/>
                </a:solidFill>
              </a:rPr>
              <a:t>Б</a:t>
            </a:r>
            <a:r>
              <a:rPr lang="ru-RU" dirty="0" err="1" smtClean="0">
                <a:solidFill>
                  <a:srgbClr val="FF0000"/>
                </a:solidFill>
              </a:rPr>
              <a:t>ромокриптин</a:t>
            </a:r>
            <a:r>
              <a:rPr lang="ru-RU" dirty="0" smtClean="0"/>
              <a:t>, </a:t>
            </a:r>
            <a:r>
              <a:rPr lang="ru-RU" sz="1900" dirty="0" smtClean="0"/>
              <a:t>таблетки</a:t>
            </a:r>
            <a:endParaRPr lang="ru-RU" sz="1900" dirty="0"/>
          </a:p>
          <a:p>
            <a:r>
              <a:rPr lang="ru-RU" dirty="0" err="1">
                <a:solidFill>
                  <a:srgbClr val="FF0000"/>
                </a:solidFill>
              </a:rPr>
              <a:t>Н</a:t>
            </a:r>
            <a:r>
              <a:rPr lang="ru-RU" dirty="0" err="1" smtClean="0">
                <a:solidFill>
                  <a:srgbClr val="FF0000"/>
                </a:solidFill>
              </a:rPr>
              <a:t>ицерголин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err="1" smtClean="0">
                <a:solidFill>
                  <a:srgbClr val="FF0000"/>
                </a:solidFill>
              </a:rPr>
              <a:t>сермион</a:t>
            </a:r>
            <a:r>
              <a:rPr lang="ru-RU" dirty="0" smtClean="0">
                <a:solidFill>
                  <a:srgbClr val="FF0000"/>
                </a:solidFill>
              </a:rPr>
              <a:t>), </a:t>
            </a:r>
            <a:r>
              <a:rPr lang="ru-RU" sz="1900" dirty="0" smtClean="0"/>
              <a:t>таблетки, </a:t>
            </a:r>
            <a:r>
              <a:rPr lang="ru-RU" sz="1900" dirty="0" err="1" smtClean="0"/>
              <a:t>лиофилизат</a:t>
            </a:r>
            <a:r>
              <a:rPr lang="ru-RU" sz="1900" dirty="0" smtClean="0"/>
              <a:t> </a:t>
            </a:r>
            <a:r>
              <a:rPr lang="ru-RU" sz="1900" dirty="0"/>
              <a:t>для приготовления раствора для инъекций</a:t>
            </a:r>
            <a:endParaRPr lang="ru-RU" sz="1900" dirty="0" smtClean="0"/>
          </a:p>
          <a:p>
            <a:r>
              <a:rPr lang="ru-RU" dirty="0" err="1">
                <a:solidFill>
                  <a:srgbClr val="FF0000"/>
                </a:solidFill>
              </a:rPr>
              <a:t>П</a:t>
            </a:r>
            <a:r>
              <a:rPr lang="ru-RU" dirty="0" err="1" smtClean="0">
                <a:solidFill>
                  <a:srgbClr val="FF0000"/>
                </a:solidFill>
              </a:rPr>
              <a:t>ророксан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err="1" smtClean="0">
                <a:solidFill>
                  <a:srgbClr val="FF0000"/>
                </a:solidFill>
              </a:rPr>
              <a:t>пирроксан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вегетрокс</a:t>
            </a:r>
            <a:r>
              <a:rPr lang="ru-RU" dirty="0" smtClean="0"/>
              <a:t>), таблетки</a:t>
            </a:r>
          </a:p>
          <a:p>
            <a:r>
              <a:rPr lang="ru-RU" b="1" dirty="0" smtClean="0"/>
              <a:t>МД</a:t>
            </a:r>
            <a:r>
              <a:rPr lang="ru-RU" b="1" dirty="0" smtClean="0"/>
              <a:t>: </a:t>
            </a:r>
            <a:r>
              <a:rPr lang="ru-RU" dirty="0" smtClean="0"/>
              <a:t>блокируют α</a:t>
            </a:r>
            <a:r>
              <a:rPr lang="ru-RU" baseline="-25000" dirty="0" smtClean="0"/>
              <a:t>1</a:t>
            </a:r>
            <a:r>
              <a:rPr lang="ru-RU" dirty="0" smtClean="0"/>
              <a:t>- и α</a:t>
            </a:r>
            <a:r>
              <a:rPr lang="ru-RU" baseline="-25000" dirty="0" smtClean="0"/>
              <a:t>2</a:t>
            </a:r>
            <a:r>
              <a:rPr lang="ru-RU" dirty="0" smtClean="0"/>
              <a:t>-АР мышц сосудов, в результате чего сосуды  расширяются, улучшается кровообращение и процессы метаболизма в головном мозге, повышается устойчивость тканей мозга к гипоксии.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568952" cy="674136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Применяются</a:t>
            </a:r>
            <a:r>
              <a:rPr lang="ru-RU" dirty="0" smtClean="0"/>
              <a:t> при нарушениях внутриорганного кровообращения (</a:t>
            </a:r>
            <a:r>
              <a:rPr lang="ru-RU" dirty="0" err="1" smtClean="0"/>
              <a:t>кардиогенный</a:t>
            </a:r>
            <a:r>
              <a:rPr lang="ru-RU" dirty="0" smtClean="0"/>
              <a:t>, травматический, ожоговый шок); периферического кровообращения (болезнь </a:t>
            </a:r>
            <a:r>
              <a:rPr lang="ru-RU" dirty="0" err="1" smtClean="0"/>
              <a:t>Рейно</a:t>
            </a:r>
            <a:r>
              <a:rPr lang="ru-RU" dirty="0" smtClean="0"/>
              <a:t>, эндартериит, трофические язвы, сосудистая патология глаз и органов слуха). При атеросклерозе мозговых сосудов и последствиях тромбоза мозговых сосудов, вяло заживающих ранах, пролежнях, обморожениях;  при </a:t>
            </a:r>
            <a:r>
              <a:rPr lang="ru-RU" dirty="0" err="1" smtClean="0"/>
              <a:t>феохромоцитоме</a:t>
            </a:r>
            <a:r>
              <a:rPr lang="ru-RU" dirty="0" smtClean="0"/>
              <a:t> (гормонально активная опухоль мозгового вещества надпочечников, секретирующая адреналин, с периодическими гипертоническими кризами).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Побочные эффекты. </a:t>
            </a:r>
            <a:r>
              <a:rPr lang="ru-RU" dirty="0" smtClean="0"/>
              <a:t>В больших дозах снижают артериальное давление по ортостатическому типу: в два раза больше в вертикальном положении, чем в горизонтально положении. </a:t>
            </a:r>
          </a:p>
          <a:p>
            <a:r>
              <a:rPr lang="ru-RU" dirty="0" smtClean="0"/>
              <a:t>При резком изменении горизонтального положения тела на вертикальное -  возможен ортостатический коллапс с потерей сознания. Для профилактики коллапса, после введения </a:t>
            </a:r>
            <a:r>
              <a:rPr lang="ru-RU" dirty="0" err="1" smtClean="0"/>
              <a:t>альфа-адренолитиков</a:t>
            </a:r>
            <a:r>
              <a:rPr lang="ru-RU" dirty="0" smtClean="0"/>
              <a:t> нельзя вставать 1-2 часа. 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9248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Бета-адреноблокаторы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620688"/>
            <a:ext cx="85591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ЛП, которые взаимодействуют с β-</a:t>
            </a:r>
            <a:r>
              <a:rPr lang="ru-RU" sz="2000" dirty="0" err="1" smtClean="0"/>
              <a:t>адренорецепторами</a:t>
            </a:r>
            <a:r>
              <a:rPr lang="ru-RU" sz="2000" dirty="0" smtClean="0"/>
              <a:t> </a:t>
            </a:r>
            <a:r>
              <a:rPr lang="ru-RU" sz="2000" dirty="0" smtClean="0"/>
              <a:t>(ингибируют </a:t>
            </a:r>
            <a:r>
              <a:rPr lang="ru-RU" sz="2000" dirty="0" smtClean="0"/>
              <a:t>их). В зависимости от типа рецепторов, с которыми они связываются выделяют 3 подгруппы: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1) Неселективные: бета1,2-адреноблокаторы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err="1" smtClean="0"/>
              <a:t>Пропранолол</a:t>
            </a:r>
            <a:r>
              <a:rPr lang="ru-RU" sz="2000" dirty="0" smtClean="0"/>
              <a:t> (</a:t>
            </a:r>
            <a:r>
              <a:rPr lang="ru-RU" sz="2000" dirty="0" err="1" smtClean="0"/>
              <a:t>анаприлин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Соталол</a:t>
            </a:r>
            <a:r>
              <a:rPr lang="ru-RU" sz="2000" dirty="0" smtClean="0"/>
              <a:t> (</a:t>
            </a:r>
            <a:r>
              <a:rPr lang="ru-RU" sz="2000" dirty="0" err="1" smtClean="0"/>
              <a:t>сотагексал</a:t>
            </a:r>
            <a:r>
              <a:rPr lang="ru-RU" sz="2000" dirty="0" smtClean="0"/>
              <a:t>)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</a:rPr>
              <a:t>) </a:t>
            </a:r>
            <a:r>
              <a:rPr lang="ru-RU" sz="2000" b="1" dirty="0" err="1" smtClean="0">
                <a:solidFill>
                  <a:srgbClr val="FF0000"/>
                </a:solidFill>
              </a:rPr>
              <a:t>Кардиоселективные</a:t>
            </a:r>
            <a:r>
              <a:rPr lang="ru-RU" sz="2000" b="1" dirty="0" smtClean="0">
                <a:solidFill>
                  <a:srgbClr val="FF0000"/>
                </a:solidFill>
              </a:rPr>
              <a:t> бета 1-адреноблокаторы: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err="1" smtClean="0"/>
              <a:t>Метопролол</a:t>
            </a:r>
            <a:r>
              <a:rPr lang="ru-RU" sz="2000" dirty="0" smtClean="0"/>
              <a:t> (</a:t>
            </a:r>
            <a:r>
              <a:rPr lang="ru-RU" sz="2000" dirty="0" err="1" smtClean="0"/>
              <a:t>эгилок</a:t>
            </a:r>
            <a:r>
              <a:rPr lang="ru-RU" sz="2000" dirty="0" smtClean="0"/>
              <a:t>, </a:t>
            </a:r>
            <a:r>
              <a:rPr lang="ru-RU" sz="2000" dirty="0" err="1" smtClean="0"/>
              <a:t>беталок</a:t>
            </a:r>
            <a:r>
              <a:rPr lang="ru-RU" sz="2000" dirty="0" smtClean="0"/>
              <a:t> </a:t>
            </a:r>
            <a:r>
              <a:rPr lang="ru-RU" sz="2000" dirty="0" err="1" smtClean="0"/>
              <a:t>зок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Бисопролол</a:t>
            </a:r>
            <a:r>
              <a:rPr lang="ru-RU" sz="2000" dirty="0" smtClean="0"/>
              <a:t> (</a:t>
            </a:r>
            <a:r>
              <a:rPr lang="ru-RU" sz="2000" dirty="0" err="1" smtClean="0"/>
              <a:t>конкор</a:t>
            </a:r>
            <a:r>
              <a:rPr lang="ru-RU" sz="2000" dirty="0" smtClean="0"/>
              <a:t>, </a:t>
            </a:r>
            <a:r>
              <a:rPr lang="ru-RU" sz="2000" dirty="0" err="1" smtClean="0"/>
              <a:t>бипрол</a:t>
            </a:r>
            <a:r>
              <a:rPr lang="ru-RU" sz="2000" dirty="0" smtClean="0"/>
              <a:t>, </a:t>
            </a:r>
            <a:r>
              <a:rPr lang="ru-RU" sz="2000" dirty="0" err="1" smtClean="0"/>
              <a:t>бисогамма</a:t>
            </a:r>
            <a:r>
              <a:rPr lang="ru-RU" sz="2000" dirty="0" smtClean="0"/>
              <a:t>)</a:t>
            </a:r>
            <a:endParaRPr lang="ru-RU" sz="2000" dirty="0" smtClean="0"/>
          </a:p>
          <a:p>
            <a:r>
              <a:rPr lang="ru-RU" sz="2000" dirty="0" err="1" smtClean="0"/>
              <a:t>Бетаксолол</a:t>
            </a:r>
            <a:r>
              <a:rPr lang="ru-RU" sz="2000" dirty="0" smtClean="0"/>
              <a:t> (</a:t>
            </a:r>
            <a:r>
              <a:rPr lang="ru-RU" sz="2000" dirty="0" err="1" smtClean="0"/>
              <a:t>локрен</a:t>
            </a:r>
            <a:r>
              <a:rPr lang="ru-RU" sz="2000" dirty="0" smtClean="0"/>
              <a:t>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3) Гибридные </a:t>
            </a:r>
            <a:r>
              <a:rPr lang="ru-RU" sz="2000" b="1" dirty="0" smtClean="0">
                <a:solidFill>
                  <a:srgbClr val="FF0000"/>
                </a:solidFill>
              </a:rPr>
              <a:t>альфа</a:t>
            </a:r>
            <a:r>
              <a:rPr lang="ru-RU" sz="2000" b="1" dirty="0" smtClean="0">
                <a:solidFill>
                  <a:srgbClr val="FF0000"/>
                </a:solidFill>
              </a:rPr>
              <a:t>, бета-адреноблокаторы: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err="1" smtClean="0"/>
              <a:t>Карведилол</a:t>
            </a:r>
            <a:r>
              <a:rPr lang="ru-RU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акридилол</a:t>
            </a:r>
            <a:r>
              <a:rPr lang="ru-RU" sz="2000" dirty="0" smtClean="0"/>
              <a:t>, </a:t>
            </a:r>
            <a:r>
              <a:rPr lang="ru-RU" sz="2000" dirty="0" err="1" smtClean="0"/>
              <a:t>багодилол</a:t>
            </a:r>
            <a:r>
              <a:rPr lang="ru-RU" sz="2000" dirty="0" smtClean="0"/>
              <a:t>)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3455" t="19273" r="10546" b="10909"/>
          <a:stretch/>
        </p:blipFill>
        <p:spPr>
          <a:xfrm>
            <a:off x="6557470" y="5368337"/>
            <a:ext cx="2174640" cy="1112283"/>
          </a:xfrm>
          <a:prstGeom prst="rect">
            <a:avLst/>
          </a:prstGeom>
        </p:spPr>
      </p:pic>
      <p:pic>
        <p:nvPicPr>
          <p:cNvPr id="6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4779722"/>
            <a:ext cx="2880320" cy="1908656"/>
          </a:xfrm>
          <a:prstGeom prst="rect">
            <a:avLst/>
          </a:prstGeom>
        </p:spPr>
      </p:pic>
      <p:pic>
        <p:nvPicPr>
          <p:cNvPr id="7" name="Содержимое 3"/>
          <p:cNvPicPr>
            <a:picLocks noChangeAspect="1"/>
          </p:cNvPicPr>
          <p:nvPr/>
        </p:nvPicPr>
        <p:blipFill rotWithShape="1">
          <a:blip r:embed="rId4" cstate="print"/>
          <a:srcRect l="9737" t="27760" r="10369" b="31344"/>
          <a:stretch/>
        </p:blipFill>
        <p:spPr>
          <a:xfrm>
            <a:off x="7020272" y="1579931"/>
            <a:ext cx="1626882" cy="843694"/>
          </a:xfrm>
          <a:prstGeom prst="rect">
            <a:avLst/>
          </a:prstGeom>
        </p:spPr>
      </p:pic>
      <p:pic>
        <p:nvPicPr>
          <p:cNvPr id="8" name="Рисунок 7" descr="001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9967" y="4595625"/>
            <a:ext cx="1239331" cy="1971464"/>
          </a:xfrm>
          <a:prstGeom prst="rect">
            <a:avLst/>
          </a:prstGeom>
        </p:spPr>
      </p:pic>
      <p:pic>
        <p:nvPicPr>
          <p:cNvPr id="9" name="Рисунок 8" descr="соо.jpg"/>
          <p:cNvPicPr>
            <a:picLocks noChangeAspect="1"/>
          </p:cNvPicPr>
          <p:nvPr/>
        </p:nvPicPr>
        <p:blipFill>
          <a:blip r:embed="rId6" cstate="print"/>
          <a:srcRect l="8060" t="7429" r="8654" b="9364"/>
          <a:stretch>
            <a:fillRect/>
          </a:stretch>
        </p:blipFill>
        <p:spPr>
          <a:xfrm>
            <a:off x="6744690" y="3698836"/>
            <a:ext cx="1800200" cy="1083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0146"/>
            <a:ext cx="7467600" cy="3305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372" y="620688"/>
            <a:ext cx="8657244" cy="48737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Комбинированные препараты:</a:t>
            </a:r>
          </a:p>
          <a:p>
            <a:r>
              <a:rPr lang="ru-RU" dirty="0" err="1" smtClean="0"/>
              <a:t>Бисопролол+Амлодипин</a:t>
            </a:r>
            <a:r>
              <a:rPr lang="ru-RU" dirty="0" smtClean="0"/>
              <a:t> (</a:t>
            </a:r>
            <a:r>
              <a:rPr lang="ru-RU" dirty="0" err="1" smtClean="0"/>
              <a:t>Нипертен</a:t>
            </a:r>
            <a:r>
              <a:rPr lang="ru-RU" dirty="0" smtClean="0"/>
              <a:t> </a:t>
            </a:r>
            <a:r>
              <a:rPr lang="ru-RU" dirty="0" err="1" smtClean="0"/>
              <a:t>Комби</a:t>
            </a:r>
            <a:r>
              <a:rPr lang="ru-RU" dirty="0" smtClean="0"/>
              <a:t>, </a:t>
            </a:r>
            <a:r>
              <a:rPr lang="ru-RU" dirty="0" err="1" smtClean="0"/>
              <a:t>КонкорАМ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Бисопролол+Гидрохлортиазид</a:t>
            </a:r>
            <a:r>
              <a:rPr lang="ru-RU" dirty="0" smtClean="0"/>
              <a:t> (</a:t>
            </a:r>
            <a:r>
              <a:rPr lang="ru-RU" dirty="0" err="1" smtClean="0"/>
              <a:t>Конкор</a:t>
            </a:r>
            <a:r>
              <a:rPr lang="ru-RU" dirty="0" smtClean="0"/>
              <a:t> НСТ)</a:t>
            </a:r>
          </a:p>
          <a:p>
            <a:r>
              <a:rPr lang="ru-RU" dirty="0" err="1" smtClean="0"/>
              <a:t>Бисопролол+Периндоприл</a:t>
            </a:r>
            <a:r>
              <a:rPr lang="ru-RU" dirty="0" smtClean="0"/>
              <a:t> (</a:t>
            </a:r>
            <a:r>
              <a:rPr lang="ru-RU" dirty="0" err="1" smtClean="0"/>
              <a:t>Престилол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15351"/>
          <a:stretch/>
        </p:blipFill>
        <p:spPr>
          <a:xfrm>
            <a:off x="5148064" y="2541318"/>
            <a:ext cx="2832841" cy="1992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15" y="4773804"/>
            <a:ext cx="3266434" cy="1607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8000" r="16401" b="8000"/>
          <a:stretch/>
        </p:blipFill>
        <p:spPr>
          <a:xfrm>
            <a:off x="539552" y="3140968"/>
            <a:ext cx="2277343" cy="28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16632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Селективные</a:t>
            </a:r>
            <a:r>
              <a:rPr lang="ru-RU" dirty="0" smtClean="0"/>
              <a:t> препараты избирательно блокируют β</a:t>
            </a:r>
            <a:r>
              <a:rPr lang="ru-RU" baseline="-25000" dirty="0" smtClean="0"/>
              <a:t>1</a:t>
            </a:r>
            <a:r>
              <a:rPr lang="ru-RU" dirty="0" smtClean="0"/>
              <a:t>-адренорецепторы миокарда и препятствуют активирующему воздействию на них адреналина  и норадреналина, в результате уменьшается сила и частота сердечных сокращений, что в результате приводит к снижению АД.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Неселективные</a:t>
            </a:r>
            <a:r>
              <a:rPr lang="ru-RU" dirty="0" smtClean="0"/>
              <a:t> препараты блокируют и β</a:t>
            </a:r>
            <a:r>
              <a:rPr lang="ru-RU" baseline="-25000" dirty="0" smtClean="0"/>
              <a:t>1</a:t>
            </a:r>
            <a:r>
              <a:rPr lang="ru-RU" dirty="0" smtClean="0"/>
              <a:t>-адренорецепторы, и β</a:t>
            </a:r>
            <a:r>
              <a:rPr lang="ru-RU" baseline="-25000" dirty="0" smtClean="0"/>
              <a:t>2</a:t>
            </a:r>
            <a:r>
              <a:rPr lang="ru-RU" dirty="0" smtClean="0"/>
              <a:t>-адренорецепторы в гладкомышечных клетках бронхов, что может вызвать </a:t>
            </a:r>
            <a:r>
              <a:rPr lang="ru-RU" dirty="0" err="1" smtClean="0"/>
              <a:t>бронхоспазм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Гибридные  альфа, </a:t>
            </a:r>
            <a:r>
              <a:rPr lang="ru-RU" dirty="0" err="1" smtClean="0">
                <a:solidFill>
                  <a:srgbClr val="FF0000"/>
                </a:solidFill>
              </a:rPr>
              <a:t>бета-адренолитики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блокируют бета1,- и бета2-адренорецепторы</a:t>
            </a:r>
            <a:r>
              <a:rPr lang="ru-RU" b="1" dirty="0" smtClean="0"/>
              <a:t>, </a:t>
            </a:r>
            <a:r>
              <a:rPr lang="ru-RU" dirty="0" smtClean="0"/>
              <a:t>а также</a:t>
            </a:r>
            <a:r>
              <a:rPr lang="ru-RU" b="1" dirty="0" smtClean="0"/>
              <a:t> </a:t>
            </a:r>
            <a:r>
              <a:rPr lang="ru-RU" dirty="0" smtClean="0"/>
              <a:t>альфа1 –</a:t>
            </a:r>
            <a:r>
              <a:rPr lang="ru-RU" dirty="0" err="1" smtClean="0"/>
              <a:t>адренорецепторы</a:t>
            </a:r>
            <a:r>
              <a:rPr lang="ru-RU" dirty="0" smtClean="0"/>
              <a:t> кровеносных сосудов, и в отличие от вышеуказанных </a:t>
            </a:r>
            <a:r>
              <a:rPr lang="ru-RU" dirty="0" err="1" smtClean="0"/>
              <a:t>бета-адрнолитиков</a:t>
            </a:r>
            <a:r>
              <a:rPr lang="ru-RU" dirty="0" smtClean="0"/>
              <a:t>, оказывают прямое сосудорасширяющее действие.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33201" r="6951" b="22701"/>
          <a:stretch/>
        </p:blipFill>
        <p:spPr>
          <a:xfrm>
            <a:off x="467544" y="4957398"/>
            <a:ext cx="2664296" cy="1364639"/>
          </a:xfrm>
          <a:prstGeom prst="rect">
            <a:avLst/>
          </a:prstGeom>
        </p:spPr>
      </p:pic>
      <p:pic>
        <p:nvPicPr>
          <p:cNvPr id="5" name="Содержимое 3"/>
          <p:cNvPicPr>
            <a:picLocks noChangeAspect="1"/>
          </p:cNvPicPr>
          <p:nvPr/>
        </p:nvPicPr>
        <p:blipFill rotWithShape="1">
          <a:blip r:embed="rId3" cstate="print"/>
          <a:srcRect l="9737" t="27760" r="10369" b="31344"/>
          <a:stretch/>
        </p:blipFill>
        <p:spPr>
          <a:xfrm>
            <a:off x="5364088" y="3430715"/>
            <a:ext cx="1943927" cy="1008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5627" r="6688" b="15627"/>
          <a:stretch/>
        </p:blipFill>
        <p:spPr>
          <a:xfrm>
            <a:off x="5796136" y="5301208"/>
            <a:ext cx="2304256" cy="1120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6401" r="4851" b="17451"/>
          <a:stretch/>
        </p:blipFill>
        <p:spPr>
          <a:xfrm>
            <a:off x="3491880" y="4957398"/>
            <a:ext cx="1944216" cy="1407881"/>
          </a:xfrm>
          <a:prstGeom prst="rect">
            <a:avLst/>
          </a:prstGeom>
        </p:spPr>
      </p:pic>
      <p:pic>
        <p:nvPicPr>
          <p:cNvPr id="8" name="Рисунок 7" descr="соо.jpg"/>
          <p:cNvPicPr>
            <a:picLocks noChangeAspect="1"/>
          </p:cNvPicPr>
          <p:nvPr/>
        </p:nvPicPr>
        <p:blipFill>
          <a:blip r:embed="rId6" cstate="print"/>
          <a:srcRect l="8060" t="7429" r="8654" b="9364"/>
          <a:stretch>
            <a:fillRect/>
          </a:stretch>
        </p:blipFill>
        <p:spPr>
          <a:xfrm>
            <a:off x="2231740" y="3501008"/>
            <a:ext cx="1800200" cy="1083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16632"/>
            <a:ext cx="4824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Влияние на бета1-адренорецепторы миокарда проявляется ослаблением  стимулирующего влияния катехоламинов (норадреналина, адреналина и дофамина) на сердце. </a:t>
            </a:r>
          </a:p>
          <a:p>
            <a:r>
              <a:rPr lang="ru-RU" dirty="0" smtClean="0"/>
              <a:t>Таким механизмом действия </a:t>
            </a:r>
            <a:r>
              <a:rPr lang="ru-RU" dirty="0" err="1" smtClean="0"/>
              <a:t>бета-адренолитиков</a:t>
            </a:r>
            <a:r>
              <a:rPr lang="ru-RU" dirty="0" smtClean="0"/>
              <a:t> обусловлены их основные фармакологические эффекты: </a:t>
            </a:r>
            <a:r>
              <a:rPr lang="ru-RU" dirty="0" err="1" smtClean="0"/>
              <a:t>антиангинальный</a:t>
            </a:r>
            <a:r>
              <a:rPr lang="ru-RU" dirty="0" smtClean="0"/>
              <a:t>, противоаритмический, </a:t>
            </a:r>
            <a:r>
              <a:rPr lang="ru-RU" dirty="0" err="1" smtClean="0"/>
              <a:t>антигипертензивный</a:t>
            </a:r>
            <a:r>
              <a:rPr lang="ru-RU" dirty="0" smtClean="0"/>
              <a:t>.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Антиангинальное</a:t>
            </a:r>
            <a:r>
              <a:rPr lang="ru-RU" dirty="0" smtClean="0">
                <a:solidFill>
                  <a:srgbClr val="FF0000"/>
                </a:solidFill>
              </a:rPr>
              <a:t> действие </a:t>
            </a:r>
            <a:r>
              <a:rPr lang="ru-RU" dirty="0" smtClean="0"/>
              <a:t>обусловлено снижением частоты, силы сердечных сокращений, уменьшением сердечного выброса и снижением потребности миокарда в кислороде.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Противоаритмическое действие </a:t>
            </a:r>
            <a:r>
              <a:rPr lang="ru-RU" dirty="0" smtClean="0"/>
              <a:t>обусловлено уменьшением возбудимости и автоматизма синусного, атриовентрикулярного узлов, эктопических очагов (в большей степени в желудочках). 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5" name="Содержимое 3"/>
          <p:cNvPicPr>
            <a:picLocks noChangeAspect="1"/>
          </p:cNvPicPr>
          <p:nvPr/>
        </p:nvPicPr>
        <p:blipFill rotWithShape="1">
          <a:blip r:embed="rId2" cstate="print"/>
          <a:srcRect l="9737" t="27760" r="10369" b="31344"/>
          <a:stretch/>
        </p:blipFill>
        <p:spPr>
          <a:xfrm>
            <a:off x="5813775" y="260648"/>
            <a:ext cx="2499334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6401" r="4851" b="17451"/>
          <a:stretch/>
        </p:blipFill>
        <p:spPr>
          <a:xfrm>
            <a:off x="5919886" y="1700808"/>
            <a:ext cx="228711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13455" t="19273" r="10546" b="10909"/>
          <a:stretch/>
        </p:blipFill>
        <p:spPr>
          <a:xfrm>
            <a:off x="5711143" y="3550753"/>
            <a:ext cx="2935974" cy="1501689"/>
          </a:xfrm>
          <a:prstGeom prst="rect">
            <a:avLst/>
          </a:prstGeom>
        </p:spPr>
      </p:pic>
      <p:pic>
        <p:nvPicPr>
          <p:cNvPr id="8" name="Рисунок 7" descr="соо.jpg"/>
          <p:cNvPicPr>
            <a:picLocks noChangeAspect="1"/>
          </p:cNvPicPr>
          <p:nvPr/>
        </p:nvPicPr>
        <p:blipFill>
          <a:blip r:embed="rId5" cstate="print"/>
          <a:srcRect l="8060" t="7429" r="8654" b="9364"/>
          <a:stretch>
            <a:fillRect/>
          </a:stretch>
        </p:blipFill>
        <p:spPr>
          <a:xfrm>
            <a:off x="5946934" y="5075707"/>
            <a:ext cx="2724445" cy="1498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/>
          <p:cNvPicPr>
            <a:picLocks noChangeAspect="1"/>
          </p:cNvPicPr>
          <p:nvPr/>
        </p:nvPicPr>
        <p:blipFill rotWithShape="1">
          <a:blip r:embed="rId2" cstate="print"/>
          <a:srcRect l="9737" t="27760" r="10369" b="31344"/>
          <a:stretch/>
        </p:blipFill>
        <p:spPr>
          <a:xfrm>
            <a:off x="5604805" y="248913"/>
            <a:ext cx="2499334" cy="12961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2" y="116632"/>
            <a:ext cx="48245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Антигипертензивное</a:t>
            </a:r>
            <a:r>
              <a:rPr lang="ru-RU" dirty="0" smtClean="0">
                <a:solidFill>
                  <a:srgbClr val="FF0000"/>
                </a:solidFill>
              </a:rPr>
              <a:t> действие </a:t>
            </a:r>
            <a:r>
              <a:rPr lang="ru-RU" dirty="0" err="1" smtClean="0"/>
              <a:t>бета-адренолитиков</a:t>
            </a:r>
            <a:r>
              <a:rPr lang="ru-RU" dirty="0" smtClean="0"/>
              <a:t> обусловлено снижением возбудимости сосудодвигательного центра и структур головного мозга, участвующих в регуляции артериального давления при </a:t>
            </a:r>
            <a:r>
              <a:rPr lang="ru-RU" dirty="0" err="1" smtClean="0"/>
              <a:t>психоэмоциональных</a:t>
            </a:r>
            <a:r>
              <a:rPr lang="ru-RU" dirty="0" smtClean="0"/>
              <a:t> воздействиях, - гипоталамуса и </a:t>
            </a:r>
            <a:r>
              <a:rPr lang="ru-RU" dirty="0" err="1" smtClean="0"/>
              <a:t>лимбической</a:t>
            </a:r>
            <a:r>
              <a:rPr lang="ru-RU" dirty="0" smtClean="0"/>
              <a:t> системы;  снижением секреции ренина ЮГА (</a:t>
            </a:r>
            <a:r>
              <a:rPr lang="ru-RU" dirty="0" err="1" smtClean="0"/>
              <a:t>юкстагломерулярный</a:t>
            </a:r>
            <a:r>
              <a:rPr lang="ru-RU" dirty="0" smtClean="0"/>
              <a:t> аппарат) почек и уменьшением образования </a:t>
            </a:r>
            <a:r>
              <a:rPr lang="ru-RU" dirty="0" err="1" smtClean="0"/>
              <a:t>прессорного</a:t>
            </a:r>
            <a:r>
              <a:rPr lang="ru-RU" dirty="0" smtClean="0"/>
              <a:t> фактора </a:t>
            </a:r>
            <a:r>
              <a:rPr lang="ru-RU" dirty="0" err="1" smtClean="0"/>
              <a:t>ангиотензина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Бета-адренолитики</a:t>
            </a:r>
            <a:r>
              <a:rPr lang="ru-RU" dirty="0" smtClean="0"/>
              <a:t> не вызывают ортостатические явления, препятствуют росту артериального давления при стрессе, физических нагрузках. </a:t>
            </a:r>
          </a:p>
          <a:p>
            <a:r>
              <a:rPr lang="ru-RU" dirty="0" smtClean="0"/>
              <a:t>Снижают летальность и улучшают качество жизни пациентов, уменьшая частоту осложнений артериальной гипертензии – инфаркт миокарда, аритмии, сердечной недостаточности, мозгового инсульта.</a:t>
            </a:r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33201" r="6951" b="22701"/>
          <a:stretch/>
        </p:blipFill>
        <p:spPr>
          <a:xfrm>
            <a:off x="5442075" y="5270767"/>
            <a:ext cx="2664296" cy="144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13455" t="19273" r="10546" b="10909"/>
          <a:stretch/>
        </p:blipFill>
        <p:spPr>
          <a:xfrm>
            <a:off x="5497842" y="1700807"/>
            <a:ext cx="2935974" cy="1501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6401" r="4851" b="17451"/>
          <a:stretch/>
        </p:blipFill>
        <p:spPr>
          <a:xfrm>
            <a:off x="5452105" y="3325971"/>
            <a:ext cx="2637680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16632"/>
            <a:ext cx="85591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Показания </a:t>
            </a:r>
          </a:p>
          <a:p>
            <a:r>
              <a:rPr lang="ru-RU" sz="2000" dirty="0" smtClean="0"/>
              <a:t>1. Артериальная гипертензия (АГ) - уменьшают риск смерти от мозгового инсульта.</a:t>
            </a:r>
          </a:p>
          <a:p>
            <a:r>
              <a:rPr lang="ru-RU" sz="2000" dirty="0" smtClean="0"/>
              <a:t>2. Ишемическая болезнь сердца (ИБС).</a:t>
            </a:r>
          </a:p>
          <a:p>
            <a:r>
              <a:rPr lang="ru-RU" sz="2000" dirty="0" smtClean="0"/>
              <a:t>3. Острый инфаркт миокарда (ОИМ) - уменьшают площадь ишемии, т.е. зону очага некроза, уменьшают риск смерти, уменьшают риск повторного ОИМ (когда нет противопоказаний к назначению).</a:t>
            </a:r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Тахиартмии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8. Мигрень.</a:t>
            </a:r>
          </a:p>
          <a:p>
            <a:r>
              <a:rPr lang="ru-RU" sz="2000" dirty="0" smtClean="0"/>
              <a:t>9. Сердечная недостаточность (</a:t>
            </a:r>
            <a:r>
              <a:rPr lang="ru-RU" sz="2000" dirty="0" err="1" smtClean="0"/>
              <a:t>метопролол</a:t>
            </a:r>
            <a:r>
              <a:rPr lang="ru-RU" sz="2000" dirty="0" smtClean="0"/>
              <a:t>, </a:t>
            </a:r>
            <a:r>
              <a:rPr lang="ru-RU" sz="2000" dirty="0" err="1" smtClean="0"/>
              <a:t>бисопролол</a:t>
            </a:r>
            <a:r>
              <a:rPr lang="ru-RU" sz="2000" dirty="0" smtClean="0"/>
              <a:t>). 	</a:t>
            </a:r>
            <a:endParaRPr lang="ru-RU" sz="20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5" name="Содержимое 3"/>
          <p:cNvPicPr>
            <a:picLocks noChangeAspect="1"/>
          </p:cNvPicPr>
          <p:nvPr/>
        </p:nvPicPr>
        <p:blipFill rotWithShape="1">
          <a:blip r:embed="rId2" cstate="print"/>
          <a:srcRect l="9737" t="27760" r="10369" b="31344"/>
          <a:stretch/>
        </p:blipFill>
        <p:spPr>
          <a:xfrm>
            <a:off x="395536" y="4905890"/>
            <a:ext cx="2499334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3455" t="19273" r="10546" b="10909"/>
          <a:stretch/>
        </p:blipFill>
        <p:spPr>
          <a:xfrm>
            <a:off x="3237556" y="4232361"/>
            <a:ext cx="2935974" cy="1501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6401" r="4851" b="17451"/>
          <a:stretch/>
        </p:blipFill>
        <p:spPr>
          <a:xfrm>
            <a:off x="6516216" y="4941168"/>
            <a:ext cx="2287111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29249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Неселективный </a:t>
            </a:r>
            <a:r>
              <a:rPr lang="ru-RU" dirty="0"/>
              <a:t>б</a:t>
            </a:r>
            <a:r>
              <a:rPr lang="ru-RU" dirty="0" smtClean="0"/>
              <a:t>ета1,2-АБ </a:t>
            </a:r>
            <a:r>
              <a:rPr lang="ru-RU" dirty="0" err="1">
                <a:solidFill>
                  <a:srgbClr val="FF0000"/>
                </a:solidFill>
              </a:rPr>
              <a:t>С</a:t>
            </a:r>
            <a:r>
              <a:rPr lang="ru-RU" dirty="0" err="1" smtClean="0">
                <a:solidFill>
                  <a:srgbClr val="FF0000"/>
                </a:solidFill>
              </a:rPr>
              <a:t>оталол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err="1" smtClean="0">
                <a:solidFill>
                  <a:srgbClr val="FF0000"/>
                </a:solidFill>
              </a:rPr>
              <a:t>сотагексал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относится к антиаритмическим средствам класса III. </a:t>
            </a:r>
          </a:p>
          <a:p>
            <a:r>
              <a:rPr lang="ru-RU" dirty="0" smtClean="0"/>
              <a:t>Оказывает выраженное антиаритмическое действие, механизм которого заключается в увеличении длительности потенциала действия и удлинении абсолютного рефрактерного периода во всех участках проводящей системы сердца. </a:t>
            </a:r>
            <a:endParaRPr lang="ru-RU" dirty="0" smtClean="0"/>
          </a:p>
          <a:p>
            <a:r>
              <a:rPr lang="ru-RU" dirty="0" smtClean="0"/>
              <a:t>Уменьшает </a:t>
            </a:r>
            <a:r>
              <a:rPr lang="ru-RU" dirty="0" smtClean="0"/>
              <a:t>ЧСС и сократительную способность миокарда, замедляет AV-проводимость. </a:t>
            </a:r>
            <a:endParaRPr lang="ru-RU" dirty="0" smtClean="0"/>
          </a:p>
          <a:p>
            <a:r>
              <a:rPr lang="ru-RU" dirty="0" smtClean="0"/>
              <a:t>Применяется </a:t>
            </a:r>
            <a:r>
              <a:rPr lang="ru-RU" dirty="0" smtClean="0"/>
              <a:t>при </a:t>
            </a:r>
            <a:r>
              <a:rPr lang="ru-RU" dirty="0" err="1" smtClean="0"/>
              <a:t>тахиаритмиях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соо.jpg"/>
          <p:cNvPicPr>
            <a:picLocks noChangeAspect="1"/>
          </p:cNvPicPr>
          <p:nvPr/>
        </p:nvPicPr>
        <p:blipFill>
          <a:blip r:embed="rId2" cstate="print"/>
          <a:srcRect l="8060" t="7429" r="8654" b="9364"/>
          <a:stretch>
            <a:fillRect/>
          </a:stretch>
        </p:blipFill>
        <p:spPr>
          <a:xfrm>
            <a:off x="2299890" y="3645024"/>
            <a:ext cx="4544220" cy="27363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799288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Особенности </a:t>
            </a:r>
            <a:r>
              <a:rPr lang="ru-RU" b="1" dirty="0" smtClean="0">
                <a:solidFill>
                  <a:srgbClr val="FF0000"/>
                </a:solidFill>
              </a:rPr>
              <a:t>применения. </a:t>
            </a:r>
            <a:r>
              <a:rPr lang="ru-RU" dirty="0" smtClean="0"/>
              <a:t>Принимают внутрь при АГ в таблетках независимо от приема пищи 2 раза в день, постепенно увеличивая дозировку.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Побочные эффекты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Синдром отдачи при резкой отмене – гипертонический криз приступ стенокардии.</a:t>
            </a:r>
          </a:p>
          <a:p>
            <a:r>
              <a:rPr lang="ru-RU" dirty="0" smtClean="0"/>
              <a:t>Брадикардия (следить за ЧСС).</a:t>
            </a:r>
          </a:p>
          <a:p>
            <a:r>
              <a:rPr lang="ru-RU" dirty="0" smtClean="0"/>
              <a:t>Неселективные </a:t>
            </a:r>
            <a:r>
              <a:rPr lang="ru-RU" dirty="0" err="1" smtClean="0"/>
              <a:t>бета-АБ</a:t>
            </a:r>
            <a:r>
              <a:rPr lang="ru-RU" dirty="0" smtClean="0"/>
              <a:t> в результате блокады бета2АР гладких мышц повышают тонус бронхов (</a:t>
            </a:r>
            <a:r>
              <a:rPr lang="ru-RU" dirty="0" err="1" smtClean="0"/>
              <a:t>бронхоспазм</a:t>
            </a:r>
            <a:r>
              <a:rPr lang="ru-RU" dirty="0" smtClean="0"/>
              <a:t>), поэтому противопоказаны при бронхиальной астме.</a:t>
            </a:r>
          </a:p>
          <a:p>
            <a:r>
              <a:rPr lang="ru-RU" dirty="0" smtClean="0"/>
              <a:t>Снижают секрецию инсулина, могут вызвать гипогликемию, поэтому противопоказаны при сахарном диабете.</a:t>
            </a:r>
          </a:p>
          <a:p>
            <a:r>
              <a:rPr lang="ru-RU" dirty="0" smtClean="0"/>
              <a:t>Ухудшают периферическое кровообращение (похолодание конечностей).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Противопоказания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Бронхиальная астма, беременность, лактация, брадикардия, гипотония, а-</a:t>
            </a:r>
            <a:r>
              <a:rPr lang="en-US" dirty="0" smtClean="0"/>
              <a:t>v</a:t>
            </a:r>
            <a:r>
              <a:rPr lang="ru-RU" dirty="0" smtClean="0"/>
              <a:t> блокада </a:t>
            </a:r>
            <a:r>
              <a:rPr lang="en-US" dirty="0" smtClean="0"/>
              <a:t>II</a:t>
            </a:r>
            <a:r>
              <a:rPr lang="ru-RU" dirty="0" smtClean="0"/>
              <a:t>-</a:t>
            </a:r>
            <a:r>
              <a:rPr lang="en-US" dirty="0" smtClean="0"/>
              <a:t>III</a:t>
            </a:r>
            <a:r>
              <a:rPr lang="ru-RU" dirty="0" smtClean="0"/>
              <a:t> степени, нарушение периферического кровообращения сахарный диабет.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19038" y="5053344"/>
            <a:ext cx="2755937" cy="1548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3455" t="19273" r="10546" b="10909"/>
          <a:stretch/>
        </p:blipFill>
        <p:spPr>
          <a:xfrm>
            <a:off x="611560" y="2870270"/>
            <a:ext cx="1973019" cy="1278809"/>
          </a:xfrm>
          <a:prstGeom prst="rect">
            <a:avLst/>
          </a:prstGeom>
        </p:spPr>
      </p:pic>
      <p:pic>
        <p:nvPicPr>
          <p:cNvPr id="9" name="Рисунок 8" descr="00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6336" y="5229200"/>
            <a:ext cx="1080120" cy="1508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2" y="116632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Классификация адренергических ЛП включает две основные группы: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1)   </a:t>
            </a:r>
            <a:r>
              <a:rPr lang="ru-RU" sz="2400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– это ЛП, стимулирующие </a:t>
            </a:r>
            <a:r>
              <a:rPr lang="ru-RU" sz="2400" dirty="0" err="1" smtClean="0"/>
              <a:t>адренорецепторы</a:t>
            </a:r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2) </a:t>
            </a:r>
            <a:r>
              <a:rPr lang="ru-RU" sz="2400" dirty="0" err="1" smtClean="0">
                <a:solidFill>
                  <a:srgbClr val="FF0000"/>
                </a:solidFill>
              </a:rPr>
              <a:t>Адреноблокаторы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– это ЛП, ингибирующие или </a:t>
            </a:r>
            <a:r>
              <a:rPr lang="ru-RU" sz="2400" dirty="0" err="1" smtClean="0"/>
              <a:t>блокириующие</a:t>
            </a:r>
            <a:r>
              <a:rPr lang="ru-RU" sz="2400" dirty="0" smtClean="0"/>
              <a:t>  </a:t>
            </a:r>
            <a:r>
              <a:rPr lang="ru-RU" sz="2400" dirty="0" err="1" smtClean="0"/>
              <a:t>адренорецепторы</a:t>
            </a:r>
            <a:endParaRPr lang="ru-RU" sz="2400" dirty="0" smtClean="0"/>
          </a:p>
          <a:p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12" name="Рисунок 11" descr="2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61794" y="3242445"/>
            <a:ext cx="936104" cy="1813267"/>
          </a:xfrm>
          <a:prstGeom prst="rect">
            <a:avLst/>
          </a:prstGeom>
        </p:spPr>
      </p:pic>
      <p:pic>
        <p:nvPicPr>
          <p:cNvPr id="13" name="Рисунок 12" descr="аф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4674" y="2785165"/>
            <a:ext cx="1700808" cy="1847385"/>
          </a:xfrm>
          <a:prstGeom prst="rect">
            <a:avLst/>
          </a:prstGeom>
        </p:spPr>
      </p:pic>
      <p:pic>
        <p:nvPicPr>
          <p:cNvPr id="14" name="Рисунок 13" descr="фе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5462" y="3236562"/>
            <a:ext cx="1688329" cy="1252631"/>
          </a:xfrm>
          <a:prstGeom prst="rect">
            <a:avLst/>
          </a:prstGeom>
        </p:spPr>
      </p:pic>
      <p:pic>
        <p:nvPicPr>
          <p:cNvPr id="15" name="Рисунок 14" descr="1000.jpeg"/>
          <p:cNvPicPr/>
          <p:nvPr/>
        </p:nvPicPr>
        <p:blipFill rotWithShape="1">
          <a:blip r:embed="rId8" cstate="print"/>
          <a:srcRect l="21229" t="6326" r="24546" b="16612"/>
          <a:stretch/>
        </p:blipFill>
        <p:spPr bwMode="auto">
          <a:xfrm>
            <a:off x="682475" y="4480552"/>
            <a:ext cx="1296144" cy="2086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dd.jpe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95594" y="4621643"/>
            <a:ext cx="1008112" cy="18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640960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Бета-</a:t>
            </a:r>
            <a:r>
              <a:rPr lang="ru-RU" dirty="0" err="1" smtClean="0">
                <a:solidFill>
                  <a:srgbClr val="FF0000"/>
                </a:solidFill>
              </a:rPr>
              <a:t>адренолитики</a:t>
            </a:r>
            <a:r>
              <a:rPr lang="ru-RU" dirty="0" smtClean="0">
                <a:solidFill>
                  <a:srgbClr val="FF0000"/>
                </a:solidFill>
              </a:rPr>
              <a:t> применяются и местно, в форме глазных капель </a:t>
            </a:r>
            <a:r>
              <a:rPr lang="ru-RU" dirty="0" smtClean="0"/>
              <a:t>так как при местном использовании снижают образование внутриглазной жидкости, блокируя </a:t>
            </a:r>
            <a:r>
              <a:rPr lang="ru-RU" dirty="0" smtClean="0"/>
              <a:t>Бета1-адренорецепторы </a:t>
            </a:r>
            <a:r>
              <a:rPr lang="ru-RU" dirty="0" smtClean="0"/>
              <a:t>цилиарного тела глаза, улучшают ее отток, поэтому применяются для лечения </a:t>
            </a:r>
            <a:r>
              <a:rPr lang="ru-RU" dirty="0" smtClean="0">
                <a:solidFill>
                  <a:srgbClr val="FF0000"/>
                </a:solidFill>
              </a:rPr>
              <a:t>глаукомы</a:t>
            </a:r>
            <a:r>
              <a:rPr lang="ru-RU" dirty="0" smtClean="0"/>
              <a:t>:</a:t>
            </a:r>
          </a:p>
          <a:p>
            <a:r>
              <a:rPr lang="ru-RU" dirty="0" err="1"/>
              <a:t>Т</a:t>
            </a:r>
            <a:r>
              <a:rPr lang="ru-RU" dirty="0" err="1" smtClean="0"/>
              <a:t>имолол</a:t>
            </a:r>
            <a:r>
              <a:rPr lang="ru-RU" dirty="0" smtClean="0"/>
              <a:t> (</a:t>
            </a:r>
            <a:r>
              <a:rPr lang="ru-RU" dirty="0" err="1"/>
              <a:t>А</a:t>
            </a:r>
            <a:r>
              <a:rPr lang="ru-RU" dirty="0" err="1" smtClean="0"/>
              <a:t>рутимол</a:t>
            </a:r>
            <a:r>
              <a:rPr lang="ru-RU" dirty="0" smtClean="0"/>
              <a:t>, </a:t>
            </a:r>
            <a:r>
              <a:rPr lang="ru-RU" dirty="0" err="1"/>
              <a:t>О</a:t>
            </a:r>
            <a:r>
              <a:rPr lang="ru-RU" dirty="0" err="1" smtClean="0"/>
              <a:t>купрес</a:t>
            </a:r>
            <a:r>
              <a:rPr lang="ru-RU" dirty="0" smtClean="0"/>
              <a:t> Е, </a:t>
            </a:r>
            <a:r>
              <a:rPr lang="ru-RU" dirty="0" err="1" smtClean="0"/>
              <a:t>Окумол</a:t>
            </a:r>
            <a:r>
              <a:rPr lang="ru-RU" dirty="0" smtClean="0"/>
              <a:t>, </a:t>
            </a:r>
            <a:r>
              <a:rPr lang="ru-RU" dirty="0" err="1"/>
              <a:t>О</a:t>
            </a:r>
            <a:r>
              <a:rPr lang="ru-RU" dirty="0" err="1" smtClean="0"/>
              <a:t>кумед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Бетаксолол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Бетоптик</a:t>
            </a:r>
            <a:r>
              <a:rPr lang="ru-RU" dirty="0" smtClean="0"/>
              <a:t>, </a:t>
            </a:r>
            <a:r>
              <a:rPr lang="ru-RU" dirty="0" err="1" smtClean="0"/>
              <a:t>Бетофтан</a:t>
            </a:r>
            <a:r>
              <a:rPr lang="ru-RU" dirty="0" smtClean="0"/>
              <a:t>, </a:t>
            </a:r>
            <a:r>
              <a:rPr lang="ru-RU" dirty="0" err="1" smtClean="0"/>
              <a:t>Ксонеф</a:t>
            </a:r>
            <a:r>
              <a:rPr lang="ru-RU" dirty="0" smtClean="0"/>
              <a:t>)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тимолол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 составе комбинированных капель:</a:t>
            </a:r>
          </a:p>
          <a:p>
            <a:r>
              <a:rPr lang="ru-RU" dirty="0" err="1"/>
              <a:t>Ф</a:t>
            </a:r>
            <a:r>
              <a:rPr lang="ru-RU" dirty="0" err="1" smtClean="0"/>
              <a:t>отил</a:t>
            </a:r>
            <a:r>
              <a:rPr lang="ru-RU" dirty="0" smtClean="0"/>
              <a:t>, </a:t>
            </a:r>
            <a:r>
              <a:rPr lang="ru-RU" dirty="0" err="1"/>
              <a:t>Ф</a:t>
            </a:r>
            <a:r>
              <a:rPr lang="ru-RU" dirty="0" err="1" smtClean="0"/>
              <a:t>отил</a:t>
            </a:r>
            <a:r>
              <a:rPr lang="ru-RU" dirty="0" smtClean="0"/>
              <a:t> форте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П</a:t>
            </a:r>
            <a:r>
              <a:rPr lang="ru-RU" dirty="0" smtClean="0"/>
              <a:t>илокарпина гидрохлорид-МХМ + </a:t>
            </a:r>
            <a:r>
              <a:rPr lang="ru-RU" dirty="0" err="1"/>
              <a:t>Т</a:t>
            </a:r>
            <a:r>
              <a:rPr lang="ru-RU" dirty="0" err="1" smtClean="0"/>
              <a:t>имолол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Азарга</a:t>
            </a:r>
            <a:r>
              <a:rPr lang="ru-RU" dirty="0" smtClean="0"/>
              <a:t>, </a:t>
            </a:r>
            <a:r>
              <a:rPr lang="ru-RU" dirty="0" err="1" smtClean="0"/>
              <a:t>Бринзопт</a:t>
            </a:r>
            <a:r>
              <a:rPr lang="ru-RU" dirty="0" smtClean="0"/>
              <a:t> Плюс,  (</a:t>
            </a:r>
            <a:r>
              <a:rPr lang="ru-RU" dirty="0" err="1" smtClean="0"/>
              <a:t>Бринзоламид</a:t>
            </a:r>
            <a:r>
              <a:rPr lang="ru-RU" dirty="0" smtClean="0"/>
              <a:t> - ингибитор карбоангидразы +</a:t>
            </a:r>
            <a:r>
              <a:rPr lang="ru-RU" dirty="0" err="1" smtClean="0"/>
              <a:t>Тимолол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Дорзопт</a:t>
            </a:r>
            <a:r>
              <a:rPr lang="ru-RU" dirty="0" smtClean="0"/>
              <a:t> плюс, </a:t>
            </a:r>
            <a:r>
              <a:rPr lang="ru-RU" dirty="0" err="1" smtClean="0"/>
              <a:t>Домизиа</a:t>
            </a:r>
            <a:r>
              <a:rPr lang="ru-RU" dirty="0" smtClean="0"/>
              <a:t> Дуо, </a:t>
            </a:r>
            <a:r>
              <a:rPr lang="ru-RU" dirty="0" err="1" smtClean="0"/>
              <a:t>Косопт</a:t>
            </a:r>
            <a:r>
              <a:rPr lang="ru-RU" dirty="0" smtClean="0"/>
              <a:t> (</a:t>
            </a:r>
            <a:r>
              <a:rPr lang="ru-RU" dirty="0" err="1"/>
              <a:t>Дорзоламид</a:t>
            </a:r>
            <a:r>
              <a:rPr lang="ru-RU" dirty="0"/>
              <a:t> </a:t>
            </a:r>
            <a:r>
              <a:rPr lang="ru-RU" dirty="0" smtClean="0"/>
              <a:t>- ингибитор </a:t>
            </a:r>
            <a:r>
              <a:rPr lang="ru-RU" dirty="0"/>
              <a:t>карбоангидразы +</a:t>
            </a:r>
            <a:r>
              <a:rPr lang="ru-RU" dirty="0" smtClean="0"/>
              <a:t>Тимолол)</a:t>
            </a:r>
          </a:p>
          <a:p>
            <a:r>
              <a:rPr lang="ru-RU" dirty="0" err="1" smtClean="0"/>
              <a:t>Дуопрост</a:t>
            </a:r>
            <a:r>
              <a:rPr lang="ru-RU" dirty="0" smtClean="0"/>
              <a:t> (</a:t>
            </a:r>
            <a:r>
              <a:rPr lang="ru-RU" dirty="0" err="1" smtClean="0"/>
              <a:t>Латанопрост</a:t>
            </a:r>
            <a:r>
              <a:rPr lang="ru-RU" dirty="0" smtClean="0"/>
              <a:t>- простагландина </a:t>
            </a:r>
            <a:r>
              <a:rPr lang="en-US" dirty="0"/>
              <a:t>F2</a:t>
            </a:r>
            <a:r>
              <a:rPr lang="ru-RU" dirty="0" smtClean="0"/>
              <a:t>+</a:t>
            </a:r>
            <a:r>
              <a:rPr lang="ru-RU" dirty="0" err="1" smtClean="0"/>
              <a:t>Тимолол</a:t>
            </a:r>
            <a:r>
              <a:rPr lang="ru-RU" dirty="0" smtClean="0"/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r="26901"/>
          <a:stretch/>
        </p:blipFill>
        <p:spPr>
          <a:xfrm>
            <a:off x="4026234" y="4196272"/>
            <a:ext cx="1318055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4893" r="25937"/>
          <a:stretch/>
        </p:blipFill>
        <p:spPr>
          <a:xfrm>
            <a:off x="5811854" y="4384705"/>
            <a:ext cx="1285133" cy="2271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90" y="4221088"/>
            <a:ext cx="1366495" cy="2452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7" y="4071816"/>
            <a:ext cx="1358652" cy="2601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6401" r="33201" b="11151"/>
          <a:stretch/>
        </p:blipFill>
        <p:spPr>
          <a:xfrm>
            <a:off x="2256862" y="4198623"/>
            <a:ext cx="1419288" cy="2448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856984" cy="635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</a:t>
            </a:r>
            <a:r>
              <a:rPr lang="ru-RU" sz="2000" dirty="0" err="1" smtClean="0">
                <a:solidFill>
                  <a:srgbClr val="FF0000"/>
                </a:solidFill>
              </a:rPr>
              <a:t>Симпатолитики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это отдельная группа адренолитических препаратов, </a:t>
            </a:r>
            <a:r>
              <a:rPr lang="ru-RU" sz="2000" dirty="0" err="1" smtClean="0"/>
              <a:t>котооые</a:t>
            </a:r>
            <a:r>
              <a:rPr lang="ru-RU" sz="2000" dirty="0" smtClean="0"/>
              <a:t> как и </a:t>
            </a:r>
            <a:r>
              <a:rPr lang="ru-RU" sz="2000" dirty="0" err="1" smtClean="0"/>
              <a:t>адренолитики</a:t>
            </a:r>
            <a:r>
              <a:rPr lang="ru-RU" sz="2000" dirty="0" smtClean="0"/>
              <a:t>, снижают стимулирующее влияние медиатора норадреналина на тонус кровеносных сосудов и работу сердца, но через другой механизм действия. </a:t>
            </a:r>
          </a:p>
          <a:p>
            <a:r>
              <a:rPr lang="ru-RU" sz="2000" dirty="0" err="1" smtClean="0"/>
              <a:t>Симпатолитики</a:t>
            </a:r>
            <a:r>
              <a:rPr lang="ru-RU" sz="2000" dirty="0" smtClean="0"/>
              <a:t> не влияют  на постсинаптические </a:t>
            </a:r>
            <a:r>
              <a:rPr lang="ru-RU" sz="2000" dirty="0" err="1" smtClean="0"/>
              <a:t>адренорецепторы</a:t>
            </a:r>
            <a:r>
              <a:rPr lang="ru-RU" sz="2000" dirty="0" smtClean="0"/>
              <a:t> сосудов и сердца, их блокирующее действие проявляется на </a:t>
            </a:r>
            <a:r>
              <a:rPr lang="ru-RU" sz="2000" dirty="0" err="1" smtClean="0"/>
              <a:t>пресинаптическом</a:t>
            </a:r>
            <a:r>
              <a:rPr lang="ru-RU" sz="2000" dirty="0" smtClean="0"/>
              <a:t> уровне. 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    К </a:t>
            </a:r>
            <a:r>
              <a:rPr lang="ru-RU" sz="2000" dirty="0" err="1" smtClean="0"/>
              <a:t>симпатолитикам</a:t>
            </a:r>
            <a:r>
              <a:rPr lang="ru-RU" sz="2000" dirty="0" smtClean="0"/>
              <a:t> относят следующие препараты:</a:t>
            </a:r>
          </a:p>
          <a:p>
            <a:r>
              <a:rPr lang="ru-RU" sz="2000" dirty="0" err="1" smtClean="0"/>
              <a:t>Метилдопа</a:t>
            </a:r>
            <a:r>
              <a:rPr lang="ru-RU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/>
              <a:t>Д</a:t>
            </a:r>
            <a:r>
              <a:rPr lang="ru-RU" sz="2000" dirty="0" err="1" smtClean="0"/>
              <a:t>опегит</a:t>
            </a:r>
            <a:r>
              <a:rPr lang="ru-RU" sz="2000" dirty="0" smtClean="0"/>
              <a:t>), таблетки</a:t>
            </a:r>
            <a:endParaRPr lang="ru-RU" sz="2000" dirty="0" smtClean="0"/>
          </a:p>
          <a:p>
            <a:r>
              <a:rPr lang="ru-RU" sz="2000" dirty="0" err="1" smtClean="0"/>
              <a:t>Раунатин</a:t>
            </a:r>
            <a:r>
              <a:rPr lang="ru-RU" sz="2000" dirty="0" smtClean="0"/>
              <a:t>, таблетки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комбинированные препараты резерпина:</a:t>
            </a:r>
            <a:endParaRPr lang="ru-RU" sz="2000" dirty="0"/>
          </a:p>
          <a:p>
            <a:r>
              <a:rPr lang="ru-RU" sz="2000" dirty="0" err="1" smtClean="0"/>
              <a:t>Норматенс</a:t>
            </a:r>
            <a:r>
              <a:rPr lang="ru-RU" sz="2000" dirty="0" smtClean="0"/>
              <a:t>, таблетки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доп.jpg"/>
          <p:cNvPicPr>
            <a:picLocks noChangeAspect="1"/>
          </p:cNvPicPr>
          <p:nvPr/>
        </p:nvPicPr>
        <p:blipFill>
          <a:blip r:embed="rId2" cstate="print"/>
          <a:srcRect l="27950" r="23750"/>
          <a:stretch>
            <a:fillRect/>
          </a:stretch>
        </p:blipFill>
        <p:spPr>
          <a:xfrm>
            <a:off x="3927475" y="4365104"/>
            <a:ext cx="1368152" cy="2348880"/>
          </a:xfrm>
          <a:prstGeom prst="rect">
            <a:avLst/>
          </a:prstGeom>
        </p:spPr>
      </p:pic>
      <p:pic>
        <p:nvPicPr>
          <p:cNvPr id="5" name="Рисунок 4" descr="нор.jpg"/>
          <p:cNvPicPr>
            <a:picLocks noChangeAspect="1"/>
          </p:cNvPicPr>
          <p:nvPr/>
        </p:nvPicPr>
        <p:blipFill>
          <a:blip r:embed="rId3" cstate="print"/>
          <a:srcRect l="9838" t="17459" r="12201" b="20288"/>
          <a:stretch>
            <a:fillRect/>
          </a:stretch>
        </p:blipFill>
        <p:spPr>
          <a:xfrm>
            <a:off x="395536" y="5085184"/>
            <a:ext cx="2826312" cy="1256139"/>
          </a:xfrm>
          <a:prstGeom prst="rect">
            <a:avLst/>
          </a:prstGeom>
        </p:spPr>
      </p:pic>
      <p:pic>
        <p:nvPicPr>
          <p:cNvPr id="7" name="Рисунок 6" descr="рау.jpg"/>
          <p:cNvPicPr>
            <a:picLocks noChangeAspect="1"/>
          </p:cNvPicPr>
          <p:nvPr/>
        </p:nvPicPr>
        <p:blipFill>
          <a:blip r:embed="rId4" cstate="print"/>
          <a:srcRect l="10479" t="11515" r="10345" b="11719"/>
          <a:stretch>
            <a:fillRect/>
          </a:stretch>
        </p:blipFill>
        <p:spPr>
          <a:xfrm>
            <a:off x="6012160" y="4985792"/>
            <a:ext cx="269993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5400600" cy="6741368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Резерпин  – это алкалоид корня лианы раувольфия змеевидная (</a:t>
            </a:r>
            <a:r>
              <a:rPr lang="ru-RU" sz="2000" dirty="0" err="1" smtClean="0"/>
              <a:t>Rauwolf</a:t>
            </a:r>
            <a:r>
              <a:rPr lang="en-US" sz="2000" dirty="0" err="1" smtClean="0"/>
              <a:t>i</a:t>
            </a:r>
            <a:r>
              <a:rPr lang="ru-RU" sz="2000" dirty="0" smtClean="0"/>
              <a:t>a</a:t>
            </a:r>
          </a:p>
          <a:p>
            <a:r>
              <a:rPr lang="ru-RU" sz="2000" dirty="0" err="1" smtClean="0"/>
              <a:t>serpentina</a:t>
            </a:r>
            <a:r>
              <a:rPr lang="ru-RU" sz="2000" dirty="0" smtClean="0"/>
              <a:t> </a:t>
            </a:r>
            <a:r>
              <a:rPr lang="ru-RU" sz="2000" dirty="0" err="1" smtClean="0"/>
              <a:t>Benth</a:t>
            </a:r>
            <a:r>
              <a:rPr lang="ru-RU" sz="2000" dirty="0" smtClean="0"/>
              <a:t>.), произрастающей в Индии, Шри-Ланке, на острове Ява и Малайском полуострове. </a:t>
            </a:r>
          </a:p>
          <a:p>
            <a:r>
              <a:rPr lang="ru-RU" sz="2000" dirty="0" smtClean="0"/>
              <a:t>Раувольфия упоминается в </a:t>
            </a:r>
            <a:r>
              <a:rPr lang="ru-RU" sz="2000" dirty="0" err="1" smtClean="0"/>
              <a:t>Аюрведе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В древности корень раувольфии применяли для лечения укусов змей, бессонницы, артериальной гипертензии. </a:t>
            </a:r>
          </a:p>
          <a:p>
            <a:r>
              <a:rPr lang="ru-RU" sz="2000" dirty="0" smtClean="0"/>
              <a:t>Название раувольфия дано в честь немецкого ботаника Леонарда </a:t>
            </a:r>
            <a:r>
              <a:rPr lang="ru-RU" sz="2000" dirty="0" err="1" smtClean="0"/>
              <a:t>Раувольфа</a:t>
            </a:r>
            <a:r>
              <a:rPr lang="ru-RU" sz="2000" dirty="0" smtClean="0"/>
              <a:t> из Аугсбурга, описавшего растение в 1582 г. </a:t>
            </a:r>
          </a:p>
          <a:p>
            <a:r>
              <a:rPr lang="ru-RU" sz="2000" dirty="0" smtClean="0"/>
              <a:t>Первое сообщение о применении корня раувольфии для лечения психических расстройств и гипертензивных состояний появилось в индийском медицинском журнале в 1931г.  Раувольфия содержит около 50 алкалоидов, главным из которых является </a:t>
            </a:r>
            <a:r>
              <a:rPr lang="ru-RU" sz="2000" b="1" dirty="0" smtClean="0"/>
              <a:t>резерпин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Также серпентин, </a:t>
            </a:r>
            <a:r>
              <a:rPr lang="ru-RU" sz="2000" dirty="0" err="1" smtClean="0"/>
              <a:t>аймалин</a:t>
            </a:r>
            <a:r>
              <a:rPr lang="ru-RU" sz="2000" dirty="0" smtClean="0"/>
              <a:t> </a:t>
            </a:r>
            <a:r>
              <a:rPr lang="ru-RU" sz="2000" dirty="0" err="1" smtClean="0"/>
              <a:t>йохимбин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</p:txBody>
      </p:sp>
      <p:pic>
        <p:nvPicPr>
          <p:cNvPr id="7" name="Рисунок 6" descr="уф.jpg"/>
          <p:cNvPicPr>
            <a:picLocks noChangeAspect="1"/>
          </p:cNvPicPr>
          <p:nvPr/>
        </p:nvPicPr>
        <p:blipFill rotWithShape="1">
          <a:blip r:embed="rId2" cstate="print"/>
          <a:srcRect l="7692"/>
          <a:stretch/>
        </p:blipFill>
        <p:spPr>
          <a:xfrm>
            <a:off x="5580112" y="0"/>
            <a:ext cx="345638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712968" cy="64739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Механизм действия</a:t>
            </a:r>
          </a:p>
          <a:p>
            <a:r>
              <a:rPr lang="ru-RU" sz="2000" dirty="0" smtClean="0"/>
              <a:t>Резерпин по химическому строению это производное индола, хорошо проникает через ГЭБ, пассивной диффузией поступает в гранулы адренергических нервных окончаний, накапливается в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мембранах адренергических </a:t>
            </a:r>
            <a:r>
              <a:rPr lang="ru-RU" sz="2000" dirty="0" err="1" smtClean="0"/>
              <a:t>визикул</a:t>
            </a:r>
            <a:r>
              <a:rPr lang="ru-RU" sz="2000" dirty="0" smtClean="0"/>
              <a:t>, препятствует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депонированию ДОФА и синтезу НА, тормозит обратный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 err="1" smtClean="0"/>
              <a:t>нейрональный</a:t>
            </a:r>
            <a:r>
              <a:rPr lang="ru-RU" sz="2000" dirty="0" smtClean="0"/>
              <a:t> захват НА. </a:t>
            </a:r>
          </a:p>
          <a:p>
            <a:pPr marL="0" indent="0">
              <a:buNone/>
            </a:pPr>
            <a:r>
              <a:rPr lang="ru-RU" sz="2000" dirty="0" smtClean="0"/>
              <a:t>Вытесняет из гранул </a:t>
            </a:r>
            <a:r>
              <a:rPr lang="ru-RU" sz="2000" dirty="0" err="1" smtClean="0"/>
              <a:t>пресинаптической</a:t>
            </a:r>
            <a:r>
              <a:rPr lang="ru-RU" sz="2000" dirty="0" smtClean="0"/>
              <a:t> мембраны </a:t>
            </a:r>
            <a:r>
              <a:rPr lang="ru-RU" sz="2000" dirty="0" err="1" smtClean="0"/>
              <a:t>нейромедиаторы</a:t>
            </a:r>
            <a:r>
              <a:rPr lang="ru-RU" sz="2000" dirty="0" smtClean="0"/>
              <a:t> серотонин, дофамин, норадреналин в </a:t>
            </a:r>
            <a:r>
              <a:rPr lang="ru-RU" sz="2000" dirty="0" err="1" smtClean="0"/>
              <a:t>синаптическую</a:t>
            </a:r>
            <a:r>
              <a:rPr lang="ru-RU" sz="2000" dirty="0" smtClean="0"/>
              <a:t> щель, где происходит их медленная </a:t>
            </a:r>
            <a:r>
              <a:rPr lang="ru-RU" sz="2000" dirty="0" err="1" smtClean="0"/>
              <a:t>инактивация</a:t>
            </a:r>
            <a:r>
              <a:rPr lang="ru-RU" sz="2000" dirty="0" smtClean="0"/>
              <a:t>  ферментом МАО (</a:t>
            </a:r>
            <a:r>
              <a:rPr lang="ru-RU" sz="2000" dirty="0" err="1" smtClean="0"/>
              <a:t>моноаминоксидаза</a:t>
            </a:r>
            <a:r>
              <a:rPr lang="ru-RU" sz="2000" dirty="0" smtClean="0"/>
              <a:t>). Т.о. вызывает истощение ресурсов медиатора норадреналина в адренергических нервных окончаниях и снижение тонуса кровеносных сосудов, устранение рефлекторных реакций сердечно-сосудистой системы,  таких как компенсаторная тахикардия, понижение артериального давления. </a:t>
            </a:r>
          </a:p>
        </p:txBody>
      </p:sp>
      <p:pic>
        <p:nvPicPr>
          <p:cNvPr id="4" name="Рисунок 3" descr="нор.jpg"/>
          <p:cNvPicPr>
            <a:picLocks noChangeAspect="1"/>
          </p:cNvPicPr>
          <p:nvPr/>
        </p:nvPicPr>
        <p:blipFill>
          <a:blip r:embed="rId2" cstate="print"/>
          <a:srcRect l="9838" t="17459" r="12201" b="20288"/>
          <a:stretch>
            <a:fillRect/>
          </a:stretch>
        </p:blipFill>
        <p:spPr>
          <a:xfrm>
            <a:off x="2843808" y="5229200"/>
            <a:ext cx="3330368" cy="13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568952" cy="6669360"/>
          </a:xfrm>
        </p:spPr>
      </p:pic>
    </p:spTree>
    <p:extLst>
      <p:ext uri="{BB962C8B-B14F-4D97-AF65-F5344CB8AC3E}">
        <p14:creationId xmlns:p14="http://schemas.microsoft.com/office/powerpoint/2010/main" val="24417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856984" cy="6858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Фармакологические эффекты</a:t>
            </a:r>
          </a:p>
          <a:p>
            <a:r>
              <a:rPr lang="ru-RU" sz="1800" dirty="0" smtClean="0"/>
              <a:t>Резерпин способствует снижению концентрации в нейронах дофамина, </a:t>
            </a:r>
            <a:r>
              <a:rPr lang="ru-RU" sz="1800" dirty="0" err="1" smtClean="0"/>
              <a:t>серотонина</a:t>
            </a:r>
            <a:r>
              <a:rPr lang="ru-RU" sz="1800" dirty="0" smtClean="0"/>
              <a:t> и других </a:t>
            </a:r>
            <a:r>
              <a:rPr lang="ru-RU" sz="1800" dirty="0" err="1" smtClean="0"/>
              <a:t>нейромедиаторов</a:t>
            </a:r>
            <a:r>
              <a:rPr lang="ru-RU" sz="1800" dirty="0" smtClean="0"/>
              <a:t>, оказывая </a:t>
            </a:r>
            <a:r>
              <a:rPr lang="ru-RU" sz="1800" dirty="0" err="1" smtClean="0"/>
              <a:t>антипсихотическое</a:t>
            </a:r>
            <a:r>
              <a:rPr lang="ru-RU" sz="1800" dirty="0" smtClean="0"/>
              <a:t> действие. </a:t>
            </a:r>
          </a:p>
          <a:p>
            <a:r>
              <a:rPr lang="ru-RU" sz="1800" dirty="0" smtClean="0"/>
              <a:t>Ослабляет влияние симпатической иннервации на </a:t>
            </a:r>
            <a:r>
              <a:rPr lang="ru-RU" sz="1800" dirty="0" err="1" smtClean="0"/>
              <a:t>сердечно-сосудистую</a:t>
            </a:r>
            <a:r>
              <a:rPr lang="ru-RU" sz="1800" dirty="0" smtClean="0"/>
              <a:t> систему, уменьшает ЧСС и ОПСС; </a:t>
            </a:r>
          </a:p>
          <a:p>
            <a:r>
              <a:rPr lang="ru-RU" sz="1800" dirty="0" smtClean="0"/>
              <a:t>сохраняет активность парасимпатической нервной системы; </a:t>
            </a:r>
          </a:p>
          <a:p>
            <a:r>
              <a:rPr lang="ru-RU" sz="1800" dirty="0" smtClean="0"/>
              <a:t>углубляет и усиливает физиологический сон, тормозит </a:t>
            </a:r>
            <a:r>
              <a:rPr lang="ru-RU" sz="1800" dirty="0" err="1" smtClean="0"/>
              <a:t>интерорецептивные</a:t>
            </a:r>
            <a:r>
              <a:rPr lang="ru-RU" sz="1800" dirty="0" smtClean="0"/>
              <a:t> рефлексы</a:t>
            </a:r>
          </a:p>
        </p:txBody>
      </p:sp>
      <p:pic>
        <p:nvPicPr>
          <p:cNvPr id="7" name="Рисунок 6" descr="у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780928"/>
            <a:ext cx="3312368" cy="3874597"/>
          </a:xfrm>
          <a:prstGeom prst="rect">
            <a:avLst/>
          </a:prstGeom>
        </p:spPr>
      </p:pic>
      <p:pic>
        <p:nvPicPr>
          <p:cNvPr id="5" name="Рисунок 4" descr="нор.jpg"/>
          <p:cNvPicPr>
            <a:picLocks noChangeAspect="1"/>
          </p:cNvPicPr>
          <p:nvPr/>
        </p:nvPicPr>
        <p:blipFill>
          <a:blip r:embed="rId3" cstate="print"/>
          <a:srcRect l="9838" t="17459" r="12201" b="20288"/>
          <a:stretch>
            <a:fillRect/>
          </a:stretch>
        </p:blipFill>
        <p:spPr>
          <a:xfrm>
            <a:off x="827584" y="3861048"/>
            <a:ext cx="4147839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856984" cy="6858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Фармакологические эффекты</a:t>
            </a:r>
          </a:p>
          <a:p>
            <a:r>
              <a:rPr lang="ru-RU" sz="1800" dirty="0" smtClean="0"/>
              <a:t>Кроме того, резерпин повышает перистальтику желудочно-кишечного тракта, увеличивает продукцию в желудке соляной кислоты, поэтому ЛП, содержащие резерпин необходимо принимать после еды.</a:t>
            </a:r>
          </a:p>
          <a:p>
            <a:r>
              <a:rPr lang="ru-RU" sz="1800" dirty="0" smtClean="0"/>
              <a:t>Также замедляет метаболические процессы в организме; </a:t>
            </a:r>
          </a:p>
          <a:p>
            <a:r>
              <a:rPr lang="ru-RU" sz="1800" dirty="0" err="1" smtClean="0"/>
              <a:t>урежает</a:t>
            </a:r>
            <a:r>
              <a:rPr lang="ru-RU" sz="1800" dirty="0" smtClean="0"/>
              <a:t> и углубляет дыхательные движения, вызывает </a:t>
            </a:r>
            <a:r>
              <a:rPr lang="ru-RU" sz="1800" dirty="0" err="1" smtClean="0"/>
              <a:t>миоз</a:t>
            </a:r>
            <a:r>
              <a:rPr lang="ru-RU" sz="1800" dirty="0" smtClean="0"/>
              <a:t>, гипотермию; снижает интенсивность обмена веществ. </a:t>
            </a:r>
          </a:p>
          <a:p>
            <a:r>
              <a:rPr lang="ru-RU" sz="1800" dirty="0" smtClean="0"/>
              <a:t>Оказывает положительное влияние на липидный и белковый обмен у больных артериальной гипертензией и коронарным атеросклерозом; увеличивает почечный кровоток, усиливает клубочковую фильтрацию.</a:t>
            </a:r>
            <a:endParaRPr lang="ru-RU" sz="1800" dirty="0"/>
          </a:p>
        </p:txBody>
      </p:sp>
      <p:pic>
        <p:nvPicPr>
          <p:cNvPr id="7" name="Рисунок 6" descr="у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236095"/>
            <a:ext cx="3240360" cy="3621905"/>
          </a:xfrm>
          <a:prstGeom prst="rect">
            <a:avLst/>
          </a:prstGeom>
        </p:spPr>
      </p:pic>
      <p:pic>
        <p:nvPicPr>
          <p:cNvPr id="5" name="Рисунок 4" descr="нор.jpg"/>
          <p:cNvPicPr>
            <a:picLocks noChangeAspect="1"/>
          </p:cNvPicPr>
          <p:nvPr/>
        </p:nvPicPr>
        <p:blipFill>
          <a:blip r:embed="rId3" cstate="print"/>
          <a:srcRect l="9838" t="17459" r="12201" b="20288"/>
          <a:stretch>
            <a:fillRect/>
          </a:stretch>
        </p:blipFill>
        <p:spPr>
          <a:xfrm>
            <a:off x="1024200" y="4002931"/>
            <a:ext cx="356720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6741368"/>
          </a:xfrm>
        </p:spPr>
        <p:txBody>
          <a:bodyPr>
            <a:normAutofit/>
          </a:bodyPr>
          <a:lstStyle/>
          <a:p>
            <a:r>
              <a:rPr lang="ru-RU" sz="1900" dirty="0" err="1" smtClean="0"/>
              <a:t>Норматенс</a:t>
            </a:r>
            <a:r>
              <a:rPr lang="ru-RU" sz="1900" dirty="0"/>
              <a:t> </a:t>
            </a:r>
            <a:r>
              <a:rPr lang="ru-RU" sz="1900" dirty="0" smtClean="0"/>
              <a:t>содержит в своем составе вазодилататор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дигидроэргокристин</a:t>
            </a:r>
            <a:r>
              <a:rPr lang="ru-RU" sz="1900" b="1" dirty="0" smtClean="0"/>
              <a:t> </a:t>
            </a:r>
            <a:r>
              <a:rPr lang="ru-RU" sz="1900" dirty="0" smtClean="0"/>
              <a:t>- </a:t>
            </a:r>
            <a:r>
              <a:rPr lang="ru-RU" sz="1900" dirty="0" err="1" smtClean="0"/>
              <a:t>дигидрированное</a:t>
            </a:r>
            <a:r>
              <a:rPr lang="ru-RU" sz="1900" dirty="0" smtClean="0"/>
              <a:t> производное алкалоида спорыньи с адренолитическим, </a:t>
            </a:r>
            <a:r>
              <a:rPr lang="ru-RU" sz="1800" dirty="0" smtClean="0"/>
              <a:t>сосудорасширяющим действием, который блокирует альфа-</a:t>
            </a:r>
            <a:r>
              <a:rPr lang="ru-RU" sz="1800" dirty="0" err="1" smtClean="0"/>
              <a:t>адренорецепторы</a:t>
            </a:r>
            <a:r>
              <a:rPr lang="ru-RU" sz="1800" dirty="0" smtClean="0"/>
              <a:t>, вызывает расширение сосудов, снижает общее периферическое сосудистое сопротивление и понижает артериальное давление</a:t>
            </a:r>
          </a:p>
          <a:p>
            <a:r>
              <a:rPr lang="ru-RU" sz="1800" dirty="0" smtClean="0"/>
              <a:t> </a:t>
            </a:r>
            <a:r>
              <a:rPr lang="ru-RU" sz="1800" b="1" dirty="0" err="1" smtClean="0"/>
              <a:t>клопамид</a:t>
            </a:r>
            <a:r>
              <a:rPr lang="ru-RU" sz="1800" b="1" dirty="0" smtClean="0"/>
              <a:t> - </a:t>
            </a:r>
            <a:r>
              <a:rPr lang="ru-RU" sz="1800" dirty="0" err="1" smtClean="0"/>
              <a:t>тиазидоподобный</a:t>
            </a:r>
            <a:r>
              <a:rPr lang="ru-RU" sz="1800" dirty="0" smtClean="0"/>
              <a:t> диуретик умеренного действия, который блокирует </a:t>
            </a:r>
            <a:r>
              <a:rPr lang="ru-RU" sz="1800" dirty="0" err="1" smtClean="0"/>
              <a:t>реабсорбцию</a:t>
            </a:r>
            <a:r>
              <a:rPr lang="ru-RU" sz="1800" dirty="0" smtClean="0"/>
              <a:t> ионов натрия и воды, снижает ОЦК и артериальное </a:t>
            </a:r>
            <a:r>
              <a:rPr lang="ru-RU" sz="1800" dirty="0"/>
              <a:t>давление. </a:t>
            </a:r>
            <a:endParaRPr lang="ru-RU" sz="1800" dirty="0" smtClean="0"/>
          </a:p>
          <a:p>
            <a:r>
              <a:rPr lang="ru-RU" sz="1800" dirty="0" smtClean="0"/>
              <a:t>Суть </a:t>
            </a:r>
            <a:r>
              <a:rPr lang="ru-RU" sz="1800" dirty="0"/>
              <a:t>применения данных веществ в комбинации – это взаимное усиление </a:t>
            </a:r>
            <a:r>
              <a:rPr lang="ru-RU" sz="1800" dirty="0" err="1"/>
              <a:t>антигипертензивного</a:t>
            </a:r>
            <a:r>
              <a:rPr lang="ru-RU" sz="1800" dirty="0"/>
              <a:t> эффекта (синергизм).</a:t>
            </a:r>
          </a:p>
          <a:p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нор.jpg"/>
          <p:cNvPicPr>
            <a:picLocks noChangeAspect="1"/>
          </p:cNvPicPr>
          <p:nvPr/>
        </p:nvPicPr>
        <p:blipFill>
          <a:blip r:embed="rId2" cstate="print"/>
          <a:srcRect l="9838" t="17459" r="12201" b="20288"/>
          <a:stretch>
            <a:fillRect/>
          </a:stretch>
        </p:blipFill>
        <p:spPr>
          <a:xfrm>
            <a:off x="2699792" y="4077072"/>
            <a:ext cx="3744416" cy="18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5450" y="260648"/>
            <a:ext cx="8490902" cy="6741368"/>
          </a:xfrm>
        </p:spPr>
        <p:txBody>
          <a:bodyPr>
            <a:normAutofit/>
          </a:bodyPr>
          <a:lstStyle/>
          <a:p>
            <a:r>
              <a:rPr lang="ru-RU" sz="1900" dirty="0" smtClean="0"/>
              <a:t>Стойкий </a:t>
            </a:r>
            <a:r>
              <a:rPr lang="ru-RU" sz="1900" dirty="0" err="1"/>
              <a:t>антигипертензивный</a:t>
            </a:r>
            <a:r>
              <a:rPr lang="ru-RU" sz="1900" dirty="0"/>
              <a:t> эффект резерпина развивается через 2-3 недели терапии. </a:t>
            </a:r>
            <a:endParaRPr lang="ru-RU" sz="1900" dirty="0" smtClean="0"/>
          </a:p>
          <a:p>
            <a:r>
              <a:rPr lang="ru-RU" sz="1900" dirty="0" smtClean="0"/>
              <a:t>Назначают по 1 таблетке </a:t>
            </a:r>
            <a:r>
              <a:rPr lang="ru-RU" sz="1900" dirty="0"/>
              <a:t>1</a:t>
            </a:r>
            <a:r>
              <a:rPr lang="ru-RU" sz="1900" dirty="0" smtClean="0"/>
              <a:t>-2 раза в сутки, для амбулаторной терапии артериальной гипертензии средней степени тяжести.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данными препаратами необходимо принимать препараты калия (</a:t>
            </a:r>
            <a:r>
              <a:rPr lang="ru-RU" sz="2000" dirty="0" err="1"/>
              <a:t>панангин</a:t>
            </a:r>
            <a:r>
              <a:rPr lang="ru-RU" sz="2000" dirty="0"/>
              <a:t>, </a:t>
            </a:r>
            <a:r>
              <a:rPr lang="ru-RU" sz="2000" dirty="0" err="1"/>
              <a:t>аспаркам</a:t>
            </a:r>
            <a:r>
              <a:rPr lang="ru-RU" sz="2000" dirty="0"/>
              <a:t>) или соблюдать калийсберегающую диету (включать в рацион печеный картофель, сухофрукты, курагу) для восполнения ионов калия и профилактики </a:t>
            </a:r>
            <a:r>
              <a:rPr lang="ru-RU" sz="2000" dirty="0" err="1"/>
              <a:t>гипокалиемии</a:t>
            </a:r>
            <a:r>
              <a:rPr lang="ru-RU" sz="2000" dirty="0"/>
              <a:t>, вызываемой диуретиком в составе препаратов.          </a:t>
            </a:r>
          </a:p>
          <a:p>
            <a:r>
              <a:rPr lang="ru-RU" sz="1900" dirty="0" smtClean="0"/>
              <a:t> </a:t>
            </a:r>
          </a:p>
        </p:txBody>
      </p:sp>
      <p:pic>
        <p:nvPicPr>
          <p:cNvPr id="4" name="Рисунок 3" descr="нор.jpg"/>
          <p:cNvPicPr>
            <a:picLocks noChangeAspect="1"/>
          </p:cNvPicPr>
          <p:nvPr/>
        </p:nvPicPr>
        <p:blipFill>
          <a:blip r:embed="rId2" cstate="print"/>
          <a:srcRect l="9838" t="17459" r="12201" b="20288"/>
          <a:stretch>
            <a:fillRect/>
          </a:stretch>
        </p:blipFill>
        <p:spPr>
          <a:xfrm>
            <a:off x="683568" y="4653136"/>
            <a:ext cx="2618000" cy="1518921"/>
          </a:xfrm>
          <a:prstGeom prst="rect">
            <a:avLst/>
          </a:prstGeom>
        </p:spPr>
      </p:pic>
      <p:pic>
        <p:nvPicPr>
          <p:cNvPr id="7" name="Рисунок 6" descr="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095784"/>
            <a:ext cx="2436335" cy="1515886"/>
          </a:xfrm>
          <a:prstGeom prst="rect">
            <a:avLst/>
          </a:prstGeom>
        </p:spPr>
      </p:pic>
      <p:pic>
        <p:nvPicPr>
          <p:cNvPr id="8" name="Рисунок 7" descr="ас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519" y="4612169"/>
            <a:ext cx="2398041" cy="16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748464" cy="6858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1900" dirty="0" err="1" smtClean="0">
                <a:solidFill>
                  <a:srgbClr val="FF0000"/>
                </a:solidFill>
              </a:rPr>
              <a:t>Раунатин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r>
              <a:rPr lang="ru-RU" sz="1900" dirty="0" smtClean="0"/>
              <a:t>таблетки, содержит сумму алкалоидов раувольфии змеиной (резерпин, серпентин, </a:t>
            </a:r>
            <a:r>
              <a:rPr lang="ru-RU" sz="1900" dirty="0" err="1" smtClean="0"/>
              <a:t>аймалин</a:t>
            </a:r>
            <a:r>
              <a:rPr lang="ru-RU" sz="1900" dirty="0" smtClean="0"/>
              <a:t> и др. алкалоиды). Раувольфии алкалоиды обладают гипотензивным и антиаритмическим действием. Седативное влияние выражено меньше, чем у резерпина, но по гипотензивному действию практически не уступают резерпину, при этом в ряде случаев переносятся лучше. Гипотензивный эффект развивается медленнее, чем у резерпина.</a:t>
            </a:r>
          </a:p>
          <a:p>
            <a:r>
              <a:rPr lang="ru-RU" sz="1900" b="1" dirty="0" smtClean="0"/>
              <a:t>Показания. </a:t>
            </a:r>
            <a:r>
              <a:rPr lang="ru-RU" sz="1900" dirty="0" smtClean="0"/>
              <a:t>Артериальная гипертензия  легкой и средней степени тяжести.</a:t>
            </a:r>
          </a:p>
          <a:p>
            <a:r>
              <a:rPr lang="ru-RU" sz="1900" b="1" dirty="0" smtClean="0"/>
              <a:t>Режим дозирования. </a:t>
            </a:r>
            <a:r>
              <a:rPr lang="ru-RU" sz="1900" dirty="0" smtClean="0"/>
              <a:t>Внутрь, после еды. Принимаю по схеме, постепенно увеличивая дозу.  После достижения терапевтического эффекта (через 10-14 дней) дозу постепенно уменьшают до поддерживающей.</a:t>
            </a:r>
          </a:p>
          <a:p>
            <a:endParaRPr lang="ru-RU" sz="1600" b="1" dirty="0" smtClean="0"/>
          </a:p>
        </p:txBody>
      </p:sp>
      <p:pic>
        <p:nvPicPr>
          <p:cNvPr id="7" name="Рисунок 6" descr="рау.jpg"/>
          <p:cNvPicPr>
            <a:picLocks noChangeAspect="1"/>
          </p:cNvPicPr>
          <p:nvPr/>
        </p:nvPicPr>
        <p:blipFill>
          <a:blip r:embed="rId2" cstate="print"/>
          <a:srcRect l="10479" t="11515" r="10345" b="11719"/>
          <a:stretch>
            <a:fillRect/>
          </a:stretch>
        </p:blipFill>
        <p:spPr>
          <a:xfrm>
            <a:off x="1377607" y="4490537"/>
            <a:ext cx="3024336" cy="2054266"/>
          </a:xfrm>
          <a:prstGeom prst="rect">
            <a:avLst/>
          </a:prstGeom>
        </p:spPr>
      </p:pic>
      <p:pic>
        <p:nvPicPr>
          <p:cNvPr id="8" name="Рисунок 7" descr="у.jpg"/>
          <p:cNvPicPr>
            <a:picLocks noChangeAspect="1"/>
          </p:cNvPicPr>
          <p:nvPr/>
        </p:nvPicPr>
        <p:blipFill>
          <a:blip r:embed="rId3" cstate="print"/>
          <a:srcRect t="20025" r="5113" b="12532"/>
          <a:stretch>
            <a:fillRect/>
          </a:stretch>
        </p:blipFill>
        <p:spPr>
          <a:xfrm>
            <a:off x="5292080" y="4903613"/>
            <a:ext cx="3403307" cy="16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12" name="Рисунок 11" descr="2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3495" y="3898489"/>
            <a:ext cx="1332327" cy="2630113"/>
          </a:xfrm>
          <a:prstGeom prst="rect">
            <a:avLst/>
          </a:prstGeom>
        </p:spPr>
      </p:pic>
      <p:pic>
        <p:nvPicPr>
          <p:cNvPr id="13" name="Рисунок 12" descr="аф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8414" y="4213856"/>
            <a:ext cx="2223128" cy="2299275"/>
          </a:xfrm>
          <a:prstGeom prst="rect">
            <a:avLst/>
          </a:prstGeom>
        </p:spPr>
      </p:pic>
      <p:pic>
        <p:nvPicPr>
          <p:cNvPr id="15" name="Рисунок 14" descr="1000.jpeg"/>
          <p:cNvPicPr/>
          <p:nvPr/>
        </p:nvPicPr>
        <p:blipFill rotWithShape="1">
          <a:blip r:embed="rId4" cstate="print"/>
          <a:srcRect l="21229" t="6326" r="24546" b="16612"/>
          <a:stretch/>
        </p:blipFill>
        <p:spPr bwMode="auto">
          <a:xfrm>
            <a:off x="755576" y="4067349"/>
            <a:ext cx="1738568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8580" y="509791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лекарственные средства, которые возбуждают </a:t>
            </a:r>
            <a:r>
              <a:rPr lang="ru-RU" sz="2400" dirty="0" err="1" smtClean="0"/>
              <a:t>адренорецепторы</a:t>
            </a:r>
            <a:r>
              <a:rPr lang="ru-RU" sz="2400" dirty="0" smtClean="0"/>
              <a:t>. Отличаются между собой по силе и продолжительности действия. Классифицируются по избирательности действия на разные типы </a:t>
            </a:r>
            <a:r>
              <a:rPr lang="ru-RU" sz="2400" dirty="0" err="1" smtClean="0"/>
              <a:t>адренорецепторов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Выделяют 3 основных группы </a:t>
            </a:r>
            <a:r>
              <a:rPr lang="ru-RU" sz="2400" dirty="0" err="1" smtClean="0"/>
              <a:t>адреномиметиков</a:t>
            </a:r>
            <a:r>
              <a:rPr lang="ru-RU" sz="2400" dirty="0" smtClean="0"/>
              <a:t>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1) Альфа – </a:t>
            </a:r>
            <a:r>
              <a:rPr lang="ru-RU" sz="2400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2) Бета- </a:t>
            </a:r>
            <a:r>
              <a:rPr lang="ru-RU" sz="2400" dirty="0" err="1" smtClean="0">
                <a:solidFill>
                  <a:srgbClr val="FF0000"/>
                </a:solidFill>
              </a:rPr>
              <a:t>адреномиметики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3) Альфа, бета- </a:t>
            </a:r>
            <a:r>
              <a:rPr lang="ru-RU" sz="2400" dirty="0" err="1" smtClean="0">
                <a:solidFill>
                  <a:srgbClr val="FF0000"/>
                </a:solidFill>
              </a:rPr>
              <a:t>адреномиметики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endParaRPr lang="ru-RU" dirty="0" smtClean="0"/>
          </a:p>
        </p:txBody>
      </p:sp>
      <p:pic>
        <p:nvPicPr>
          <p:cNvPr id="20" name="Рисунок 19" descr="12.jpeg"/>
          <p:cNvPicPr/>
          <p:nvPr/>
        </p:nvPicPr>
        <p:blipFill>
          <a:blip r:embed="rId5" cstate="print"/>
          <a:srcRect l="17194" t="5409" r="14030" b="10758"/>
          <a:stretch>
            <a:fillRect/>
          </a:stretch>
        </p:blipFill>
        <p:spPr>
          <a:xfrm>
            <a:off x="5317820" y="3889374"/>
            <a:ext cx="1274612" cy="2504644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64096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Характерными побочными эффектами </a:t>
            </a:r>
            <a:r>
              <a:rPr lang="ru-RU" sz="2000" dirty="0" err="1" smtClean="0"/>
              <a:t>симпатолитиков</a:t>
            </a:r>
            <a:r>
              <a:rPr lang="ru-RU" sz="2000" dirty="0" smtClean="0"/>
              <a:t> являются:</a:t>
            </a:r>
          </a:p>
          <a:p>
            <a:r>
              <a:rPr lang="ru-RU" sz="2000" dirty="0" smtClean="0"/>
              <a:t> набухание слизистой носа и нарушение носового дыхания, </a:t>
            </a:r>
          </a:p>
          <a:p>
            <a:r>
              <a:rPr lang="ru-RU" sz="2000" dirty="0" smtClean="0"/>
              <a:t>повышенная потливость, общая слабость, сухость во рту, тошнота, головокружение. Резерпин вызывает сонливость, депрессию, кошмарные сновидения, сыпь на коже, экстрапирамидные нарушения. При длительном приеме возможна половая дисфункция. </a:t>
            </a:r>
          </a:p>
          <a:p>
            <a:r>
              <a:rPr lang="ru-RU" sz="2000" dirty="0" smtClean="0"/>
              <a:t>Т.к. </a:t>
            </a:r>
            <a:r>
              <a:rPr lang="ru-RU" sz="2000" dirty="0" err="1" smtClean="0"/>
              <a:t>симпатолитики</a:t>
            </a:r>
            <a:r>
              <a:rPr lang="ru-RU" sz="2000" dirty="0" smtClean="0"/>
              <a:t> повышают тонус и секрецию желудка, могут инициировать появление эрозий и язв на слизистой желудка, а также вызывать обострение язвенной болезни, то рекомендуется принимать после еды. </a:t>
            </a:r>
          </a:p>
          <a:p>
            <a:r>
              <a:rPr lang="ru-RU" sz="2000" dirty="0" smtClean="0"/>
              <a:t>При длительном применении в высоких дозах – парестезии, снижение либидо, снижение потенции, гинекомастия, нарушение мочеиспускания, спазм аккомодации, гиперемия </a:t>
            </a:r>
            <a:r>
              <a:rPr lang="ru-RU" sz="2000" dirty="0" err="1" smtClean="0"/>
              <a:t>конъюктивы</a:t>
            </a:r>
            <a:r>
              <a:rPr lang="ru-RU" sz="2000" dirty="0" smtClean="0"/>
              <a:t>, </a:t>
            </a:r>
            <a:r>
              <a:rPr lang="ru-RU" sz="2000" dirty="0" err="1" smtClean="0"/>
              <a:t>гипотерми</a:t>
            </a:r>
            <a:endParaRPr lang="ru-RU" sz="2000" dirty="0" smtClean="0"/>
          </a:p>
        </p:txBody>
      </p:sp>
      <p:pic>
        <p:nvPicPr>
          <p:cNvPr id="5" name="Рисунок 4" descr="нор.jpg"/>
          <p:cNvPicPr>
            <a:picLocks noChangeAspect="1"/>
          </p:cNvPicPr>
          <p:nvPr/>
        </p:nvPicPr>
        <p:blipFill>
          <a:blip r:embed="rId2" cstate="print"/>
          <a:srcRect l="9838" t="17459" r="12201" b="20288"/>
          <a:stretch>
            <a:fillRect/>
          </a:stretch>
        </p:blipFill>
        <p:spPr>
          <a:xfrm>
            <a:off x="1043608" y="5169295"/>
            <a:ext cx="2849542" cy="1424771"/>
          </a:xfrm>
          <a:prstGeom prst="rect">
            <a:avLst/>
          </a:prstGeom>
        </p:spPr>
      </p:pic>
      <p:pic>
        <p:nvPicPr>
          <p:cNvPr id="7" name="Рисунок 6" descr="рау.jpg"/>
          <p:cNvPicPr>
            <a:picLocks noChangeAspect="1"/>
          </p:cNvPicPr>
          <p:nvPr/>
        </p:nvPicPr>
        <p:blipFill>
          <a:blip r:embed="rId3" cstate="print"/>
          <a:srcRect l="10479" t="11515" r="10345" b="11719"/>
          <a:stretch>
            <a:fillRect/>
          </a:stretch>
        </p:blipFill>
        <p:spPr>
          <a:xfrm>
            <a:off x="4654460" y="5023583"/>
            <a:ext cx="309634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568952" cy="47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 Противопоказания : </a:t>
            </a:r>
            <a:r>
              <a:rPr lang="ru-RU" sz="1600" dirty="0" smtClean="0"/>
              <a:t>повышенная чувствительность к любому из компонентов препарата;</a:t>
            </a:r>
          </a:p>
          <a:p>
            <a:r>
              <a:rPr lang="ru-RU" sz="1600" dirty="0" smtClean="0"/>
              <a:t>депрессия, эпилепсия, болезнь Паркинсона, сопутствующее проведение электросудорожной терапии;</a:t>
            </a:r>
          </a:p>
          <a:p>
            <a:r>
              <a:rPr lang="ru-RU" sz="1600" dirty="0" err="1" smtClean="0"/>
              <a:t>феохромоцитома</a:t>
            </a:r>
            <a:r>
              <a:rPr lang="ru-RU" sz="1600" dirty="0" smtClean="0"/>
              <a:t>, сопутствующее лечение ИМАО;</a:t>
            </a:r>
          </a:p>
          <a:p>
            <a:r>
              <a:rPr lang="ru-RU" sz="1600" dirty="0" smtClean="0"/>
              <a:t>язвенная болезнь желудка и 12-перстной кишки в фазе обострения, эрозивный гастрит, неспецифический язвенный колит;</a:t>
            </a:r>
          </a:p>
          <a:p>
            <a:r>
              <a:rPr lang="ru-RU" sz="1600" dirty="0" smtClean="0"/>
              <a:t>стенокардия, недавно перенесенный инфаркт миокарда, хроническая сердечная недостаточность, выраженная брадикардия, атриовентрикулярная блокада, </a:t>
            </a:r>
            <a:r>
              <a:rPr lang="ru-RU" sz="1600" dirty="0" err="1" smtClean="0"/>
              <a:t>внутрижелудочковая</a:t>
            </a:r>
            <a:r>
              <a:rPr lang="ru-RU" sz="1600" dirty="0" smtClean="0"/>
              <a:t> блокада;</a:t>
            </a:r>
          </a:p>
          <a:p>
            <a:r>
              <a:rPr lang="ru-RU" sz="1600" dirty="0" smtClean="0"/>
              <a:t>тяжелая почечная недостаточность (КК ниже 30 мл/мин), нефрит, уремия, нефросклероз;</a:t>
            </a:r>
          </a:p>
          <a:p>
            <a:r>
              <a:rPr lang="ru-RU" sz="1600" dirty="0" smtClean="0"/>
              <a:t>артериальная гипотензия, выраженный церебральный атеросклероз;</a:t>
            </a:r>
          </a:p>
          <a:p>
            <a:r>
              <a:rPr lang="ru-RU" sz="1600" dirty="0" smtClean="0"/>
              <a:t>тяжелые нарушения функции печени;</a:t>
            </a:r>
          </a:p>
          <a:p>
            <a:r>
              <a:rPr lang="ru-RU" sz="1600" dirty="0" smtClean="0"/>
              <a:t>болезнь </a:t>
            </a:r>
            <a:r>
              <a:rPr lang="ru-RU" sz="1600" dirty="0" err="1" smtClean="0"/>
              <a:t>Аддисона</a:t>
            </a:r>
            <a:r>
              <a:rPr lang="ru-RU" sz="1600" dirty="0" smtClean="0"/>
              <a:t>;</a:t>
            </a:r>
          </a:p>
          <a:p>
            <a:r>
              <a:rPr lang="ru-RU" sz="1600" dirty="0" err="1" smtClean="0"/>
              <a:t>гипокалиемия</a:t>
            </a:r>
            <a:r>
              <a:rPr lang="ru-RU" sz="1600" dirty="0" smtClean="0"/>
              <a:t>, </a:t>
            </a:r>
            <a:r>
              <a:rPr lang="ru-RU" sz="1600" dirty="0" err="1" smtClean="0"/>
              <a:t>гипонатриемия</a:t>
            </a:r>
            <a:r>
              <a:rPr lang="ru-RU" sz="1600" dirty="0" smtClean="0"/>
              <a:t>, </a:t>
            </a:r>
            <a:r>
              <a:rPr lang="ru-RU" sz="1600" dirty="0" err="1" smtClean="0"/>
              <a:t>гипохлоремия</a:t>
            </a:r>
            <a:r>
              <a:rPr lang="ru-RU" sz="1600" dirty="0" smtClean="0"/>
              <a:t>;</a:t>
            </a:r>
          </a:p>
          <a:p>
            <a:r>
              <a:rPr lang="ru-RU" sz="1600" dirty="0" err="1" smtClean="0"/>
              <a:t>гиперурикемия</a:t>
            </a:r>
            <a:r>
              <a:rPr lang="ru-RU" sz="1600" dirty="0" smtClean="0"/>
              <a:t> с клиническими проявлениями;</a:t>
            </a:r>
          </a:p>
          <a:p>
            <a:r>
              <a:rPr lang="ru-RU" sz="1600" dirty="0" err="1" smtClean="0"/>
              <a:t>закрытоугольная</a:t>
            </a:r>
            <a:r>
              <a:rPr lang="ru-RU" sz="1600" dirty="0" smtClean="0"/>
              <a:t> глаукома; нарушение кроветворения;</a:t>
            </a:r>
          </a:p>
          <a:p>
            <a:r>
              <a:rPr lang="ru-RU" sz="1600" dirty="0" smtClean="0"/>
              <a:t>беременность и период лактации;</a:t>
            </a:r>
          </a:p>
          <a:p>
            <a:r>
              <a:rPr lang="ru-RU" sz="1600" dirty="0" smtClean="0"/>
              <a:t>бронхиальная астма;  возраст до 18 лет</a:t>
            </a:r>
            <a:endParaRPr lang="ru-RU" sz="1600" dirty="0"/>
          </a:p>
        </p:txBody>
      </p:sp>
      <p:pic>
        <p:nvPicPr>
          <p:cNvPr id="5" name="Рисунок 4" descr="нор.jpg"/>
          <p:cNvPicPr>
            <a:picLocks noChangeAspect="1"/>
          </p:cNvPicPr>
          <p:nvPr/>
        </p:nvPicPr>
        <p:blipFill>
          <a:blip r:embed="rId2" cstate="print"/>
          <a:srcRect l="9838" t="17459" r="12201" b="20288"/>
          <a:stretch>
            <a:fillRect/>
          </a:stretch>
        </p:blipFill>
        <p:spPr>
          <a:xfrm>
            <a:off x="6372200" y="3803441"/>
            <a:ext cx="2304256" cy="1209735"/>
          </a:xfrm>
          <a:prstGeom prst="rect">
            <a:avLst/>
          </a:prstGeom>
        </p:spPr>
      </p:pic>
      <p:pic>
        <p:nvPicPr>
          <p:cNvPr id="7" name="Рисунок 6" descr="рау.jpg"/>
          <p:cNvPicPr>
            <a:picLocks noChangeAspect="1"/>
          </p:cNvPicPr>
          <p:nvPr/>
        </p:nvPicPr>
        <p:blipFill>
          <a:blip r:embed="rId3" cstate="print"/>
          <a:srcRect l="10479" t="11515" r="10345" b="11719"/>
          <a:stretch>
            <a:fillRect/>
          </a:stretch>
        </p:blipFill>
        <p:spPr>
          <a:xfrm>
            <a:off x="6109102" y="5157192"/>
            <a:ext cx="259228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712968" cy="5661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Лекарственное взаимодействие</a:t>
            </a:r>
          </a:p>
          <a:p>
            <a:r>
              <a:rPr lang="ru-RU" sz="1800" dirty="0" err="1" smtClean="0"/>
              <a:t>Симпатолитики</a:t>
            </a:r>
            <a:r>
              <a:rPr lang="ru-RU" sz="1800" dirty="0" smtClean="0"/>
              <a:t> снижают эффективность </a:t>
            </a:r>
            <a:r>
              <a:rPr lang="ru-RU" sz="1800" dirty="0" err="1" smtClean="0"/>
              <a:t>пероральных</a:t>
            </a:r>
            <a:r>
              <a:rPr lang="ru-RU" sz="1800" dirty="0" smtClean="0"/>
              <a:t> гипогликемических ЛС, </a:t>
            </a:r>
            <a:r>
              <a:rPr lang="ru-RU" sz="1800" dirty="0" err="1" smtClean="0"/>
              <a:t>трициклических</a:t>
            </a:r>
            <a:r>
              <a:rPr lang="ru-RU" sz="1800" dirty="0" smtClean="0"/>
              <a:t> антидепрессантов, антикоагулянтов.</a:t>
            </a:r>
          </a:p>
          <a:p>
            <a:r>
              <a:rPr lang="ru-RU" sz="1800" dirty="0" smtClean="0"/>
              <a:t>Повышают концентрацию лития в плазме крови (замедляя его выведение).</a:t>
            </a:r>
          </a:p>
          <a:p>
            <a:r>
              <a:rPr lang="ru-RU" sz="1800" dirty="0" smtClean="0"/>
              <a:t>Ослабляют действие противоэпилептических ЛС и </a:t>
            </a:r>
            <a:r>
              <a:rPr lang="ru-RU" sz="1800" dirty="0" err="1" smtClean="0"/>
              <a:t>леводопы</a:t>
            </a:r>
            <a:r>
              <a:rPr lang="ru-RU" sz="1800" dirty="0" smtClean="0"/>
              <a:t>, ХБ, уменьшают анальгезирующий эффект морфина.</a:t>
            </a:r>
          </a:p>
          <a:p>
            <a:r>
              <a:rPr lang="ru-RU" sz="1800" dirty="0" smtClean="0"/>
              <a:t>Усиливают действие барбитуратов, этанола, ЛС для ингаляционной анестезии, </a:t>
            </a:r>
            <a:r>
              <a:rPr lang="ru-RU" sz="1800" dirty="0" err="1" smtClean="0"/>
              <a:t>антигистаминов</a:t>
            </a:r>
            <a:r>
              <a:rPr lang="ru-RU" sz="1800" dirty="0" smtClean="0"/>
              <a:t> и АМ центрального действия.</a:t>
            </a:r>
          </a:p>
          <a:p>
            <a:r>
              <a:rPr lang="ru-RU" sz="1800" dirty="0" smtClean="0"/>
              <a:t>Барбитураты, этанол, </a:t>
            </a:r>
            <a:r>
              <a:rPr lang="ru-RU" sz="1800" dirty="0" err="1" smtClean="0"/>
              <a:t>бета-адреноблокаторы</a:t>
            </a:r>
            <a:r>
              <a:rPr lang="ru-RU" sz="1800" dirty="0" smtClean="0"/>
              <a:t>, периферические вазодилататоры усиливают гипотензивное действие.</a:t>
            </a:r>
          </a:p>
          <a:p>
            <a:r>
              <a:rPr lang="ru-RU" sz="1800" dirty="0" err="1" smtClean="0"/>
              <a:t>Глюкокортикостероиды</a:t>
            </a:r>
            <a:r>
              <a:rPr lang="ru-RU" sz="1800" dirty="0" smtClean="0"/>
              <a:t>, НПВП, слабительные ЛС - уменьшают диуретический, гипотензивный эффекты, повышают риск развития </a:t>
            </a:r>
            <a:r>
              <a:rPr lang="ru-RU" sz="1800" dirty="0" err="1" smtClean="0"/>
              <a:t>гипокалиемии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На фоне лечения ингибиторами МАО – наблюдается усиление угнетающего действия на ЦНС, также возникает умеренная или тяжелая артериальная гипертензия, </a:t>
            </a:r>
            <a:r>
              <a:rPr lang="ru-RU" sz="1800" dirty="0" err="1" smtClean="0"/>
              <a:t>гиперрефлексия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Гипокалиемия</a:t>
            </a:r>
            <a:r>
              <a:rPr lang="ru-RU" sz="1800" dirty="0" smtClean="0"/>
              <a:t>, которая может сопутствовать лечению, повышает риск токсического действия </a:t>
            </a:r>
            <a:r>
              <a:rPr lang="ru-RU" sz="1800" dirty="0" err="1" smtClean="0"/>
              <a:t>амиодарона</a:t>
            </a:r>
            <a:r>
              <a:rPr lang="ru-RU" sz="1800" dirty="0" smtClean="0"/>
              <a:t>, </a:t>
            </a:r>
            <a:r>
              <a:rPr lang="ru-RU" sz="1800" dirty="0" err="1" smtClean="0"/>
              <a:t>дизопирамида</a:t>
            </a:r>
            <a:r>
              <a:rPr lang="ru-RU" sz="1800" dirty="0" smtClean="0"/>
              <a:t>, </a:t>
            </a:r>
            <a:r>
              <a:rPr lang="ru-RU" sz="1800" dirty="0" err="1" smtClean="0"/>
              <a:t>хинидина</a:t>
            </a:r>
            <a:r>
              <a:rPr lang="ru-RU" sz="1800" dirty="0" smtClean="0"/>
              <a:t>; </a:t>
            </a:r>
            <a:r>
              <a:rPr lang="ru-RU" sz="1800" dirty="0" err="1" smtClean="0"/>
              <a:t>гипокалиемия</a:t>
            </a:r>
            <a:r>
              <a:rPr lang="ru-RU" sz="1800" dirty="0" smtClean="0"/>
              <a:t> ослабляет эффект </a:t>
            </a:r>
            <a:r>
              <a:rPr lang="ru-RU" sz="1800" dirty="0" err="1" smtClean="0"/>
              <a:t>лидокаина</a:t>
            </a:r>
            <a:r>
              <a:rPr lang="ru-RU" sz="1800" dirty="0" smtClean="0"/>
              <a:t>, </a:t>
            </a:r>
            <a:r>
              <a:rPr lang="ru-RU" sz="1800" dirty="0" err="1" smtClean="0"/>
              <a:t>мексилетина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Не рекомендуется сочетание с </a:t>
            </a:r>
            <a:r>
              <a:rPr lang="ru-RU" sz="1800" dirty="0" err="1" smtClean="0"/>
              <a:t>допамином</a:t>
            </a:r>
            <a:r>
              <a:rPr lang="ru-RU" sz="1800" dirty="0" smtClean="0"/>
              <a:t> (усиление </a:t>
            </a:r>
            <a:r>
              <a:rPr lang="ru-RU" sz="1800" dirty="0" err="1" smtClean="0"/>
              <a:t>вазоконстрикторной</a:t>
            </a:r>
            <a:r>
              <a:rPr lang="ru-RU" sz="1800" dirty="0" smtClean="0"/>
              <a:t> реакции).</a:t>
            </a:r>
          </a:p>
          <a:p>
            <a:r>
              <a:rPr lang="ru-RU" sz="1800" dirty="0" smtClean="0"/>
              <a:t>При совместном применении с </a:t>
            </a:r>
            <a:r>
              <a:rPr lang="ru-RU" sz="1800" dirty="0" err="1" smtClean="0"/>
              <a:t>дигоксином</a:t>
            </a:r>
            <a:r>
              <a:rPr lang="ru-RU" sz="1800" dirty="0" smtClean="0"/>
              <a:t> – повышается риск брадикардии; повышен риск усиления побочных реакций </a:t>
            </a:r>
            <a:r>
              <a:rPr lang="ru-RU" sz="1800" dirty="0" err="1" smtClean="0"/>
              <a:t>дигоксина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8" name="Рисунок 7" descr="рау.jpg"/>
          <p:cNvPicPr>
            <a:picLocks noChangeAspect="1"/>
          </p:cNvPicPr>
          <p:nvPr/>
        </p:nvPicPr>
        <p:blipFill>
          <a:blip r:embed="rId2" cstate="print"/>
          <a:srcRect l="10479" t="11515" r="10345" b="11719"/>
          <a:stretch>
            <a:fillRect/>
          </a:stretch>
        </p:blipFill>
        <p:spPr>
          <a:xfrm>
            <a:off x="2195736" y="5661248"/>
            <a:ext cx="1800200" cy="1150405"/>
          </a:xfrm>
          <a:prstGeom prst="rect">
            <a:avLst/>
          </a:prstGeom>
        </p:spPr>
      </p:pic>
      <p:pic>
        <p:nvPicPr>
          <p:cNvPr id="9" name="Рисунок 8" descr="нор.jpg"/>
          <p:cNvPicPr>
            <a:picLocks noChangeAspect="1"/>
          </p:cNvPicPr>
          <p:nvPr/>
        </p:nvPicPr>
        <p:blipFill>
          <a:blip r:embed="rId3" cstate="print"/>
          <a:srcRect l="9838" t="17459" r="12201" b="20288"/>
          <a:stretch>
            <a:fillRect/>
          </a:stretch>
        </p:blipFill>
        <p:spPr>
          <a:xfrm>
            <a:off x="4786635" y="5805264"/>
            <a:ext cx="1985218" cy="10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9036496" cy="6473952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Метилдопа</a:t>
            </a:r>
            <a:r>
              <a:rPr lang="ru-RU" sz="2000" dirty="0" smtClean="0">
                <a:solidFill>
                  <a:srgbClr val="FF0000"/>
                </a:solidFill>
              </a:rPr>
              <a:t> (</a:t>
            </a:r>
            <a:r>
              <a:rPr lang="ru-RU" sz="2000" dirty="0" err="1" smtClean="0">
                <a:solidFill>
                  <a:srgbClr val="FF0000"/>
                </a:solidFill>
              </a:rPr>
              <a:t>допегит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/>
              <a:t>, </a:t>
            </a:r>
            <a:r>
              <a:rPr lang="ru-RU" sz="1800" dirty="0" smtClean="0"/>
              <a:t>таблетки, по химической структуре похожа на ДОФА (</a:t>
            </a:r>
            <a:r>
              <a:rPr lang="ru-RU" sz="1800" dirty="0" err="1" smtClean="0"/>
              <a:t>диоксифенилаланин</a:t>
            </a:r>
            <a:r>
              <a:rPr lang="ru-RU" sz="1800" dirty="0" smtClean="0"/>
              <a:t>), промежуточный продукт биосинтеза норадреналина.  </a:t>
            </a:r>
          </a:p>
          <a:p>
            <a:r>
              <a:rPr lang="ru-RU" sz="1800" dirty="0" smtClean="0"/>
              <a:t>Это </a:t>
            </a:r>
            <a:r>
              <a:rPr lang="ru-RU" sz="1800" dirty="0" err="1" smtClean="0"/>
              <a:t>антигипертензивный</a:t>
            </a:r>
            <a:r>
              <a:rPr lang="ru-RU" sz="1800" dirty="0" smtClean="0"/>
              <a:t> препарат центрального действия. </a:t>
            </a:r>
          </a:p>
          <a:p>
            <a:r>
              <a:rPr lang="ru-RU" sz="1800" b="1" dirty="0" smtClean="0"/>
              <a:t>МД: </a:t>
            </a:r>
            <a:r>
              <a:rPr lang="ru-RU" sz="1800" dirty="0" smtClean="0"/>
              <a:t>под действием фермента карбоксилаза </a:t>
            </a:r>
            <a:r>
              <a:rPr lang="ru-RU" sz="1800" dirty="0" err="1" smtClean="0"/>
              <a:t>метаболизируется</a:t>
            </a:r>
            <a:r>
              <a:rPr lang="ru-RU" sz="1800" dirty="0" smtClean="0"/>
              <a:t> с образованием </a:t>
            </a:r>
            <a:r>
              <a:rPr lang="ru-RU" sz="1800" dirty="0" err="1" smtClean="0"/>
              <a:t>альфа-метилнорадреналина</a:t>
            </a:r>
            <a:r>
              <a:rPr lang="ru-RU" sz="1800" dirty="0" smtClean="0"/>
              <a:t>, который оказывает гипотензивный эффект через несколько механизмов:</a:t>
            </a:r>
          </a:p>
          <a:p>
            <a:r>
              <a:rPr lang="ru-RU" sz="1800" dirty="0" smtClean="0"/>
              <a:t>снижение симпатического тонуса путем стимуляции центральных тормозных </a:t>
            </a:r>
            <a:r>
              <a:rPr lang="ru-RU" sz="1800" dirty="0" err="1" smtClean="0"/>
              <a:t>пресинаптических</a:t>
            </a:r>
            <a:r>
              <a:rPr lang="ru-RU" sz="1800" dirty="0" smtClean="0"/>
              <a:t> α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-рецепторов;</a:t>
            </a:r>
          </a:p>
          <a:p>
            <a:r>
              <a:rPr lang="ru-RU" sz="1800" dirty="0" smtClean="0"/>
              <a:t>замещение эндогенного </a:t>
            </a:r>
            <a:r>
              <a:rPr lang="ru-RU" sz="1800" dirty="0" err="1" smtClean="0"/>
              <a:t>допамина</a:t>
            </a:r>
            <a:r>
              <a:rPr lang="ru-RU" sz="1800" dirty="0" smtClean="0"/>
              <a:t> на </a:t>
            </a:r>
          </a:p>
          <a:p>
            <a:pPr>
              <a:buNone/>
            </a:pPr>
            <a:r>
              <a:rPr lang="ru-RU" sz="1800" dirty="0" err="1" smtClean="0"/>
              <a:t>допаминергических</a:t>
            </a:r>
            <a:r>
              <a:rPr lang="ru-RU" sz="1800" dirty="0" smtClean="0"/>
              <a:t> нервных окончаниях</a:t>
            </a:r>
          </a:p>
          <a:p>
            <a:pPr>
              <a:buNone/>
            </a:pPr>
            <a:r>
              <a:rPr lang="ru-RU" sz="1800" dirty="0" smtClean="0"/>
              <a:t> (в качестве ложного </a:t>
            </a:r>
            <a:r>
              <a:rPr lang="ru-RU" sz="1800" dirty="0" err="1" smtClean="0"/>
              <a:t>нейромедиатора</a:t>
            </a:r>
            <a:r>
              <a:rPr lang="ru-RU" sz="1800" dirty="0" smtClean="0"/>
              <a:t>);</a:t>
            </a:r>
          </a:p>
          <a:p>
            <a:r>
              <a:rPr lang="ru-RU" sz="1800" dirty="0" smtClean="0"/>
              <a:t>снижение активности ренина плазмы </a:t>
            </a:r>
          </a:p>
          <a:p>
            <a:pPr>
              <a:buNone/>
            </a:pPr>
            <a:r>
              <a:rPr lang="ru-RU" sz="1800" dirty="0" smtClean="0"/>
              <a:t>крови и уменьшение ОПСС;</a:t>
            </a:r>
          </a:p>
          <a:p>
            <a:r>
              <a:rPr lang="ru-RU" sz="1800" dirty="0" smtClean="0"/>
              <a:t>подавление синтеза норадреналина, </a:t>
            </a:r>
          </a:p>
          <a:p>
            <a:pPr>
              <a:buNone/>
            </a:pPr>
            <a:r>
              <a:rPr lang="ru-RU" sz="1800" dirty="0" smtClean="0"/>
              <a:t>уменьшение концентрации </a:t>
            </a:r>
            <a:r>
              <a:rPr lang="ru-RU" sz="1800" dirty="0" err="1" smtClean="0"/>
              <a:t>допамина</a:t>
            </a:r>
            <a:r>
              <a:rPr lang="ru-RU" sz="1800" dirty="0" smtClean="0"/>
              <a:t>, </a:t>
            </a:r>
          </a:p>
          <a:p>
            <a:pPr>
              <a:buNone/>
            </a:pPr>
            <a:r>
              <a:rPr lang="ru-RU" sz="1800" dirty="0" err="1" smtClean="0"/>
              <a:t>серотонина</a:t>
            </a:r>
            <a:r>
              <a:rPr lang="ru-RU" sz="1800" dirty="0" smtClean="0"/>
              <a:t>, норадреналина и адреналина </a:t>
            </a:r>
          </a:p>
          <a:p>
            <a:pPr>
              <a:buNone/>
            </a:pPr>
            <a:r>
              <a:rPr lang="ru-RU" sz="1800" dirty="0" smtClean="0"/>
              <a:t>в тканях за счет угнетения активности </a:t>
            </a:r>
          </a:p>
          <a:p>
            <a:pPr>
              <a:buNone/>
            </a:pPr>
            <a:r>
              <a:rPr lang="ru-RU" sz="1800" dirty="0" smtClean="0"/>
              <a:t>фермента </a:t>
            </a:r>
            <a:r>
              <a:rPr lang="ru-RU" sz="1800" dirty="0" err="1" smtClean="0"/>
              <a:t>допа-декарбоксилазы</a:t>
            </a:r>
            <a:r>
              <a:rPr lang="ru-RU" sz="1800" dirty="0" smtClean="0"/>
              <a:t>.</a:t>
            </a:r>
          </a:p>
          <a:p>
            <a:endParaRPr lang="ru-RU" sz="1600" dirty="0" smtClean="0"/>
          </a:p>
        </p:txBody>
      </p:sp>
      <p:pic>
        <p:nvPicPr>
          <p:cNvPr id="4" name="Рисунок 3" descr="доп.jpg"/>
          <p:cNvPicPr>
            <a:picLocks noChangeAspect="1"/>
          </p:cNvPicPr>
          <p:nvPr/>
        </p:nvPicPr>
        <p:blipFill>
          <a:blip r:embed="rId2" cstate="print"/>
          <a:srcRect l="27950" r="23750" b="7426"/>
          <a:stretch>
            <a:fillRect/>
          </a:stretch>
        </p:blipFill>
        <p:spPr>
          <a:xfrm>
            <a:off x="5580112" y="2852936"/>
            <a:ext cx="24482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856984" cy="635732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Метилдопа</a:t>
            </a:r>
            <a:r>
              <a:rPr lang="ru-RU" sz="2000" dirty="0" smtClean="0"/>
              <a:t> не оказывает прямого влияния на функцию сердца, не снижает сердечный выброс, не вызывает рефлекторную тахикардию, а также не снижает скорость клубочковой фильтрации, почечный кровоток, фильтруемую фракцию. </a:t>
            </a:r>
          </a:p>
          <a:p>
            <a:r>
              <a:rPr lang="ru-RU" sz="2000" dirty="0" smtClean="0"/>
              <a:t>В некоторых случаях снижается ЧСС. </a:t>
            </a:r>
          </a:p>
          <a:p>
            <a:r>
              <a:rPr lang="ru-RU" sz="2000" dirty="0" smtClean="0"/>
              <a:t>Эффективно снижает АД как в положении лежа, так и стоя. </a:t>
            </a:r>
          </a:p>
          <a:p>
            <a:r>
              <a:rPr lang="ru-RU" sz="2000" dirty="0" smtClean="0"/>
              <a:t>Редко вызывает </a:t>
            </a:r>
            <a:r>
              <a:rPr lang="ru-RU" sz="2000" dirty="0" err="1" smtClean="0"/>
              <a:t>постуральную</a:t>
            </a:r>
            <a:r>
              <a:rPr lang="ru-RU" sz="2000" dirty="0" smtClean="0"/>
              <a:t> гипотензию.</a:t>
            </a:r>
          </a:p>
          <a:p>
            <a:r>
              <a:rPr lang="ru-RU" sz="2000" dirty="0" smtClean="0"/>
              <a:t>После приема разовой </a:t>
            </a:r>
            <a:r>
              <a:rPr lang="ru-RU" sz="2000" dirty="0" err="1" smtClean="0"/>
              <a:t>пероральной</a:t>
            </a:r>
            <a:r>
              <a:rPr lang="ru-RU" sz="2000" dirty="0" smtClean="0"/>
              <a:t> дозы максимальный эффект развивается в течение 4-6 ч и продолжается приблизительно 12-24 ч. </a:t>
            </a:r>
          </a:p>
          <a:p>
            <a:r>
              <a:rPr lang="ru-RU" sz="2000" dirty="0" smtClean="0"/>
              <a:t>При многократном применении препарата </a:t>
            </a:r>
          </a:p>
          <a:p>
            <a:pPr>
              <a:buNone/>
            </a:pPr>
            <a:r>
              <a:rPr lang="ru-RU" sz="2000" dirty="0" smtClean="0"/>
              <a:t>максимальное снижение АД достигается </a:t>
            </a:r>
          </a:p>
          <a:p>
            <a:pPr>
              <a:buNone/>
            </a:pPr>
            <a:r>
              <a:rPr lang="ru-RU" sz="2000" dirty="0" smtClean="0"/>
              <a:t>на 2-3 сутки. </a:t>
            </a:r>
          </a:p>
          <a:p>
            <a:pPr>
              <a:buNone/>
            </a:pPr>
            <a:r>
              <a:rPr lang="ru-RU" sz="2000" dirty="0" smtClean="0"/>
              <a:t>После прекращения терапии уровень АД </a:t>
            </a:r>
          </a:p>
          <a:p>
            <a:pPr>
              <a:buNone/>
            </a:pPr>
            <a:r>
              <a:rPr lang="ru-RU" sz="2000" dirty="0" smtClean="0"/>
              <a:t>возвращается к исходным значениям в </a:t>
            </a:r>
          </a:p>
          <a:p>
            <a:pPr>
              <a:buNone/>
            </a:pPr>
            <a:r>
              <a:rPr lang="ru-RU" sz="2000" dirty="0" smtClean="0"/>
              <a:t>течение 1-2 дней. </a:t>
            </a:r>
          </a:p>
          <a:p>
            <a:endParaRPr lang="ru-RU" sz="2000" dirty="0" smtClean="0"/>
          </a:p>
        </p:txBody>
      </p:sp>
      <p:pic>
        <p:nvPicPr>
          <p:cNvPr id="4" name="Рисунок 3" descr="доп.jpg"/>
          <p:cNvPicPr>
            <a:picLocks noChangeAspect="1"/>
          </p:cNvPicPr>
          <p:nvPr/>
        </p:nvPicPr>
        <p:blipFill>
          <a:blip r:embed="rId2" cstate="print"/>
          <a:srcRect l="27950" r="23750" b="5794"/>
          <a:stretch>
            <a:fillRect/>
          </a:stretch>
        </p:blipFill>
        <p:spPr>
          <a:xfrm>
            <a:off x="6372200" y="3356993"/>
            <a:ext cx="22925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    Показания: </a:t>
            </a:r>
            <a:r>
              <a:rPr lang="ru-RU" sz="2000" dirty="0" smtClean="0"/>
              <a:t>артериальная гипертензия.</a:t>
            </a:r>
          </a:p>
          <a:p>
            <a:pPr marL="0" indent="0">
              <a:buNone/>
            </a:pPr>
            <a:r>
              <a:rPr lang="ru-RU" sz="2000" b="1" dirty="0" smtClean="0"/>
              <a:t>    Режим дозирования. </a:t>
            </a:r>
            <a:r>
              <a:rPr lang="ru-RU" sz="2000" dirty="0" smtClean="0"/>
              <a:t>Таблетки принимают внутрь до или после еды. Режим дозирования устанавливают индивидуально.</a:t>
            </a:r>
          </a:p>
          <a:p>
            <a:pPr marL="0" indent="0">
              <a:buNone/>
            </a:pPr>
            <a:r>
              <a:rPr lang="ru-RU" sz="2000" b="1" dirty="0" smtClean="0"/>
              <a:t>     Побочное действие:</a:t>
            </a:r>
          </a:p>
          <a:p>
            <a:r>
              <a:rPr lang="ru-RU" sz="2000" dirty="0" smtClean="0"/>
              <a:t>В начале терапии , а также при увеличении дозы препарата могут наблюдаться преходящие седативные эффекты, головная боль, общая слабость и повышенная утомляемость, депрессия.</a:t>
            </a:r>
          </a:p>
          <a:p>
            <a:pPr marL="0" indent="0">
              <a:buNone/>
            </a:pPr>
            <a:r>
              <a:rPr lang="ru-RU" sz="2000" b="1" dirty="0" smtClean="0"/>
              <a:t>     Противопоказания к применению: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нельзя применять одновременно с ингибиторами МАО.</a:t>
            </a:r>
            <a:endParaRPr lang="ru-RU" sz="2000" b="1" dirty="0" smtClean="0"/>
          </a:p>
          <a:p>
            <a:r>
              <a:rPr lang="ru-RU" sz="2000" dirty="0" smtClean="0"/>
              <a:t>острый гепатит, цирроз печени;</a:t>
            </a:r>
          </a:p>
          <a:p>
            <a:r>
              <a:rPr lang="ru-RU" sz="2000" dirty="0" smtClean="0"/>
              <a:t>заболевания печени в анамнезе (на фоне приема </a:t>
            </a:r>
            <a:r>
              <a:rPr lang="ru-RU" sz="2000" dirty="0" err="1" smtClean="0"/>
              <a:t>метилдопы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сопутствующая терапия ингибиторами МАО;</a:t>
            </a:r>
          </a:p>
          <a:p>
            <a:r>
              <a:rPr lang="ru-RU" sz="2000" dirty="0" smtClean="0"/>
              <a:t>депрессия;</a:t>
            </a:r>
          </a:p>
          <a:p>
            <a:r>
              <a:rPr lang="ru-RU" sz="2000" dirty="0" smtClean="0"/>
              <a:t>гемолитическая анемия;</a:t>
            </a:r>
          </a:p>
          <a:p>
            <a:r>
              <a:rPr lang="ru-RU" sz="2000" dirty="0" smtClean="0"/>
              <a:t>острый инфаркт миокарда;</a:t>
            </a:r>
          </a:p>
          <a:p>
            <a:r>
              <a:rPr lang="ru-RU" sz="2000" dirty="0" err="1" smtClean="0"/>
              <a:t>феохромоцитома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детский возраст до 3-х лет</a:t>
            </a:r>
          </a:p>
          <a:p>
            <a:r>
              <a:rPr lang="ru-RU" sz="2000" dirty="0" smtClean="0"/>
              <a:t>повышенная чувствительность к препарату.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4" name="Рисунок 3" descr="доп.jpg"/>
          <p:cNvPicPr>
            <a:picLocks noChangeAspect="1"/>
          </p:cNvPicPr>
          <p:nvPr/>
        </p:nvPicPr>
        <p:blipFill>
          <a:blip r:embed="rId2" cstate="print"/>
          <a:srcRect l="27950" r="23750" b="5794"/>
          <a:stretch>
            <a:fillRect/>
          </a:stretch>
        </p:blipFill>
        <p:spPr>
          <a:xfrm>
            <a:off x="6971111" y="4077072"/>
            <a:ext cx="17548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Альфа- </a:t>
            </a:r>
            <a:r>
              <a:rPr lang="ru-RU" sz="2400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16" name="Рисунок 15" descr="dd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630594"/>
            <a:ext cx="1227813" cy="203876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9512" y="620688"/>
            <a:ext cx="86409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ЛП группы </a:t>
            </a:r>
            <a:r>
              <a:rPr lang="ru-RU" sz="2000" dirty="0" err="1" smtClean="0"/>
              <a:t>альфа-адреномиметиков</a:t>
            </a:r>
            <a:r>
              <a:rPr lang="ru-RU" sz="2000" dirty="0" smtClean="0"/>
              <a:t> классифицируют по избирательности действия на разные подтипы альфа - </a:t>
            </a:r>
            <a:r>
              <a:rPr lang="ru-RU" sz="2000" dirty="0" err="1" smtClean="0"/>
              <a:t>адренорецепторов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Выделяют: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селективные альфа1-адреномиметики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альфа2-адреномиметики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неселективные альфа1,2-адреномиметики. </a:t>
            </a:r>
            <a:endParaRPr lang="ru-RU" sz="2000" b="1" dirty="0" smtClean="0"/>
          </a:p>
          <a:p>
            <a:endParaRPr lang="ru-RU" dirty="0" smtClean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/>
          <a:srcRect l="12500" t="5956" r="11649" b="7837"/>
          <a:stretch/>
        </p:blipFill>
        <p:spPr>
          <a:xfrm>
            <a:off x="5796136" y="2911599"/>
            <a:ext cx="2694365" cy="18687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l="13821" t="32529" r="35612" b="18142"/>
          <a:stretch/>
        </p:blipFill>
        <p:spPr>
          <a:xfrm>
            <a:off x="4788024" y="5003043"/>
            <a:ext cx="2694365" cy="1462013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2" name="Рисунок 11" descr="2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4901" y="4573503"/>
            <a:ext cx="1289157" cy="2095857"/>
          </a:xfrm>
          <a:prstGeom prst="rect">
            <a:avLst/>
          </a:prstGeom>
        </p:spPr>
      </p:pic>
      <p:pic>
        <p:nvPicPr>
          <p:cNvPr id="1026" name="Picture 2" descr="https://app.rlsnet.ru/api/storage/packing/gif/8566_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36156"/>
            <a:ext cx="2880320" cy="14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Селективные альфа1- </a:t>
            </a:r>
            <a:r>
              <a:rPr lang="ru-RU" sz="2000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260648"/>
            <a:ext cx="74888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Основным представителем этой группы является </a:t>
            </a:r>
            <a:r>
              <a:rPr lang="ru-RU" sz="2000" dirty="0" err="1" smtClean="0">
                <a:solidFill>
                  <a:srgbClr val="FF0000"/>
                </a:solidFill>
              </a:rPr>
              <a:t>Фенилэфрин</a:t>
            </a:r>
            <a:r>
              <a:rPr lang="ru-RU" sz="2000" dirty="0" smtClean="0">
                <a:solidFill>
                  <a:srgbClr val="FF0000"/>
                </a:solidFill>
              </a:rPr>
              <a:t> (</a:t>
            </a:r>
            <a:r>
              <a:rPr lang="ru-RU" sz="2000" dirty="0" err="1" smtClean="0">
                <a:solidFill>
                  <a:srgbClr val="FF0000"/>
                </a:solidFill>
              </a:rPr>
              <a:t>Мезатон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Стелфрин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/>
              <a:t> раствор для п/к и в/в капельного введения.</a:t>
            </a:r>
          </a:p>
          <a:p>
            <a:r>
              <a:rPr lang="ru-RU" sz="2000" b="1" dirty="0" smtClean="0"/>
              <a:t>Механизм действия: </a:t>
            </a:r>
            <a:r>
              <a:rPr lang="ru-RU" sz="2000" dirty="0" smtClean="0"/>
              <a:t>возбуждает А1-АР мышц сосудов, вызывая их сужение и повышает АД.</a:t>
            </a:r>
          </a:p>
          <a:p>
            <a:r>
              <a:rPr lang="ru-RU" sz="2000" b="1" dirty="0" smtClean="0"/>
              <a:t>Применяется </a:t>
            </a:r>
            <a:r>
              <a:rPr lang="ru-RU" sz="2000" dirty="0" smtClean="0"/>
              <a:t>в качестве сосудосуживающего ЛС при таких показаниях как  артериальная гипотензия  различного генеза, коллапс, шок, в том числе при передозировке </a:t>
            </a:r>
            <a:r>
              <a:rPr lang="ru-RU" sz="2000" dirty="0" err="1" smtClean="0"/>
              <a:t>ганглиоблокаторов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Фенилэфрин</a:t>
            </a:r>
            <a:r>
              <a:rPr lang="ru-RU" sz="2000" dirty="0" smtClean="0"/>
              <a:t> применяют под ТН раствор в форме назальных капель; </a:t>
            </a:r>
            <a:r>
              <a:rPr lang="ru-RU" sz="2000" dirty="0" err="1" smtClean="0"/>
              <a:t>азального</a:t>
            </a:r>
            <a:r>
              <a:rPr lang="ru-RU" sz="2000" dirty="0" smtClean="0"/>
              <a:t> спрея (</a:t>
            </a:r>
            <a:r>
              <a:rPr lang="ru-RU" sz="2000" dirty="0" err="1" smtClean="0"/>
              <a:t>Бэбифрин</a:t>
            </a:r>
            <a:r>
              <a:rPr lang="ru-RU" sz="2000" dirty="0" smtClean="0"/>
              <a:t>, </a:t>
            </a:r>
            <a:r>
              <a:rPr lang="ru-RU" sz="2000" dirty="0" err="1"/>
              <a:t>С</a:t>
            </a:r>
            <a:r>
              <a:rPr lang="ru-RU" sz="2000" dirty="0" err="1" smtClean="0"/>
              <a:t>опифрин</a:t>
            </a:r>
            <a:r>
              <a:rPr lang="ru-RU" sz="2000" dirty="0" smtClean="0"/>
              <a:t>). При нанесении на слизистые сужает сосуды и понижает воспалительные явления при ринитах.</a:t>
            </a:r>
          </a:p>
          <a:p>
            <a:r>
              <a:rPr lang="ru-RU" sz="2000" dirty="0" smtClean="0"/>
              <a:t>Под ТН </a:t>
            </a:r>
            <a:r>
              <a:rPr lang="ru-RU" sz="2000" b="1" dirty="0" err="1" smtClean="0">
                <a:solidFill>
                  <a:srgbClr val="FF0000"/>
                </a:solidFill>
              </a:rPr>
              <a:t>Ирифрин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b="1" smtClean="0">
                <a:solidFill>
                  <a:srgbClr val="FF0000"/>
                </a:solidFill>
              </a:rPr>
              <a:t>Стелфрин </a:t>
            </a:r>
            <a:r>
              <a:rPr lang="ru-RU" sz="2000" dirty="0" smtClean="0"/>
              <a:t>2,5 % раствор </a:t>
            </a:r>
            <a:r>
              <a:rPr lang="ru-RU" sz="2000" dirty="0" err="1" smtClean="0"/>
              <a:t>фенилэфрина</a:t>
            </a:r>
            <a:r>
              <a:rPr lang="ru-RU" sz="2000" dirty="0" smtClean="0"/>
              <a:t> в глазных каплях, вызывает расширение зрачка, снижает продукцию и улучшает отток внутриглазной жидкости и сужает сосуды конъюнктивы.</a:t>
            </a:r>
          </a:p>
          <a:p>
            <a:r>
              <a:rPr lang="ru-RU" sz="2000" dirty="0" smtClean="0"/>
              <a:t>Применяется при синдроме "красного глаза", при воспалении радужки, для диагностического расширения зрачка, при глаукоме </a:t>
            </a:r>
            <a:r>
              <a:rPr lang="ru-RU" sz="2000" dirty="0" smtClean="0">
                <a:solidFill>
                  <a:srgbClr val="FF0000"/>
                </a:solidFill>
              </a:rPr>
              <a:t>(«</a:t>
            </a:r>
            <a:r>
              <a:rPr lang="ru-RU" sz="2000" dirty="0" err="1" smtClean="0">
                <a:solidFill>
                  <a:srgbClr val="FF0000"/>
                </a:solidFill>
              </a:rPr>
              <a:t>Мидримакс</a:t>
            </a:r>
            <a:r>
              <a:rPr lang="ru-RU" sz="2000" dirty="0" smtClean="0">
                <a:solidFill>
                  <a:srgbClr val="FF0000"/>
                </a:solidFill>
              </a:rPr>
              <a:t>», «</a:t>
            </a:r>
            <a:r>
              <a:rPr lang="ru-RU" sz="2000" dirty="0" err="1" smtClean="0">
                <a:solidFill>
                  <a:srgbClr val="FF0000"/>
                </a:solidFill>
              </a:rPr>
              <a:t>Феникамид</a:t>
            </a:r>
            <a:r>
              <a:rPr lang="ru-RU" sz="2000" dirty="0" smtClean="0">
                <a:solidFill>
                  <a:srgbClr val="FF0000"/>
                </a:solidFill>
              </a:rPr>
              <a:t>» </a:t>
            </a:r>
            <a:r>
              <a:rPr lang="ru-RU" sz="2000" dirty="0" smtClean="0"/>
              <a:t>- с </a:t>
            </a:r>
            <a:r>
              <a:rPr lang="ru-RU" sz="2000" dirty="0" err="1" smtClean="0"/>
              <a:t>тропикамидом</a:t>
            </a:r>
            <a:r>
              <a:rPr lang="ru-RU" sz="2000" dirty="0" smtClean="0"/>
              <a:t>).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ири.jpg"/>
          <p:cNvPicPr>
            <a:picLocks noChangeAspect="1"/>
          </p:cNvPicPr>
          <p:nvPr/>
        </p:nvPicPr>
        <p:blipFill>
          <a:blip r:embed="rId2" cstate="print"/>
          <a:srcRect l="26250" t="7350" r="27551" b="10751"/>
          <a:stretch>
            <a:fillRect/>
          </a:stretch>
        </p:blipFill>
        <p:spPr>
          <a:xfrm>
            <a:off x="7521228" y="2924944"/>
            <a:ext cx="1195512" cy="1670235"/>
          </a:xfrm>
          <a:prstGeom prst="rect">
            <a:avLst/>
          </a:prstGeom>
        </p:spPr>
      </p:pic>
      <p:pic>
        <p:nvPicPr>
          <p:cNvPr id="8" name="Рисунок 7" descr="ф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4850" y="1626233"/>
            <a:ext cx="1646336" cy="12542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99" y="4754233"/>
            <a:ext cx="1369431" cy="1903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Селективные альфа1- </a:t>
            </a:r>
            <a:r>
              <a:rPr lang="ru-RU" sz="2000" dirty="0" err="1" smtClean="0">
                <a:solidFill>
                  <a:srgbClr val="FF0000"/>
                </a:solidFill>
              </a:rPr>
              <a:t>адреномиметики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934" y="379049"/>
            <a:ext cx="885455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При глаукоме альфа –</a:t>
            </a:r>
            <a:r>
              <a:rPr lang="ru-RU" sz="2000" dirty="0" err="1" smtClean="0"/>
              <a:t>адреномиметики</a:t>
            </a:r>
            <a:r>
              <a:rPr lang="ru-RU" sz="2000" dirty="0" smtClean="0"/>
              <a:t> сужают мелкие кровеносные сосуды цилиарного тела глаза, что приводит к снижению продукции ВГЖ;</a:t>
            </a:r>
          </a:p>
          <a:p>
            <a:r>
              <a:rPr lang="ru-RU" sz="2000" dirty="0" smtClean="0"/>
              <a:t>    Способствуют повышению концентрации простагландинов,  </a:t>
            </a:r>
            <a:r>
              <a:rPr lang="ru-RU" sz="2000" dirty="0" err="1" smtClean="0"/>
              <a:t>цАМФ</a:t>
            </a:r>
            <a:r>
              <a:rPr lang="ru-RU" sz="2000" dirty="0" smtClean="0"/>
              <a:t>, расслаблению </a:t>
            </a:r>
            <a:r>
              <a:rPr lang="ru-RU" sz="2000" dirty="0" err="1" smtClean="0"/>
              <a:t>увеосклеральных</a:t>
            </a:r>
            <a:r>
              <a:rPr lang="ru-RU" sz="2000" dirty="0" smtClean="0"/>
              <a:t> протоков и улучшению оттока ВГЖ.</a:t>
            </a:r>
            <a:r>
              <a:rPr lang="ru-RU" dirty="0"/>
              <a:t>  </a:t>
            </a:r>
            <a:endParaRPr lang="ru-RU" dirty="0" smtClean="0"/>
          </a:p>
          <a:p>
            <a:r>
              <a:rPr lang="ru-RU" dirty="0" smtClean="0"/>
              <a:t>      Вызывают сокращение дилататора зрачка (</a:t>
            </a:r>
            <a:r>
              <a:rPr lang="ru-RU" i="1" dirty="0" smtClean="0"/>
              <a:t>внутренняя мышца глаза на пигментном слое радужки, отвечающая за расширение зрачка, иннервируется </a:t>
            </a:r>
            <a:r>
              <a:rPr lang="en-US" i="1" dirty="0" smtClean="0"/>
              <a:t>S</a:t>
            </a:r>
            <a:r>
              <a:rPr lang="ru-RU" i="1" dirty="0" smtClean="0"/>
              <a:t> </a:t>
            </a:r>
            <a:r>
              <a:rPr lang="ru-RU" i="1" dirty="0" err="1" smtClean="0"/>
              <a:t>н.с</a:t>
            </a:r>
            <a:r>
              <a:rPr lang="ru-RU" i="1" dirty="0" smtClean="0"/>
              <a:t>.)</a:t>
            </a:r>
            <a:r>
              <a:rPr lang="ru-RU" dirty="0" smtClean="0"/>
              <a:t>, </a:t>
            </a:r>
            <a:r>
              <a:rPr lang="ru-RU" dirty="0"/>
              <a:t>тем самым вызывая расширение зрачка. </a:t>
            </a:r>
            <a:r>
              <a:rPr lang="ru-RU" dirty="0" smtClean="0"/>
              <a:t>Т.к</a:t>
            </a:r>
            <a:r>
              <a:rPr lang="ru-RU" dirty="0"/>
              <a:t>. </a:t>
            </a:r>
            <a:r>
              <a:rPr lang="ru-RU" dirty="0" err="1"/>
              <a:t>фенилэфрин</a:t>
            </a:r>
            <a:r>
              <a:rPr lang="ru-RU" dirty="0"/>
              <a:t> оказывает незначительное воздействие на цилиарную мышцу, </a:t>
            </a:r>
            <a:r>
              <a:rPr lang="ru-RU" dirty="0" err="1"/>
              <a:t>мидриаз</a:t>
            </a:r>
            <a:r>
              <a:rPr lang="ru-RU" dirty="0"/>
              <a:t> возникает без </a:t>
            </a:r>
            <a:r>
              <a:rPr lang="ru-RU" dirty="0" err="1" smtClean="0"/>
              <a:t>циклоплегии</a:t>
            </a:r>
            <a:r>
              <a:rPr lang="ru-RU" dirty="0" smtClean="0"/>
              <a:t> (близорукости).</a:t>
            </a:r>
            <a:endParaRPr lang="ru-RU" sz="20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7595" r="7918" b="10781"/>
          <a:stretch/>
        </p:blipFill>
        <p:spPr>
          <a:xfrm>
            <a:off x="5279394" y="3573016"/>
            <a:ext cx="3459221" cy="3018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25763" b="14171"/>
          <a:stretch/>
        </p:blipFill>
        <p:spPr>
          <a:xfrm>
            <a:off x="318907" y="3726763"/>
            <a:ext cx="2338605" cy="28646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53151" r="3538" b="1700"/>
          <a:stretch/>
        </p:blipFill>
        <p:spPr>
          <a:xfrm>
            <a:off x="2797081" y="3667526"/>
            <a:ext cx="2342744" cy="30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2104</TotalTime>
  <Words>5238</Words>
  <Application>Microsoft Office PowerPoint</Application>
  <PresentationFormat>Экран (4:3)</PresentationFormat>
  <Paragraphs>486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2" baseType="lpstr">
      <vt:lpstr>Calibri</vt:lpstr>
      <vt:lpstr>Century Schoolbook</vt:lpstr>
      <vt:lpstr>Times New Roman</vt:lpstr>
      <vt:lpstr>Wingdings</vt:lpstr>
      <vt:lpstr>Wingdings 2</vt:lpstr>
      <vt:lpstr>Эркер</vt:lpstr>
      <vt:lpstr>                               ФГБОУ ВО КрасГМУ им.проф. В.Ф. Войно-Ясенецкого Минздрава России  Фармацевтический колледж   АДРЕНЕРГИЧЕСКИЕ ЛЕКАРСТВЕННЫЕ СРЕДСТВА. АДРЕНОМИМЕТИКИ. АДРЕНОЛИТИКИ. СИМПАТОЛИТИКИ  видеолекция для студентов 1 курса, обучающихся по специальности 33.02.01 Фармация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Альфа 2-адреномиметики  (препараты центрального действия)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Бета- адреномиметики </vt:lpstr>
      <vt:lpstr>Бета1 - адреномиметики (селективного действия)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Бета2-АМ, токолитики</vt:lpstr>
      <vt:lpstr>Альфа, бета - адреномиметики</vt:lpstr>
      <vt:lpstr>Альфа, бета - адреномиметики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Селективные Альфа1-адреноблокаторы </vt:lpstr>
      <vt:lpstr>Селективные Альфа1-адреноблокаторы </vt:lpstr>
      <vt:lpstr>Селективные Альфа1-адреноблокаторы </vt:lpstr>
      <vt:lpstr>Селективные Альфа1-адреноблокаторы </vt:lpstr>
      <vt:lpstr>Неселективные Альфа 1,2 -адреноблокаторы </vt:lpstr>
      <vt:lpstr>Презентация PowerPoint</vt:lpstr>
      <vt:lpstr>Бета-адреноблокаторы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ИАПФ </dc:title>
  <cp:lastModifiedBy>Анисимова Марина Владимировна</cp:lastModifiedBy>
  <cp:revision>223</cp:revision>
  <dcterms:modified xsi:type="dcterms:W3CDTF">2024-04-29T09:36:56Z</dcterms:modified>
</cp:coreProperties>
</file>