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78" r:id="rId5"/>
    <p:sldId id="271" r:id="rId6"/>
    <p:sldId id="273" r:id="rId7"/>
    <p:sldId id="277" r:id="rId8"/>
    <p:sldId id="275" r:id="rId9"/>
    <p:sldId id="276" r:id="rId10"/>
    <p:sldId id="269" r:id="rId11"/>
    <p:sldId id="266" r:id="rId12"/>
    <p:sldId id="265" r:id="rId13"/>
    <p:sldId id="280" r:id="rId14"/>
    <p:sldId id="279" r:id="rId15"/>
    <p:sldId id="264" r:id="rId16"/>
    <p:sldId id="283" r:id="rId17"/>
    <p:sldId id="270" r:id="rId18"/>
    <p:sldId id="272" r:id="rId19"/>
    <p:sldId id="262" r:id="rId20"/>
    <p:sldId id="281" r:id="rId21"/>
    <p:sldId id="261" r:id="rId22"/>
    <p:sldId id="282" r:id="rId23"/>
    <p:sldId id="260" r:id="rId24"/>
    <p:sldId id="284" r:id="rId25"/>
    <p:sldId id="267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7%D0%B0%D0%B8%D0%BC%D0%BE%D0%B4%D0%B5%D0%B9%D1%81%D1%82%D0%B2%D0%B8%D0%B5" TargetMode="External"/><Relationship Id="rId3" Type="http://schemas.openxmlformats.org/officeDocument/2006/relationships/hyperlink" Target="https://ru.wikipedia.org/wiki/%D0%A1%D1%82%D1%8B%D1%87%D0%BA%D0%B0" TargetMode="External"/><Relationship Id="rId7" Type="http://schemas.openxmlformats.org/officeDocument/2006/relationships/hyperlink" Target="https://ru.wikipedia.org/wiki/%D0%A1%D0%BE%D1%86%D0%B8%D0%B0%D0%BB%D1%8C%D0%BD%D0%BE%D0%B5_%D0%B2%D0%B7%D0%B0%D0%B8%D0%BC%D0%BE%D0%B4%D0%B5%D0%B9%D1%81%D1%82%D0%B2%D0%B8%D0%B5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7%D0%B3%D0%BB%D1%8F%D0%B4" TargetMode="External"/><Relationship Id="rId5" Type="http://schemas.openxmlformats.org/officeDocument/2006/relationships/hyperlink" Target="https://ru.wikipedia.org/wiki/%D0%A6%D0%B5%D0%BB%D1%8C" TargetMode="External"/><Relationship Id="rId4" Type="http://schemas.openxmlformats.org/officeDocument/2006/relationships/hyperlink" Target="https://ru.wikipedia.org/wiki/%D0%9F%D1%80%D0%BE%D1%82%D0%B8%D0%B2%D0%BE%D1%80%D0%B5%D1%87%D0%B8%D0%B5" TargetMode="External"/><Relationship Id="rId9" Type="http://schemas.openxmlformats.org/officeDocument/2006/relationships/hyperlink" Target="https://ru.wikipedia.org/wiki/%D0%9D%D0%B5%D0%B3%D0%B0%D1%82%D0%B8%D0%B2%D0%BD%D0%B0%D1%8F_%D1%8D%D0%BC%D0%BE%D1%86%D0%B8%D1%8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50455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Стресс, фрустрация и конфликт во взаимоотношениях врача и пациента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Лекция №2 для студентов 2 курса, обучающихся по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специальности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31.05.01 - Лечебное дело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Канд. психол. наук, доцент Артюхова Т.Ю.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Красноярск, </a:t>
            </a:r>
            <a:r>
              <a:rPr lang="ru-RU" dirty="0" smtClean="0">
                <a:latin typeface="Times New Roman" pitchFamily="18" charset="0"/>
              </a:rPr>
              <a:t>2017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Стратегии преодоления стресса</a:t>
            </a:r>
            <a:endParaRPr lang="ru-RU" sz="3200" dirty="0"/>
          </a:p>
        </p:txBody>
      </p:sp>
      <p:pic>
        <p:nvPicPr>
          <p:cNvPr id="5122" name="Picture 2" descr="C:\Users\Алексей\Desktop\Стресс\Буклет-Скажи-НЕТ-стресу-лицо1-1024x7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48459"/>
            <a:ext cx="8358246" cy="590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Психосоматические 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соматопсихические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взаимоотношения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6386" name="Picture 2" descr="C:\Users\Алексей\Desktop\psihosomatika_tablic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39232" y="1857364"/>
            <a:ext cx="3204768" cy="4714884"/>
          </a:xfrm>
          <a:prstGeom prst="rect">
            <a:avLst/>
          </a:prstGeom>
          <a:noFill/>
        </p:spPr>
      </p:pic>
      <p:pic>
        <p:nvPicPr>
          <p:cNvPr id="16387" name="Picture 3" descr="C:\Users\Алексей\Desktop\397363_29_pic_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5919787" cy="447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Механизмы психологической защиты. Стратегии преодоления механизмов психологической защиты</a:t>
            </a:r>
            <a:endParaRPr lang="ru-RU" sz="2800" dirty="0"/>
          </a:p>
        </p:txBody>
      </p:sp>
      <p:pic>
        <p:nvPicPr>
          <p:cNvPr id="12290" name="Picture 2" descr="C:\Users\Алексей\Desktop\57ae41e3aa2f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3" y="1571612"/>
            <a:ext cx="889975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ей\Desktop\i_0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1"/>
            <a:ext cx="6721494" cy="676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ей\Desktop\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78" y="698500"/>
            <a:ext cx="8907223" cy="508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Понятие конфликта в отношениях врача и пациента. Межличностный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внутриличностный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конфликт</a:t>
            </a:r>
            <a:endParaRPr lang="ru-RU" sz="2400" dirty="0"/>
          </a:p>
        </p:txBody>
      </p:sp>
      <p:pic>
        <p:nvPicPr>
          <p:cNvPr id="8194" name="Picture 2" descr="C:\Users\Алексей\Desktop\Стресс\konflikt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436332" cy="2428892"/>
          </a:xfrm>
          <a:prstGeom prst="rect">
            <a:avLst/>
          </a:prstGeom>
          <a:noFill/>
        </p:spPr>
      </p:pic>
      <p:pic>
        <p:nvPicPr>
          <p:cNvPr id="8195" name="Picture 3" descr="C:\Users\Алексей\Desktop\Стресс\f4283b32edb316b80a1cda3d4d54e2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42639" cy="2586030"/>
          </a:xfrm>
          <a:prstGeom prst="rect">
            <a:avLst/>
          </a:prstGeom>
          <a:noFill/>
        </p:spPr>
      </p:pic>
      <p:pic>
        <p:nvPicPr>
          <p:cNvPr id="8196" name="Picture 4" descr="C:\Users\Алексей\Desktop\Стресс\1194353144_1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414714" cy="341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Конфли́кт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conflictus</a:t>
            </a:r>
            <a:r>
              <a:rPr lang="ru-RU" i="1" dirty="0" smtClean="0"/>
              <a:t> —</a:t>
            </a:r>
            <a:r>
              <a:rPr lang="ru-RU" dirty="0" smtClean="0">
                <a:hlinkClick r:id="rId3" tooltip="Стычка"/>
              </a:rPr>
              <a:t>столкнувшийся</a:t>
            </a:r>
            <a:r>
              <a:rPr lang="ru-RU" dirty="0" smtClean="0"/>
              <a:t>) — наиболее острый способ </a:t>
            </a:r>
            <a:r>
              <a:rPr lang="ru-RU" dirty="0" err="1" smtClean="0"/>
              <a:t>разрешения</a:t>
            </a:r>
            <a:r>
              <a:rPr lang="ru-RU" dirty="0" err="1" smtClean="0">
                <a:hlinkClick r:id="rId4" tooltip="Противоречие"/>
              </a:rPr>
              <a:t>противоречий</a:t>
            </a:r>
            <a:r>
              <a:rPr lang="ru-RU" dirty="0" smtClean="0"/>
              <a:t> в </a:t>
            </a:r>
            <a:r>
              <a:rPr lang="ru-RU" dirty="0" err="1" smtClean="0"/>
              <a:t>интересах,</a:t>
            </a:r>
            <a:r>
              <a:rPr lang="ru-RU" dirty="0" err="1" smtClean="0">
                <a:hlinkClick r:id="rId5" tooltip="Цель"/>
              </a:rPr>
              <a:t>целях</a:t>
            </a:r>
            <a:r>
              <a:rPr lang="ru-RU" dirty="0" smtClean="0"/>
              <a:t>, </a:t>
            </a:r>
            <a:r>
              <a:rPr lang="ru-RU" dirty="0" smtClean="0">
                <a:hlinkClick r:id="rId6" tooltip="Взгляд"/>
              </a:rPr>
              <a:t>взглядах</a:t>
            </a:r>
            <a:r>
              <a:rPr lang="ru-RU" dirty="0" smtClean="0"/>
              <a:t>, возникающих в процессе </a:t>
            </a:r>
            <a:r>
              <a:rPr lang="ru-RU" dirty="0" smtClean="0">
                <a:hlinkClick r:id="rId7" tooltip="Социальное взаимодействие"/>
              </a:rPr>
              <a:t>социального взаимодействия</a:t>
            </a:r>
            <a:r>
              <a:rPr lang="ru-RU" dirty="0" smtClean="0"/>
              <a:t>, заключающийся в противодействии участников этого </a:t>
            </a:r>
            <a:r>
              <a:rPr lang="ru-RU" dirty="0" smtClean="0">
                <a:hlinkClick r:id="rId8" tooltip="Взаимодействие"/>
              </a:rPr>
              <a:t>взаимодействия</a:t>
            </a:r>
            <a:r>
              <a:rPr lang="ru-RU" dirty="0" smtClean="0"/>
              <a:t> и обычно сопровождающийся </a:t>
            </a:r>
            <a:r>
              <a:rPr lang="ru-RU" dirty="0" smtClean="0">
                <a:hlinkClick r:id="rId9" tooltip="Негативная эмоция"/>
              </a:rPr>
              <a:t>негативными эмоциями</a:t>
            </a:r>
            <a:r>
              <a:rPr lang="ru-RU" dirty="0" smtClean="0"/>
              <a:t>, выходящий за рамки правил и норм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Стресс\33034272-stranicami-russkoy-poezii-referat-skach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686" cy="669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Межличностный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внутриличностный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конфликт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ксей\Desktop\Стресс\img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6749" y="3143248"/>
            <a:ext cx="4667251" cy="35004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656113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Алексей\Desktop\Стресс\27785204-referat-po-teme-mezhlichnostnyy-konflikt-besplat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321468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6.Типы и фазы протекания конфликта</a:t>
            </a:r>
            <a:endParaRPr lang="ru-RU" sz="2800" dirty="0"/>
          </a:p>
        </p:txBody>
      </p:sp>
      <p:pic>
        <p:nvPicPr>
          <p:cNvPr id="6147" name="Picture 3" descr="C:\Users\Алексей\Desktop\типы конфликтов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4446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Понятие о стрессе и фрустрации.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Стратегии преодоления стресса.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Психосоматические 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соматопсихические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взаимоотношения.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 Механизмы психологической защиты. Стратегии преодоления механизмов психологической защиты.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 Понятие конфликта в отношениях врача и пациента. Межличностный 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внутриличностный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конфликт.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6.Типы и фазы протекания конфликта.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7. Конфликтные личности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8. Способы нейтрализации источников конфликта.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ей\Desktop\Стресс\konsul-tatsiia-dlia-roditieliei-o-razrieshienii-dietskikh-konfliktov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553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Конфликтные личности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5178"/>
            <a:ext cx="8229600" cy="43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Схема-конфликта-в-трудовом-коллективе-презентация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1" y="1428736"/>
            <a:ext cx="8350981" cy="469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8. Способы нейтрализации источников конфликта</a:t>
            </a:r>
            <a:endParaRPr lang="ru-RU" sz="3000" dirty="0"/>
          </a:p>
        </p:txBody>
      </p:sp>
      <p:pic>
        <p:nvPicPr>
          <p:cNvPr id="18435" name="Picture 3" descr="C:\Users\Алексей\Desktop\image0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320" y="1785926"/>
            <a:ext cx="8479480" cy="403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ксей\Desktop\konflikty-v-organizac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57165"/>
            <a:ext cx="9130540" cy="43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Общая психология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: ил. - (Учеб. для вузов). - ISBN 9785459015799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Спасибо за внимание!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Понятие о стрессе и фрустрации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Стресс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реакция организма на внешнее воздействие, нарушающее его стабильное состояние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000232" y="3071810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0628" y="3071810"/>
            <a:ext cx="200026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282" y="3429000"/>
            <a:ext cx="3929058" cy="1071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Эустресс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3500462" cy="1143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Алексей\Desktop\Стресс\3174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14818"/>
            <a:ext cx="1709733" cy="2453848"/>
          </a:xfrm>
          <a:prstGeom prst="rect">
            <a:avLst/>
          </a:prstGeom>
          <a:noFill/>
        </p:spPr>
      </p:pic>
      <p:pic>
        <p:nvPicPr>
          <p:cNvPr id="3078" name="Picture 6" descr="C:\Users\Алексей\Desktop\deti_smeyuts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9" y="4474138"/>
            <a:ext cx="2510535" cy="1669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ей\Desktop\Стресс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Стресс\vliyanie_stressa_na_moz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663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Стресс\Стресс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7812" y="0"/>
            <a:ext cx="65588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ей\Desktop\Стресс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76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Фрустрация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(обман, неудача, тщетное ожидание,  расстройство замыслов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633" y="1600200"/>
            <a:ext cx="81467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/>
              <a:t>1939 г. - </a:t>
            </a:r>
            <a:r>
              <a:rPr lang="ru-RU" sz="3200" dirty="0" err="1" smtClean="0"/>
              <a:t>Доллард</a:t>
            </a:r>
            <a:endParaRPr lang="ru-RU" sz="3200" dirty="0"/>
          </a:p>
        </p:txBody>
      </p:sp>
      <p:pic>
        <p:nvPicPr>
          <p:cNvPr id="15363" name="Picture 3" descr="C:\Users\Алексей\Desktop\Стресс\1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29" y="2357430"/>
            <a:ext cx="5417725" cy="4234646"/>
          </a:xfrm>
          <a:prstGeom prst="rect">
            <a:avLst/>
          </a:prstGeom>
          <a:noFill/>
        </p:spPr>
      </p:pic>
      <p:pic>
        <p:nvPicPr>
          <p:cNvPr id="7" name="Picture 2" descr="C:\Users\Алексей\Desktop\Стресс\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5433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193</Words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Кафедра педагогики и  психологии с курсом ПО</vt:lpstr>
      <vt:lpstr>Слайд 2</vt:lpstr>
      <vt:lpstr>1. Понятие о стрессе и фрустрации</vt:lpstr>
      <vt:lpstr>Слайд 4</vt:lpstr>
      <vt:lpstr>Слайд 5</vt:lpstr>
      <vt:lpstr>Слайд 6</vt:lpstr>
      <vt:lpstr>Слайд 7</vt:lpstr>
      <vt:lpstr>Фрустрация (обман, неудача, тщетное ожидание,  расстройство замыслов</vt:lpstr>
      <vt:lpstr>1939 г. - Доллард</vt:lpstr>
      <vt:lpstr>2. Стратегии преодоления стресса</vt:lpstr>
      <vt:lpstr>3. Психосоматические и соматопсихические взаимоотношения  </vt:lpstr>
      <vt:lpstr>4. Механизмы психологической защиты. Стратегии преодоления механизмов психологической защиты</vt:lpstr>
      <vt:lpstr>Слайд 13</vt:lpstr>
      <vt:lpstr>Слайд 14</vt:lpstr>
      <vt:lpstr>5. Понятие конфликта в отношениях врача и пациента. Межличностный и внутриличностный конфликт</vt:lpstr>
      <vt:lpstr>Слайд 16</vt:lpstr>
      <vt:lpstr>Слайд 17</vt:lpstr>
      <vt:lpstr>5. Межличностный и внутриличностный конфликт</vt:lpstr>
      <vt:lpstr>6.Типы и фазы протекания конфликта</vt:lpstr>
      <vt:lpstr>Слайд 20</vt:lpstr>
      <vt:lpstr>  7. Конфликтные личности   </vt:lpstr>
      <vt:lpstr>Слайд 22</vt:lpstr>
      <vt:lpstr>8. Способы нейтрализации источников конфликта</vt:lpstr>
      <vt:lpstr>Слайд 24</vt:lpstr>
      <vt:lpstr>Литература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Алексей</cp:lastModifiedBy>
  <cp:revision>31</cp:revision>
  <dcterms:created xsi:type="dcterms:W3CDTF">2016-09-25T15:32:31Z</dcterms:created>
  <dcterms:modified xsi:type="dcterms:W3CDTF">2017-09-10T19:11:36Z</dcterms:modified>
</cp:coreProperties>
</file>