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78" r:id="rId4"/>
    <p:sldId id="263" r:id="rId5"/>
    <p:sldId id="257" r:id="rId6"/>
    <p:sldId id="283" r:id="rId7"/>
    <p:sldId id="285" r:id="rId8"/>
    <p:sldId id="261" r:id="rId9"/>
    <p:sldId id="262" r:id="rId10"/>
    <p:sldId id="266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26" autoAdjust="0"/>
  </p:normalViewPr>
  <p:slideViewPr>
    <p:cSldViewPr snapToGrid="0">
      <p:cViewPr>
        <p:scale>
          <a:sx n="86" d="100"/>
          <a:sy n="86" d="100"/>
        </p:scale>
        <p:origin x="-78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F03CE-E768-4758-8615-57213F421507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9E0A-BCED-428E-8A52-90AF7884A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9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КрасГМУ</a:t>
            </a:r>
            <a:r>
              <a:rPr lang="ru-RU" dirty="0" smtClean="0"/>
              <a:t> является лауреатом</a:t>
            </a:r>
            <a:r>
              <a:rPr lang="ru-RU" baseline="0" dirty="0" smtClean="0"/>
              <a:t> множества престижных премий, что выделяет его в рейтинге из числа других вузов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9E0A-BCED-428E-8A52-90AF7884A27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7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9E0A-BCED-428E-8A52-90AF7884A27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6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9E0A-BCED-428E-8A52-90AF7884A27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66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9E0A-BCED-428E-8A52-90AF7884A27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9E0A-BCED-428E-8A52-90AF7884A27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9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0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80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2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70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7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0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0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4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1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9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7B24B-EE28-4D6F-AB1B-22E975A000E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56D03-3E13-4F56-84AE-9DD2B83AF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ted@krasgmu.ru" TargetMode="External"/><Relationship Id="rId5" Type="http://schemas.openxmlformats.org/officeDocument/2006/relationships/hyperlink" Target="mailto:international@krasgmu.ru" TargetMode="External"/><Relationship Id="rId4" Type="http://schemas.openxmlformats.org/officeDocument/2006/relationships/hyperlink" Target="mailto:pk@krasgm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@krasgmu.ru" TargetMode="External"/><Relationship Id="rId2" Type="http://schemas.openxmlformats.org/officeDocument/2006/relationships/hyperlink" Target="http://www.krasgmu.ru/foreigner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mailto:inted@krasgmu.r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1893" y="1345214"/>
            <a:ext cx="1984938" cy="157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500" y="1157327"/>
            <a:ext cx="5050745" cy="998992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r>
              <a:rPr lang="en-US" sz="72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CHOOSE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238538" y="2894525"/>
            <a:ext cx="1555687" cy="97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17683" y="214796"/>
            <a:ext cx="1425647" cy="94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411180" y="2143347"/>
            <a:ext cx="2100295" cy="259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207060" y="4991400"/>
            <a:ext cx="1990113" cy="132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28691" y="1951710"/>
            <a:ext cx="4365534" cy="99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RIGHT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43899" y="3932888"/>
            <a:ext cx="5050745" cy="99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CHOOSE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3330" y="4878718"/>
            <a:ext cx="5050745" cy="99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KrasSMU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433" y="2865262"/>
            <a:ext cx="2019629" cy="20433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0151"/>
          <a:stretch/>
        </p:blipFill>
        <p:spPr>
          <a:xfrm>
            <a:off x="9202117" y="1799770"/>
            <a:ext cx="2308401" cy="192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43899" y="428418"/>
            <a:ext cx="2345733" cy="156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3595" y="3215677"/>
            <a:ext cx="1397702" cy="209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6482"/>
          <a:stretch/>
        </p:blipFill>
        <p:spPr>
          <a:xfrm>
            <a:off x="6110332" y="5875222"/>
            <a:ext cx="1754324" cy="9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344" r="42323"/>
          <a:stretch/>
        </p:blipFill>
        <p:spPr>
          <a:xfrm>
            <a:off x="2339369" y="5166279"/>
            <a:ext cx="1107959" cy="161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Соединительная линия уступом 19"/>
          <p:cNvCxnSpPr/>
          <p:nvPr/>
        </p:nvCxnSpPr>
        <p:spPr>
          <a:xfrm>
            <a:off x="9150539" y="1564563"/>
            <a:ext cx="2934043" cy="2915474"/>
          </a:xfrm>
          <a:prstGeom prst="bentConnector3">
            <a:avLst>
              <a:gd name="adj1" fmla="val 87596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V="1">
            <a:off x="1379240" y="4126071"/>
            <a:ext cx="3248389" cy="1608599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/>
          <p:nvPr/>
        </p:nvCxnSpPr>
        <p:spPr>
          <a:xfrm rot="10800000">
            <a:off x="1464951" y="-282364"/>
            <a:ext cx="4499429" cy="1170387"/>
          </a:xfrm>
          <a:prstGeom prst="bentConnector3">
            <a:avLst>
              <a:gd name="adj1" fmla="val 44516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 rot="5400000">
            <a:off x="8083085" y="5382142"/>
            <a:ext cx="2480278" cy="2354049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-3167029" y="1789069"/>
            <a:ext cx="4529432" cy="2648857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0800000" flipV="1">
            <a:off x="9620101" y="-3062411"/>
            <a:ext cx="4629485" cy="4281712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rot="16200000" flipH="1">
            <a:off x="2738406" y="-1942361"/>
            <a:ext cx="4529432" cy="2648857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 rot="10800000">
            <a:off x="4799225" y="6011904"/>
            <a:ext cx="2059127" cy="976549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16200000" flipH="1">
            <a:off x="9846895" y="6816540"/>
            <a:ext cx="4529432" cy="2648857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6060" y="959663"/>
            <a:ext cx="10040713" cy="818130"/>
          </a:xfrm>
        </p:spPr>
        <p:txBody>
          <a:bodyPr>
            <a:noAutofit/>
          </a:bodyPr>
          <a:lstStyle/>
          <a:p>
            <a:pPr algn="l"/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KrasSMU</a:t>
            </a:r>
            <a:r>
              <a:rPr 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–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the university of opportunities</a:t>
            </a:r>
            <a:endParaRPr lang="ru-RU" sz="5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cxnSp>
        <p:nvCxnSpPr>
          <p:cNvPr id="20" name="Соединительная линия уступом 19"/>
          <p:cNvCxnSpPr/>
          <p:nvPr/>
        </p:nvCxnSpPr>
        <p:spPr>
          <a:xfrm rot="5400000">
            <a:off x="-2303042" y="4058108"/>
            <a:ext cx="4425527" cy="727334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-3009567" y="504375"/>
            <a:ext cx="4529432" cy="2648857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5400000">
            <a:off x="10569290" y="1196989"/>
            <a:ext cx="2124626" cy="690340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 rot="5400000">
            <a:off x="-354030" y="5094766"/>
            <a:ext cx="1411835" cy="285833"/>
          </a:xfrm>
          <a:prstGeom prst="bentConnector3">
            <a:avLst>
              <a:gd name="adj1" fmla="val 33808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0800000">
            <a:off x="10143598" y="373978"/>
            <a:ext cx="3201091" cy="612474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6200000" flipH="1">
            <a:off x="10359784" y="1928448"/>
            <a:ext cx="2701274" cy="438030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/>
          <p:nvPr/>
        </p:nvCxnSpPr>
        <p:spPr>
          <a:xfrm rot="16200000" flipV="1">
            <a:off x="-1703193" y="2465253"/>
            <a:ext cx="3135107" cy="1813292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677037" y="4040199"/>
            <a:ext cx="1979921" cy="595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smtClean="0">
                <a:solidFill>
                  <a:srgbClr val="A21C29"/>
                </a:solidFill>
                <a:latin typeface="Franklin Gothic Medium Cond" panose="020B0606030402020204" pitchFamily="34" charset="0"/>
              </a:rPr>
              <a:t>Creativity</a:t>
            </a:r>
            <a:endParaRPr lang="ru-RU" sz="3800" dirty="0" smtClean="0">
              <a:solidFill>
                <a:srgbClr val="A21C29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52546" y="5787595"/>
            <a:ext cx="10993978" cy="1258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8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9372616" y="3791772"/>
            <a:ext cx="1979921" cy="595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Work</a:t>
            </a:r>
            <a:r>
              <a:rPr lang="ru-RU" sz="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endParaRPr lang="ru-RU" sz="38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7577742" y="991049"/>
            <a:ext cx="3486577" cy="723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A21C29"/>
                </a:solidFill>
                <a:latin typeface="Franklin Gothic Medium Cond" panose="020B0606030402020204" pitchFamily="34" charset="0"/>
              </a:rPr>
              <a:t>Social Life</a:t>
            </a:r>
            <a:endParaRPr lang="ru-RU" sz="3200" dirty="0" smtClean="0">
              <a:solidFill>
                <a:srgbClr val="A21C29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45997" y="1662190"/>
            <a:ext cx="1979921" cy="595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Science</a:t>
            </a:r>
            <a:endParaRPr lang="ru-RU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62469" y="6079101"/>
            <a:ext cx="1979921" cy="595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Sports</a:t>
            </a:r>
            <a:endParaRPr lang="ru-RU" sz="38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26" name="Picture 2" descr="https://sun9-54.userapi.com/impf/fnBMAtyAYK6Ec7AXcm656T9L6NF1DstwS-t-pA/WWL73Z9y9cQ.jpg?size=719x1080&amp;quality=96&amp;sign=329ad0c0a4840cc2f57092578829eb2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68" y="2111929"/>
            <a:ext cx="2546798" cy="3825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3726" b="20844"/>
          <a:stretch/>
        </p:blipFill>
        <p:spPr>
          <a:xfrm>
            <a:off x="8183606" y="4405522"/>
            <a:ext cx="3793167" cy="280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249" t="17953" r="3172" b="10749"/>
          <a:stretch/>
        </p:blipFill>
        <p:spPr>
          <a:xfrm>
            <a:off x="8032628" y="1862433"/>
            <a:ext cx="3711515" cy="1864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3305" t="21413"/>
          <a:stretch/>
        </p:blipFill>
        <p:spPr>
          <a:xfrm>
            <a:off x="1305969" y="2301993"/>
            <a:ext cx="2946737" cy="1780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2" y="4559238"/>
            <a:ext cx="3936400" cy="228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3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9550"/>
            <a:ext cx="12193057" cy="482845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819150" y="705575"/>
            <a:ext cx="10877550" cy="46816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Your future is in your hands</a:t>
            </a:r>
            <a:endParaRPr lang="ru-RU" sz="54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  <a:p>
            <a:r>
              <a:rPr 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60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CHOOSE RIGHT</a:t>
            </a:r>
            <a:r>
              <a:rPr lang="ru-RU" sz="60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! </a:t>
            </a:r>
            <a:endParaRPr lang="ru-RU" sz="6000" dirty="0" smtClean="0">
              <a:solidFill>
                <a:srgbClr val="A21C29"/>
              </a:solidFill>
              <a:latin typeface="Franklin Gothic Demi Cond" panose="020B07060304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60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                     </a:t>
            </a:r>
            <a:r>
              <a:rPr lang="en-US" sz="60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CHOOSE </a:t>
            </a:r>
            <a:r>
              <a:rPr lang="en-US" sz="6000" dirty="0" err="1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KrasSMU</a:t>
            </a:r>
            <a:r>
              <a:rPr lang="ru-RU" sz="60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!</a:t>
            </a:r>
            <a:endParaRPr lang="ru-RU" sz="6000" dirty="0" smtClean="0">
              <a:solidFill>
                <a:srgbClr val="A21C29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622" y="306250"/>
            <a:ext cx="3827727" cy="11905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9149" y="5406904"/>
            <a:ext cx="9085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A21C29"/>
                </a:solidFill>
                <a:latin typeface="Franklin Gothic Medium" panose="020B0603020102020204" pitchFamily="34" charset="0"/>
              </a:rPr>
              <a:t>KRASGMU.RU</a:t>
            </a:r>
          </a:p>
          <a:p>
            <a:endParaRPr lang="en-US" sz="1400" dirty="0" smtClean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r>
              <a:rPr lang="en-US" sz="14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Admission:</a:t>
            </a:r>
          </a:p>
          <a:p>
            <a:r>
              <a:rPr lang="en-US" sz="14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+7 391 228-08-58</a:t>
            </a:r>
          </a:p>
          <a:p>
            <a:r>
              <a:rPr lang="en-US" sz="1400" dirty="0" smtClean="0">
                <a:solidFill>
                  <a:srgbClr val="A21C29"/>
                </a:solidFill>
                <a:latin typeface="Franklin Gothic Medium" panose="020B0603020102020204" pitchFamily="34" charset="0"/>
                <a:hlinkClick r:id="rId4"/>
              </a:rPr>
              <a:t>pk@krasgmu.ru</a:t>
            </a:r>
            <a:endParaRPr lang="en-US" sz="1400" dirty="0" smtClean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r>
              <a:rPr lang="en-US" sz="1400" dirty="0" smtClean="0">
                <a:solidFill>
                  <a:srgbClr val="A21C29"/>
                </a:solidFill>
                <a:latin typeface="Franklin Gothic Medium" panose="020B0603020102020204" pitchFamily="34" charset="0"/>
                <a:hlinkClick r:id="rId5"/>
              </a:rPr>
              <a:t>international@krasgmu.ru</a:t>
            </a:r>
            <a:r>
              <a:rPr lang="en-US" sz="1400" dirty="0">
                <a:solidFill>
                  <a:srgbClr val="A21C29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4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hlinkClick r:id="rId6"/>
              </a:rPr>
              <a:t>inted@krasgmu.ru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  (for inquires in English)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68680"/>
            <a:ext cx="10538460" cy="557784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1794510" y="640080"/>
            <a:ext cx="981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KRASNOYARSK STATE MEDICAL UNIVERSITY</a:t>
            </a:r>
            <a:endParaRPr lang="ru-RU" sz="3600" dirty="0">
              <a:solidFill>
                <a:srgbClr val="A21C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509" y="1521750"/>
            <a:ext cx="63139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Excellence in teaching</a:t>
            </a:r>
          </a:p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Extensive medical facilities and state-of-the-art equipment </a:t>
            </a:r>
          </a:p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6 university’ clinics and more than 200 city and regional clinics available for practical training of the students </a:t>
            </a:r>
          </a:p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Multidisciplinary accreditation and simulation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center</a:t>
            </a:r>
          </a:p>
          <a:p>
            <a:pPr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Tuition fee discount program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Dormitory accommodation</a:t>
            </a:r>
          </a:p>
          <a:p>
            <a:pPr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The university’s sports and fitness center, including a swimming pool, a skiing center, and a training and recreation facility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4510" y="640080"/>
            <a:ext cx="981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WHY </a:t>
            </a:r>
            <a:r>
              <a:rPr lang="en-US" sz="3600" dirty="0" err="1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KrasSMU</a:t>
            </a:r>
            <a:r>
              <a:rPr lang="en-US" sz="3600" dirty="0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?</a:t>
            </a:r>
            <a:endParaRPr lang="ru-RU" sz="3600" dirty="0">
              <a:solidFill>
                <a:srgbClr val="A21C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25" y="3426251"/>
            <a:ext cx="3897355" cy="291947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343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8723" y="350664"/>
            <a:ext cx="10040713" cy="818130"/>
          </a:xfrm>
        </p:spPr>
        <p:txBody>
          <a:bodyPr>
            <a:normAutofit/>
          </a:bodyPr>
          <a:lstStyle/>
          <a:p>
            <a:pPr lvl="0" algn="l"/>
            <a:r>
              <a:rPr lang="en-US" sz="3600" dirty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WHY </a:t>
            </a:r>
            <a:r>
              <a:rPr lang="en-US" sz="3600" dirty="0" err="1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KrasSMU</a:t>
            </a:r>
            <a:r>
              <a:rPr lang="en-US" sz="3600" dirty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?</a:t>
            </a:r>
            <a:endParaRPr lang="ru-RU" sz="3600" dirty="0">
              <a:solidFill>
                <a:srgbClr val="A21C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cxnSp>
        <p:nvCxnSpPr>
          <p:cNvPr id="20" name="Соединительная линия уступом 19"/>
          <p:cNvCxnSpPr/>
          <p:nvPr/>
        </p:nvCxnSpPr>
        <p:spPr>
          <a:xfrm rot="5400000">
            <a:off x="-2303042" y="4058108"/>
            <a:ext cx="4425527" cy="727334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-3009567" y="504375"/>
            <a:ext cx="4529432" cy="2648857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5400000">
            <a:off x="10569290" y="1196989"/>
            <a:ext cx="2124626" cy="690340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 rot="5400000">
            <a:off x="-354030" y="5094766"/>
            <a:ext cx="1411835" cy="285833"/>
          </a:xfrm>
          <a:prstGeom prst="bentConnector3">
            <a:avLst>
              <a:gd name="adj1" fmla="val 33808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0800000">
            <a:off x="10143598" y="373978"/>
            <a:ext cx="3201091" cy="612474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6200000" flipH="1">
            <a:off x="10359784" y="1928448"/>
            <a:ext cx="2701274" cy="438030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39" y="3776888"/>
            <a:ext cx="2593121" cy="2615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12" y="3830854"/>
            <a:ext cx="2543647" cy="2567199"/>
          </a:xfrm>
          <a:prstGeom prst="rect">
            <a:avLst/>
          </a:prstGeom>
        </p:spPr>
      </p:pic>
      <p:pic>
        <p:nvPicPr>
          <p:cNvPr id="1026" name="Picture 2" descr="https://krasgmu.ru/images/eq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0" y="1324713"/>
            <a:ext cx="4124871" cy="17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360" y="3830854"/>
            <a:ext cx="2569167" cy="2589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8303" y="452996"/>
            <a:ext cx="2465426" cy="2448990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5848948" y="2760392"/>
            <a:ext cx="5697631" cy="500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Healthy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Campus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–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Certified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34" name="Соединительная линия уступом 33"/>
          <p:cNvCxnSpPr/>
          <p:nvPr/>
        </p:nvCxnSpPr>
        <p:spPr>
          <a:xfrm rot="16200000" flipV="1">
            <a:off x="-1703193" y="2465253"/>
            <a:ext cx="3135107" cy="1813292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6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4158" y="212952"/>
            <a:ext cx="9981855" cy="9989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SPECIALIS</a:t>
            </a:r>
            <a:r>
              <a:rPr lang="en-US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T </a:t>
            </a:r>
            <a:r>
              <a:rPr lang="en-US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DEGREE PROGRAMS</a:t>
            </a:r>
            <a:endParaRPr lang="ru-RU" sz="4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235660"/>
              </p:ext>
            </p:extLst>
          </p:nvPr>
        </p:nvGraphicFramePr>
        <p:xfrm>
          <a:off x="4620437" y="1393254"/>
          <a:ext cx="6912000" cy="425855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252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6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800" b="0" i="0" u="none" strike="noStrike" cap="none" spc="0" normalizeH="0" baseline="0" dirty="0" smtClean="0">
                          <a:ln w="0"/>
                          <a:solidFill>
                            <a:srgbClr val="A21C29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Specialty</a:t>
                      </a:r>
                      <a:endParaRPr kumimoji="1" lang="ru-RU" altLang="ru-RU" sz="2800" b="0" i="0" u="none" strike="noStrike" cap="none" spc="0" normalizeH="0" baseline="0" dirty="0" smtClean="0">
                        <a:ln w="0"/>
                        <a:solidFill>
                          <a:srgbClr val="A21C29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800" b="0" i="0" u="none" strike="noStrike" cap="none" spc="0" normalizeH="0" baseline="0" dirty="0" smtClean="0">
                          <a:ln w="0"/>
                          <a:solidFill>
                            <a:srgbClr val="A21C29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 duration</a:t>
                      </a:r>
                      <a:endParaRPr kumimoji="1" lang="ru-RU" altLang="ru-RU" sz="2800" b="0" i="0" u="none" strike="noStrike" cap="none" spc="0" normalizeH="0" baseline="0" dirty="0" smtClean="0">
                        <a:ln w="0"/>
                        <a:solidFill>
                          <a:srgbClr val="A21C29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/>
                </a:tc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4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General Medicine   RU         ENG  </a:t>
                      </a:r>
                      <a:endParaRPr kumimoji="1" lang="ru-RU" altLang="ru-RU" sz="24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 6 </a:t>
                      </a:r>
                      <a:r>
                        <a:rPr kumimoji="1" lang="en-US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years</a:t>
                      </a: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4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4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400" b="0" i="0" u="none" strike="noStrike" kern="1200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Pediatrics</a:t>
                      </a:r>
                      <a:endParaRPr kumimoji="1" lang="ru-RU" altLang="ru-RU" sz="2400" b="0" i="0" u="none" strike="noStrike" kern="1200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400" b="0" i="0" u="none" strike="noStrike" kern="1200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Medical Cybernetics</a:t>
                      </a:r>
                      <a:endParaRPr kumimoji="1" lang="ru-RU" altLang="ru-RU" sz="2400" b="0" i="0" u="none" strike="noStrike" kern="1200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400" b="0" i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Medical Biophysics</a:t>
                      </a:r>
                      <a:endParaRPr kumimoji="1" lang="ru-RU" sz="2400" b="0" i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noProof="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1436" marR="91436" marT="45739" marB="4573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2900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400" b="0" i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  <a:ea typeface="+mn-ea"/>
                          <a:cs typeface="+mn-cs"/>
                        </a:rPr>
                        <a:t>Preventive Medicine</a:t>
                      </a:r>
                      <a:endParaRPr kumimoji="1" lang="ru-RU" sz="2400" b="0" i="0" u="none" strike="noStrike" kern="1200" cap="none" spc="0" normalizeH="0" baseline="0" noProof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+mn-ea"/>
                        <a:cs typeface="+mn-cs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ru-RU" sz="2400" b="0" i="0" u="none" strike="noStrike" kern="1200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Dentistry    </a:t>
                      </a:r>
                      <a:r>
                        <a:rPr kumimoji="1" lang="en-US" altLang="ru-RU" sz="24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RU         ENG  </a:t>
                      </a:r>
                      <a:endParaRPr kumimoji="1" lang="ru-RU" altLang="ru-RU" sz="2400" b="0" i="0" u="none" strike="noStrike" kern="1200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4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5 </a:t>
                      </a:r>
                      <a:r>
                        <a:rPr kumimoji="1" lang="en-US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years</a:t>
                      </a: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400" b="0" i="0" u="none" strike="noStrike" kern="1200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Pharmacy</a:t>
                      </a:r>
                      <a:endParaRPr kumimoji="1" lang="ru-RU" altLang="ru-RU" sz="2400" b="0" i="0" u="none" strike="noStrike" kern="1200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15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2400" b="0" i="0" u="none" strike="noStrike" kern="1200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Clinical Psychology</a:t>
                      </a:r>
                      <a:endParaRPr kumimoji="1" lang="ru-RU" altLang="ru-RU" sz="2400" b="0" i="0" u="none" strike="noStrike" kern="1200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5,5</a:t>
                      </a:r>
                      <a:r>
                        <a:rPr kumimoji="1" lang="ru-RU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 </a:t>
                      </a:r>
                      <a:r>
                        <a:rPr kumimoji="1" lang="en-US" altLang="ru-RU" sz="1800" b="0" i="0" u="none" strike="noStrike" cap="none" spc="0" normalizeH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Franklin Gothic Demi Cond" panose="020B0706030402020204" pitchFamily="34" charset="0"/>
                        </a:rPr>
                        <a:t>years</a:t>
                      </a:r>
                      <a:endParaRPr kumimoji="1" lang="ru-RU" altLang="ru-RU" sz="1800" b="0" i="0" u="none" strike="noStrike" cap="none" spc="0" normalizeH="0" baseline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Franklin Gothic Demi Cond" panose="020B07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6" marR="91436" marT="45739" marB="45739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4770" b="11874"/>
          <a:stretch/>
        </p:blipFill>
        <p:spPr>
          <a:xfrm>
            <a:off x="1971579" y="1722708"/>
            <a:ext cx="2179749" cy="213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692569" y="2840688"/>
            <a:ext cx="4529432" cy="2648857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5400000">
            <a:off x="1743553" y="5063899"/>
            <a:ext cx="2896570" cy="1693121"/>
          </a:xfrm>
          <a:prstGeom prst="bentConnector3">
            <a:avLst>
              <a:gd name="adj1" fmla="val 97603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-2223543" y="504375"/>
            <a:ext cx="4529432" cy="2648857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24922"/>
          <a:stretch/>
        </p:blipFill>
        <p:spPr>
          <a:xfrm>
            <a:off x="0" y="2125160"/>
            <a:ext cx="1169378" cy="207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14"/>
                    </a14:imgEffect>
                    <a14:imgEffect>
                      <a14:saturation sat="17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050" y="4484710"/>
            <a:ext cx="3403487" cy="255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09" y="2009178"/>
            <a:ext cx="413650" cy="2510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61" y="2008275"/>
            <a:ext cx="504000" cy="2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23" y="4377265"/>
            <a:ext cx="413650" cy="2510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98" y="4376362"/>
            <a:ext cx="504000" cy="2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8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703" y="1666546"/>
            <a:ext cx="71058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For GENERAL MEDICINE and DENTISTRY in ENGLISH</a:t>
            </a:r>
            <a:r>
              <a:rPr lang="ru-RU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 </a:t>
            </a:r>
            <a:endParaRPr lang="ru-RU" dirty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Online exam in Chemistry and Biology in the English language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For programs in RUSSIAN</a:t>
            </a:r>
            <a:r>
              <a:rPr lang="ru-RU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 </a:t>
            </a:r>
            <a:endParaRPr lang="en-US" dirty="0" smtClean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Online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exam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in: Biology/Chemistry/Mathematics/Social Studies/ Physics/IT/English Language/Russian Language (depending on the specialty you choose)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endParaRPr lang="ru-RU" dirty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834" y="574724"/>
            <a:ext cx="7722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ENTRANCE EXAMINATIONS</a:t>
            </a:r>
            <a:endParaRPr lang="ru-RU" sz="4000" dirty="0">
              <a:solidFill>
                <a:srgbClr val="A21C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703" y="1600444"/>
            <a:ext cx="7810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Within the Russian Government quota</a:t>
            </a:r>
            <a:r>
              <a:rPr lang="ru-RU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 </a:t>
            </a:r>
            <a:endParaRPr lang="ru-RU" dirty="0">
              <a:solidFill>
                <a:srgbClr val="A21C29"/>
              </a:solidFill>
              <a:latin typeface="Franklin Gothic Medium" panose="020B0603020102020204" pitchFamily="34" charset="0"/>
            </a:endParaRPr>
          </a:p>
          <a:p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Apply at education-in-russia.com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2000" dirty="0" smtClean="0">
                <a:solidFill>
                  <a:srgbClr val="A21C29"/>
                </a:solidFill>
                <a:latin typeface="Franklin Gothic Medium" panose="020B0603020102020204" pitchFamily="34" charset="0"/>
              </a:rPr>
              <a:t>On a fee-paying basis</a:t>
            </a:r>
          </a:p>
          <a:p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Apply and submit documents at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hlinkClick r:id="rId2"/>
              </a:rPr>
              <a:t>krasgmu.ru/foreigners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Contact us on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hlinkClick r:id="rId3"/>
              </a:rPr>
              <a:t>international@krasgmu.ru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 or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  <a:hlinkClick r:id="rId4"/>
              </a:rPr>
              <a:t>inted@krasgmu.ru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 and we will guide you through the process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834" y="574724"/>
            <a:ext cx="7722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srgbClr val="A21C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ADMISSION</a:t>
            </a:r>
            <a:endParaRPr lang="ru-RU" sz="4000" dirty="0">
              <a:solidFill>
                <a:srgbClr val="A21C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7782" y="-162570"/>
            <a:ext cx="10395516" cy="171897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A21C29"/>
                </a:solidFill>
                <a:latin typeface="Franklin Gothic Demi Cond" panose="020B0706030402020204" pitchFamily="34" charset="0"/>
              </a:rPr>
              <a:t>University Dormitories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/>
            </a:r>
            <a:b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Accommodation in a dormitory is provided to all students who need it</a:t>
            </a:r>
            <a:endParaRPr lang="ru-RU" sz="2800" dirty="0">
              <a:solidFill>
                <a:srgbClr val="A21C29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cxnSp>
        <p:nvCxnSpPr>
          <p:cNvPr id="20" name="Соединительная линия уступом 19"/>
          <p:cNvCxnSpPr/>
          <p:nvPr/>
        </p:nvCxnSpPr>
        <p:spPr>
          <a:xfrm rot="5400000">
            <a:off x="-2303042" y="4058108"/>
            <a:ext cx="4425527" cy="727334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5400000">
            <a:off x="2646868" y="2114488"/>
            <a:ext cx="2308493" cy="1649570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-3009567" y="504375"/>
            <a:ext cx="4529432" cy="2648857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>
            <a:off x="9636369" y="1683657"/>
            <a:ext cx="3366798" cy="2664837"/>
          </a:xfrm>
          <a:prstGeom prst="bentConnector3">
            <a:avLst>
              <a:gd name="adj1" fmla="val -38581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/>
          <p:nvPr/>
        </p:nvCxnSpPr>
        <p:spPr>
          <a:xfrm>
            <a:off x="5941668" y="1604255"/>
            <a:ext cx="4211183" cy="1657935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 rot="5400000">
            <a:off x="-708460" y="5846224"/>
            <a:ext cx="2647946" cy="136640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0800000">
            <a:off x="10527597" y="1709161"/>
            <a:ext cx="2619199" cy="1553029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t="5228" r="5793" b="5208"/>
          <a:stretch/>
        </p:blipFill>
        <p:spPr bwMode="auto">
          <a:xfrm>
            <a:off x="983241" y="1912278"/>
            <a:ext cx="3018971" cy="2293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6684" r="9440" b="7376"/>
          <a:stretch/>
        </p:blipFill>
        <p:spPr bwMode="auto">
          <a:xfrm>
            <a:off x="8576002" y="1912277"/>
            <a:ext cx="2905585" cy="2293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7689" r="6680" b="7280"/>
          <a:stretch/>
        </p:blipFill>
        <p:spPr bwMode="auto">
          <a:xfrm>
            <a:off x="977007" y="4468153"/>
            <a:ext cx="3007733" cy="2063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Соединительная линия уступом 39"/>
          <p:cNvCxnSpPr/>
          <p:nvPr/>
        </p:nvCxnSpPr>
        <p:spPr>
          <a:xfrm rot="16200000" flipH="1">
            <a:off x="10821484" y="5822146"/>
            <a:ext cx="2845143" cy="813716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/>
          <p:nvPr/>
        </p:nvCxnSpPr>
        <p:spPr>
          <a:xfrm rot="10800000">
            <a:off x="2539904" y="1709156"/>
            <a:ext cx="3691933" cy="1976578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/>
          <p:nvPr/>
        </p:nvCxnSpPr>
        <p:spPr>
          <a:xfrm rot="10800000">
            <a:off x="4447999" y="4348499"/>
            <a:ext cx="2518858" cy="2400645"/>
          </a:xfrm>
          <a:prstGeom prst="bentConnector3">
            <a:avLst>
              <a:gd name="adj1" fmla="val -47381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/>
          <p:nvPr/>
        </p:nvCxnSpPr>
        <p:spPr>
          <a:xfrm rot="16200000" flipV="1">
            <a:off x="3427287" y="5495524"/>
            <a:ext cx="1950518" cy="309921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/>
          <p:nvPr/>
        </p:nvCxnSpPr>
        <p:spPr>
          <a:xfrm rot="10800000">
            <a:off x="7125542" y="4978400"/>
            <a:ext cx="4711654" cy="1735540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6257" r="6038" b="6875"/>
          <a:stretch/>
        </p:blipFill>
        <p:spPr bwMode="auto">
          <a:xfrm>
            <a:off x="8546186" y="4501251"/>
            <a:ext cx="2931521" cy="2046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8397" r="6728" b="7589"/>
          <a:stretch/>
        </p:blipFill>
        <p:spPr bwMode="auto">
          <a:xfrm>
            <a:off x="4764040" y="4501251"/>
            <a:ext cx="3059159" cy="2059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7518" r="10470" b="7710"/>
          <a:stretch/>
        </p:blipFill>
        <p:spPr bwMode="auto">
          <a:xfrm>
            <a:off x="4769528" y="1912277"/>
            <a:ext cx="3039158" cy="2293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7276" y="905310"/>
            <a:ext cx="10040713" cy="1082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SPORTS </a:t>
            </a:r>
            <a:r>
              <a:rPr lang="en-US" sz="4900" dirty="0">
                <a:solidFill>
                  <a:srgbClr val="A21C29"/>
                </a:solidFill>
                <a:latin typeface="Franklin Gothic Demi Cond" panose="020B0706030402020204" pitchFamily="34" charset="0"/>
              </a:rPr>
              <a:t>AND RECREATION </a:t>
            </a:r>
            <a:r>
              <a:rPr lang="en-US" sz="4900" dirty="0" smtClean="0">
                <a:solidFill>
                  <a:srgbClr val="A21C29"/>
                </a:solidFill>
                <a:latin typeface="Franklin Gothic Demi Cond" panose="020B0706030402020204" pitchFamily="34" charset="0"/>
              </a:rPr>
              <a:t>FACILITIES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/>
            </a:r>
            <a:b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</a:b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" y="160987"/>
            <a:ext cx="1504976" cy="1522670"/>
          </a:xfrm>
          <a:prstGeom prst="rect">
            <a:avLst/>
          </a:prstGeom>
        </p:spPr>
      </p:pic>
      <p:cxnSp>
        <p:nvCxnSpPr>
          <p:cNvPr id="20" name="Соединительная линия уступом 19"/>
          <p:cNvCxnSpPr/>
          <p:nvPr/>
        </p:nvCxnSpPr>
        <p:spPr>
          <a:xfrm rot="5400000">
            <a:off x="-1326729" y="2769800"/>
            <a:ext cx="3190100" cy="1726125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-2720065" y="940288"/>
            <a:ext cx="4529432" cy="2648857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10800000" flipV="1">
            <a:off x="2134564" y="2262188"/>
            <a:ext cx="6095137" cy="1709827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/>
          <p:nvPr/>
        </p:nvCxnSpPr>
        <p:spPr>
          <a:xfrm>
            <a:off x="1936224" y="4825907"/>
            <a:ext cx="5386168" cy="804007"/>
          </a:xfrm>
          <a:prstGeom prst="bentConnector3">
            <a:avLst>
              <a:gd name="adj1" fmla="val 42219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6200000" flipV="1">
            <a:off x="4179829" y="2905746"/>
            <a:ext cx="3175852" cy="541926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6200000" flipH="1">
            <a:off x="7553971" y="2970885"/>
            <a:ext cx="2845143" cy="813716"/>
          </a:xfrm>
          <a:prstGeom prst="bentConnector3">
            <a:avLst>
              <a:gd name="adj1" fmla="val 50000"/>
            </a:avLst>
          </a:prstGeom>
          <a:ln w="7620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/>
          <p:nvPr/>
        </p:nvCxnSpPr>
        <p:spPr>
          <a:xfrm rot="10800000">
            <a:off x="9046867" y="3070678"/>
            <a:ext cx="4711654" cy="1735540"/>
          </a:xfrm>
          <a:prstGeom prst="bentConnector3">
            <a:avLst>
              <a:gd name="adj1" fmla="val 43127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325702" y="4215818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Swimming pool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5542" y="510175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Skiing center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88093" y="6130226"/>
            <a:ext cx="527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Shira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 Cond" panose="020B0706030402020204" pitchFamily="34" charset="0"/>
              </a:rPr>
              <a:t> Lake training and recreation facilities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380" y="1683657"/>
            <a:ext cx="3796755" cy="252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avatars.mds.yandex.net/i?id=3d9d4b395db2642f5083af187c27d435c35088a4_l-9030085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7"/>
          <a:stretch/>
        </p:blipFill>
        <p:spPr bwMode="auto">
          <a:xfrm>
            <a:off x="4502565" y="2513864"/>
            <a:ext cx="3767122" cy="2549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1657"/>
          <a:stretch/>
        </p:blipFill>
        <p:spPr>
          <a:xfrm>
            <a:off x="7732836" y="3536900"/>
            <a:ext cx="3813657" cy="2526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41" name="Соединительная линия уступом 40"/>
          <p:cNvCxnSpPr/>
          <p:nvPr/>
        </p:nvCxnSpPr>
        <p:spPr>
          <a:xfrm rot="16200000" flipH="1">
            <a:off x="10412230" y="5781971"/>
            <a:ext cx="3559540" cy="496754"/>
          </a:xfrm>
          <a:prstGeom prst="bentConnector3">
            <a:avLst>
              <a:gd name="adj1" fmla="val 50000"/>
            </a:avLst>
          </a:prstGeom>
          <a:ln w="57150">
            <a:solidFill>
              <a:srgbClr val="A21C29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/>
          <p:nvPr/>
        </p:nvCxnSpPr>
        <p:spPr>
          <a:xfrm rot="5400000">
            <a:off x="3231531" y="4053792"/>
            <a:ext cx="2124626" cy="690340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5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263</Words>
  <Application>Microsoft Office PowerPoint</Application>
  <PresentationFormat>Произвольный</PresentationFormat>
  <Paragraphs>81</Paragraphs>
  <Slides>11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CHOOSE</vt:lpstr>
      <vt:lpstr>Презентация PowerPoint</vt:lpstr>
      <vt:lpstr>Презентация PowerPoint</vt:lpstr>
      <vt:lpstr>WHY KrasSMU?</vt:lpstr>
      <vt:lpstr>SPECIALIST DEGREE PROGRAMS</vt:lpstr>
      <vt:lpstr>Презентация PowerPoint</vt:lpstr>
      <vt:lpstr>Презентация PowerPoint</vt:lpstr>
      <vt:lpstr>University Dormitories Accommodation in a dormitory is provided to all students who need it</vt:lpstr>
      <vt:lpstr>SPORTS AND RECREATION FACILITIES  </vt:lpstr>
      <vt:lpstr>KrasSMU – the university of opportunities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ПОСТУПАЙ</dc:title>
  <dc:creator>Амага</dc:creator>
  <cp:lastModifiedBy>Елена В. Оседко</cp:lastModifiedBy>
  <cp:revision>122</cp:revision>
  <dcterms:created xsi:type="dcterms:W3CDTF">2023-12-19T04:38:48Z</dcterms:created>
  <dcterms:modified xsi:type="dcterms:W3CDTF">2024-01-31T09:09:12Z</dcterms:modified>
</cp:coreProperties>
</file>