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60" r:id="rId5"/>
    <p:sldId id="261" r:id="rId6"/>
    <p:sldId id="262" r:id="rId7"/>
    <p:sldId id="26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65" r:id="rId16"/>
    <p:sldId id="266" r:id="rId17"/>
    <p:sldId id="274" r:id="rId18"/>
    <p:sldId id="267" r:id="rId19"/>
    <p:sldId id="268" r:id="rId20"/>
    <p:sldId id="269" r:id="rId21"/>
    <p:sldId id="270" r:id="rId22"/>
    <p:sldId id="271" r:id="rId23"/>
    <p:sldId id="272" r:id="rId24"/>
    <p:sldId id="283" r:id="rId25"/>
    <p:sldId id="284" r:id="rId26"/>
    <p:sldId id="285" r:id="rId27"/>
    <p:sldId id="286" r:id="rId28"/>
    <p:sldId id="287" r:id="rId29"/>
    <p:sldId id="288" r:id="rId30"/>
    <p:sldId id="292" r:id="rId31"/>
    <p:sldId id="290" r:id="rId32"/>
    <p:sldId id="291" r:id="rId33"/>
    <p:sldId id="27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2098" y="5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681F5-5FB8-4B4C-91BA-1D915963CD1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18414CD-E456-441A-AD08-AC8922F04CD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Массаж проводится при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температуре воздуха в помещении 20-21о С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24613-8121-42D4-9832-01DE9595CEC9}" type="parTrans" cxnId="{73455CCB-2C55-407A-A8CF-2202B0AF9ED1}">
      <dgm:prSet/>
      <dgm:spPr/>
      <dgm:t>
        <a:bodyPr/>
        <a:lstStyle/>
        <a:p>
          <a:endParaRPr lang="ru-RU"/>
        </a:p>
      </dgm:t>
    </dgm:pt>
    <dgm:pt modelId="{AA950125-286D-47AC-885F-2127B4CB1782}" type="sibTrans" cxnId="{73455CCB-2C55-407A-A8CF-2202B0AF9ED1}">
      <dgm:prSet/>
      <dgm:spPr/>
      <dgm:t>
        <a:bodyPr/>
        <a:lstStyle/>
        <a:p>
          <a:endParaRPr lang="ru-RU"/>
        </a:p>
      </dgm:t>
    </dgm:pt>
    <dgm:pt modelId="{D5E41415-03EA-430D-9486-2A954A904C7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ранее, чем через 40-45 минут после кормления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CADA2-3F9A-416E-B03D-CC7FABAD6442}" type="parTrans" cxnId="{6043D362-51C4-43C6-AABE-FE076E71508D}">
      <dgm:prSet/>
      <dgm:spPr/>
      <dgm:t>
        <a:bodyPr/>
        <a:lstStyle/>
        <a:p>
          <a:endParaRPr lang="ru-RU"/>
        </a:p>
      </dgm:t>
    </dgm:pt>
    <dgm:pt modelId="{BA8F0347-BE57-4B8C-A919-9258405D871F}" type="sibTrans" cxnId="{6043D362-51C4-43C6-AABE-FE076E71508D}">
      <dgm:prSet/>
      <dgm:spPr/>
      <dgm:t>
        <a:bodyPr/>
        <a:lstStyle/>
        <a:p>
          <a:endParaRPr lang="ru-RU"/>
        </a:p>
      </dgm:t>
    </dgm:pt>
    <dgm:pt modelId="{CACBAABC-9C2A-4AAD-9480-1560EAF4E06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положительных эмоциональных реакциях ребенка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E59F62-1ECF-4F04-9A54-325BFA2E2A7F}" type="parTrans" cxnId="{210F4D58-7F3E-401A-BBE4-6C13EE664704}">
      <dgm:prSet/>
      <dgm:spPr/>
      <dgm:t>
        <a:bodyPr/>
        <a:lstStyle/>
        <a:p>
          <a:endParaRPr lang="ru-RU"/>
        </a:p>
      </dgm:t>
    </dgm:pt>
    <dgm:pt modelId="{F3960925-3279-4F7C-8C32-42E9DA71F528}" type="sibTrans" cxnId="{210F4D58-7F3E-401A-BBE4-6C13EE664704}">
      <dgm:prSet/>
      <dgm:spPr/>
      <dgm:t>
        <a:bodyPr/>
        <a:lstStyle/>
        <a:p>
          <a:endParaRPr lang="ru-RU"/>
        </a:p>
      </dgm:t>
    </dgm:pt>
    <dgm:pt modelId="{46B75620-4A5D-4106-8018-F77D84EC46B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чистыми, сухими, теплыми руками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A34B20-7A9C-4E92-A6DC-7BB2E2866FEA}" type="parTrans" cxnId="{DBF5E3A9-B4AB-42A2-9115-EBA3C6F49E7B}">
      <dgm:prSet/>
      <dgm:spPr/>
      <dgm:t>
        <a:bodyPr/>
        <a:lstStyle/>
        <a:p>
          <a:endParaRPr lang="ru-RU"/>
        </a:p>
      </dgm:t>
    </dgm:pt>
    <dgm:pt modelId="{16125448-774B-4F58-A316-22845646D5B4}" type="sibTrans" cxnId="{DBF5E3A9-B4AB-42A2-9115-EBA3C6F49E7B}">
      <dgm:prSet/>
      <dgm:spPr/>
      <dgm:t>
        <a:bodyPr/>
        <a:lstStyle/>
        <a:p>
          <a:endParaRPr lang="ru-RU"/>
        </a:p>
      </dgm:t>
    </dgm:pt>
    <dgm:pt modelId="{36157D57-4AB6-44EA-979F-CD79815E07AC}" type="pres">
      <dgm:prSet presAssocID="{C1E681F5-5FB8-4B4C-91BA-1D915963CD1F}" presName="CompostProcess" presStyleCnt="0">
        <dgm:presLayoutVars>
          <dgm:dir/>
          <dgm:resizeHandles val="exact"/>
        </dgm:presLayoutVars>
      </dgm:prSet>
      <dgm:spPr/>
    </dgm:pt>
    <dgm:pt modelId="{2C49763D-87DA-4054-A019-CA4CFF74F877}" type="pres">
      <dgm:prSet presAssocID="{C1E681F5-5FB8-4B4C-91BA-1D915963CD1F}" presName="arrow" presStyleLbl="bgShp" presStyleIdx="0" presStyleCnt="1" custLinFactNeighborX="3677" custLinFactNeighborY="-10505"/>
      <dgm:spPr/>
    </dgm:pt>
    <dgm:pt modelId="{C25AC6AA-9C82-404F-84D8-0615C4C7F77C}" type="pres">
      <dgm:prSet presAssocID="{C1E681F5-5FB8-4B4C-91BA-1D915963CD1F}" presName="linearProcess" presStyleCnt="0"/>
      <dgm:spPr/>
    </dgm:pt>
    <dgm:pt modelId="{E1E9CD77-305F-4C90-A227-4BD70348F78C}" type="pres">
      <dgm:prSet presAssocID="{618414CD-E456-441A-AD08-AC8922F04CD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3DA51-8563-43A5-99D8-9D7A6BFF55E1}" type="pres">
      <dgm:prSet presAssocID="{AA950125-286D-47AC-885F-2127B4CB1782}" presName="sibTrans" presStyleCnt="0"/>
      <dgm:spPr/>
    </dgm:pt>
    <dgm:pt modelId="{64A49BCC-E73C-4111-B935-B1D1458048B1}" type="pres">
      <dgm:prSet presAssocID="{D5E41415-03EA-430D-9486-2A954A904C70}" presName="textNode" presStyleLbl="node1" presStyleIdx="1" presStyleCnt="4">
        <dgm:presLayoutVars>
          <dgm:bulletEnabled val="1"/>
        </dgm:presLayoutVars>
      </dgm:prSet>
      <dgm:spPr/>
    </dgm:pt>
    <dgm:pt modelId="{B675EE44-1DF1-4F6A-9F42-B4FE7C89E56E}" type="pres">
      <dgm:prSet presAssocID="{BA8F0347-BE57-4B8C-A919-9258405D871F}" presName="sibTrans" presStyleCnt="0"/>
      <dgm:spPr/>
    </dgm:pt>
    <dgm:pt modelId="{89B823F6-DE87-47E5-B729-943BA8FB6A19}" type="pres">
      <dgm:prSet presAssocID="{CACBAABC-9C2A-4AAD-9480-1560EAF4E068}" presName="textNode" presStyleLbl="node1" presStyleIdx="2" presStyleCnt="4">
        <dgm:presLayoutVars>
          <dgm:bulletEnabled val="1"/>
        </dgm:presLayoutVars>
      </dgm:prSet>
      <dgm:spPr/>
    </dgm:pt>
    <dgm:pt modelId="{B17F5C2D-1982-4650-A25D-37D53FB393CF}" type="pres">
      <dgm:prSet presAssocID="{F3960925-3279-4F7C-8C32-42E9DA71F528}" presName="sibTrans" presStyleCnt="0"/>
      <dgm:spPr/>
    </dgm:pt>
    <dgm:pt modelId="{EE427A7C-76F9-4F73-864D-02B32E0A8592}" type="pres">
      <dgm:prSet presAssocID="{46B75620-4A5D-4106-8018-F77D84EC46B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A6C765-76EF-4E78-8F03-A611B6D999F4}" type="presOf" srcId="{C1E681F5-5FB8-4B4C-91BA-1D915963CD1F}" destId="{36157D57-4AB6-44EA-979F-CD79815E07AC}" srcOrd="0" destOrd="0" presId="urn:microsoft.com/office/officeart/2005/8/layout/hProcess9"/>
    <dgm:cxn modelId="{6043D362-51C4-43C6-AABE-FE076E71508D}" srcId="{C1E681F5-5FB8-4B4C-91BA-1D915963CD1F}" destId="{D5E41415-03EA-430D-9486-2A954A904C70}" srcOrd="1" destOrd="0" parTransId="{EF5CADA2-3F9A-416E-B03D-CC7FABAD6442}" sibTransId="{BA8F0347-BE57-4B8C-A919-9258405D871F}"/>
    <dgm:cxn modelId="{210F4D58-7F3E-401A-BBE4-6C13EE664704}" srcId="{C1E681F5-5FB8-4B4C-91BA-1D915963CD1F}" destId="{CACBAABC-9C2A-4AAD-9480-1560EAF4E068}" srcOrd="2" destOrd="0" parTransId="{7AE59F62-1ECF-4F04-9A54-325BFA2E2A7F}" sibTransId="{F3960925-3279-4F7C-8C32-42E9DA71F528}"/>
    <dgm:cxn modelId="{5A4AB599-FCFC-40CC-A428-C32108E75478}" type="presOf" srcId="{46B75620-4A5D-4106-8018-F77D84EC46B0}" destId="{EE427A7C-76F9-4F73-864D-02B32E0A8592}" srcOrd="0" destOrd="0" presId="urn:microsoft.com/office/officeart/2005/8/layout/hProcess9"/>
    <dgm:cxn modelId="{DBF5E3A9-B4AB-42A2-9115-EBA3C6F49E7B}" srcId="{C1E681F5-5FB8-4B4C-91BA-1D915963CD1F}" destId="{46B75620-4A5D-4106-8018-F77D84EC46B0}" srcOrd="3" destOrd="0" parTransId="{1CA34B20-7A9C-4E92-A6DC-7BB2E2866FEA}" sibTransId="{16125448-774B-4F58-A316-22845646D5B4}"/>
    <dgm:cxn modelId="{1E9E98D3-62B9-4244-AAA4-120B911B1803}" type="presOf" srcId="{D5E41415-03EA-430D-9486-2A954A904C70}" destId="{64A49BCC-E73C-4111-B935-B1D1458048B1}" srcOrd="0" destOrd="0" presId="urn:microsoft.com/office/officeart/2005/8/layout/hProcess9"/>
    <dgm:cxn modelId="{DDADBEF3-FA2D-41C8-8B59-CA259E9CCCCD}" type="presOf" srcId="{CACBAABC-9C2A-4AAD-9480-1560EAF4E068}" destId="{89B823F6-DE87-47E5-B729-943BA8FB6A19}" srcOrd="0" destOrd="0" presId="urn:microsoft.com/office/officeart/2005/8/layout/hProcess9"/>
    <dgm:cxn modelId="{73455CCB-2C55-407A-A8CF-2202B0AF9ED1}" srcId="{C1E681F5-5FB8-4B4C-91BA-1D915963CD1F}" destId="{618414CD-E456-441A-AD08-AC8922F04CD0}" srcOrd="0" destOrd="0" parTransId="{0F824613-8121-42D4-9832-01DE9595CEC9}" sibTransId="{AA950125-286D-47AC-885F-2127B4CB1782}"/>
    <dgm:cxn modelId="{6B38803B-4C04-4261-BFA5-EC1E7445A3FC}" type="presOf" srcId="{618414CD-E456-441A-AD08-AC8922F04CD0}" destId="{E1E9CD77-305F-4C90-A227-4BD70348F78C}" srcOrd="0" destOrd="0" presId="urn:microsoft.com/office/officeart/2005/8/layout/hProcess9"/>
    <dgm:cxn modelId="{5C431743-39F3-4C25-9F9B-0E692B557D60}" type="presParOf" srcId="{36157D57-4AB6-44EA-979F-CD79815E07AC}" destId="{2C49763D-87DA-4054-A019-CA4CFF74F877}" srcOrd="0" destOrd="0" presId="urn:microsoft.com/office/officeart/2005/8/layout/hProcess9"/>
    <dgm:cxn modelId="{07FD0392-717A-4946-B1F3-A938ABAFF5CA}" type="presParOf" srcId="{36157D57-4AB6-44EA-979F-CD79815E07AC}" destId="{C25AC6AA-9C82-404F-84D8-0615C4C7F77C}" srcOrd="1" destOrd="0" presId="urn:microsoft.com/office/officeart/2005/8/layout/hProcess9"/>
    <dgm:cxn modelId="{FDE4A1C7-A9C5-406A-A2C1-20E7DC90899D}" type="presParOf" srcId="{C25AC6AA-9C82-404F-84D8-0615C4C7F77C}" destId="{E1E9CD77-305F-4C90-A227-4BD70348F78C}" srcOrd="0" destOrd="0" presId="urn:microsoft.com/office/officeart/2005/8/layout/hProcess9"/>
    <dgm:cxn modelId="{114D8419-EC73-4EA7-AFFE-AAF54BC81E63}" type="presParOf" srcId="{C25AC6AA-9C82-404F-84D8-0615C4C7F77C}" destId="{8793DA51-8563-43A5-99D8-9D7A6BFF55E1}" srcOrd="1" destOrd="0" presId="urn:microsoft.com/office/officeart/2005/8/layout/hProcess9"/>
    <dgm:cxn modelId="{E4715304-3E2F-4AF5-9FB0-0F88BEBC09A7}" type="presParOf" srcId="{C25AC6AA-9C82-404F-84D8-0615C4C7F77C}" destId="{64A49BCC-E73C-4111-B935-B1D1458048B1}" srcOrd="2" destOrd="0" presId="urn:microsoft.com/office/officeart/2005/8/layout/hProcess9"/>
    <dgm:cxn modelId="{3748E6EC-EEA2-4D4A-8D1C-9B8191C544E2}" type="presParOf" srcId="{C25AC6AA-9C82-404F-84D8-0615C4C7F77C}" destId="{B675EE44-1DF1-4F6A-9F42-B4FE7C89E56E}" srcOrd="3" destOrd="0" presId="urn:microsoft.com/office/officeart/2005/8/layout/hProcess9"/>
    <dgm:cxn modelId="{C957DBF3-AA60-4624-9490-F664DB5F1EC0}" type="presParOf" srcId="{C25AC6AA-9C82-404F-84D8-0615C4C7F77C}" destId="{89B823F6-DE87-47E5-B729-943BA8FB6A19}" srcOrd="4" destOrd="0" presId="urn:microsoft.com/office/officeart/2005/8/layout/hProcess9"/>
    <dgm:cxn modelId="{8969DDC2-E1EE-49B9-8C37-2D108D7A6AF3}" type="presParOf" srcId="{C25AC6AA-9C82-404F-84D8-0615C4C7F77C}" destId="{B17F5C2D-1982-4650-A25D-37D53FB393CF}" srcOrd="5" destOrd="0" presId="urn:microsoft.com/office/officeart/2005/8/layout/hProcess9"/>
    <dgm:cxn modelId="{7A2B13BD-DB74-47F7-8027-58777E5FE3B8}" type="presParOf" srcId="{C25AC6AA-9C82-404F-84D8-0615C4C7F77C}" destId="{EE427A7C-76F9-4F73-864D-02B32E0A859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1BE31-437D-4013-A547-301F928DDBC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55FD02-D2BA-4A6D-AC1E-CB7A12A65BDF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Поглаживание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F9DF5-CF0D-46F0-8F6E-151F41634FFD}" type="parTrans" cxnId="{96270FB3-B082-4BED-84CE-6D058207769C}">
      <dgm:prSet/>
      <dgm:spPr/>
      <dgm:t>
        <a:bodyPr/>
        <a:lstStyle/>
        <a:p>
          <a:endParaRPr lang="ru-RU"/>
        </a:p>
      </dgm:t>
    </dgm:pt>
    <dgm:pt modelId="{451D0C4B-1C51-4C49-A5E9-08D3618D4DC2}" type="sibTrans" cxnId="{96270FB3-B082-4BED-84CE-6D058207769C}">
      <dgm:prSet/>
      <dgm:spPr/>
      <dgm:t>
        <a:bodyPr/>
        <a:lstStyle/>
        <a:p>
          <a:endParaRPr lang="ru-RU"/>
        </a:p>
      </dgm:t>
    </dgm:pt>
    <dgm:pt modelId="{B6A0528D-CCC9-4B55-A4F4-4225F034AE4E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Растирание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10549-DA79-4358-9945-57D74068FFF7}" type="parTrans" cxnId="{5DE79A55-09BD-41C3-A42A-9071444DA5EB}">
      <dgm:prSet/>
      <dgm:spPr/>
      <dgm:t>
        <a:bodyPr/>
        <a:lstStyle/>
        <a:p>
          <a:endParaRPr lang="ru-RU"/>
        </a:p>
      </dgm:t>
    </dgm:pt>
    <dgm:pt modelId="{22A319D8-5B40-486B-97BB-5E9EA6037BC8}" type="sibTrans" cxnId="{5DE79A55-09BD-41C3-A42A-9071444DA5EB}">
      <dgm:prSet/>
      <dgm:spPr/>
      <dgm:t>
        <a:bodyPr/>
        <a:lstStyle/>
        <a:p>
          <a:endParaRPr lang="ru-RU"/>
        </a:p>
      </dgm:t>
    </dgm:pt>
    <dgm:pt modelId="{861F33D0-EBFE-4170-81BF-BB74D0C257F8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Разминание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86F13-D14D-415A-87DF-75B05B13B016}" type="parTrans" cxnId="{61F64876-2E48-4D78-849D-FDCD652FD572}">
      <dgm:prSet/>
      <dgm:spPr/>
      <dgm:t>
        <a:bodyPr/>
        <a:lstStyle/>
        <a:p>
          <a:endParaRPr lang="ru-RU"/>
        </a:p>
      </dgm:t>
    </dgm:pt>
    <dgm:pt modelId="{FECD0274-AD5F-4253-B2CA-EBD066C99AFE}" type="sibTrans" cxnId="{61F64876-2E48-4D78-849D-FDCD652FD572}">
      <dgm:prSet/>
      <dgm:spPr/>
      <dgm:t>
        <a:bodyPr/>
        <a:lstStyle/>
        <a:p>
          <a:endParaRPr lang="ru-RU"/>
        </a:p>
      </dgm:t>
    </dgm:pt>
    <dgm:pt modelId="{E53E4166-D26D-427B-AE4A-4A9FCD669B8B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Вибрация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2273C-1B24-468D-8344-6E326D4283B0}" type="parTrans" cxnId="{BAA2EE85-32A8-46E7-87AE-575226AE3BF7}">
      <dgm:prSet/>
      <dgm:spPr/>
      <dgm:t>
        <a:bodyPr/>
        <a:lstStyle/>
        <a:p>
          <a:endParaRPr lang="ru-RU"/>
        </a:p>
      </dgm:t>
    </dgm:pt>
    <dgm:pt modelId="{E2D6C9D0-CB29-416F-81D2-A24E4B43202F}" type="sibTrans" cxnId="{BAA2EE85-32A8-46E7-87AE-575226AE3BF7}">
      <dgm:prSet/>
      <dgm:spPr/>
      <dgm:t>
        <a:bodyPr/>
        <a:lstStyle/>
        <a:p>
          <a:endParaRPr lang="ru-RU"/>
        </a:p>
      </dgm:t>
    </dgm:pt>
    <dgm:pt modelId="{C78A2D53-DD58-4AC6-B4D5-C0C91D983A6D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Поколачивание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A8D082-81C8-45C4-B03E-83F75BBCB5EE}" type="parTrans" cxnId="{796B4B71-A766-4DA0-9F68-F9F5063C8B88}">
      <dgm:prSet/>
      <dgm:spPr/>
      <dgm:t>
        <a:bodyPr/>
        <a:lstStyle/>
        <a:p>
          <a:endParaRPr lang="ru-RU"/>
        </a:p>
      </dgm:t>
    </dgm:pt>
    <dgm:pt modelId="{72CE37EE-DF39-4DFB-9872-F96C9A16E952}" type="sibTrans" cxnId="{796B4B71-A766-4DA0-9F68-F9F5063C8B88}">
      <dgm:prSet/>
      <dgm:spPr/>
      <dgm:t>
        <a:bodyPr/>
        <a:lstStyle/>
        <a:p>
          <a:endParaRPr lang="ru-RU"/>
        </a:p>
      </dgm:t>
    </dgm:pt>
    <dgm:pt modelId="{33F9F50D-38A6-4133-944F-C2FCDE564C1A}" type="pres">
      <dgm:prSet presAssocID="{B101BE31-437D-4013-A547-301F928DDBC8}" presName="Name0" presStyleCnt="0">
        <dgm:presLayoutVars>
          <dgm:dir/>
          <dgm:animLvl val="lvl"/>
          <dgm:resizeHandles val="exact"/>
        </dgm:presLayoutVars>
      </dgm:prSet>
      <dgm:spPr/>
    </dgm:pt>
    <dgm:pt modelId="{E9E313B7-D99C-424F-AFBA-AAABD4F0C7A8}" type="pres">
      <dgm:prSet presAssocID="{6855FD02-D2BA-4A6D-AC1E-CB7A12A65BD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D78EB81-A73A-4DDD-9E0E-65116B92CB07}" type="pres">
      <dgm:prSet presAssocID="{451D0C4B-1C51-4C49-A5E9-08D3618D4DC2}" presName="parTxOnlySpace" presStyleCnt="0"/>
      <dgm:spPr/>
    </dgm:pt>
    <dgm:pt modelId="{F245FCF5-440F-46B6-B188-78578A270A53}" type="pres">
      <dgm:prSet presAssocID="{B6A0528D-CCC9-4B55-A4F4-4225F034AE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9A4578D-F010-44A6-AEA9-7DF3B1FE974D}" type="pres">
      <dgm:prSet presAssocID="{22A319D8-5B40-486B-97BB-5E9EA6037BC8}" presName="parTxOnlySpace" presStyleCnt="0"/>
      <dgm:spPr/>
    </dgm:pt>
    <dgm:pt modelId="{75FBBA4E-5DCE-45D7-B852-DB11BF5EA053}" type="pres">
      <dgm:prSet presAssocID="{861F33D0-EBFE-4170-81BF-BB74D0C257F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678084D-7E1C-412B-9A0A-48E727B9B0A9}" type="pres">
      <dgm:prSet presAssocID="{FECD0274-AD5F-4253-B2CA-EBD066C99AFE}" presName="parTxOnlySpace" presStyleCnt="0"/>
      <dgm:spPr/>
    </dgm:pt>
    <dgm:pt modelId="{F1F3B049-A628-45BC-A9D2-826AE9585D7C}" type="pres">
      <dgm:prSet presAssocID="{E53E4166-D26D-427B-AE4A-4A9FCD669B8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29BF96-2F8D-47E5-B3B2-C3685E78D115}" type="pres">
      <dgm:prSet presAssocID="{E2D6C9D0-CB29-416F-81D2-A24E4B43202F}" presName="parTxOnlySpace" presStyleCnt="0"/>
      <dgm:spPr/>
    </dgm:pt>
    <dgm:pt modelId="{DC0895A4-C3DB-47AB-86D6-0886155183AB}" type="pres">
      <dgm:prSet presAssocID="{C78A2D53-DD58-4AC6-B4D5-C0C91D983A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E79A55-09BD-41C3-A42A-9071444DA5EB}" srcId="{B101BE31-437D-4013-A547-301F928DDBC8}" destId="{B6A0528D-CCC9-4B55-A4F4-4225F034AE4E}" srcOrd="1" destOrd="0" parTransId="{5D910549-DA79-4358-9945-57D74068FFF7}" sibTransId="{22A319D8-5B40-486B-97BB-5E9EA6037BC8}"/>
    <dgm:cxn modelId="{DAAFE702-011A-476E-B13F-4E8EB0B4A2D0}" type="presOf" srcId="{B101BE31-437D-4013-A547-301F928DDBC8}" destId="{33F9F50D-38A6-4133-944F-C2FCDE564C1A}" srcOrd="0" destOrd="0" presId="urn:microsoft.com/office/officeart/2005/8/layout/chevron1"/>
    <dgm:cxn modelId="{9E582DBB-F19B-484C-B354-162C31A40272}" type="presOf" srcId="{E53E4166-D26D-427B-AE4A-4A9FCD669B8B}" destId="{F1F3B049-A628-45BC-A9D2-826AE9585D7C}" srcOrd="0" destOrd="0" presId="urn:microsoft.com/office/officeart/2005/8/layout/chevron1"/>
    <dgm:cxn modelId="{96270FB3-B082-4BED-84CE-6D058207769C}" srcId="{B101BE31-437D-4013-A547-301F928DDBC8}" destId="{6855FD02-D2BA-4A6D-AC1E-CB7A12A65BDF}" srcOrd="0" destOrd="0" parTransId="{C9BF9DF5-CF0D-46F0-8F6E-151F41634FFD}" sibTransId="{451D0C4B-1C51-4C49-A5E9-08D3618D4DC2}"/>
    <dgm:cxn modelId="{61F64876-2E48-4D78-849D-FDCD652FD572}" srcId="{B101BE31-437D-4013-A547-301F928DDBC8}" destId="{861F33D0-EBFE-4170-81BF-BB74D0C257F8}" srcOrd="2" destOrd="0" parTransId="{1C086F13-D14D-415A-87DF-75B05B13B016}" sibTransId="{FECD0274-AD5F-4253-B2CA-EBD066C99AFE}"/>
    <dgm:cxn modelId="{8C77B6CC-3CAE-4C43-A09A-CE33E73FB6AF}" type="presOf" srcId="{861F33D0-EBFE-4170-81BF-BB74D0C257F8}" destId="{75FBBA4E-5DCE-45D7-B852-DB11BF5EA053}" srcOrd="0" destOrd="0" presId="urn:microsoft.com/office/officeart/2005/8/layout/chevron1"/>
    <dgm:cxn modelId="{98976692-80D3-47C0-8FD2-95D939C0EA99}" type="presOf" srcId="{C78A2D53-DD58-4AC6-B4D5-C0C91D983A6D}" destId="{DC0895A4-C3DB-47AB-86D6-0886155183AB}" srcOrd="0" destOrd="0" presId="urn:microsoft.com/office/officeart/2005/8/layout/chevron1"/>
    <dgm:cxn modelId="{1F0DA7A2-F4FC-43DA-9127-6CB26FD7FB7F}" type="presOf" srcId="{6855FD02-D2BA-4A6D-AC1E-CB7A12A65BDF}" destId="{E9E313B7-D99C-424F-AFBA-AAABD4F0C7A8}" srcOrd="0" destOrd="0" presId="urn:microsoft.com/office/officeart/2005/8/layout/chevron1"/>
    <dgm:cxn modelId="{BAA2EE85-32A8-46E7-87AE-575226AE3BF7}" srcId="{B101BE31-437D-4013-A547-301F928DDBC8}" destId="{E53E4166-D26D-427B-AE4A-4A9FCD669B8B}" srcOrd="3" destOrd="0" parTransId="{DB82273C-1B24-468D-8344-6E326D4283B0}" sibTransId="{E2D6C9D0-CB29-416F-81D2-A24E4B43202F}"/>
    <dgm:cxn modelId="{F35ACC27-A6E3-40FD-BB02-A3BC6B15351F}" type="presOf" srcId="{B6A0528D-CCC9-4B55-A4F4-4225F034AE4E}" destId="{F245FCF5-440F-46B6-B188-78578A270A53}" srcOrd="0" destOrd="0" presId="urn:microsoft.com/office/officeart/2005/8/layout/chevron1"/>
    <dgm:cxn modelId="{796B4B71-A766-4DA0-9F68-F9F5063C8B88}" srcId="{B101BE31-437D-4013-A547-301F928DDBC8}" destId="{C78A2D53-DD58-4AC6-B4D5-C0C91D983A6D}" srcOrd="4" destOrd="0" parTransId="{96A8D082-81C8-45C4-B03E-83F75BBCB5EE}" sibTransId="{72CE37EE-DF39-4DFB-9872-F96C9A16E952}"/>
    <dgm:cxn modelId="{2A1FF164-0BE1-4ADA-94E9-DBA5DF87D276}" type="presParOf" srcId="{33F9F50D-38A6-4133-944F-C2FCDE564C1A}" destId="{E9E313B7-D99C-424F-AFBA-AAABD4F0C7A8}" srcOrd="0" destOrd="0" presId="urn:microsoft.com/office/officeart/2005/8/layout/chevron1"/>
    <dgm:cxn modelId="{50160563-C44D-46D0-93FB-79F7FD4BC4AE}" type="presParOf" srcId="{33F9F50D-38A6-4133-944F-C2FCDE564C1A}" destId="{2D78EB81-A73A-4DDD-9E0E-65116B92CB07}" srcOrd="1" destOrd="0" presId="urn:microsoft.com/office/officeart/2005/8/layout/chevron1"/>
    <dgm:cxn modelId="{5ED8B345-49DA-4871-91A7-4F3060A446E6}" type="presParOf" srcId="{33F9F50D-38A6-4133-944F-C2FCDE564C1A}" destId="{F245FCF5-440F-46B6-B188-78578A270A53}" srcOrd="2" destOrd="0" presId="urn:microsoft.com/office/officeart/2005/8/layout/chevron1"/>
    <dgm:cxn modelId="{742EA9A3-B471-4572-820E-25AE04F8F40E}" type="presParOf" srcId="{33F9F50D-38A6-4133-944F-C2FCDE564C1A}" destId="{29A4578D-F010-44A6-AEA9-7DF3B1FE974D}" srcOrd="3" destOrd="0" presId="urn:microsoft.com/office/officeart/2005/8/layout/chevron1"/>
    <dgm:cxn modelId="{37FA1DEE-714D-4BB2-ACD0-7DEB19F5BF84}" type="presParOf" srcId="{33F9F50D-38A6-4133-944F-C2FCDE564C1A}" destId="{75FBBA4E-5DCE-45D7-B852-DB11BF5EA053}" srcOrd="4" destOrd="0" presId="urn:microsoft.com/office/officeart/2005/8/layout/chevron1"/>
    <dgm:cxn modelId="{69D8EA06-B2FF-4989-9C3D-ED567A29CD03}" type="presParOf" srcId="{33F9F50D-38A6-4133-944F-C2FCDE564C1A}" destId="{1678084D-7E1C-412B-9A0A-48E727B9B0A9}" srcOrd="5" destOrd="0" presId="urn:microsoft.com/office/officeart/2005/8/layout/chevron1"/>
    <dgm:cxn modelId="{493EE523-B2FE-4EA4-AD00-C615DEBAA52F}" type="presParOf" srcId="{33F9F50D-38A6-4133-944F-C2FCDE564C1A}" destId="{F1F3B049-A628-45BC-A9D2-826AE9585D7C}" srcOrd="6" destOrd="0" presId="urn:microsoft.com/office/officeart/2005/8/layout/chevron1"/>
    <dgm:cxn modelId="{D8B36A90-1828-4B43-B438-76BBE520C4A7}" type="presParOf" srcId="{33F9F50D-38A6-4133-944F-C2FCDE564C1A}" destId="{E829BF96-2F8D-47E5-B3B2-C3685E78D115}" srcOrd="7" destOrd="0" presId="urn:microsoft.com/office/officeart/2005/8/layout/chevron1"/>
    <dgm:cxn modelId="{3E07974C-6631-4C95-AE93-ABF86529CF4A}" type="presParOf" srcId="{33F9F50D-38A6-4133-944F-C2FCDE564C1A}" destId="{DC0895A4-C3DB-47AB-86D6-0886155183A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9763D-87DA-4054-A019-CA4CFF74F877}">
      <dsp:nvSpPr>
        <dsp:cNvPr id="0" name=""/>
        <dsp:cNvSpPr/>
      </dsp:nvSpPr>
      <dsp:spPr>
        <a:xfrm>
          <a:off x="941094" y="0"/>
          <a:ext cx="7528436" cy="33018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9CD77-305F-4C90-A227-4BD70348F78C}">
      <dsp:nvSpPr>
        <dsp:cNvPr id="0" name=""/>
        <dsp:cNvSpPr/>
      </dsp:nvSpPr>
      <dsp:spPr>
        <a:xfrm>
          <a:off x="4432" y="990548"/>
          <a:ext cx="2132076" cy="1320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Массаж проводится при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температуре воздуха в помещении 20-21о С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905" y="1055021"/>
        <a:ext cx="2003130" cy="1191784"/>
      </dsp:txXfrm>
    </dsp:sp>
    <dsp:sp modelId="{64A49BCC-E73C-4111-B935-B1D1458048B1}">
      <dsp:nvSpPr>
        <dsp:cNvPr id="0" name=""/>
        <dsp:cNvSpPr/>
      </dsp:nvSpPr>
      <dsp:spPr>
        <a:xfrm>
          <a:off x="2243113" y="990548"/>
          <a:ext cx="2132076" cy="1320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ранее, чем через 40-45 минут после кормления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7586" y="1055021"/>
        <a:ext cx="2003130" cy="1191784"/>
      </dsp:txXfrm>
    </dsp:sp>
    <dsp:sp modelId="{89B823F6-DE87-47E5-B729-943BA8FB6A19}">
      <dsp:nvSpPr>
        <dsp:cNvPr id="0" name=""/>
        <dsp:cNvSpPr/>
      </dsp:nvSpPr>
      <dsp:spPr>
        <a:xfrm>
          <a:off x="4481793" y="990548"/>
          <a:ext cx="2132076" cy="1320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положительных эмоциональных реакциях ребенка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6266" y="1055021"/>
        <a:ext cx="2003130" cy="1191784"/>
      </dsp:txXfrm>
    </dsp:sp>
    <dsp:sp modelId="{EE427A7C-76F9-4F73-864D-02B32E0A8592}">
      <dsp:nvSpPr>
        <dsp:cNvPr id="0" name=""/>
        <dsp:cNvSpPr/>
      </dsp:nvSpPr>
      <dsp:spPr>
        <a:xfrm>
          <a:off x="6720474" y="990548"/>
          <a:ext cx="2132076" cy="1320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чистыми, сухими, теплыми руками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4947" y="1055021"/>
        <a:ext cx="2003130" cy="1191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313B7-D99C-424F-AFBA-AAABD4F0C7A8}">
      <dsp:nvSpPr>
        <dsp:cNvPr id="0" name=""/>
        <dsp:cNvSpPr/>
      </dsp:nvSpPr>
      <dsp:spPr>
        <a:xfrm>
          <a:off x="2162" y="953313"/>
          <a:ext cx="1924491" cy="769796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Поглаживание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060" y="953313"/>
        <a:ext cx="1154695" cy="769796"/>
      </dsp:txXfrm>
    </dsp:sp>
    <dsp:sp modelId="{F245FCF5-440F-46B6-B188-78578A270A53}">
      <dsp:nvSpPr>
        <dsp:cNvPr id="0" name=""/>
        <dsp:cNvSpPr/>
      </dsp:nvSpPr>
      <dsp:spPr>
        <a:xfrm>
          <a:off x="1734204" y="953313"/>
          <a:ext cx="1924491" cy="769796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Растирание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9102" y="953313"/>
        <a:ext cx="1154695" cy="769796"/>
      </dsp:txXfrm>
    </dsp:sp>
    <dsp:sp modelId="{75FBBA4E-5DCE-45D7-B852-DB11BF5EA053}">
      <dsp:nvSpPr>
        <dsp:cNvPr id="0" name=""/>
        <dsp:cNvSpPr/>
      </dsp:nvSpPr>
      <dsp:spPr>
        <a:xfrm>
          <a:off x="3466246" y="953313"/>
          <a:ext cx="1924491" cy="769796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Разминание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1144" y="953313"/>
        <a:ext cx="1154695" cy="769796"/>
      </dsp:txXfrm>
    </dsp:sp>
    <dsp:sp modelId="{F1F3B049-A628-45BC-A9D2-826AE9585D7C}">
      <dsp:nvSpPr>
        <dsp:cNvPr id="0" name=""/>
        <dsp:cNvSpPr/>
      </dsp:nvSpPr>
      <dsp:spPr>
        <a:xfrm>
          <a:off x="5198288" y="953313"/>
          <a:ext cx="1924491" cy="769796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Вибрация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3186" y="953313"/>
        <a:ext cx="1154695" cy="769796"/>
      </dsp:txXfrm>
    </dsp:sp>
    <dsp:sp modelId="{DC0895A4-C3DB-47AB-86D6-0886155183AB}">
      <dsp:nvSpPr>
        <dsp:cNvPr id="0" name=""/>
        <dsp:cNvSpPr/>
      </dsp:nvSpPr>
      <dsp:spPr>
        <a:xfrm>
          <a:off x="6930330" y="953313"/>
          <a:ext cx="1924491" cy="769796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Поколачивание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15228" y="953313"/>
        <a:ext cx="1154695" cy="769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2ACD-A588-4181-B0FA-FA41F25DC3C8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C57E-D918-417F-B017-C32851186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2ACD-A588-4181-B0FA-FA41F25DC3C8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C57E-D918-417F-B017-C32851186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2ACD-A588-4181-B0FA-FA41F25DC3C8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C57E-D918-417F-B017-C32851186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2ACD-A588-4181-B0FA-FA41F25DC3C8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C57E-D918-417F-B017-C32851186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2ACD-A588-4181-B0FA-FA41F25DC3C8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C57E-D918-417F-B017-C32851186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2ACD-A588-4181-B0FA-FA41F25DC3C8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C57E-D918-417F-B017-C32851186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2ACD-A588-4181-B0FA-FA41F25DC3C8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C57E-D918-417F-B017-C32851186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2ACD-A588-4181-B0FA-FA41F25DC3C8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C57E-D918-417F-B017-C32851186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2ACD-A588-4181-B0FA-FA41F25DC3C8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C57E-D918-417F-B017-C32851186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2ACD-A588-4181-B0FA-FA41F25DC3C8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C57E-D918-417F-B017-C32851186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2ACD-A588-4181-B0FA-FA41F25DC3C8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C57E-D918-417F-B017-C32851186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22ACD-A588-4181-B0FA-FA41F25DC3C8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C57E-D918-417F-B017-C32851186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7929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 «Красноярский государственный медицинский университет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200" cap="all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347" y="1857364"/>
            <a:ext cx="86496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МДК: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«Здоровый человек и его окружение»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«Потребности детей грудного возраста».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обучающихся по специальности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34.02.01 – Сестринское дело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5072074"/>
            <a:ext cx="3329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Битковская Венера Геннадьевна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Васильевна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2928" y="6158984"/>
            <a:ext cx="184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2021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5400600" cy="28083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игрушки.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первого года жизни дети тянутся к предметам, пытаются брать их в рот, поэтому необходимо убирать в недоступные для ребенка места все мелкие и опасные предметы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Церебролизин инструкция по применению: для чего он нужен, уколы  внутримышечно взрослым, показания детям, состав препарата в ампулах, как  колоть действующее вещество внутривенно, назначают вводить ст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476672"/>
            <a:ext cx="2928118" cy="185738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5" y="2492896"/>
            <a:ext cx="2929234" cy="29292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429000"/>
            <a:ext cx="4444752" cy="29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9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54006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при  купании.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 падения в ванне, поэтому нельзя выпускать из виду ребенка ни на минуту.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на кухне.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повышенной опасности является кухонная плита с находящимися на ней горячими сковородками, кастрюлями и др. посудой. Не следует подходить к работающей плите с ребенком на руках и допускать его приближения к ней.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60648"/>
            <a:ext cx="2914866" cy="1944216"/>
          </a:xfrm>
          <a:prstGeom prst="rect">
            <a:avLst/>
          </a:prstGeom>
        </p:spPr>
      </p:pic>
      <p:pic>
        <p:nvPicPr>
          <p:cNvPr id="3074" name="Picture 2" descr="https://gidroguru.com/wp-content/uploads/fmg5da5f6fb5cb812.39250652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24" y="2456892"/>
            <a:ext cx="2982707" cy="19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osudaguide.ru/wp-content/uploads/2019/03/Rebenok-na-kuh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97391"/>
            <a:ext cx="284911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02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при кормлении.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избежание термических травм необходимо контроль за температурой воды и пищи.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сон.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первых месяцев жизни сохраняется опасность аспирации пищи при срыгивании. В целях профилактики аспирации ребенка после кормления необходимо держать вертикально до отхождения воздуха, в кроватке голова его должна быть повернута набок.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detpol6mag74.ru/wp-content/uploads/2020/10/kogda-rebenok-dolzhen-32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4557192" cy="30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2013-golyshmanovo.admtyumen.ru/files/upload/OMSU/Golyshmanovo/%D0%94%D0%BE%D0%BA%D1%83%D0%BC%D0%B5%D0%BD%D1%82%D1%8B/RKHLn0f64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28228"/>
            <a:ext cx="9114656" cy="678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kidbooms.ru/wp-content/uploads/5/d/7/5d7ccb9d15cf5985bd9044236dfd46e7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84" y="0"/>
            <a:ext cx="9165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158162" cy="474027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Физическое воспитание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комплекс мер, направленных на укрепление здоровья ребенка, профилактику заболеваний и гармоничное физическое и умственное его развитие.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 задачи: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укрепление здоровья;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полноценное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личности.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можно осуществить с помощью следующих мер: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режима дня;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гигиенических норм и правил;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общих и специальных закаливающих процедур;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массажа и адекватных возрасту комплексов гимнастики.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17859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дня. Основой любого режима дня являются: деятельность, сон, питание, пребывание на свежем воздухе.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194" name="AutoShape 2" descr="Режим детей от 1 до 4 лет - режим дня детей от года - agulife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Статья: Режим ребенка от рождения до г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714620"/>
            <a:ext cx="3102939" cy="2414574"/>
          </a:xfrm>
          <a:prstGeom prst="rect">
            <a:avLst/>
          </a:prstGeom>
          <a:noFill/>
        </p:spPr>
      </p:pic>
      <p:pic>
        <p:nvPicPr>
          <p:cNvPr id="8202" name="Picture 10" descr="Родительское собрание в ГКП | Общественный портал Школы №1505  &quot;Преображенска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2273285" cy="2273285"/>
          </a:xfrm>
          <a:prstGeom prst="rect">
            <a:avLst/>
          </a:prstGeom>
          <a:noFill/>
        </p:spPr>
      </p:pic>
      <p:pic>
        <p:nvPicPr>
          <p:cNvPr id="8204" name="Picture 12" descr="Режим дня новорожденного: просто нам так удобнее! | Мама корми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40" y="1285860"/>
            <a:ext cx="1428760" cy="1533596"/>
          </a:xfrm>
          <a:prstGeom prst="rect">
            <a:avLst/>
          </a:prstGeom>
          <a:noFill/>
        </p:spPr>
      </p:pic>
      <p:pic>
        <p:nvPicPr>
          <p:cNvPr id="8206" name="Picture 14" descr="Режим дня новорожденног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024322"/>
            <a:ext cx="4958937" cy="2833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колько должен спать ребенок - сколько часов в сутки должен спать ребенок -  нормы сна детей"/>
          <p:cNvPicPr>
            <a:picLocks noChangeAspect="1" noChangeArrowheads="1"/>
          </p:cNvPicPr>
          <p:nvPr/>
        </p:nvPicPr>
        <p:blipFill>
          <a:blip r:embed="rId2"/>
          <a:srcRect b="32611"/>
          <a:stretch>
            <a:fillRect/>
          </a:stretch>
        </p:blipFill>
        <p:spPr bwMode="auto">
          <a:xfrm>
            <a:off x="1083126" y="0"/>
            <a:ext cx="6850764" cy="671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Прием пищи должен соответствовать возрасту и индивидуальным потребностям ребенка: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рождения до 5 месяцев – 6 раз в сутки (ночной перерыв 6 часов);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 месяцев до 1,5 лет – 5 раз в сутки (ночной перерыв 8 часов)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Длительность бодрствования составляет: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месяца – 1 час;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до 3 месяцев – 1,5 часа;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 до 12 месяцев – 3 часа;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соблюдать последовательность компонентов режима: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года: пробуждение, кормление, бодрствование, сон;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года: пробуждение, бодрствование, кормление, сон.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 лекции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Универсальные потребности ребенка, способы их удовлетворения.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Возможные проблемы.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Значение физического воспитания для развития ребенка.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к устранить термоожог на пластиковом ок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7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Соблюдение гигиенических норм и правил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429684" cy="4525963"/>
          </a:xfr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Температура в комнате – необходима для закаливания кожных рецепторов, правильного дыхания и крепкого сна: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полугодии – 20-22о С;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 полугодии – 19-20о С;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Снижение температуры в помещении осуществляют проветриванием или кондиционированием.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проветривания: снизить температуру воздуха, увеличить концентрацию кислорода, снизить концентрацию микробов.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Проветривать зимой необходимо 4-5 раз в сутки по 10-15 минут, летом – круглосуточно (несквозным, а если сквозным, то каждый час).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Личная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гигиена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ежедневная гигиеническая ванна, подмывание – до 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месяцев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6 мес. – гигиеническая ванна через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2 году жизни – пользование мылом, зубной щеткой, полотенцем.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Своевременная смена нательного и постельного белья. </a:t>
            </a:r>
          </a:p>
        </p:txBody>
      </p:sp>
      <p:pic>
        <p:nvPicPr>
          <p:cNvPr id="4098" name="Picture 2" descr="В какой воде купать ребе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429132"/>
            <a:ext cx="3394912" cy="2262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Прогулки летом 2-3 раза в день по 2-2,5 часа, зимой 2 раза в день по 1-1,5 часа (если безветренно до -10о С, если ветрено – до -5о С).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Одежда должна быть удобной, не стеснять движений, соответствовать сезону и должна быть из натуральной ткани.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Обувь должна быть кожаной, с твердой пяткой, с фиксацией голеностопного сустава и с каблучком до 1 см.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517632" cy="266429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тренировка организма, с целью повышения его устойчивости к разнообразным воздействиям внешней среды, необходимо для профилактики заболеваний у ребенка.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68352" y="2924945"/>
            <a:ext cx="4572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закаливания используют естественные природные факторы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149080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4232" y="4149080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8912" y="4149080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4" idx="2"/>
            <a:endCxn id="5" idx="0"/>
          </p:cNvCxnSpPr>
          <p:nvPr/>
        </p:nvCxnSpPr>
        <p:spPr>
          <a:xfrm flipH="1">
            <a:off x="1475656" y="3632831"/>
            <a:ext cx="3178696" cy="5162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6" idx="0"/>
          </p:cNvCxnSpPr>
          <p:nvPr/>
        </p:nvCxnSpPr>
        <p:spPr>
          <a:xfrm>
            <a:off x="4654352" y="3632831"/>
            <a:ext cx="0" cy="5162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7" idx="0"/>
          </p:cNvCxnSpPr>
          <p:nvPr/>
        </p:nvCxnSpPr>
        <p:spPr>
          <a:xfrm>
            <a:off x="4654352" y="3632831"/>
            <a:ext cx="3034680" cy="5162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солнце рисунок - Поиск в Google | Радуга искусство арт, Детские рисунки, 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4" y="5013176"/>
            <a:ext cx="1896145" cy="174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оздух Симферополя грязнее, чем обычно — СТОПХЛ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24" y="5185647"/>
            <a:ext cx="2098576" cy="139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ОДА! Для красоты и здоровья. | Блогер AnnaAngel на сайте SPLETNIK.RU 20  августа 2012 | СПЛЕТ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07" y="5181892"/>
            <a:ext cx="2245345" cy="14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воздухом</a:t>
            </a:r>
          </a:p>
        </p:txBody>
      </p:sp>
      <p:pic>
        <p:nvPicPr>
          <p:cNvPr id="2050" name="Picture 2" descr="Надо ли пеленать новорожденного малыша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6895"/>
            <a:ext cx="3777672" cy="244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 правил прогулки с ребенком в жа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27" y="1416895"/>
            <a:ext cx="4040561" cy="303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колько нужно гулять с ребёнком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67502"/>
            <a:ext cx="4608512" cy="28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72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водой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местные процедуры – умывание, местное обтирание, обливание ног;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общие процедуры – полное обтирание и обливание, ванна, душ, купание в открытом водоеме.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силы воздействия воды достигается за счет: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ее температуры;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смачивания кожных покровов (замена местных процедур на общие в порядке возрастания интенсивности);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длительности воздействия.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10073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водная процедура заканчивается вытиранием насухо с легким массажем или растиранием до покраснения.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производится после сна и до еды</a:t>
            </a:r>
          </a:p>
        </p:txBody>
      </p:sp>
      <p:pic>
        <p:nvPicPr>
          <p:cNvPr id="3074" name="Picture 2" descr="Восклицательный зна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92" y="764704"/>
            <a:ext cx="605248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9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46076"/>
            <a:ext cx="5554960" cy="54512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года жизни, очень осторожно, после предшествующей воздушной ванны в течение 10-20 мин.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солнечных ванн 9-11 час утра через 1-1,5 после легкого завтрака.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начиная с 1 минуты и увеличивая до 10 мин. на каждой стороне (спина, живот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солнечной ванны рекомендуется обливание или душ с температурой воды 36о , со снижением до 28о </a:t>
            </a:r>
          </a:p>
        </p:txBody>
      </p:sp>
      <p:pic>
        <p:nvPicPr>
          <p:cNvPr id="4098" name="Picture 2" descr="Солнечные ванны детям | Молодая м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16" y="1175048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олнечные ванны. Солнечные ванны детям показания Солнечные ванны для детей  дошкольного возраст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4" r="7868"/>
          <a:stretch/>
        </p:blipFill>
        <p:spPr bwMode="auto">
          <a:xfrm>
            <a:off x="5639899" y="4005064"/>
            <a:ext cx="305724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63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86930"/>
            <a:ext cx="8229600" cy="45259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Назначается детям с 1-1,5 месяцев до 1-1,5 лет параллельно с гимнастикой.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 используют игры, а затем утреннюю гимнастику и спорт (с 7-8 лет).</a:t>
            </a:r>
          </a:p>
        </p:txBody>
      </p:sp>
      <p:pic>
        <p:nvPicPr>
          <p:cNvPr id="5124" name="Picture 4" descr="Массаж грудничку | Материнство - беременность, роды, питание, воспит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06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 массажа на организм ребенка грудного возраста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улучшается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улучшается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трофика тканей и обмен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мышечная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эластичность и подвижность связочного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тонизирующее влияние на ЦНС</a:t>
            </a:r>
          </a:p>
        </p:txBody>
      </p:sp>
    </p:spTree>
    <p:extLst>
      <p:ext uri="{BB962C8B-B14F-4D97-AF65-F5344CB8AC3E}">
        <p14:creationId xmlns:p14="http://schemas.microsoft.com/office/powerpoint/2010/main" val="1371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800105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Грудной период длится от 29-го дня жизни до 1 года. Основные процессы адаптации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внеутробной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жизни уже завершены, сформирован механизм грудного вскармливания, налаживается наиболее тесный контакт матери с ребенком, происходит очень интенсивное физическое, психомоторное, интеллектуальное развитие.</a:t>
            </a:r>
          </a:p>
        </p:txBody>
      </p:sp>
      <p:pic>
        <p:nvPicPr>
          <p:cNvPr id="19458" name="Picture 2" descr="Тетрада Фалло: прогноз после операции, рекомендации врач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789849"/>
            <a:ext cx="3643338" cy="4080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383442"/>
              </p:ext>
            </p:extLst>
          </p:nvPr>
        </p:nvGraphicFramePr>
        <p:xfrm>
          <a:off x="179512" y="260648"/>
          <a:ext cx="8856984" cy="330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51119293"/>
              </p:ext>
            </p:extLst>
          </p:nvPr>
        </p:nvGraphicFramePr>
        <p:xfrm>
          <a:off x="179512" y="4005064"/>
          <a:ext cx="8856984" cy="267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3861048"/>
            <a:ext cx="3960440" cy="5232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массажа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массажа: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передняя поверхность: ноги, руки, живот, грудь;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задняя поверхность: спина, ягодицы, руки, ноги.</a:t>
            </a:r>
          </a:p>
          <a:p>
            <a:endParaRPr lang="ru-RU" dirty="0"/>
          </a:p>
        </p:txBody>
      </p:sp>
      <p:pic>
        <p:nvPicPr>
          <p:cNvPr id="6146" name="Picture 2" descr="Массаж в лечении кривошеи у детей — добрый докт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440" y="2780928"/>
            <a:ext cx="6408712" cy="38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5701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комплекс физических упражнений, направленных на развитие и совершенствование двигательных навыков ребенка.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4752528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решает 2 задачи: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моторных навыков;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стимуляция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новых двигательных навыков</a:t>
            </a:r>
          </a:p>
        </p:txBody>
      </p:sp>
      <p:pic>
        <p:nvPicPr>
          <p:cNvPr id="7170" name="Picture 2" descr="Зарядка для грудничка / Дети / MyApteka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71410"/>
            <a:ext cx="3672408" cy="498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0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для закрепления: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 обеспечивается у младенца потребность в безопасности?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Назовите этапы, которые включает комплексная оценка состояния здоровья ребенка?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Перечислите основные факторы, оказывающие влияние на рост и развитие ребенка грудного возраста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Что обозначает выражение «физическое воспитание»?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Какие меры включает физическое воспитание?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Назовите формулу продолжительности сна грудного ребенка.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Назовите режимы кормления грудного ребенка.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Какие факторы можно использовать для закаливания грудного ребенка?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С какого возраста можно начинать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оздоравливающий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массаж младенцу?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Какие задачи решает гимнастика у грудного ребенка?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142985"/>
          <a:ext cx="8643998" cy="492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57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Прививка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69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месяц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Вторая вакцинация против вирусного гепатита 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61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месяца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Третья вакцинация против вирусного гепатита В (группа риска)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6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месяца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 вакцинация против дифтерии, коклюша, столбняка, полиомиелита. Первая вакцинация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против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гемофильной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инфекции (группа риска)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66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4,5 месяца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Вторая  вакцинация против дифтерии, коклюша, столбняка, полиомиелита. Вторая  вакцинация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против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гемофильной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инфекции (группа риска)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786" y="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Национальный календарь прививок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№ 51н от 28 12 2010г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142984"/>
          <a:ext cx="8429684" cy="4143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07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Прививка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2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 месяцев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Третья  вакцинация против дифтерии, коклюша, столбняка, полиомиелита, гепатита В.  Третья вакцинация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против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гемофильной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инфекции (группа риска)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508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12 месяцев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Вакцинация против кори, краснухи, эпидемического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паротита. Четвертая вакцинация против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гемофильной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инфекции (группа риска)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55007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Комплексная  оценка состояния здоровья ребенка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антропометрии.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Оценка физического развития по формулам.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Оценка физического развития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центильным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таблицам.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 информации визуально и со слов матери о нервно-психическом развитии (НПР) ребенка.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формулы НПР.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Оценка НПР, определение группы и степени развития.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Оценка состояния здоровья ребенка за прошедший период.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группы здоровья.</a:t>
            </a:r>
          </a:p>
          <a:p>
            <a:endParaRPr lang="ru-RU" dirty="0"/>
          </a:p>
        </p:txBody>
      </p:sp>
      <p:pic>
        <p:nvPicPr>
          <p:cNvPr id="16386" name="Picture 2" descr="Нормы прибавки веса у детей первого года жизни - Nutricl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14290"/>
            <a:ext cx="2547954" cy="1433225"/>
          </a:xfrm>
          <a:prstGeom prst="rect">
            <a:avLst/>
          </a:prstGeom>
          <a:noFill/>
        </p:spPr>
      </p:pic>
      <p:pic>
        <p:nvPicPr>
          <p:cNvPr id="16388" name="Picture 4" descr="Нормы роста и веса по воз. Какая нормальная прибавка в весе у новорожденных  детей? Что должен уметь делать ребе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857760"/>
            <a:ext cx="3362322" cy="1841674"/>
          </a:xfrm>
          <a:prstGeom prst="rect">
            <a:avLst/>
          </a:prstGeom>
          <a:noFill/>
        </p:spPr>
      </p:pic>
      <p:pic>
        <p:nvPicPr>
          <p:cNvPr id="16390" name="Picture 6" descr="Нормы и отклонения в росте и весе ребенка и почему нужно измерять малыша до  го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785926"/>
            <a:ext cx="2033235" cy="1428760"/>
          </a:xfrm>
          <a:prstGeom prst="rect">
            <a:avLst/>
          </a:prstGeom>
          <a:noFill/>
        </p:spPr>
      </p:pic>
      <p:pic>
        <p:nvPicPr>
          <p:cNvPr id="16392" name="Picture 8" descr="Контроль физического развития детей раннего и дошкольного возраста.  Антропометрия. Сроки контроля. Принципы оце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143248"/>
            <a:ext cx="2159375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21537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Факторы, оказывающие влияние на рост и развитие ребенка грудного возраста и состояние его здоровья.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Наследственность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ухода.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Вскармливание.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Безопасность окружающей среды.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физического воспитания и закаливающих мероприятий.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25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Организация безопасной окружающей среды.</a:t>
            </a:r>
            <a:endParaRPr lang="ru-RU" sz="2800" dirty="0"/>
          </a:p>
        </p:txBody>
      </p:sp>
      <p:pic>
        <p:nvPicPr>
          <p:cNvPr id="1026" name="Picture 2" descr="https://i0.wp.com/znatoksna.ru/wp-content/uploads/2018/05/pozy-dlya-sna_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56979"/>
            <a:ext cx="3934521" cy="260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025" y="964441"/>
            <a:ext cx="4502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во время сна.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Рекомендуется, чтобы ребенок спал в одной комнате с родителями, поскольку это способствует продолжению грудного вскармливания и уменьшает для ребенка риска внезапной смерти во время сна.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Безопаснее будет, если ребенок будет спать в отдельной кроватке.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pimalysh.ru/uploads/2018/01/spimalyshsafe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5256584" cy="29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198" y="1115430"/>
            <a:ext cx="3898776" cy="27649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6 месяцев двигательная активность ребенка достаточная для падения с поверхности, не защищенной бортиками: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пеленального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стола, кровати взрослых.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onlinetrade.ru/img/items/m/pelenalnyy_stolik_geuther_clara_belyy_130923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74" y="11663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22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1394</Words>
  <Application>Microsoft Office PowerPoint</Application>
  <PresentationFormat>Экран (4:3)</PresentationFormat>
  <Paragraphs>156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безопасной окружающей среды.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Соблюдение гигиенических норм и правил </vt:lpstr>
      <vt:lpstr>Презентация PowerPoint</vt:lpstr>
      <vt:lpstr>Презентация PowerPoint</vt:lpstr>
      <vt:lpstr>Презентация PowerPoint</vt:lpstr>
      <vt:lpstr>Закаливание воздухом</vt:lpstr>
      <vt:lpstr>Закаливание водой</vt:lpstr>
      <vt:lpstr>Презентация PowerPoint</vt:lpstr>
      <vt:lpstr>Закаливание солнечными лучами</vt:lpstr>
      <vt:lpstr>Массаж</vt:lpstr>
      <vt:lpstr>Влияние  массажа на организм ребенка грудного возраста</vt:lpstr>
      <vt:lpstr>Презентация PowerPoint</vt:lpstr>
      <vt:lpstr>Презентация PowerPoint</vt:lpstr>
      <vt:lpstr>Гимнастика – это комплекс физических упражнений, направленных на развитие и совершенствование двигательных навыков ребенка.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Потребности детей грудного возраста</dc:title>
  <dc:creator>Venera</dc:creator>
  <cp:lastModifiedBy>79832089713</cp:lastModifiedBy>
  <cp:revision>62</cp:revision>
  <dcterms:created xsi:type="dcterms:W3CDTF">2020-10-19T06:29:21Z</dcterms:created>
  <dcterms:modified xsi:type="dcterms:W3CDTF">2021-02-03T07:06:10Z</dcterms:modified>
</cp:coreProperties>
</file>