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heme/themeOverride1.xml" ContentType="application/vnd.openxmlformats-officedocument.themeOverr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1.xml" ContentType="application/vnd.openxmlformats-officedocument.presentationml.notes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autoCompressPictures="0">
  <p:sldMasterIdLst>
    <p:sldMasterId id="2147483648" r:id="rId1"/>
  </p:sldMasterIdLst>
  <p:notesMasterIdLst>
    <p:notesMasterId r:id="rId2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</p:sldIdLst>
  <p:sldSz type="screen16x9" cy="6858000" cx="12192000"/>
  <p:notesSz cx="6858000" cy="9144000"/>
  <p:defaultTextStyle>
    <a:defPPr>
      <a:defRPr lang="en-US"/>
    </a:defPPr>
    <a:lvl1pPr algn="l" defTabSz="4572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4572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4572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4572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4572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4572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4572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4572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4572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 lastView="sldThumbnailView">
  <p:normalViewPr>
    <p:restoredLeft sz="13271" autoAdjust="0"/>
    <p:restoredTop sz="92188" autoAdjust="0"/>
  </p:normalViewPr>
  <p:slideViewPr>
    <p:cSldViewPr snapToGrid="0">
      <p:cViewPr varScale="1">
        <p:scale>
          <a:sx n="78" d="100"/>
          <a:sy n="78" d="100"/>
        </p:scale>
        <p:origin x="960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tableStyles" Target="tableStyles.xml"/><Relationship Id="rId19" Type="http://schemas.openxmlformats.org/officeDocument/2006/relationships/presProps" Target="presProps.xml"/><Relationship Id="rId20" Type="http://schemas.openxmlformats.org/officeDocument/2006/relationships/viewProps" Target="viewProps.xml"/><Relationship Id="rId21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8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3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/>
        </p:spPr>
        <p:txBody>
          <a:bodyPr bIns="45720" lIns="91440" rIns="91440" rtlCol="0" tIns="45720" vert="horz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1048754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/>
        </p:spPr>
        <p:txBody>
          <a:bodyPr bIns="45720" lIns="91440" rIns="91440" rtlCol="0" tIns="45720" vert="horz"/>
          <a:lstStyle>
            <a:lvl1pPr algn="r">
              <a:defRPr sz="1200"/>
            </a:lvl1pPr>
          </a:lstStyle>
          <a:p>
            <a:fld id="{59922F54-7280-4A22-A8B4-765A2C1D2F30}" type="datetimeFigureOut">
              <a:rPr lang="ru-RU" smtClean="0"/>
              <a:t>18.02.2023</a:t>
            </a:fld>
            <a:endParaRPr lang="ru-RU"/>
          </a:p>
        </p:txBody>
      </p:sp>
      <p:sp>
        <p:nvSpPr>
          <p:cNvPr id="1048755" name="Образ слайда 3"/>
          <p:cNvSpPr>
            <a:spLocks noChangeAspect="1" noRot="1" noGrp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/>
          <a:noFill/>
          <a:ln w="12700">
            <a:solidFill>
              <a:prstClr val="black"/>
            </a:solidFill>
          </a:ln>
        </p:spPr>
        <p:txBody>
          <a:bodyPr anchor="ctr" bIns="45720" lIns="91440" rIns="91440" rtlCol="0" tIns="45720" vert="horz"/>
          <a:p>
            <a:endParaRPr lang="ru-RU"/>
          </a:p>
        </p:txBody>
      </p:sp>
      <p:sp>
        <p:nvSpPr>
          <p:cNvPr id="1048756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757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/>
        </p:spPr>
        <p:txBody>
          <a:bodyPr anchor="b" bIns="45720" lIns="91440" rIns="91440" rtlCol="0" tIns="45720" vert="horz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1048758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/>
        </p:spPr>
        <p:txBody>
          <a:bodyPr anchor="b" bIns="45720" lIns="91440" rIns="91440" rtlCol="0" tIns="45720" vert="horz"/>
          <a:lstStyle>
            <a:lvl1pPr algn="r">
              <a:defRPr sz="1200"/>
            </a:lvl1pPr>
          </a:lstStyle>
          <a:p>
            <a:fld id="{4858A0BB-8A09-4295-8E07-F0847E313AEC}" type="slidenum">
              <a:rPr lang="ru-RU" smtClean="0"/>
              <a:t>‹#›</a:t>
            </a:fld>
            <a:endParaRPr lang="ru-RU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defTabSz="914400" eaLnBrk="1" hangingPunct="1" latinLnBrk="0" marL="0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_rels/notesSlide10.xml.rels><?xml version="1.0" encoding="UTF-8" standalone="yes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</file>

<file path=ppt/notesSlides/_rels/notesSlide11.xml.rels><?xml version="1.0" encoding="UTF-8" standalone="yes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</file>

<file path=ppt/notesSlides/_rels/notesSlide2.xml.rels><?xml version="1.0" encoding="UTF-8" standalone="yes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</file>

<file path=ppt/notesSlides/_rels/notesSlide3.xml.rels><?xml version="1.0" encoding="UTF-8" standalone="yes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</file>

<file path=ppt/notesSlides/_rels/notesSlide4.xml.rels><?xml version="1.0" encoding="UTF-8" standalone="yes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</file>

<file path=ppt/notesSlides/_rels/notesSlide5.xml.rels><?xml version="1.0" encoding="UTF-8" standalone="yes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</file>

<file path=ppt/notesSlides/_rels/notesSlide6.xml.rels><?xml version="1.0" encoding="UTF-8" standalone="yes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</file>

<file path=ppt/notesSlides/_rels/notesSlide7.xml.rels><?xml version="1.0" encoding="UTF-8" standalone="yes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</file>

<file path=ppt/notesSlides/_rels/notesSlide8.xml.rels><?xml version="1.0" encoding="UTF-8" standalone="yes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</file>

<file path=ppt/notesSlides/_rels/notesSlide9.xml.rels><?xml version="1.0" encoding="UTF-8" standalone="yes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3" name="Образ слайда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594" name="Заметки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dirty="0" lang="ru-RU"/>
          </a:p>
        </p:txBody>
      </p:sp>
      <p:sp>
        <p:nvSpPr>
          <p:cNvPr id="1048595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4858A0BB-8A09-4295-8E07-F0847E313AEC}" type="slidenum">
              <a:rPr lang="ru-RU" smtClean="0"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0" name="Образ слайда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51" name="Заметки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dirty="0" lang="ru-RU"/>
          </a:p>
        </p:txBody>
      </p:sp>
      <p:sp>
        <p:nvSpPr>
          <p:cNvPr id="1048652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4858A0BB-8A09-4295-8E07-F0847E313AEC}" type="slidenum">
              <a:rPr lang="ru-RU" smtClean="0"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5" name="Образ слайда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56" name="Заметки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dirty="0" lang="ru-RU"/>
          </a:p>
        </p:txBody>
      </p:sp>
      <p:sp>
        <p:nvSpPr>
          <p:cNvPr id="1048657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4858A0BB-8A09-4295-8E07-F0847E313AEC}" type="slidenum">
              <a:rPr lang="ru-RU" smtClean="0"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3" name="Образ слайда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04" name="Заметки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dirty="0" lang="ru-RU"/>
          </a:p>
        </p:txBody>
      </p:sp>
      <p:sp>
        <p:nvSpPr>
          <p:cNvPr id="1048605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4858A0BB-8A09-4295-8E07-F0847E313AEC}" type="slidenum">
              <a:rPr lang="ru-RU" smtClean="0"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Образ слайда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17" name="Заметки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dirty="0" lang="ru-RU"/>
          </a:p>
        </p:txBody>
      </p:sp>
      <p:sp>
        <p:nvSpPr>
          <p:cNvPr id="1048618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4858A0BB-8A09-4295-8E07-F0847E313AEC}" type="slidenum">
              <a:rPr lang="ru-RU" smtClean="0"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1" name="Образ слайда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22" name="Заметки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dirty="0" lang="ru-RU"/>
          </a:p>
        </p:txBody>
      </p:sp>
      <p:sp>
        <p:nvSpPr>
          <p:cNvPr id="1048623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4858A0BB-8A09-4295-8E07-F0847E313AEC}" type="slidenum">
              <a:rPr lang="ru-RU" smtClean="0"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Образ слайда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27" name="Заметки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dirty="0" lang="ru-RU"/>
          </a:p>
        </p:txBody>
      </p:sp>
      <p:sp>
        <p:nvSpPr>
          <p:cNvPr id="1048628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4858A0BB-8A09-4295-8E07-F0847E313AEC}" type="slidenum">
              <a:rPr lang="ru-RU" smtClean="0"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1" name="Образ слайда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32" name="Заметки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dirty="0" lang="ru-RU"/>
          </a:p>
        </p:txBody>
      </p:sp>
      <p:sp>
        <p:nvSpPr>
          <p:cNvPr id="1048633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4858A0BB-8A09-4295-8E07-F0847E313AEC}" type="slidenum">
              <a:rPr lang="ru-RU" smtClean="0"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Образ слайда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37" name="Заметки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dirty="0" lang="ru-RU"/>
          </a:p>
        </p:txBody>
      </p:sp>
      <p:sp>
        <p:nvSpPr>
          <p:cNvPr id="1048638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4858A0BB-8A09-4295-8E07-F0847E313AEC}" type="slidenum">
              <a:rPr lang="ru-RU" smtClean="0"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0" name="Образ слайда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41" name="Заметки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dirty="0" lang="ru-RU"/>
          </a:p>
        </p:txBody>
      </p:sp>
      <p:sp>
        <p:nvSpPr>
          <p:cNvPr id="1048642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4858A0BB-8A09-4295-8E07-F0847E313AEC}" type="slidenum">
              <a:rPr lang="ru-RU" smtClean="0"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6" name="Образ слайда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47" name="Заметки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dirty="0" lang="ru-RU"/>
          </a:p>
        </p:txBody>
      </p:sp>
      <p:sp>
        <p:nvSpPr>
          <p:cNvPr id="1048648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4858A0BB-8A09-4295-8E07-F0847E313AEC}" type="slidenum">
              <a:rPr lang="ru-RU" smtClean="0"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Титульный слайд">
    <p:spTree>
      <p:nvGrpSpPr>
        <p:cNvPr id="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3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dirty="0" lang="en-US"/>
          </a:p>
        </p:txBody>
      </p:sp>
      <p:sp>
        <p:nvSpPr>
          <p:cNvPr id="1048584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algn="l" indent="0" marL="0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algn="ctr" indent="0" marL="457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algn="ctr" indent="0" marL="914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algn="ctr" indent="0" marL="1371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algn="ctr" indent="0" marL="182880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algn="ctr" indent="0" marL="228600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algn="ctr" indent="0" marL="2743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algn="ctr" indent="0" marL="3200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algn="ctr" indent="0" marL="3657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dirty="0" lang="en-US"/>
          </a:p>
        </p:txBody>
      </p:sp>
      <p:sp>
        <p:nvSpPr>
          <p:cNvPr id="104858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CD19FB2-3AAB-4D03-B13A-2960828C78E3}" type="datetimeFigureOut">
              <a:rPr lang="en-US" smtClean="0"/>
              <a:t>2/18/2023</a:t>
            </a:fld>
            <a:endParaRPr dirty="0" lang="en-US"/>
          </a:p>
        </p:txBody>
      </p:sp>
      <p:sp>
        <p:nvSpPr>
          <p:cNvPr id="104858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/>
              <a:t>
              </a:t>
            </a:r>
            <a:endParaRPr dirty="0" lang="en-US"/>
          </a:p>
        </p:txBody>
      </p:sp>
      <p:sp>
        <p:nvSpPr>
          <p:cNvPr id="104858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D22F896-40B5-4ADD-8801-0D06FADFA095}" type="slidenum">
              <a:rPr lang="en-US" smtClean="0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8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0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b="0" sz="2400"/>
            </a:lvl1pPr>
          </a:lstStyle>
          <a:p>
            <a:r>
              <a:rPr lang="ru-RU"/>
              <a:t>Образец заголовка</a:t>
            </a:r>
            <a:endParaRPr dirty="0" lang="en-US"/>
          </a:p>
        </p:txBody>
      </p:sp>
      <p:sp>
        <p:nvSpPr>
          <p:cNvPr id="1048721" name="Picture Placeholder 2"/>
          <p:cNvSpPr>
            <a:spLocks noChangeAspect="1" noGrp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algn="tl" blurRad="50800" dir="5400000" dist="50800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algn="ctr" indent="0" marL="0">
              <a:buNone/>
              <a:defRPr sz="1600"/>
            </a:lvl1pPr>
            <a:lvl2pPr indent="0" marL="457200">
              <a:buNone/>
              <a:defRPr sz="1600"/>
            </a:lvl2pPr>
            <a:lvl3pPr indent="0" marL="914400">
              <a:buNone/>
              <a:defRPr sz="1600"/>
            </a:lvl3pPr>
            <a:lvl4pPr indent="0" marL="1371600">
              <a:buNone/>
              <a:defRPr sz="1600"/>
            </a:lvl4pPr>
            <a:lvl5pPr indent="0" marL="1828800">
              <a:buNone/>
              <a:defRPr sz="1600"/>
            </a:lvl5pPr>
            <a:lvl6pPr indent="0" marL="2286000">
              <a:buNone/>
              <a:defRPr sz="1600"/>
            </a:lvl6pPr>
            <a:lvl7pPr indent="0" marL="2743200">
              <a:buNone/>
              <a:defRPr sz="1600"/>
            </a:lvl7pPr>
            <a:lvl8pPr indent="0" marL="3200400">
              <a:buNone/>
              <a:defRPr sz="1600"/>
            </a:lvl8pPr>
            <a:lvl9pPr indent="0" marL="365760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dirty="0" lang="en-US"/>
          </a:p>
        </p:txBody>
      </p:sp>
      <p:sp>
        <p:nvSpPr>
          <p:cNvPr id="1048722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indent="0" marL="0">
              <a:buNone/>
              <a:defRPr sz="12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72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1CF1133-3259-4C45-BABA-5B62D9C6F78D}" type="datetimeFigureOut">
              <a:rPr lang="en-US" smtClean="0"/>
              <a:t>2/18/2023</a:t>
            </a:fld>
            <a:endParaRPr dirty="0" lang="en-US"/>
          </a:p>
        </p:txBody>
      </p:sp>
      <p:sp>
        <p:nvSpPr>
          <p:cNvPr id="104872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/>
              <a:t>
              </a:t>
            </a:r>
            <a:endParaRPr dirty="0" lang="en-US"/>
          </a:p>
        </p:txBody>
      </p:sp>
      <p:sp>
        <p:nvSpPr>
          <p:cNvPr id="104872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D22F896-40B5-4ADD-8801-0D06FADFA095}" type="slidenum">
              <a:rPr lang="en-US" smtClean="0"/>
              <a:t>‹#›</a:t>
            </a:fld>
            <a:endParaRPr dirty="0" lang="en-US"/>
          </a:p>
        </p:txBody>
      </p:sp>
    </p:spTree>
  </p:cSld>
  <p:clrMapOvr>
    <a:masterClrMapping/>
  </p:clrMapOvr>
  <p:hf dt="0" ftr="0" hdr="0" sldNu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7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dirty="0" lang="en-US"/>
          </a:p>
        </p:txBody>
      </p:sp>
      <p:sp>
        <p:nvSpPr>
          <p:cNvPr id="104866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indent="0" marL="0">
              <a:buNone/>
              <a:defRPr sz="18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66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1CF1133-3259-4C45-BABA-5B62D9C6F78D}" type="datetimeFigureOut">
              <a:rPr lang="en-US" smtClean="0"/>
              <a:t>2/18/2023</a:t>
            </a:fld>
            <a:endParaRPr dirty="0" lang="en-US"/>
          </a:p>
        </p:txBody>
      </p:sp>
      <p:sp>
        <p:nvSpPr>
          <p:cNvPr id="104867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/>
              <a:t>
              </a:t>
            </a:r>
            <a:endParaRPr dirty="0" lang="en-US"/>
          </a:p>
        </p:txBody>
      </p:sp>
      <p:sp>
        <p:nvSpPr>
          <p:cNvPr id="104867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D22F896-40B5-4ADD-8801-0D06FADFA095}" type="slidenum">
              <a:rPr lang="en-US" smtClean="0"/>
              <a:t>‹#›</a:t>
            </a:fld>
            <a:endParaRPr dirty="0" lang="en-US"/>
          </a:p>
        </p:txBody>
      </p:sp>
    </p:spTree>
  </p:cSld>
  <p:clrMapOvr>
    <a:masterClrMapping/>
  </p:clrMapOvr>
  <p:hf dt="0" ftr="0" hdr="0" sldNum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8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dirty="0" lang="en-US"/>
          </a:p>
        </p:txBody>
      </p:sp>
      <p:sp>
        <p:nvSpPr>
          <p:cNvPr id="1048713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anchor="t" bIns="45720" lIns="91440" rIns="91440" rtlCol="0" tIns="45720" vert="horz">
            <a:normAutofit/>
          </a:bodyPr>
          <a:lstStyle>
            <a:lvl1pPr indent="0" marL="0">
              <a:buNone/>
              <a:defRPr b="0" cap="small" dirty="0" sz="1400" i="0" kern="1200" lang="en-US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indent="0" lvl="0" marL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4871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indent="0" marL="0">
              <a:buNone/>
              <a:defRPr sz="18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7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1CF1133-3259-4C45-BABA-5B62D9C6F78D}" type="datetimeFigureOut">
              <a:rPr lang="en-US" smtClean="0"/>
              <a:t>2/18/2023</a:t>
            </a:fld>
            <a:endParaRPr dirty="0" lang="en-US"/>
          </a:p>
        </p:txBody>
      </p:sp>
      <p:sp>
        <p:nvSpPr>
          <p:cNvPr id="10487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/>
              <a:t>
              </a:t>
            </a:r>
            <a:endParaRPr dirty="0" lang="en-US"/>
          </a:p>
        </p:txBody>
      </p:sp>
      <p:sp>
        <p:nvSpPr>
          <p:cNvPr id="10487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D22F896-40B5-4ADD-8801-0D06FADFA095}" type="slidenum">
              <a:rPr lang="en-US" smtClean="0"/>
              <a:t>‹#›</a:t>
            </a:fld>
            <a:endParaRPr dirty="0" lang="en-US"/>
          </a:p>
        </p:txBody>
      </p:sp>
      <p:sp>
        <p:nvSpPr>
          <p:cNvPr id="1048718" name="TextBox 11"/>
          <p:cNvSpPr txBox="1"/>
          <p:nvPr/>
        </p:nvSpPr>
        <p:spPr>
          <a:xfrm>
            <a:off x="898295" y="971253"/>
            <a:ext cx="801912" cy="1969770"/>
          </a:xfrm>
          <a:prstGeom prst="rect"/>
          <a:noFill/>
        </p:spPr>
        <p:txBody>
          <a:bodyPr rtlCol="0" wrap="square">
            <a:spAutoFit/>
          </a:bodyPr>
          <a:lstStyle>
            <a:defPPr>
              <a:defRPr lang="en-US"/>
            </a:defPPr>
            <a:lvl1pPr algn="r">
              <a:defRPr b="0" sz="1220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dirty="0" lang="en-US"/>
              <a:t>“</a:t>
            </a:r>
          </a:p>
        </p:txBody>
      </p:sp>
      <p:sp>
        <p:nvSpPr>
          <p:cNvPr id="1048719" name="TextBox 14"/>
          <p:cNvSpPr txBox="1"/>
          <p:nvPr/>
        </p:nvSpPr>
        <p:spPr>
          <a:xfrm>
            <a:off x="9330490" y="2613787"/>
            <a:ext cx="801912" cy="1969770"/>
          </a:xfrm>
          <a:prstGeom prst="rect"/>
          <a:noFill/>
        </p:spPr>
        <p:txBody>
          <a:bodyPr rtlCol="0" wrap="square">
            <a:spAutoFit/>
          </a:bodyPr>
          <a:lstStyle>
            <a:defPPr>
              <a:defRPr lang="en-US"/>
            </a:defPPr>
            <a:lvl1pPr algn="r">
              <a:defRPr b="0" sz="1220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dirty="0" lang="en-US"/>
              <a:t>”</a:t>
            </a:r>
          </a:p>
        </p:txBody>
      </p:sp>
    </p:spTree>
  </p:cSld>
  <p:clrMapOvr>
    <a:masterClrMapping/>
  </p:clrMapOvr>
  <p:hf dt="0" ftr="0" hdr="0" sldNum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b="0" cap="none" sz="4000"/>
            </a:lvl1pPr>
          </a:lstStyle>
          <a:p>
            <a:r>
              <a:rPr lang="ru-RU"/>
              <a:t>Образец заголовка</a:t>
            </a:r>
            <a:endParaRPr dirty="0" lang="en-US"/>
          </a:p>
        </p:txBody>
      </p:sp>
      <p:sp>
        <p:nvSpPr>
          <p:cNvPr id="104866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algn="l" indent="0" marL="0">
              <a:buNone/>
              <a:defRPr cap="none" sz="20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66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1CF1133-3259-4C45-BABA-5B62D9C6F78D}" type="datetimeFigureOut">
              <a:rPr lang="en-US" smtClean="0"/>
              <a:t>2/18/2023</a:t>
            </a:fld>
            <a:endParaRPr dirty="0" lang="en-US"/>
          </a:p>
        </p:txBody>
      </p:sp>
      <p:sp>
        <p:nvSpPr>
          <p:cNvPr id="104866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/>
              <a:t>
              </a:t>
            </a:r>
            <a:endParaRPr dirty="0" lang="en-US"/>
          </a:p>
        </p:txBody>
      </p:sp>
      <p:sp>
        <p:nvSpPr>
          <p:cNvPr id="104866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D22F896-40B5-4ADD-8801-0D06FADFA095}" type="slidenum">
              <a:rPr lang="en-US" smtClean="0"/>
              <a:t>‹#›</a:t>
            </a:fld>
            <a:endParaRPr dirty="0" lang="en-US"/>
          </a:p>
        </p:txBody>
      </p:sp>
    </p:spTree>
  </p:cSld>
  <p:clrMapOvr>
    <a:masterClrMapping/>
  </p:clrMapOvr>
  <p:hf dt="0" ftr="0" hdr="0" sldNum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8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dirty="0" lang="en-US"/>
          </a:p>
        </p:txBody>
      </p:sp>
      <p:sp>
        <p:nvSpPr>
          <p:cNvPr id="104873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indent="0" marL="0">
              <a:buNone/>
              <a:defRPr b="0" sz="24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734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73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indent="0" marL="0">
              <a:buNone/>
              <a:defRPr b="0" sz="24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736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73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indent="0" marL="0">
              <a:buNone/>
              <a:defRPr b="0" sz="24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738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3145730" name="Straight Connector 16"/>
          <p:cNvCxnSpPr>
            <a:cxnSpLocks/>
          </p:cNvCxnSpPr>
          <p:nvPr/>
        </p:nvCxnSpPr>
        <p:spPr>
          <a:xfrm>
            <a:off x="3726142" y="2133600"/>
            <a:ext cx="0" cy="3962400"/>
          </a:xfrm>
          <a:prstGeom prst="line"/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45731" name="Straight Connector 17"/>
          <p:cNvCxnSpPr>
            <a:cxnSpLocks/>
          </p:cNvCxnSpPr>
          <p:nvPr/>
        </p:nvCxnSpPr>
        <p:spPr>
          <a:xfrm>
            <a:off x="6962227" y="2133600"/>
            <a:ext cx="0" cy="3966882"/>
          </a:xfrm>
          <a:prstGeom prst="line"/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873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1CF1133-3259-4C45-BABA-5B62D9C6F78D}" type="datetimeFigureOut">
              <a:rPr lang="en-US" smtClean="0"/>
              <a:t>2/18/2023</a:t>
            </a:fld>
            <a:endParaRPr dirty="0" lang="en-US"/>
          </a:p>
        </p:txBody>
      </p:sp>
      <p:sp>
        <p:nvSpPr>
          <p:cNvPr id="104874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/>
              <a:t>
              </a:t>
            </a:r>
            <a:endParaRPr dirty="0" lang="en-US"/>
          </a:p>
        </p:txBody>
      </p:sp>
      <p:sp>
        <p:nvSpPr>
          <p:cNvPr id="104874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D22F896-40B5-4ADD-8801-0D06FADFA095}" type="slidenum">
              <a:rPr lang="en-US" smtClean="0"/>
              <a:t>‹#›</a:t>
            </a:fld>
            <a:endParaRPr dirty="0" lang="en-US"/>
          </a:p>
        </p:txBody>
      </p:sp>
    </p:spTree>
  </p:cSld>
  <p:clrMapOvr>
    <a:masterClrMapping/>
  </p:clrMapOvr>
  <p:hf dt="0" ftr="0" hdr="0" sldNum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7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8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dirty="0" lang="en-US"/>
          </a:p>
        </p:txBody>
      </p:sp>
      <p:sp>
        <p:nvSpPr>
          <p:cNvPr id="1048679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indent="0" marL="0">
              <a:buNone/>
              <a:defRPr b="0" sz="24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680" name="Picture Placeholder 2"/>
          <p:cNvSpPr>
            <a:spLocks noChangeAspect="1" noGrp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algn="tl" blurRad="50800" dir="5400000" dist="50800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algn="ctr" indent="0" marL="0">
              <a:buNone/>
              <a:defRPr sz="1600"/>
            </a:lvl1pPr>
            <a:lvl2pPr indent="0" marL="457200">
              <a:buNone/>
              <a:defRPr sz="1600"/>
            </a:lvl2pPr>
            <a:lvl3pPr indent="0" marL="914400">
              <a:buNone/>
              <a:defRPr sz="1600"/>
            </a:lvl3pPr>
            <a:lvl4pPr indent="0" marL="1371600">
              <a:buNone/>
              <a:defRPr sz="1600"/>
            </a:lvl4pPr>
            <a:lvl5pPr indent="0" marL="1828800">
              <a:buNone/>
              <a:defRPr sz="1600"/>
            </a:lvl5pPr>
            <a:lvl6pPr indent="0" marL="2286000">
              <a:buNone/>
              <a:defRPr sz="1600"/>
            </a:lvl6pPr>
            <a:lvl7pPr indent="0" marL="2743200">
              <a:buNone/>
              <a:defRPr sz="1600"/>
            </a:lvl7pPr>
            <a:lvl8pPr indent="0" marL="3200400">
              <a:buNone/>
              <a:defRPr sz="1600"/>
            </a:lvl8pPr>
            <a:lvl9pPr indent="0" marL="365760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dirty="0" lang="en-US"/>
          </a:p>
        </p:txBody>
      </p:sp>
      <p:sp>
        <p:nvSpPr>
          <p:cNvPr id="104868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68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indent="0" marL="0">
              <a:buNone/>
              <a:defRPr b="0" sz="24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683" name="Picture Placeholder 2"/>
          <p:cNvSpPr>
            <a:spLocks noChangeAspect="1" noGrp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algn="tl" blurRad="50800" dir="5400000" dist="50800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algn="ctr" indent="0" marL="0">
              <a:buNone/>
              <a:defRPr sz="1600"/>
            </a:lvl1pPr>
            <a:lvl2pPr indent="0" marL="457200">
              <a:buNone/>
              <a:defRPr sz="1600"/>
            </a:lvl2pPr>
            <a:lvl3pPr indent="0" marL="914400">
              <a:buNone/>
              <a:defRPr sz="1600"/>
            </a:lvl3pPr>
            <a:lvl4pPr indent="0" marL="1371600">
              <a:buNone/>
              <a:defRPr sz="1600"/>
            </a:lvl4pPr>
            <a:lvl5pPr indent="0" marL="1828800">
              <a:buNone/>
              <a:defRPr sz="1600"/>
            </a:lvl5pPr>
            <a:lvl6pPr indent="0" marL="2286000">
              <a:buNone/>
              <a:defRPr sz="1600"/>
            </a:lvl6pPr>
            <a:lvl7pPr indent="0" marL="2743200">
              <a:buNone/>
              <a:defRPr sz="1600"/>
            </a:lvl7pPr>
            <a:lvl8pPr indent="0" marL="3200400">
              <a:buNone/>
              <a:defRPr sz="1600"/>
            </a:lvl8pPr>
            <a:lvl9pPr indent="0" marL="365760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dirty="0" lang="en-US"/>
          </a:p>
        </p:txBody>
      </p:sp>
      <p:sp>
        <p:nvSpPr>
          <p:cNvPr id="104868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68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indent="0" marL="0">
              <a:buNone/>
              <a:defRPr b="0" sz="24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686" name="Picture Placeholder 2"/>
          <p:cNvSpPr>
            <a:spLocks noChangeAspect="1" noGrp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algn="tl" blurRad="50800" dir="5400000" dist="50800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algn="ctr" indent="0" marL="0">
              <a:buNone/>
              <a:defRPr sz="1600"/>
            </a:lvl1pPr>
            <a:lvl2pPr indent="0" marL="457200">
              <a:buNone/>
              <a:defRPr sz="1600"/>
            </a:lvl2pPr>
            <a:lvl3pPr indent="0" marL="914400">
              <a:buNone/>
              <a:defRPr sz="1600"/>
            </a:lvl3pPr>
            <a:lvl4pPr indent="0" marL="1371600">
              <a:buNone/>
              <a:defRPr sz="1600"/>
            </a:lvl4pPr>
            <a:lvl5pPr indent="0" marL="1828800">
              <a:buNone/>
              <a:defRPr sz="1600"/>
            </a:lvl5pPr>
            <a:lvl6pPr indent="0" marL="2286000">
              <a:buNone/>
              <a:defRPr sz="1600"/>
            </a:lvl6pPr>
            <a:lvl7pPr indent="0" marL="2743200">
              <a:buNone/>
              <a:defRPr sz="1600"/>
            </a:lvl7pPr>
            <a:lvl8pPr indent="0" marL="3200400">
              <a:buNone/>
              <a:defRPr sz="1600"/>
            </a:lvl8pPr>
            <a:lvl9pPr indent="0" marL="365760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dirty="0" lang="en-US"/>
          </a:p>
        </p:txBody>
      </p:sp>
      <p:sp>
        <p:nvSpPr>
          <p:cNvPr id="104868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3145728" name="Straight Connector 18"/>
          <p:cNvCxnSpPr>
            <a:cxnSpLocks/>
          </p:cNvCxnSpPr>
          <p:nvPr/>
        </p:nvCxnSpPr>
        <p:spPr>
          <a:xfrm>
            <a:off x="3726142" y="2133600"/>
            <a:ext cx="0" cy="3962400"/>
          </a:xfrm>
          <a:prstGeom prst="line"/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45729" name="Straight Connector 19"/>
          <p:cNvCxnSpPr>
            <a:cxnSpLocks/>
          </p:cNvCxnSpPr>
          <p:nvPr/>
        </p:nvCxnSpPr>
        <p:spPr>
          <a:xfrm>
            <a:off x="6962227" y="2133600"/>
            <a:ext cx="0" cy="3966882"/>
          </a:xfrm>
          <a:prstGeom prst="line"/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868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1CF1133-3259-4C45-BABA-5B62D9C6F78D}" type="datetimeFigureOut">
              <a:rPr lang="en-US" smtClean="0"/>
              <a:t>2/18/2023</a:t>
            </a:fld>
            <a:endParaRPr dirty="0" lang="en-US"/>
          </a:p>
        </p:txBody>
      </p:sp>
      <p:sp>
        <p:nvSpPr>
          <p:cNvPr id="104868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/>
              <a:t>
              </a:t>
            </a:r>
            <a:endParaRPr dirty="0" lang="en-US"/>
          </a:p>
        </p:txBody>
      </p:sp>
      <p:sp>
        <p:nvSpPr>
          <p:cNvPr id="104869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D22F896-40B5-4ADD-8801-0D06FADFA095}" type="slidenum">
              <a:rPr lang="en-US" smtClean="0"/>
              <a:t>‹#›</a:t>
            </a:fld>
            <a:endParaRPr dirty="0" lang="en-US"/>
          </a:p>
        </p:txBody>
      </p:sp>
    </p:spTree>
  </p:cSld>
  <p:clrMapOvr>
    <a:masterClrMapping/>
  </p:clrMapOvr>
  <p:hf dt="0" ftr="0" hdr="0" sldNum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Заголовок и вертикальный текст">
    <p:spTree>
      <p:nvGrpSpPr>
        <p:cNvPr id="8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/>
              <a:t>Образец заголовка</a:t>
            </a:r>
            <a:endParaRPr dirty="0" lang="en-US"/>
          </a:p>
        </p:txBody>
      </p:sp>
      <p:sp>
        <p:nvSpPr>
          <p:cNvPr id="1048749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anchor="t" anchorCtr="0" vert="eaVert"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dirty="0" lang="en-US"/>
          </a:p>
        </p:txBody>
      </p:sp>
      <p:sp>
        <p:nvSpPr>
          <p:cNvPr id="104875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DED02AE-B9A4-47BD-AF8E-97E16144138B}" type="datetimeFigureOut">
              <a:rPr lang="en-US" smtClean="0"/>
              <a:t>2/18/2023</a:t>
            </a:fld>
            <a:endParaRPr dirty="0" lang="en-US"/>
          </a:p>
        </p:txBody>
      </p:sp>
      <p:sp>
        <p:nvSpPr>
          <p:cNvPr id="104875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/>
              <a:t>
              </a:t>
            </a:r>
            <a:endParaRPr dirty="0" lang="en-US"/>
          </a:p>
        </p:txBody>
      </p:sp>
      <p:sp>
        <p:nvSpPr>
          <p:cNvPr id="104875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D22F896-40B5-4ADD-8801-0D06FADFA095}" type="slidenum">
              <a:rPr lang="en-US" smtClean="0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Вертикальный заголовок и текст">
    <p:spTree>
      <p:nvGrpSpPr>
        <p:cNvPr id="8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7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anchor="b" anchorCtr="0" vert="eaVert"/>
          <a:p>
            <a:r>
              <a:rPr lang="ru-RU"/>
              <a:t>Образец заголовка</a:t>
            </a:r>
            <a:endParaRPr dirty="0" lang="en-US"/>
          </a:p>
        </p:txBody>
      </p:sp>
      <p:sp>
        <p:nvSpPr>
          <p:cNvPr id="104870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dirty="0" lang="en-US"/>
          </a:p>
        </p:txBody>
      </p:sp>
      <p:sp>
        <p:nvSpPr>
          <p:cNvPr id="104870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F0FD78B-DB02-4362-BCDC-98A55456977C}" type="datetimeFigureOut">
              <a:rPr lang="en-US" smtClean="0"/>
              <a:t>2/18/2023</a:t>
            </a:fld>
            <a:endParaRPr dirty="0" lang="en-US"/>
          </a:p>
        </p:txBody>
      </p:sp>
      <p:sp>
        <p:nvSpPr>
          <p:cNvPr id="10487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/>
              <a:t>
              </a:t>
            </a:r>
            <a:endParaRPr dirty="0" lang="en-US"/>
          </a:p>
        </p:txBody>
      </p:sp>
      <p:sp>
        <p:nvSpPr>
          <p:cNvPr id="10487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D22F896-40B5-4ADD-8801-0D06FADFA095}" type="slidenum">
              <a:rPr lang="en-US" smtClean="0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Заголовок и объект">
    <p:spTree>
      <p:nvGrpSpPr>
        <p:cNvPr id="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6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/>
              <a:t>Образец заголовка</a:t>
            </a:r>
            <a:endParaRPr dirty="0" lang="en-US"/>
          </a:p>
        </p:txBody>
      </p:sp>
      <p:sp>
        <p:nvSpPr>
          <p:cNvPr id="1048597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dirty="0" lang="en-US"/>
          </a:p>
        </p:txBody>
      </p:sp>
      <p:sp>
        <p:nvSpPr>
          <p:cNvPr id="104859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9916976-5D93-46E4-A98A-FAD63E4D0EA8}" type="datetimeFigureOut">
              <a:rPr lang="en-US" smtClean="0"/>
              <a:t>2/18/2023</a:t>
            </a:fld>
            <a:endParaRPr dirty="0" lang="en-US"/>
          </a:p>
        </p:txBody>
      </p:sp>
      <p:sp>
        <p:nvSpPr>
          <p:cNvPr id="104859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/>
              <a:t>
              </a:t>
            </a:r>
            <a:endParaRPr dirty="0" lang="en-US"/>
          </a:p>
        </p:txBody>
      </p:sp>
      <p:sp>
        <p:nvSpPr>
          <p:cNvPr id="104860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D22F896-40B5-4ADD-8801-0D06FADFA095}" type="slidenum">
              <a:rPr lang="en-US" smtClean="0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Заголовок раздела">
    <p:spTree>
      <p:nvGrpSpPr>
        <p:cNvPr id="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1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b="0" cap="none" sz="4000"/>
            </a:lvl1pPr>
          </a:lstStyle>
          <a:p>
            <a:r>
              <a:rPr lang="ru-RU"/>
              <a:t>Образец заголовка</a:t>
            </a:r>
            <a:endParaRPr dirty="0" lang="en-US"/>
          </a:p>
        </p:txBody>
      </p:sp>
      <p:sp>
        <p:nvSpPr>
          <p:cNvPr id="1048692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algn="l" indent="0" marL="0">
              <a:buNone/>
              <a:defRPr cap="all" sz="20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69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F39F4F5-F4D2-4D2A-AB60-88D37ADCB869}" type="datetimeFigureOut">
              <a:rPr lang="en-US" smtClean="0"/>
              <a:t>2/18/2023</a:t>
            </a:fld>
            <a:endParaRPr dirty="0" lang="en-US"/>
          </a:p>
        </p:txBody>
      </p:sp>
      <p:sp>
        <p:nvSpPr>
          <p:cNvPr id="104869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/>
              <a:t>
              </a:t>
            </a:r>
            <a:endParaRPr dirty="0" lang="en-US"/>
          </a:p>
        </p:txBody>
      </p:sp>
      <p:sp>
        <p:nvSpPr>
          <p:cNvPr id="104869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D22F896-40B5-4ADD-8801-0D06FADFA095}" type="slidenum">
              <a:rPr lang="en-US" smtClean="0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Два объекта">
    <p:spTree>
      <p:nvGrpSpPr>
        <p:cNvPr id="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6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/>
              <a:t>Образец заголовка</a:t>
            </a:r>
            <a:endParaRPr dirty="0" lang="en-US"/>
          </a:p>
        </p:txBody>
      </p:sp>
      <p:sp>
        <p:nvSpPr>
          <p:cNvPr id="1048727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dirty="0" lang="en-US"/>
          </a:p>
        </p:txBody>
      </p:sp>
      <p:sp>
        <p:nvSpPr>
          <p:cNvPr id="1048728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dirty="0" lang="en-US"/>
          </a:p>
        </p:txBody>
      </p:sp>
      <p:sp>
        <p:nvSpPr>
          <p:cNvPr id="104872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23BC6CE-6D1E-47E5-8859-F31AC5380EB2}" type="datetimeFigureOut">
              <a:rPr lang="en-US" smtClean="0"/>
              <a:t>2/18/2023</a:t>
            </a:fld>
            <a:endParaRPr dirty="0" lang="en-US"/>
          </a:p>
        </p:txBody>
      </p:sp>
      <p:sp>
        <p:nvSpPr>
          <p:cNvPr id="104873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/>
              <a:t>
              </a:t>
            </a:r>
            <a:endParaRPr dirty="0" lang="en-US"/>
          </a:p>
        </p:txBody>
      </p:sp>
      <p:sp>
        <p:nvSpPr>
          <p:cNvPr id="104873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D22F896-40B5-4ADD-8801-0D06FADFA095}" type="slidenum">
              <a:rPr lang="en-US" smtClean="0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Сравнение">
    <p:spTree>
      <p:nvGrpSpPr>
        <p:cNvPr id="8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6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/>
              <a:t>Образец заголовка</a:t>
            </a:r>
            <a:endParaRPr dirty="0" lang="en-US"/>
          </a:p>
        </p:txBody>
      </p:sp>
      <p:sp>
        <p:nvSpPr>
          <p:cNvPr id="1048697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indent="0" marL="0">
              <a:buNone/>
              <a:defRPr b="0" sz="24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698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dirty="0" lang="en-US"/>
          </a:p>
        </p:txBody>
      </p:sp>
      <p:sp>
        <p:nvSpPr>
          <p:cNvPr id="104869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indent="0" marL="0">
              <a:buNone/>
              <a:defRPr b="0" sz="24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700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dirty="0" lang="en-US"/>
          </a:p>
        </p:txBody>
      </p:sp>
      <p:sp>
        <p:nvSpPr>
          <p:cNvPr id="104870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1B4E7C4-4DA4-404D-9965-B13F2DD7D8BF}" type="datetimeFigureOut">
              <a:rPr lang="en-US" smtClean="0"/>
              <a:t>2/18/2023</a:t>
            </a:fld>
            <a:endParaRPr dirty="0" lang="en-US"/>
          </a:p>
        </p:txBody>
      </p:sp>
      <p:sp>
        <p:nvSpPr>
          <p:cNvPr id="104870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/>
              <a:t>
              </a:t>
            </a:r>
            <a:endParaRPr dirty="0" lang="en-US"/>
          </a:p>
        </p:txBody>
      </p:sp>
      <p:sp>
        <p:nvSpPr>
          <p:cNvPr id="104870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D22F896-40B5-4ADD-8801-0D06FADFA095}" type="slidenum">
              <a:rPr lang="en-US" smtClean="0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Только заголовок">
    <p:spTree>
      <p:nvGrpSpPr>
        <p:cNvPr id="7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/>
              <a:t>Образец заголовка</a:t>
            </a:r>
            <a:endParaRPr dirty="0" lang="en-US"/>
          </a:p>
        </p:txBody>
      </p:sp>
      <p:sp>
        <p:nvSpPr>
          <p:cNvPr id="104865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76FB7AA-4A53-424F-AD41-70827B6504BA}" type="datetimeFigureOut">
              <a:rPr lang="en-US" smtClean="0"/>
              <a:t>2/18/2023</a:t>
            </a:fld>
            <a:endParaRPr dirty="0" lang="en-US"/>
          </a:p>
        </p:txBody>
      </p:sp>
      <p:sp>
        <p:nvSpPr>
          <p:cNvPr id="104866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/>
              <a:t>
              </a:t>
            </a:r>
            <a:endParaRPr dirty="0" lang="en-US"/>
          </a:p>
        </p:txBody>
      </p:sp>
      <p:sp>
        <p:nvSpPr>
          <p:cNvPr id="104866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D22F896-40B5-4ADD-8801-0D06FADFA095}" type="slidenum">
              <a:rPr lang="en-US" smtClean="0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Пустой слайд">
    <p:spTree>
      <p:nvGrpSpPr>
        <p:cNvPr id="8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7884882-FB12-4BC8-9960-9AD8104D7FAE}" type="datetimeFigureOut">
              <a:rPr lang="en-US" smtClean="0"/>
              <a:t>2/18/2023</a:t>
            </a:fld>
            <a:endParaRPr dirty="0" lang="en-US"/>
          </a:p>
        </p:txBody>
      </p:sp>
      <p:sp>
        <p:nvSpPr>
          <p:cNvPr id="104870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/>
              <a:t>
              </a:t>
            </a:r>
            <a:endParaRPr dirty="0" lang="en-US"/>
          </a:p>
        </p:txBody>
      </p:sp>
      <p:sp>
        <p:nvSpPr>
          <p:cNvPr id="104870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D22F896-40B5-4ADD-8801-0D06FADFA095}" type="slidenum">
              <a:rPr lang="en-US" smtClean="0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Объект с подписью">
    <p:spTree>
      <p:nvGrpSpPr>
        <p:cNvPr id="8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b="0" sz="2400"/>
            </a:lvl1pPr>
          </a:lstStyle>
          <a:p>
            <a:r>
              <a:rPr lang="ru-RU"/>
              <a:t>Образец заголовка</a:t>
            </a:r>
            <a:endParaRPr dirty="0" lang="en-US"/>
          </a:p>
        </p:txBody>
      </p:sp>
      <p:sp>
        <p:nvSpPr>
          <p:cNvPr id="104874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dirty="0" lang="en-US"/>
          </a:p>
        </p:txBody>
      </p:sp>
      <p:sp>
        <p:nvSpPr>
          <p:cNvPr id="104874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74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7D1BD23-6E54-4D9D-AD88-A2813C73CC25}" type="datetimeFigureOut">
              <a:rPr lang="en-US" smtClean="0"/>
              <a:t>2/18/2023</a:t>
            </a:fld>
            <a:endParaRPr dirty="0" lang="en-US"/>
          </a:p>
        </p:txBody>
      </p:sp>
      <p:sp>
        <p:nvSpPr>
          <p:cNvPr id="104874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/>
              <a:t>
              </a:t>
            </a:r>
            <a:endParaRPr dirty="0" lang="en-US"/>
          </a:p>
        </p:txBody>
      </p:sp>
      <p:sp>
        <p:nvSpPr>
          <p:cNvPr id="104874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D22F896-40B5-4ADD-8801-0D06FADFA095}" type="slidenum">
              <a:rPr lang="en-US" smtClean="0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Рисунок с подписью">
    <p:spTree>
      <p:nvGrpSpPr>
        <p:cNvPr id="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b="0" sz="3600"/>
            </a:lvl1pPr>
          </a:lstStyle>
          <a:p>
            <a:r>
              <a:rPr lang="ru-RU"/>
              <a:t>Образец заголовка</a:t>
            </a:r>
            <a:endParaRPr dirty="0" lang="en-US"/>
          </a:p>
        </p:txBody>
      </p:sp>
      <p:sp>
        <p:nvSpPr>
          <p:cNvPr id="1048673" name="Picture Placeholder 2"/>
          <p:cNvSpPr>
            <a:spLocks noChangeAspect="1" noGrp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algn="tl" blurRad="50800" dir="5400000" dist="50800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algn="ctr" indent="0" marL="0">
              <a:buNone/>
              <a:defRPr sz="1600"/>
            </a:lvl1pPr>
            <a:lvl2pPr indent="0" marL="457200">
              <a:buNone/>
              <a:defRPr sz="1600"/>
            </a:lvl2pPr>
            <a:lvl3pPr indent="0" marL="914400">
              <a:buNone/>
              <a:defRPr sz="1600"/>
            </a:lvl3pPr>
            <a:lvl4pPr indent="0" marL="1371600">
              <a:buNone/>
              <a:defRPr sz="1600"/>
            </a:lvl4pPr>
            <a:lvl5pPr indent="0" marL="1828800">
              <a:buNone/>
              <a:defRPr sz="1600"/>
            </a:lvl5pPr>
            <a:lvl6pPr indent="0" marL="2286000">
              <a:buNone/>
              <a:defRPr sz="1600"/>
            </a:lvl6pPr>
            <a:lvl7pPr indent="0" marL="2743200">
              <a:buNone/>
              <a:defRPr sz="1600"/>
            </a:lvl7pPr>
            <a:lvl8pPr indent="0" marL="3200400">
              <a:buNone/>
              <a:defRPr sz="1600"/>
            </a:lvl8pPr>
            <a:lvl9pPr indent="0" marL="365760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dirty="0" lang="en-US"/>
          </a:p>
        </p:txBody>
      </p:sp>
      <p:sp>
        <p:nvSpPr>
          <p:cNvPr id="104867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67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471A834-4F3C-4AF9-9C74-05EC35A0F292}" type="datetimeFigureOut">
              <a:rPr lang="en-US" smtClean="0"/>
              <a:t>2/18/2023</a:t>
            </a:fld>
            <a:endParaRPr dirty="0" lang="en-US"/>
          </a:p>
        </p:txBody>
      </p:sp>
      <p:sp>
        <p:nvSpPr>
          <p:cNvPr id="104867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/>
              <a:t>
              </a:t>
            </a:r>
            <a:endParaRPr dirty="0" lang="en-US"/>
          </a:p>
        </p:txBody>
      </p:sp>
      <p:sp>
        <p:nvSpPr>
          <p:cNvPr id="104867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D22F896-40B5-4ADD-8801-0D06FADFA095}" type="slidenum">
              <a:rPr lang="en-US" smtClean="0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image" Target="../media/image1.png"/><Relationship Id="rId19" Type="http://schemas.openxmlformats.org/officeDocument/2006/relationships/image" Target="../media/image2.png"/><Relationship Id="rId20" Type="http://schemas.openxmlformats.org/officeDocument/2006/relationships/image" Target="../media/image3.png"/><Relationship Id="rId21" Type="http://schemas.openxmlformats.org/officeDocument/2006/relationships/image" Target="../media/image4.png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7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8"/>
          <a:srcRect l="3613"/>
          <a:stretch>
            <a:fillRect/>
          </a:stretch>
        </p:blipFill>
        <p:spPr>
          <a:xfrm>
            <a:off x="0" y="2669685"/>
            <a:ext cx="4037012" cy="4188315"/>
          </a:xfrm>
          <a:prstGeom prst="rect"/>
        </p:spPr>
      </p:pic>
      <p:pic>
        <p:nvPicPr>
          <p:cNvPr id="2097153" name="Picture 6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9"/>
          <a:srcRect l="35640"/>
          <a:stretch>
            <a:fillRect/>
          </a:stretch>
        </p:blipFill>
        <p:spPr>
          <a:xfrm>
            <a:off x="0" y="2892347"/>
            <a:ext cx="1522412" cy="2365453"/>
          </a:xfrm>
          <a:prstGeom prst="rect"/>
        </p:spPr>
      </p:pic>
      <p:sp>
        <p:nvSpPr>
          <p:cNvPr id="1048576" name="Oval 15"/>
          <p:cNvSpPr/>
          <p:nvPr/>
        </p:nvSpPr>
        <p:spPr>
          <a:xfrm>
            <a:off x="8609012" y="1676400"/>
            <a:ext cx="2819400" cy="2819400"/>
          </a:xfrm>
          <a:prstGeom prst="ellipse"/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097154" name="Picture 8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20"/>
          <a:srcRect t="28813"/>
          <a:stretch>
            <a:fillRect/>
          </a:stretch>
        </p:blipFill>
        <p:spPr>
          <a:xfrm>
            <a:off x="7999412" y="0"/>
            <a:ext cx="1603387" cy="1141407"/>
          </a:xfrm>
          <a:prstGeom prst="rect"/>
        </p:spPr>
      </p:pic>
      <p:pic>
        <p:nvPicPr>
          <p:cNvPr id="2097155" name="Picture 9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21"/>
          <a:srcRect b="23320"/>
          <a:stretch>
            <a:fillRect/>
          </a:stretch>
        </p:blipFill>
        <p:spPr>
          <a:xfrm>
            <a:off x="8605878" y="6096000"/>
            <a:ext cx="993734" cy="762000"/>
          </a:xfrm>
          <a:prstGeom prst="rect"/>
        </p:spPr>
      </p:pic>
      <p:sp>
        <p:nvSpPr>
          <p:cNvPr id="1048577" name="Rectangle 13"/>
          <p:cNvSpPr/>
          <p:nvPr/>
        </p:nvSpPr>
        <p:spPr>
          <a:xfrm>
            <a:off x="10437812" y="0"/>
            <a:ext cx="685800" cy="1143000"/>
          </a:xfrm>
          <a:prstGeom prst="rect"/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8578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/>
        </p:spPr>
        <p:txBody>
          <a:bodyPr anchor="t" bIns="45720" lIns="91440" rIns="91440" rtlCol="0" tIns="45720" vert="horz">
            <a:noAutofit/>
          </a:bodyPr>
          <a:p>
            <a:r>
              <a:rPr lang="ru-RU"/>
              <a:t>Образец заголовка</a:t>
            </a:r>
            <a:endParaRPr dirty="0" lang="en-US"/>
          </a:p>
        </p:txBody>
      </p:sp>
      <p:sp>
        <p:nvSpPr>
          <p:cNvPr id="1048579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dirty="0" lang="en-US"/>
          </a:p>
        </p:txBody>
      </p:sp>
      <p:sp>
        <p:nvSpPr>
          <p:cNvPr id="1048580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/>
        </p:spPr>
        <p:txBody>
          <a:bodyPr anchor="t" bIns="45720" lIns="91440" rIns="91440" rtlCol="0" tIns="45720" vert="horz"/>
          <a:lstStyle>
            <a:lvl1pPr algn="l">
              <a:defRPr b="0" sz="110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1CF1133-3259-4C45-BABA-5B62D9C6F78D}" type="datetimeFigureOut">
              <a:rPr lang="en-US" smtClean="0"/>
              <a:t>2/18/2023</a:t>
            </a:fld>
            <a:endParaRPr dirty="0" lang="en-US"/>
          </a:p>
        </p:txBody>
      </p:sp>
      <p:sp>
        <p:nvSpPr>
          <p:cNvPr id="1048581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/>
        </p:spPr>
        <p:txBody>
          <a:bodyPr anchor="b" bIns="45720" lIns="91440" rIns="91440" rtlCol="0" tIns="45720" vert="horz"/>
          <a:lstStyle>
            <a:lvl1pPr algn="l">
              <a:defRPr b="0" sz="110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dirty="0" lang="en-US"/>
          </a:p>
        </p:txBody>
      </p:sp>
      <p:sp>
        <p:nvSpPr>
          <p:cNvPr id="1048582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/>
        </p:spPr>
        <p:txBody>
          <a:bodyPr anchor="b" bIns="45720" lIns="91440" rIns="91440" rtlCol="0" tIns="45720" vert="horz"/>
          <a:lstStyle>
            <a:lvl1pPr algn="ctr">
              <a:defRPr b="0" sz="280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dirty="0" lang="en-US"/>
          </a:p>
        </p:txBody>
      </p:sp>
    </p:spTree>
  </p:cSld>
  <p:clrMap accent1="accent1" accent2="accent2" accent3="accent3" accent4="accent4" accent5="accent5" accent6="accent6" bg1="dk1" bg2="dk2" tx1="lt1" tx2="lt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dt="0" ftr="0" hdr="0" sldNum="0"/>
  <p:txStyles>
    <p:titleStyle>
      <a:lvl1pPr algn="l" defTabSz="457200" eaLnBrk="1" hangingPunct="1" latinLnBrk="0" rtl="0">
        <a:spcBef>
          <a:spcPct val="0"/>
        </a:spcBef>
        <a:buNone/>
        <a:defRPr b="0" sz="420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algn="l" defTabSz="457200" eaLnBrk="1" hangingPunct="1" indent="-342900" latinLnBrk="0" marL="342900" rtl="0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b="0" sz="2000" i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eaLnBrk="1" hangingPunct="1" indent="-285750" latinLnBrk="0" marL="742950" rtl="0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b="0" sz="1800" i="0" kern="1200">
          <a:solidFill>
            <a:schemeClr val="tx1"/>
          </a:solidFill>
          <a:latin typeface="+mj-lt"/>
          <a:ea typeface="+mj-ea"/>
          <a:cs typeface="+mj-cs"/>
        </a:defRPr>
      </a:lvl2pPr>
      <a:lvl3pPr algn="l" defTabSz="457200" eaLnBrk="1" hangingPunct="1" indent="-228600" latinLnBrk="0" marL="1143000" rtl="0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b="0" sz="1600" i="0" kern="1200">
          <a:solidFill>
            <a:schemeClr val="tx1"/>
          </a:solidFill>
          <a:latin typeface="+mj-lt"/>
          <a:ea typeface="+mj-ea"/>
          <a:cs typeface="+mj-cs"/>
        </a:defRPr>
      </a:lvl3pPr>
      <a:lvl4pPr algn="l" defTabSz="457200" eaLnBrk="1" hangingPunct="1" indent="-228600" latinLnBrk="0" marL="1600200" rtl="0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b="0" sz="1400" i="0" kern="1200">
          <a:solidFill>
            <a:schemeClr val="tx1"/>
          </a:solidFill>
          <a:latin typeface="+mj-lt"/>
          <a:ea typeface="+mj-ea"/>
          <a:cs typeface="+mj-cs"/>
        </a:defRPr>
      </a:lvl4pPr>
      <a:lvl5pPr algn="l" defTabSz="457200" eaLnBrk="1" hangingPunct="1" indent="-228600" latinLnBrk="0" marL="2057400" rtl="0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b="0" sz="1400" i="0" kern="1200">
          <a:solidFill>
            <a:schemeClr val="tx1"/>
          </a:solidFill>
          <a:latin typeface="+mj-lt"/>
          <a:ea typeface="+mj-ea"/>
          <a:cs typeface="+mj-cs"/>
        </a:defRPr>
      </a:lvl5pPr>
      <a:lvl6pPr algn="l" defTabSz="457200" eaLnBrk="1" hangingPunct="1" indent="-228600" latinLnBrk="0" marL="2506000" rtl="0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b="0" sz="1400" i="0" kern="1200">
          <a:solidFill>
            <a:schemeClr val="tx1"/>
          </a:solidFill>
          <a:latin typeface="+mj-lt"/>
          <a:ea typeface="+mj-ea"/>
          <a:cs typeface="+mj-cs"/>
        </a:defRPr>
      </a:lvl6pPr>
      <a:lvl7pPr algn="l" defTabSz="457200" eaLnBrk="1" hangingPunct="1" indent="-228600" latinLnBrk="0" marL="2971800" rtl="0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b="0" sz="1400" i="0" kern="1200">
          <a:solidFill>
            <a:schemeClr val="tx1"/>
          </a:solidFill>
          <a:latin typeface="+mj-lt"/>
          <a:ea typeface="+mj-ea"/>
          <a:cs typeface="+mj-cs"/>
        </a:defRPr>
      </a:lvl7pPr>
      <a:lvl8pPr algn="l" defTabSz="457200" eaLnBrk="1" hangingPunct="1" indent="-228600" latinLnBrk="0" marL="3429000" rtl="0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b="0" sz="1400" i="0" kern="1200">
          <a:solidFill>
            <a:schemeClr val="tx1"/>
          </a:solidFill>
          <a:latin typeface="+mj-lt"/>
          <a:ea typeface="+mj-ea"/>
          <a:cs typeface="+mj-cs"/>
        </a:defRPr>
      </a:lvl8pPr>
      <a:lvl9pPr algn="l" defTabSz="457200" eaLnBrk="1" hangingPunct="1" indent="-228600" latinLnBrk="0" marL="3886200" rtl="0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b="0" sz="140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algn="l" defTabSz="4572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4572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4572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4572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4572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4572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4572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4572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4572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0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Заголовок 1"/>
          <p:cNvSpPr>
            <a:spLocks noGrp="1"/>
          </p:cNvSpPr>
          <p:nvPr>
            <p:ph type="ctrTitle"/>
          </p:nvPr>
        </p:nvSpPr>
        <p:spPr>
          <a:xfrm>
            <a:off x="583217" y="2283257"/>
            <a:ext cx="10731792" cy="2741894"/>
          </a:xfrm>
        </p:spPr>
        <p:txBody>
          <a:bodyPr>
            <a:noAutofit/>
          </a:bodyPr>
          <a:p>
            <a:pPr algn="ctr"/>
            <a:r>
              <a:rPr b="1" dirty="0" sz="4400" lang="ru-RU">
                <a:solidFill>
                  <a:srgbClr val="FF0000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b="1" dirty="0" sz="4400" lang="ru-RU">
                <a:solidFill>
                  <a:srgbClr val="FF0000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b="1" dirty="0" sz="4400" lang="ru-RU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Атипичные эностозы – серия из десяти клинических случаев и обзор литературы</a:t>
            </a:r>
            <a:r>
              <a:rPr b="1" dirty="0" sz="4400" lang="ru-RU">
                <a:solidFill>
                  <a:srgbClr val="FF0000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b="1" dirty="0" sz="4400" lang="ru-RU">
                <a:solidFill>
                  <a:srgbClr val="FF0000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b="1" dirty="0" sz="4400" lang="ru-RU">
                <a:solidFill>
                  <a:srgbClr val="FF0000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b="1" dirty="0" sz="4400" lang="ru-RU">
                <a:solidFill>
                  <a:srgbClr val="FF0000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b="1" dirty="0" sz="4400" lang="ru-RU">
              <a:solidFill>
                <a:srgbClr val="FF0000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58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11760" y="4234248"/>
            <a:ext cx="4462409" cy="2125362"/>
          </a:xfrm>
        </p:spPr>
        <p:txBody>
          <a:bodyPr numCol="1">
            <a:noAutofit/>
          </a:bodyPr>
          <a:p>
            <a:pPr algn="l" defTabSz="457200"/>
            <a:endParaRPr b="1" dirty="0" sz="1800" lang="ru-RU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l" defTabSz="457200"/>
            <a:endParaRPr b="1" dirty="0" sz="1800" i="1"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b="1" dirty="0" sz="1800" i="1"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b="1" dirty="0" sz="1800" i="1"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b="1" dirty="0" sz="1800" i="1"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b="1" dirty="0" sz="1800" i="1"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b="1" dirty="0" sz="1800" i="1"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b="1" dirty="0" sz="1800" i="1"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b="1" dirty="0" sz="1800" i="1"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b="1" dirty="0" sz="1800" i="1"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b="1" dirty="0" sz="1800" i="1"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b="1" dirty="0" sz="1800" i="1"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b="1" dirty="0" sz="1800" i="1"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b="1" dirty="0" sz="1800" i="1"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b="1" dirty="0" sz="1800" i="1"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b="1" dirty="0" sz="1800" i="1"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b="1" dirty="0" sz="1800" i="1"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b="1" dirty="0" sz="1800" i="1"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b="1" dirty="0" sz="1800" i="1"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b="1" dirty="0" sz="1800" i="1"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b="1" dirty="0" sz="1800" i="1"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b="1" dirty="0" sz="1800" i="1"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b="1" dirty="0" sz="1800" i="1"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b="1" dirty="0" sz="1800" i="1"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b="1" dirty="0" sz="1800" i="1"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b="1" dirty="0" sz="1800" i="1"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b="1" dirty="0" sz="1800" i="1"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b="1" dirty="0" sz="1800" i="1"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b="1" dirty="0" sz="1800" i="1"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b="1" dirty="0" sz="1800" i="1"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b="1" dirty="0" sz="1800" i="1"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b="1" dirty="0" sz="1800" i="1"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b="1" dirty="0" sz="1800" i="1"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b="1" dirty="0" sz="1800" i="1"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b="1" dirty="0" sz="1800" i="1"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b="1" dirty="0" sz="1800" i="1"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b="1" dirty="0" sz="1800" i="1"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b="1" dirty="0" sz="1800" i="1"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b="1" dirty="0" sz="1800" i="1"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b="1" dirty="0" sz="1800" i="1"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b="1" dirty="0" sz="1800" i="1"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b="1" dirty="0" sz="1800" i="1"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b="1" dirty="0" sz="1800" i="1"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57200"/>
            <a:endParaRPr b="1" dirty="0" sz="1800" i="1"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156" name="Содержимое 5" descr="abit_logo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815264" y="75349"/>
            <a:ext cx="8267699" cy="1551604"/>
          </a:xfrm>
          <a:prstGeom prst="rect"/>
        </p:spPr>
      </p:pic>
      <p:sp>
        <p:nvSpPr>
          <p:cNvPr id="1048590" name="Прямоугольник 4"/>
          <p:cNvSpPr/>
          <p:nvPr/>
        </p:nvSpPr>
        <p:spPr>
          <a:xfrm>
            <a:off x="4549503" y="6401924"/>
            <a:ext cx="2684779" cy="447041"/>
          </a:xfrm>
          <a:prstGeom prst="rect"/>
        </p:spPr>
        <p:txBody>
          <a:bodyPr wrap="none">
            <a:spAutoFit/>
          </a:bodyPr>
          <a:p>
            <a:r>
              <a:rPr b="1" dirty="0" sz="2400"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Красноярск, 2023</a:t>
            </a:r>
            <a:endParaRPr dirty="0" sz="2400" lang="ru-RU"/>
          </a:p>
        </p:txBody>
      </p:sp>
      <p:sp>
        <p:nvSpPr>
          <p:cNvPr id="1048591" name="Прямоугольник 6"/>
          <p:cNvSpPr/>
          <p:nvPr/>
        </p:nvSpPr>
        <p:spPr>
          <a:xfrm>
            <a:off x="7313947" y="4222077"/>
            <a:ext cx="5058033" cy="1513840"/>
          </a:xfrm>
          <a:prstGeom prst="rect"/>
        </p:spPr>
        <p:txBody>
          <a:bodyPr wrap="square">
            <a:spAutoFit/>
          </a:bodyPr>
          <a:p>
            <a:r>
              <a:rPr b="1" dirty="0" sz="2400"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Выполнил: ординатор 1 года обучения</a:t>
            </a:r>
            <a:br>
              <a:rPr b="1" dirty="0" sz="2400" lang="ru-RU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b="1" dirty="0" sz="2400"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по специальности рентгенология</a:t>
            </a:r>
          </a:p>
          <a:p>
            <a:r>
              <a:rPr b="1" dirty="0" sz="2400"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Вязьмин Вадим Викторович</a:t>
            </a:r>
          </a:p>
        </p:txBody>
      </p:sp>
      <p:sp>
        <p:nvSpPr>
          <p:cNvPr id="1048592" name="Прямоугольник 7"/>
          <p:cNvSpPr/>
          <p:nvPr/>
        </p:nvSpPr>
        <p:spPr>
          <a:xfrm>
            <a:off x="4737650" y="1826595"/>
            <a:ext cx="297180" cy="358141"/>
          </a:xfrm>
          <a:prstGeom prst="rect"/>
        </p:spPr>
        <p:txBody>
          <a:bodyPr wrap="none">
            <a:spAutoFit/>
          </a:bodyPr>
          <a:p>
            <a:r>
              <a:rPr b="1" dirty="0" i="1"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97157" name="Рисунок 5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2"/>
          <a:srcRect l="30666" t="22445" r="13417" b="23185"/>
          <a:stretch>
            <a:fillRect/>
          </a:stretch>
        </p:blipFill>
        <p:spPr>
          <a:xfrm>
            <a:off x="117818" y="3738621"/>
            <a:ext cx="5740184" cy="2747720"/>
          </a:xfrm>
          <a:prstGeom prst="rect"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9" name="Заголовок 1"/>
          <p:cNvSpPr>
            <a:spLocks noGrp="1"/>
          </p:cNvSpPr>
          <p:nvPr>
            <p:ph type="title"/>
          </p:nvPr>
        </p:nvSpPr>
        <p:spPr>
          <a:xfrm>
            <a:off x="1020004" y="-79785"/>
            <a:ext cx="10040939" cy="814107"/>
          </a:xfrm>
        </p:spPr>
        <p:txBody>
          <a:bodyPr/>
          <a:p>
            <a:pPr algn="ctr"/>
            <a:r>
              <a:rPr b="1" dirty="0" sz="4400" lang="ru-RU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Клинический случай №4</a:t>
            </a:r>
            <a:endParaRPr dirty="0" lang="ru-RU">
              <a:solidFill>
                <a:schemeClr val="tx1"/>
              </a:solidFill>
            </a:endParaRPr>
          </a:p>
        </p:txBody>
      </p:sp>
      <p:sp>
        <p:nvSpPr>
          <p:cNvPr id="1048630" name="Прямоугольник 4"/>
          <p:cNvSpPr/>
          <p:nvPr/>
        </p:nvSpPr>
        <p:spPr>
          <a:xfrm>
            <a:off x="7172960" y="1137919"/>
            <a:ext cx="4795520" cy="6187440"/>
          </a:xfrm>
          <a:prstGeom prst="rect"/>
        </p:spPr>
        <p:txBody>
          <a:bodyPr wrap="square">
            <a:spAutoFit/>
          </a:bodyPr>
          <a:p>
            <a:pPr indent="-457200" marL="457200">
              <a:buFont typeface="Wingdings" panose="05000000000000000000" pitchFamily="2" charset="2"/>
              <a:buChar char="§"/>
            </a:pPr>
            <a:r>
              <a:rPr dirty="0" sz="2000" lang="en-US">
                <a:latin typeface="Times New Roman" pitchFamily="18" charset="0"/>
                <a:cs typeface="Times New Roman" pitchFamily="18" charset="0"/>
              </a:rPr>
              <a:t>A</a:t>
            </a:r>
            <a:r>
              <a:rPr dirty="0" sz="2000" lang="ru-RU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sz="2000" lang="en-US">
                <a:latin typeface="Times New Roman" pitchFamily="18" charset="0"/>
                <a:cs typeface="Times New Roman" pitchFamily="18" charset="0"/>
              </a:rPr>
              <a:t>B, C – </a:t>
            </a:r>
            <a:r>
              <a:rPr dirty="0" sz="2000" lang="ru-RU">
                <a:latin typeface="Times New Roman" pitchFamily="18" charset="0"/>
                <a:cs typeface="Times New Roman" pitchFamily="18" charset="0"/>
              </a:rPr>
              <a:t>КТ костей таза в аксиальной плоскости, очаги остеосклероза в задних, передних отделах левой подвздошной кости и боковых массах крестца справа, максимальными размерами в крестце (8 мм). Средняя плотность очагов составила 386 ед. Х, 1156 ед. Х и 528 ед. Х., соответственно</a:t>
            </a:r>
          </a:p>
          <a:p>
            <a:endParaRPr dirty="0" sz="2000" lang="ru-RU">
              <a:latin typeface="Times New Roman" pitchFamily="18" charset="0"/>
              <a:cs typeface="Times New Roman" pitchFamily="18" charset="0"/>
            </a:endParaRPr>
          </a:p>
          <a:p>
            <a:pPr indent="-457200" marL="457200">
              <a:buFont typeface="Wingdings" panose="05000000000000000000" pitchFamily="2" charset="2"/>
              <a:buChar char="§"/>
            </a:pPr>
            <a:r>
              <a:rPr dirty="0" sz="2000" lang="en-US">
                <a:latin typeface="Times New Roman" pitchFamily="18" charset="0"/>
                <a:cs typeface="Times New Roman" pitchFamily="18" charset="0"/>
              </a:rPr>
              <a:t>D</a:t>
            </a:r>
            <a:r>
              <a:rPr dirty="0" sz="2000" lang="ru-RU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sz="2000" lang="en-US">
                <a:latin typeface="Times New Roman" pitchFamily="18" charset="0"/>
                <a:cs typeface="Times New Roman" pitchFamily="18" charset="0"/>
              </a:rPr>
              <a:t>E – </a:t>
            </a:r>
            <a:r>
              <a:rPr dirty="0" sz="2000" lang="ru-RU">
                <a:latin typeface="Times New Roman" pitchFamily="18" charset="0"/>
                <a:cs typeface="Times New Roman" pitchFamily="18" charset="0"/>
              </a:rPr>
              <a:t>Повторная КТ через </a:t>
            </a:r>
            <a:r>
              <a:rPr dirty="0" sz="2000" lang="en-US">
                <a:latin typeface="Times New Roman" pitchFamily="18" charset="0"/>
                <a:cs typeface="Times New Roman" pitchFamily="18" charset="0"/>
              </a:rPr>
              <a:t>5</a:t>
            </a:r>
            <a:r>
              <a:rPr dirty="0" sz="2000" lang="ru-RU">
                <a:latin typeface="Times New Roman" pitchFamily="18" charset="0"/>
                <a:cs typeface="Times New Roman" pitchFamily="18" charset="0"/>
              </a:rPr>
              <a:t> лет. Увеличение очага остеосклероза в крестце до 18 мм в диаметре. Небольшое увеличение очага в задних отделах крыла левой подвздошной кости и появление болевого синдрома</a:t>
            </a:r>
          </a:p>
          <a:p>
            <a:pPr indent="-457200" marL="457200">
              <a:buFont typeface="Wingdings" panose="05000000000000000000" pitchFamily="2" charset="2"/>
              <a:buChar char="§"/>
            </a:pPr>
            <a:endParaRPr dirty="0" sz="2000"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97161" name="Рисунок 2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/>
          <a:srcRect b="33333"/>
          <a:stretch>
            <a:fillRect/>
          </a:stretch>
        </p:blipFill>
        <p:spPr>
          <a:xfrm>
            <a:off x="90062" y="599439"/>
            <a:ext cx="6879698" cy="6188373"/>
          </a:xfrm>
          <a:prstGeom prst="rect"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4" name="Заголовок 1"/>
          <p:cNvSpPr>
            <a:spLocks noGrp="1"/>
          </p:cNvSpPr>
          <p:nvPr>
            <p:ph type="title"/>
          </p:nvPr>
        </p:nvSpPr>
        <p:spPr>
          <a:xfrm>
            <a:off x="1020004" y="-79785"/>
            <a:ext cx="10040939" cy="814107"/>
          </a:xfrm>
        </p:spPr>
        <p:txBody>
          <a:bodyPr/>
          <a:p>
            <a:pPr algn="ctr"/>
            <a:r>
              <a:rPr b="1" dirty="0" sz="4400" lang="ru-RU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Клинический случай №4</a:t>
            </a:r>
            <a:endParaRPr dirty="0" lang="ru-RU">
              <a:solidFill>
                <a:schemeClr val="tx1"/>
              </a:solidFill>
            </a:endParaRPr>
          </a:p>
        </p:txBody>
      </p:sp>
      <p:sp>
        <p:nvSpPr>
          <p:cNvPr id="1048635" name="Прямоугольник 4"/>
          <p:cNvSpPr/>
          <p:nvPr/>
        </p:nvSpPr>
        <p:spPr>
          <a:xfrm>
            <a:off x="7172960" y="1137919"/>
            <a:ext cx="4795520" cy="6187440"/>
          </a:xfrm>
          <a:prstGeom prst="rect"/>
        </p:spPr>
        <p:txBody>
          <a:bodyPr wrap="square">
            <a:spAutoFit/>
          </a:bodyPr>
          <a:p>
            <a:pPr indent="-457200" marL="457200">
              <a:buFont typeface="Wingdings" panose="05000000000000000000" pitchFamily="2" charset="2"/>
              <a:buChar char="§"/>
            </a:pPr>
            <a:r>
              <a:rPr dirty="0" sz="2000" lang="en-US">
                <a:latin typeface="Times New Roman" pitchFamily="18" charset="0"/>
                <a:cs typeface="Times New Roman" pitchFamily="18" charset="0"/>
              </a:rPr>
              <a:t>F, G – </a:t>
            </a:r>
            <a:r>
              <a:rPr dirty="0" sz="2000" lang="ru-RU">
                <a:latin typeface="Times New Roman" pitchFamily="18" charset="0"/>
                <a:cs typeface="Times New Roman" pitchFamily="18" charset="0"/>
              </a:rPr>
              <a:t>Остеосцинтиграфия. Очаг гиперфиксации РФП в задних отделах крыла левой подвздошной кости, в области левого крестцово-подвздошного сочленения</a:t>
            </a:r>
          </a:p>
          <a:p>
            <a:endParaRPr dirty="0" sz="2000" lang="ru-RU">
              <a:latin typeface="Times New Roman" pitchFamily="18" charset="0"/>
              <a:cs typeface="Times New Roman" pitchFamily="18" charset="0"/>
            </a:endParaRPr>
          </a:p>
          <a:p>
            <a:pPr indent="-457200" marL="457200">
              <a:buFont typeface="Wingdings" panose="05000000000000000000" pitchFamily="2" charset="2"/>
              <a:buChar char="§"/>
            </a:pPr>
            <a:r>
              <a:rPr dirty="0" sz="2000" lang="en-US">
                <a:latin typeface="Times New Roman" pitchFamily="18" charset="0"/>
                <a:cs typeface="Times New Roman" pitchFamily="18" charset="0"/>
              </a:rPr>
              <a:t>H</a:t>
            </a:r>
            <a:r>
              <a:rPr dirty="0" sz="2000" lang="ru-RU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sz="2000" lang="en-US">
                <a:latin typeface="Times New Roman" pitchFamily="18" charset="0"/>
                <a:cs typeface="Times New Roman" pitchFamily="18" charset="0"/>
              </a:rPr>
              <a:t>I – </a:t>
            </a:r>
            <a:r>
              <a:rPr dirty="0" sz="2000" lang="ru-RU">
                <a:latin typeface="Times New Roman" pitchFamily="18" charset="0"/>
                <a:cs typeface="Times New Roman" pitchFamily="18" charset="0"/>
              </a:rPr>
              <a:t>Окраска гематоксилином и эозином биопсийного материала крестца, подтверждающая диагноз атипичного эностоза. (H) 10-кратное увеличение биопсийного материала</a:t>
            </a:r>
            <a:r>
              <a:rPr dirty="0" sz="2000" lang="en-US">
                <a:latin typeface="Times New Roman" pitchFamily="18" charset="0"/>
                <a:cs typeface="Times New Roman" pitchFamily="18" charset="0"/>
              </a:rPr>
              <a:t> -</a:t>
            </a:r>
            <a:r>
              <a:rPr dirty="0" sz="2000" lang="ru-RU">
                <a:latin typeface="Times New Roman" pitchFamily="18" charset="0"/>
                <a:cs typeface="Times New Roman" pitchFamily="18" charset="0"/>
              </a:rPr>
              <a:t> визуализируется кость кортикального типа. </a:t>
            </a:r>
            <a:r>
              <a:rPr dirty="0" sz="2000" lang="en-US">
                <a:latin typeface="Times New Roman" pitchFamily="18" charset="0"/>
                <a:cs typeface="Times New Roman" pitchFamily="18" charset="0"/>
              </a:rPr>
              <a:t>(I) </a:t>
            </a:r>
            <a:r>
              <a:rPr dirty="0" sz="2000" lang="ru-RU">
                <a:latin typeface="Times New Roman" pitchFamily="18" charset="0"/>
                <a:cs typeface="Times New Roman" pitchFamily="18" charset="0"/>
              </a:rPr>
              <a:t>40-кратное увеличение образца, показывающее пластинчатую костную ткань с небольшими остеоцитами и нормальными компонентами костного мозга.</a:t>
            </a:r>
          </a:p>
        </p:txBody>
      </p:sp>
      <p:pic>
        <p:nvPicPr>
          <p:cNvPr id="2097162" name="Рисунок 5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/>
          <a:srcRect l="2598" t="67451" r="3169" b="148"/>
          <a:stretch>
            <a:fillRect/>
          </a:stretch>
        </p:blipFill>
        <p:spPr>
          <a:xfrm>
            <a:off x="91439" y="650240"/>
            <a:ext cx="7040879" cy="3266498"/>
          </a:xfrm>
          <a:prstGeom prst="rect"/>
        </p:spPr>
      </p:pic>
      <p:pic>
        <p:nvPicPr>
          <p:cNvPr id="2097163" name="Рисунок 6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2"/>
          <a:srcRect l="6250" t="20519" r="6166" b="17111"/>
          <a:stretch>
            <a:fillRect/>
          </a:stretch>
        </p:blipFill>
        <p:spPr>
          <a:xfrm>
            <a:off x="91438" y="4003777"/>
            <a:ext cx="7040879" cy="2820371"/>
          </a:xfrm>
          <a:prstGeom prst="rect"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9" name="Заголовок 1"/>
          <p:cNvSpPr>
            <a:spLocks noGrp="1"/>
          </p:cNvSpPr>
          <p:nvPr>
            <p:ph type="title"/>
          </p:nvPr>
        </p:nvSpPr>
        <p:spPr>
          <a:xfrm>
            <a:off x="1020004" y="-79785"/>
            <a:ext cx="10040939" cy="814107"/>
          </a:xfrm>
        </p:spPr>
        <p:txBody>
          <a:bodyPr/>
          <a:p>
            <a:pPr algn="ctr"/>
            <a:r>
              <a:rPr b="1" dirty="0" sz="4400" lang="ru-RU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Обсуждение результатов</a:t>
            </a:r>
            <a:endParaRPr dirty="0" lang="ru-RU">
              <a:solidFill>
                <a:schemeClr val="tx1"/>
              </a:solidFill>
            </a:endParaRPr>
          </a:p>
        </p:txBody>
      </p:sp>
      <p:graphicFrame>
        <p:nvGraphicFramePr>
          <p:cNvPr id="4194304" name="Таблица 5"/>
          <p:cNvGraphicFramePr>
            <a:graphicFrameLocks noGrp="1"/>
          </p:cNvGraphicFramePr>
          <p:nvPr/>
        </p:nvGraphicFramePr>
        <p:xfrm>
          <a:off x="130629" y="719665"/>
          <a:ext cx="11967585" cy="60307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9195"/>
                <a:gridCol w="3989195"/>
                <a:gridCol w="3989195"/>
              </a:tblGrid>
              <a:tr h="514812">
                <a:tc gridSpan="3">
                  <a:txBody>
                    <a:bodyPr/>
                    <a:p>
                      <a:pPr algn="ctr"/>
                      <a:r>
                        <a:rPr dirty="0" sz="28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Обзор</a:t>
                      </a:r>
                      <a:r>
                        <a:rPr baseline="0" dirty="0" sz="28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литературы об атипичных </a:t>
                      </a:r>
                      <a:r>
                        <a:rPr baseline="0" dirty="0" sz="2800" lang="ru-RU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эностозах</a:t>
                      </a:r>
                      <a:endParaRPr dirty="0" sz="2800" lang="ru-RU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</a:tc>
                <a:tc hMerge="1">
                  <a:txBody>
                    <a:bodyPr/>
                    <a:p>
                      <a:endParaRPr dirty="0" lang="ru-RU"/>
                    </a:p>
                  </a:txBody>
                </a:tc>
                <a:tc hMerge="1">
                  <a:txBody>
                    <a:bodyPr/>
                    <a:p>
                      <a:endParaRPr dirty="0" lang="ru-RU"/>
                    </a:p>
                  </a:txBody>
                </a:tc>
              </a:tr>
              <a:tr h="439742">
                <a:tc>
                  <a:txBody>
                    <a:bodyPr/>
                    <a:p>
                      <a:pPr algn="ctr"/>
                      <a:r>
                        <a:rPr b="1" dirty="0" sz="2400" kern="1200" lang="ru-RU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Авторы (год)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b="1" dirty="0" sz="2400" kern="1200" lang="ru-RU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эностозов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b="1" dirty="0" sz="2400" kern="1200" lang="ru-RU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Нетипичный признак</a:t>
                      </a:r>
                    </a:p>
                  </a:txBody>
                </a:tc>
              </a:tr>
              <a:tr h="514812">
                <a:tc gridSpan="3">
                  <a:txBody>
                    <a:bodyPr/>
                    <a:p>
                      <a:pPr algn="ctr"/>
                      <a:r>
                        <a:rPr baseline="0" b="1" dirty="0" sz="2000" kern="1200" lang="ru-RU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Ретроспективные исследования</a:t>
                      </a:r>
                    </a:p>
                  </a:txBody>
                </a:tc>
                <a:tc hMerge="1">
                  <a:txBody>
                    <a:bodyPr/>
                    <a:p>
                      <a:endParaRPr dirty="0" lang="ru-RU"/>
                    </a:p>
                  </a:txBody>
                </a:tc>
                <a:tc hMerge="1">
                  <a:txBody>
                    <a:bodyPr/>
                    <a:p>
                      <a:endParaRPr dirty="0" lang="ru-RU"/>
                    </a:p>
                  </a:txBody>
                </a:tc>
              </a:tr>
              <a:tr h="439742">
                <a:tc>
                  <a:txBody>
                    <a:bodyPr/>
                    <a:p>
                      <a:pPr algn="ctr"/>
                      <a:r>
                        <a:rPr b="0" dirty="0" sz="1800" lang="en-US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Blank and Leiber (1965)</a:t>
                      </a:r>
                    </a:p>
                  </a:txBody>
                  <a:tcPr marL="53340" marR="53340" marT="38100" marB="38100" anchor="ctr"/>
                </a:tc>
                <a:tc>
                  <a:txBody>
                    <a:bodyPr/>
                    <a:p>
                      <a:pPr algn="ctr"/>
                      <a:r>
                        <a:rPr b="0" sz="1800" lang="ru-RU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3340" marR="53340" marT="38100" marB="38100" anchor="ctr"/>
                </a:tc>
                <a:tc>
                  <a:txBody>
                    <a:bodyPr/>
                    <a:p>
                      <a:pPr algn="ctr"/>
                      <a:r>
                        <a:rPr b="0" dirty="0" sz="1800" lang="ru-RU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 в динамике</a:t>
                      </a:r>
                      <a:endParaRPr b="0" dirty="0" sz="1800" lang="en-US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340" marR="53340" marT="38100" marB="38100" anchor="ctr"/>
                </a:tc>
              </a:tr>
              <a:tr h="439742">
                <a:tc>
                  <a:txBody>
                    <a:bodyPr/>
                    <a:p>
                      <a:pPr algn="ctr"/>
                      <a:r>
                        <a:rPr b="0" sz="1800" lang="en-US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Onitsuka (1977)</a:t>
                      </a:r>
                    </a:p>
                  </a:txBody>
                  <a:tcPr marL="53340" marR="53340" marT="38100" marB="38100" anchor="ctr"/>
                </a:tc>
                <a:tc>
                  <a:txBody>
                    <a:bodyPr/>
                    <a:p>
                      <a:pPr algn="ctr"/>
                      <a:r>
                        <a:rPr b="0" dirty="0" sz="1800" lang="ru-RU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53340" marR="53340" marT="38100" marB="38100" anchor="ctr"/>
                </a:tc>
                <a:tc>
                  <a:txBody>
                    <a:bodyPr/>
                    <a:p>
                      <a:pPr algn="ctr"/>
                      <a:r>
                        <a:rPr b="0" dirty="0" sz="1800" lang="ru-RU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 в динамике</a:t>
                      </a:r>
                      <a:endParaRPr b="0" dirty="0" sz="1800" lang="en-US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340" marR="53340" marT="38100" marB="38100" anchor="ctr"/>
                </a:tc>
              </a:tr>
              <a:tr h="439742">
                <a:tc>
                  <a:txBody>
                    <a:bodyPr/>
                    <a:p>
                      <a:pPr algn="ctr"/>
                      <a:r>
                        <a:rPr b="0" sz="1800" lang="en-US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Petrikowski and Peters (1997)</a:t>
                      </a:r>
                    </a:p>
                  </a:txBody>
                  <a:tcPr marL="53340" marR="53340" marT="38100" marB="38100" anchor="ctr"/>
                </a:tc>
                <a:tc>
                  <a:txBody>
                    <a:bodyPr/>
                    <a:p>
                      <a:pPr algn="ctr"/>
                      <a:r>
                        <a:rPr b="0" dirty="0" sz="1800" lang="ru-RU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53340" marR="53340" marT="38100" marB="38100" anchor="ctr"/>
                </a:tc>
                <a:tc>
                  <a:txBody>
                    <a:bodyPr/>
                    <a:p>
                      <a:pPr algn="ctr"/>
                      <a:r>
                        <a:rPr b="0" dirty="0" sz="1800" lang="ru-RU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 в динамике</a:t>
                      </a:r>
                      <a:endParaRPr b="0" dirty="0" sz="1800" lang="en-US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340" marR="53340" marT="38100" marB="38100" anchor="ctr"/>
                </a:tc>
              </a:tr>
              <a:tr h="546550">
                <a:tc gridSpan="3">
                  <a:txBody>
                    <a:bodyPr/>
                    <a:p>
                      <a:pPr algn="ctr" defTabSz="4572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dirty="0" sz="2000" kern="1200" lang="ru-RU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Клинические наблюдения</a:t>
                      </a:r>
                    </a:p>
                    <a:p>
                      <a:endParaRPr dirty="0" sz="1800" lang="ru-RU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</a:tc>
                <a:tc hMerge="1">
                  <a:txBody>
                    <a:bodyPr/>
                    <a:p>
                      <a:endParaRPr dirty="0" lang="ru-RU"/>
                    </a:p>
                  </a:txBody>
                </a:tc>
                <a:tc hMerge="1">
                  <a:txBody>
                    <a:bodyPr/>
                    <a:p>
                      <a:endParaRPr dirty="0" lang="ru-RU"/>
                    </a:p>
                  </a:txBody>
                </a:tc>
              </a:tr>
              <a:tr h="433719">
                <a:tc>
                  <a:txBody>
                    <a:bodyPr/>
                    <a:p>
                      <a:pPr algn="ctr"/>
                      <a:r>
                        <a:rPr b="0" dirty="0" sz="1800" lang="en-US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Arkani et al. (1989)</a:t>
                      </a:r>
                    </a:p>
                  </a:txBody>
                  <a:tcPr marL="53340" marR="53340" marT="38100" marB="38100" anchor="ctr"/>
                </a:tc>
                <a:tc>
                  <a:txBody>
                    <a:bodyPr/>
                    <a:p>
                      <a:pPr algn="ctr"/>
                      <a:r>
                        <a:rPr b="0" sz="1800" lang="ru-RU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3340" marR="53340" marT="38100" marB="38100" anchor="ctr"/>
                </a:tc>
                <a:tc>
                  <a:txBody>
                    <a:bodyPr/>
                    <a:p>
                      <a:pPr algn="ctr"/>
                      <a:r>
                        <a:rPr b="0" dirty="0" sz="1800" lang="ru-RU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Метаболическая</a:t>
                      </a:r>
                      <a:r>
                        <a:rPr baseline="0" b="0" dirty="0" sz="1800" lang="ru-RU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активность по остеосцинтиграфии</a:t>
                      </a:r>
                      <a:endParaRPr b="0" dirty="0" sz="1800" lang="en-US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340" marR="53340" marT="38100" marB="38100" anchor="ctr"/>
                </a:tc>
              </a:tr>
              <a:tr h="433719">
                <a:tc>
                  <a:txBody>
                    <a:bodyPr/>
                    <a:p>
                      <a:pPr algn="ctr"/>
                      <a:r>
                        <a:rPr b="0" dirty="0" sz="1800" lang="en-US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Park et al. (2005)</a:t>
                      </a:r>
                    </a:p>
                  </a:txBody>
                  <a:tcPr marL="53340" marR="53340" marT="38100" marB="38100" anchor="ctr"/>
                </a:tc>
                <a:tc>
                  <a:txBody>
                    <a:bodyPr/>
                    <a:p>
                      <a:pPr algn="ctr"/>
                      <a:r>
                        <a:rPr b="0" sz="1800" lang="ru-RU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3340" marR="53340" marT="38100" marB="38100" anchor="ctr"/>
                </a:tc>
                <a:tc>
                  <a:txBody>
                    <a:bodyPr/>
                    <a:p>
                      <a:pPr algn="ctr"/>
                      <a:r>
                        <a:rPr b="0" dirty="0" sz="1800" lang="ru-RU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Болевой синдром</a:t>
                      </a:r>
                      <a:endParaRPr b="0" dirty="0" sz="1800" lang="en-US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340" marR="53340" marT="38100" marB="38100" anchor="ctr"/>
                </a:tc>
              </a:tr>
              <a:tr h="433719">
                <a:tc>
                  <a:txBody>
                    <a:bodyPr/>
                    <a:p>
                      <a:pPr algn="ctr"/>
                      <a:r>
                        <a:rPr b="0" dirty="0" sz="1800" lang="en-US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Nakano et al. (2007)</a:t>
                      </a:r>
                    </a:p>
                  </a:txBody>
                  <a:tcPr marL="53340" marR="53340" marT="38100" marB="38100" anchor="ctr"/>
                </a:tc>
                <a:tc>
                  <a:txBody>
                    <a:bodyPr/>
                    <a:p>
                      <a:pPr algn="ctr"/>
                      <a:r>
                        <a:rPr b="0" sz="1800" lang="ru-RU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3340" marR="53340" marT="38100" marB="38100" anchor="ctr"/>
                </a:tc>
                <a:tc>
                  <a:txBody>
                    <a:bodyPr/>
                    <a:p>
                      <a:pPr algn="ctr"/>
                      <a:r>
                        <a:rPr b="0" dirty="0" sz="1800" lang="ru-RU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 в динамике</a:t>
                      </a:r>
                      <a:endParaRPr b="0" dirty="0" sz="1800" lang="en-US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340" marR="53340" marT="38100" marB="38100" anchor="ctr"/>
                </a:tc>
              </a:tr>
              <a:tr h="433719">
                <a:tc>
                  <a:txBody>
                    <a:bodyPr/>
                    <a:p>
                      <a:pPr algn="ctr"/>
                      <a:r>
                        <a:rPr b="0" dirty="0" sz="1800" lang="en-US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Gerges et al. (2014)</a:t>
                      </a:r>
                    </a:p>
                  </a:txBody>
                  <a:tcPr marL="53340" marR="53340" marT="38100" marB="38100" anchor="ctr"/>
                </a:tc>
                <a:tc>
                  <a:txBody>
                    <a:bodyPr/>
                    <a:p>
                      <a:pPr algn="ctr"/>
                      <a:r>
                        <a:rPr b="0" sz="1800" lang="ru-RU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3340" marR="53340" marT="38100" marB="38100" anchor="ctr"/>
                </a:tc>
                <a:tc>
                  <a:txBody>
                    <a:bodyPr/>
                    <a:p>
                      <a:pPr algn="ctr"/>
                      <a:r>
                        <a:rPr b="0" dirty="0" sz="1800" lang="ru-RU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Болевой</a:t>
                      </a:r>
                      <a:r>
                        <a:rPr baseline="0" b="0" dirty="0" sz="1800" lang="ru-RU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синдром</a:t>
                      </a:r>
                      <a:endParaRPr b="0" dirty="0" sz="1800" lang="en-US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340" marR="53340" marT="38100" marB="38100" anchor="ctr"/>
                </a:tc>
              </a:tr>
              <a:tr h="433719">
                <a:tc>
                  <a:txBody>
                    <a:bodyPr/>
                    <a:p>
                      <a:pPr algn="ctr"/>
                      <a:r>
                        <a:rPr b="0" dirty="0" sz="1800" lang="en-US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Banzehad et al. (2020)</a:t>
                      </a:r>
                    </a:p>
                  </a:txBody>
                  <a:tcPr marL="53340" marR="53340" marT="38100" marB="38100" anchor="ctr"/>
                </a:tc>
                <a:tc>
                  <a:txBody>
                    <a:bodyPr/>
                    <a:p>
                      <a:pPr algn="ctr"/>
                      <a:r>
                        <a:rPr b="0" sz="1800" lang="ru-RU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3340" marR="53340" marT="38100" marB="38100" anchor="ctr"/>
                </a:tc>
                <a:tc>
                  <a:txBody>
                    <a:bodyPr/>
                    <a:p>
                      <a:pPr algn="ctr"/>
                      <a:r>
                        <a:rPr b="0" dirty="0" sz="1800" lang="ru-RU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Метаболическая</a:t>
                      </a:r>
                      <a:r>
                        <a:rPr baseline="0" b="0" dirty="0" sz="1800" lang="ru-RU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активность по остеосцинтиграфии</a:t>
                      </a:r>
                      <a:endParaRPr b="0" dirty="0" sz="1800" lang="en-US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340" marR="53340" marT="38100" marB="38100" anchor="ctr"/>
                </a:tc>
              </a:tr>
            </a:tbl>
          </a:graphicData>
        </a:graphic>
      </p:graphicFrame>
    </p:spTree>
  </p:cSld>
  <p:clrMapOvr>
    <a:masterClrMapping/>
  </p:clrMapOvr>
  <p:timing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3" name="Заголовок 1"/>
          <p:cNvSpPr>
            <a:spLocks noGrp="1"/>
          </p:cNvSpPr>
          <p:nvPr>
            <p:ph type="title"/>
          </p:nvPr>
        </p:nvSpPr>
        <p:spPr>
          <a:xfrm>
            <a:off x="1080610" y="-139405"/>
            <a:ext cx="10040939" cy="814107"/>
          </a:xfrm>
        </p:spPr>
        <p:txBody>
          <a:bodyPr/>
          <a:p>
            <a:pPr algn="ctr"/>
            <a:r>
              <a:rPr b="1" dirty="0" sz="4000" lang="ru-RU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Обсуждение результатов</a:t>
            </a:r>
            <a:endParaRPr dirty="0" sz="4000" lang="ru-RU">
              <a:solidFill>
                <a:schemeClr val="tx1"/>
              </a:solidFill>
            </a:endParaRPr>
          </a:p>
        </p:txBody>
      </p:sp>
      <p:graphicFrame>
        <p:nvGraphicFramePr>
          <p:cNvPr id="4194305" name="Таблица 2"/>
          <p:cNvGraphicFramePr>
            <a:graphicFrameLocks noGrp="1"/>
          </p:cNvGraphicFramePr>
          <p:nvPr/>
        </p:nvGraphicFramePr>
        <p:xfrm>
          <a:off x="101601" y="578318"/>
          <a:ext cx="11998958" cy="6193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2015"/>
                <a:gridCol w="1119281"/>
                <a:gridCol w="740553"/>
                <a:gridCol w="2011502"/>
                <a:gridCol w="743669"/>
                <a:gridCol w="1234477"/>
                <a:gridCol w="1548156"/>
                <a:gridCol w="1279539"/>
                <a:gridCol w="1379880"/>
                <a:gridCol w="1319886"/>
              </a:tblGrid>
              <a:tr h="490859">
                <a:tc gridSpan="10">
                  <a:txBody>
                    <a:bodyPr/>
                    <a:p>
                      <a:pPr algn="ctr" defTabSz="4572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="1" dirty="0" sz="2400" i="0" kern="1200" lang="ru-RU" smtClean="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Клинико-радиологические характеристики </a:t>
                      </a:r>
                      <a:r>
                        <a:rPr b="1" dirty="0" sz="2400" i="0" kern="1200" lang="ru-RU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пациентов представленных в статье</a:t>
                      </a:r>
                    </a:p>
                  </a:txBody>
                </a:tc>
                <a:tc hMerge="1">
                  <a:txBody>
                    <a:bodyPr/>
                    <a:p>
                      <a:endParaRPr dirty="0" lang="ru-RU"/>
                    </a:p>
                  </a:txBody>
                </a:tc>
                <a:tc hMerge="1">
                  <a:txBody>
                    <a:bodyPr/>
                    <a:p>
                      <a:endParaRPr dirty="0" lang="ru-RU"/>
                    </a:p>
                  </a:txBody>
                </a:tc>
                <a:tc hMerge="1">
                  <a:txBody>
                    <a:bodyPr/>
                    <a:p>
                      <a:endParaRPr dirty="0" lang="ru-RU"/>
                    </a:p>
                  </a:txBody>
                </a:tc>
                <a:tc hMerge="1">
                  <a:txBody>
                    <a:bodyPr/>
                    <a:p>
                      <a:endParaRPr dirty="0" lang="ru-RU"/>
                    </a:p>
                  </a:txBody>
                </a:tc>
                <a:tc hMerge="1">
                  <a:txBody>
                    <a:bodyPr/>
                    <a:p>
                      <a:endParaRPr dirty="0" lang="ru-RU"/>
                    </a:p>
                  </a:txBody>
                </a:tc>
                <a:tc hMerge="1">
                  <a:txBody>
                    <a:bodyPr/>
                    <a:p>
                      <a:endParaRPr dirty="0" lang="ru-RU"/>
                    </a:p>
                  </a:txBody>
                </a:tc>
                <a:tc hMerge="1">
                  <a:txBody>
                    <a:bodyPr/>
                    <a:p>
                      <a:endParaRPr dirty="0" lang="ru-RU"/>
                    </a:p>
                  </a:txBody>
                </a:tc>
                <a:tc hMerge="1">
                  <a:txBody>
                    <a:bodyPr/>
                    <a:p>
                      <a:endParaRPr dirty="0" lang="ru-RU"/>
                    </a:p>
                  </a:txBody>
                </a:tc>
                <a:tc hMerge="1">
                  <a:txBody>
                    <a:bodyPr/>
                    <a:p>
                      <a:endParaRPr dirty="0" lang="ru-RU"/>
                    </a:p>
                  </a:txBody>
                </a:tc>
              </a:tr>
              <a:tr h="831495">
                <a:tc>
                  <a:txBody>
                    <a:bodyPr/>
                    <a:p>
                      <a:pPr algn="ctr"/>
                      <a:r>
                        <a:rPr b="1"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b="1"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Возраст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b="1"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b="1"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Локализация</a:t>
                      </a:r>
                    </a:p>
                  </a:txBody>
                </a:tc>
                <a:tc>
                  <a:txBody>
                    <a:bodyPr/>
                    <a:p>
                      <a:pPr algn="ctr" defTabSz="457200" eaLnBrk="1" hangingPunct="1" latinLnBrk="0" marL="0" rtl="0"/>
                      <a:r>
                        <a:rPr b="1"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Боль</a:t>
                      </a:r>
                    </a:p>
                  </a:txBody>
                </a:tc>
                <a:tc>
                  <a:txBody>
                    <a:bodyPr/>
                    <a:p>
                      <a:pPr algn="ctr" defTabSz="457200" eaLnBrk="1" hangingPunct="1" latinLnBrk="0" marL="0" rtl="0"/>
                      <a:r>
                        <a:rPr b="1"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Рост в динамике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b="1"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Типичные признаки по </a:t>
                      </a:r>
                      <a:r>
                        <a:rPr b="1" dirty="0" sz="1600" kern="1200" lang="en-US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Rg</a:t>
                      </a:r>
                      <a:r>
                        <a:rPr b="1" dirty="0" sz="1600" kern="1200" lang="en-US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b="1"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КТ</a:t>
                      </a:r>
                      <a:r>
                        <a:rPr b="1" dirty="0" sz="1600" kern="1200" lang="en-US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b="1"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МРТ</a:t>
                      </a:r>
                    </a:p>
                  </a:txBody>
                </a:tc>
                <a:tc>
                  <a:txBody>
                    <a:bodyPr/>
                    <a:p>
                      <a:pPr algn="ctr" defTabSz="457200" eaLnBrk="1" hangingPunct="1" latinLnBrk="0" marL="0" rtl="0"/>
                      <a:r>
                        <a:rPr b="1"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Плотность ед. Х</a:t>
                      </a:r>
                    </a:p>
                  </a:txBody>
                </a:tc>
                <a:tc>
                  <a:txBody>
                    <a:bodyPr/>
                    <a:p>
                      <a:pPr algn="ctr" defTabSz="457200" eaLnBrk="1" hangingPunct="1" latinLnBrk="0" marL="0" rtl="0"/>
                      <a:r>
                        <a:rPr b="1"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Накопление РФП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b="1"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Диагноз</a:t>
                      </a:r>
                    </a:p>
                  </a:txBody>
                </a:tc>
              </a:tr>
              <a:tr h="548607">
                <a:tc>
                  <a:txBody>
                    <a:bodyPr/>
                    <a:p>
                      <a:pPr algn="ctr"/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подвздошная кость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</a:tc>
                <a:tc>
                  <a:txBody>
                    <a:bodyPr/>
                    <a:p>
                      <a:pPr algn="ctr" defTabSz="457200" eaLnBrk="1" hangingPunct="1" latinLnBrk="0" marL="0" rtl="0"/>
                      <a:r>
                        <a:rPr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998</a:t>
                      </a:r>
                    </a:p>
                  </a:txBody>
                </a:tc>
                <a:tc>
                  <a:txBody>
                    <a:bodyPr/>
                    <a:p>
                      <a:pPr algn="ctr" defTabSz="457200" eaLnBrk="1" hangingPunct="1" latinLnBrk="0" marL="0" rtl="0"/>
                      <a:r>
                        <a:rPr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</a:tc>
                <a:tc>
                  <a:txBody>
                    <a:bodyPr/>
                    <a:p>
                      <a:pPr algn="ctr" defTabSz="457200" eaLnBrk="1" hangingPunct="1" latinLnBrk="0" marL="0" rtl="0"/>
                      <a:r>
                        <a:rPr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атипичный эностоз (АЭ)</a:t>
                      </a:r>
                    </a:p>
                  </a:txBody>
                </a:tc>
              </a:tr>
              <a:tr h="957467">
                <a:tc>
                  <a:txBody>
                    <a:bodyPr/>
                    <a:p>
                      <a:pPr algn="ctr"/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</a:p>
                  </a:txBody>
                </a:tc>
                <a:tc>
                  <a:txBody>
                    <a:bodyPr/>
                    <a:p>
                      <a:pPr algn="ctr" defTabSz="4572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крестец </a:t>
                      </a:r>
                      <a:b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подвздошная кость</a:t>
                      </a:r>
                      <a:b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подвздошная кость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b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b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b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b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</a:tc>
                <a:tc>
                  <a:txBody>
                    <a:bodyPr/>
                    <a:p>
                      <a:pPr algn="ctr" defTabSz="457200" eaLnBrk="1" hangingPunct="1" latinLnBrk="0" marL="0" rtl="0"/>
                      <a:r>
                        <a:rPr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br>
                        <a:rPr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</a:t>
                      </a:r>
                      <a:br>
                        <a:rPr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528</a:t>
                      </a:r>
                      <a:br>
                        <a:rPr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1156</a:t>
                      </a:r>
                      <a:br>
                        <a:rPr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386</a:t>
                      </a:r>
                    </a:p>
                  </a:txBody>
                </a:tc>
                <a:tc>
                  <a:txBody>
                    <a:bodyPr/>
                    <a:p>
                      <a:pPr algn="ctr" defTabSz="457200" eaLnBrk="1" hangingPunct="1" latinLnBrk="0" marL="0" rtl="0"/>
                      <a:r>
                        <a:rPr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br>
                        <a:rPr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br>
                        <a:rPr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</a:tc>
                <a:tc>
                  <a:txBody>
                    <a:bodyPr/>
                    <a:p>
                      <a:pPr algn="ctr" defTabSz="457200" eaLnBrk="1" hangingPunct="1" latinLnBrk="0" marL="0" rtl="0"/>
                      <a:r>
                        <a:rPr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АЭ</a:t>
                      </a:r>
                      <a:br>
                        <a:rPr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dirty="0" sz="1600" kern="1200" lang="ru-RU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АЭ</a:t>
                      </a:r>
                      <a:r>
                        <a:rPr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/>
                      </a:r>
                      <a:br>
                        <a:rPr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остеоид-остеома</a:t>
                      </a:r>
                    </a:p>
                  </a:txBody>
                </a:tc>
              </a:tr>
              <a:tr h="403176">
                <a:tc>
                  <a:txBody>
                    <a:bodyPr/>
                    <a:p>
                      <a:pPr algn="ctr"/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</a:p>
                  </a:txBody>
                </a:tc>
                <a:tc>
                  <a:txBody>
                    <a:bodyPr/>
                    <a:p>
                      <a:pPr algn="ctr" defTabSz="4572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подвздошная кость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</a:tc>
                <a:tc>
                  <a:txBody>
                    <a:bodyPr/>
                    <a:p>
                      <a:pPr algn="ctr" defTabSz="457200" eaLnBrk="1" hangingPunct="1" latinLnBrk="0" marL="0" rtl="0"/>
                      <a:r>
                        <a:rPr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1082</a:t>
                      </a:r>
                    </a:p>
                  </a:txBody>
                </a:tc>
                <a:tc>
                  <a:txBody>
                    <a:bodyPr/>
                    <a:p>
                      <a:pPr algn="ctr" defTabSz="457200" eaLnBrk="1" hangingPunct="1" latinLnBrk="0" marL="0" rtl="0"/>
                      <a:r>
                        <a:rPr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</a:tc>
                <a:tc>
                  <a:txBody>
                    <a:bodyPr/>
                    <a:p>
                      <a:pPr algn="ctr" defTabSz="457200" eaLnBrk="1" hangingPunct="1" latinLnBrk="0" marL="0" rtl="0"/>
                      <a:r>
                        <a:rPr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АЭ</a:t>
                      </a:r>
                    </a:p>
                  </a:txBody>
                </a:tc>
              </a:tr>
              <a:tr h="403176">
                <a:tc>
                  <a:txBody>
                    <a:bodyPr/>
                    <a:p>
                      <a:pPr algn="ctr"/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</a:p>
                  </a:txBody>
                </a:tc>
                <a:tc>
                  <a:txBody>
                    <a:bodyPr/>
                    <a:p>
                      <a:pPr algn="ctr" defTabSz="4572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лонная кость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</a:tc>
                <a:tc>
                  <a:txBody>
                    <a:bodyPr/>
                    <a:p>
                      <a:pPr algn="ctr" defTabSz="457200" eaLnBrk="1" hangingPunct="1" latinLnBrk="0" marL="0" rtl="0"/>
                      <a:r>
                        <a:rPr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1196</a:t>
                      </a:r>
                    </a:p>
                  </a:txBody>
                </a:tc>
                <a:tc>
                  <a:txBody>
                    <a:bodyPr/>
                    <a:p>
                      <a:pPr algn="ctr" defTabSz="457200" eaLnBrk="1" hangingPunct="1" latinLnBrk="0" marL="0" rtl="0"/>
                      <a:r>
                        <a:rPr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</a:tc>
                <a:tc>
                  <a:txBody>
                    <a:bodyPr/>
                    <a:p>
                      <a:pPr algn="ctr" defTabSz="457200" eaLnBrk="1" hangingPunct="1" latinLnBrk="0" marL="0" rtl="0"/>
                      <a:r>
                        <a:rPr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АЭ</a:t>
                      </a:r>
                    </a:p>
                  </a:txBody>
                </a:tc>
              </a:tr>
              <a:tr h="403176">
                <a:tc>
                  <a:txBody>
                    <a:bodyPr/>
                    <a:p>
                      <a:pPr algn="ctr"/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</a:p>
                  </a:txBody>
                </a:tc>
                <a:tc>
                  <a:txBody>
                    <a:bodyPr/>
                    <a:p>
                      <a:pPr algn="ctr" defTabSz="4572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шейка бедра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</a:tc>
                <a:tc>
                  <a:txBody>
                    <a:bodyPr/>
                    <a:p>
                      <a:pPr algn="ctr" defTabSz="457200" eaLnBrk="1" hangingPunct="1" latinLnBrk="0" marL="0" rtl="0"/>
                      <a:r>
                        <a:rPr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1002</a:t>
                      </a:r>
                    </a:p>
                  </a:txBody>
                </a:tc>
                <a:tc>
                  <a:txBody>
                    <a:bodyPr/>
                    <a:p>
                      <a:pPr algn="ctr" defTabSz="457200" eaLnBrk="1" hangingPunct="1" latinLnBrk="0" marL="0" rtl="0"/>
                      <a:r>
                        <a:rPr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</a:tc>
                <a:tc>
                  <a:txBody>
                    <a:bodyPr/>
                    <a:p>
                      <a:pPr algn="ctr" defTabSz="457200" eaLnBrk="1" hangingPunct="1" latinLnBrk="0" marL="0" rtl="0"/>
                      <a:r>
                        <a:rPr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АЭ</a:t>
                      </a:r>
                    </a:p>
                  </a:txBody>
                </a:tc>
              </a:tr>
              <a:tr h="403176">
                <a:tc>
                  <a:txBody>
                    <a:bodyPr/>
                    <a:p>
                      <a:pPr algn="ctr"/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вертлужная впадина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</a:tc>
                <a:tc>
                  <a:txBody>
                    <a:bodyPr/>
                    <a:p>
                      <a:pPr algn="ctr" defTabSz="457200" eaLnBrk="1" hangingPunct="1" latinLnBrk="0" marL="0" rtl="0"/>
                      <a:r>
                        <a:rPr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1001</a:t>
                      </a:r>
                    </a:p>
                  </a:txBody>
                </a:tc>
                <a:tc>
                  <a:txBody>
                    <a:bodyPr/>
                    <a:p>
                      <a:pPr algn="ctr" defTabSz="457200" eaLnBrk="1" hangingPunct="1" latinLnBrk="0" marL="0" rtl="0"/>
                      <a:r>
                        <a:rPr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</a:tc>
                <a:tc>
                  <a:txBody>
                    <a:bodyPr/>
                    <a:p>
                      <a:pPr algn="ctr" defTabSz="457200" eaLnBrk="1" hangingPunct="1" latinLnBrk="0" marL="0" rtl="0"/>
                      <a:r>
                        <a:rPr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АЭ</a:t>
                      </a:r>
                    </a:p>
                  </a:txBody>
                </a:tc>
              </a:tr>
              <a:tr h="403176">
                <a:tc>
                  <a:txBody>
                    <a:bodyPr/>
                    <a:p>
                      <a:pPr algn="ctr"/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L3</a:t>
                      </a:r>
                      <a:r>
                        <a:rPr baseline="0" dirty="0" sz="1600"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baseline="0"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позвонок</a:t>
                      </a:r>
                      <a:endParaRPr dirty="0" sz="1600" lang="ru-RU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</a:tc>
                <a:tc>
                  <a:txBody>
                    <a:bodyPr/>
                    <a:p>
                      <a:pPr algn="ctr" defTabSz="457200" eaLnBrk="1" hangingPunct="1" latinLnBrk="0" marL="0" rtl="0"/>
                      <a:r>
                        <a:rPr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1375</a:t>
                      </a:r>
                    </a:p>
                  </a:txBody>
                </a:tc>
                <a:tc>
                  <a:txBody>
                    <a:bodyPr/>
                    <a:p>
                      <a:pPr algn="ctr" defTabSz="457200" eaLnBrk="1" hangingPunct="1" latinLnBrk="0" marL="0" rtl="0"/>
                      <a:r>
                        <a:rPr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</a:tc>
                <a:tc>
                  <a:txBody>
                    <a:bodyPr/>
                    <a:p>
                      <a:pPr algn="ctr" defTabSz="457200" eaLnBrk="1" hangingPunct="1" latinLnBrk="0" marL="0" rtl="0"/>
                      <a:r>
                        <a:rPr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АЭ</a:t>
                      </a:r>
                    </a:p>
                  </a:txBody>
                </a:tc>
              </a:tr>
              <a:tr h="403176">
                <a:tc>
                  <a:txBody>
                    <a:bodyPr/>
                    <a:p>
                      <a:pPr algn="ctr"/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</a:p>
                  </a:txBody>
                </a:tc>
                <a:tc>
                  <a:txBody>
                    <a:bodyPr/>
                    <a:p>
                      <a:pPr algn="ctr" defTabSz="4572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подвздошная кость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</a:tc>
                <a:tc>
                  <a:txBody>
                    <a:bodyPr/>
                    <a:p>
                      <a:pPr algn="ctr" defTabSz="457200" eaLnBrk="1" hangingPunct="1" latinLnBrk="0" marL="0" rtl="0"/>
                      <a:r>
                        <a:rPr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1015</a:t>
                      </a:r>
                    </a:p>
                  </a:txBody>
                </a:tc>
                <a:tc>
                  <a:txBody>
                    <a:bodyPr/>
                    <a:p>
                      <a:pPr algn="ctr" defTabSz="457200" eaLnBrk="1" hangingPunct="1" latinLnBrk="0" marL="0" rtl="0"/>
                      <a:r>
                        <a:rPr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</a:tc>
                <a:tc>
                  <a:txBody>
                    <a:bodyPr/>
                    <a:p>
                      <a:pPr algn="ctr" defTabSz="457200" eaLnBrk="1" hangingPunct="1" latinLnBrk="0" marL="0" rtl="0"/>
                      <a:r>
                        <a:rPr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АЭ</a:t>
                      </a:r>
                    </a:p>
                  </a:txBody>
                </a:tc>
              </a:tr>
              <a:tr h="403176">
                <a:tc>
                  <a:txBody>
                    <a:bodyPr/>
                    <a:p>
                      <a:pPr algn="ctr"/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головка</a:t>
                      </a:r>
                      <a:r>
                        <a:rPr baseline="0"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бедра</a:t>
                      </a:r>
                      <a:endParaRPr dirty="0" sz="1600" lang="ru-RU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</a:tc>
                <a:tc>
                  <a:txBody>
                    <a:bodyPr/>
                    <a:p>
                      <a:pPr algn="ctr" defTabSz="457200" eaLnBrk="1" hangingPunct="1" latinLnBrk="0" marL="0" rtl="0"/>
                      <a:r>
                        <a:rPr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1229</a:t>
                      </a:r>
                    </a:p>
                  </a:txBody>
                </a:tc>
                <a:tc>
                  <a:txBody>
                    <a:bodyPr/>
                    <a:p>
                      <a:pPr algn="ctr" defTabSz="457200" eaLnBrk="1" hangingPunct="1" latinLnBrk="0" marL="0" rtl="0"/>
                      <a:r>
                        <a:rPr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</a:tc>
                <a:tc>
                  <a:txBody>
                    <a:bodyPr/>
                    <a:p>
                      <a:pPr algn="ctr" defTabSz="457200" eaLnBrk="1" hangingPunct="1" latinLnBrk="0" marL="0" rtl="0"/>
                      <a:r>
                        <a:rPr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АЭ</a:t>
                      </a:r>
                    </a:p>
                  </a:txBody>
                </a:tc>
              </a:tr>
              <a:tr h="403176">
                <a:tc>
                  <a:txBody>
                    <a:bodyPr/>
                    <a:p>
                      <a:pPr algn="ctr"/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мыщелок бедра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</a:tc>
                <a:tc>
                  <a:txBody>
                    <a:bodyPr/>
                    <a:p>
                      <a:pPr algn="ctr" defTabSz="457200" eaLnBrk="1" hangingPunct="1" latinLnBrk="0" marL="0" rtl="0"/>
                      <a:r>
                        <a:rPr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нет</a:t>
                      </a:r>
                      <a:r>
                        <a:rPr baseline="0"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данных</a:t>
                      </a:r>
                      <a:endParaRPr dirty="0" sz="1600" kern="1200" lang="ru-RU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</a:tc>
                <a:tc>
                  <a:txBody>
                    <a:bodyPr/>
                    <a:p>
                      <a:pPr algn="ctr" defTabSz="457200" eaLnBrk="1" hangingPunct="1" latinLnBrk="0" marL="0" rtl="0"/>
                      <a:r>
                        <a:rPr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</a:tc>
                <a:tc>
                  <a:txBody>
                    <a:bodyPr/>
                    <a:p>
                      <a:pPr algn="ctr" defTabSz="457200" eaLnBrk="1" hangingPunct="1" latinLnBrk="0" marL="0" rtl="0"/>
                      <a:r>
                        <a:rPr dirty="0" sz="1600" kern="1200" lang="ru-RU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АЭ</a:t>
                      </a:r>
                    </a:p>
                  </a:txBody>
                </a:tc>
              </a:tr>
            </a:tbl>
          </a:graphicData>
        </a:graphic>
      </p:graphicFrame>
      <p:sp>
        <p:nvSpPr>
          <p:cNvPr id="1048644" name="Овал 3"/>
          <p:cNvSpPr/>
          <p:nvPr/>
        </p:nvSpPr>
        <p:spPr>
          <a:xfrm>
            <a:off x="8396748" y="2487561"/>
            <a:ext cx="707923" cy="285136"/>
          </a:xfrm>
          <a:prstGeom prst="ellipse"/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8645" name="Овал 4"/>
          <p:cNvSpPr/>
          <p:nvPr/>
        </p:nvSpPr>
        <p:spPr>
          <a:xfrm>
            <a:off x="8396748" y="2993922"/>
            <a:ext cx="707923" cy="285136"/>
          </a:xfrm>
          <a:prstGeom prst="ellipse"/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rtlCol="0"/>
          <a:p>
            <a:pPr algn="ctr"/>
            <a:endParaRPr lang="ru-RU"/>
          </a:p>
        </p:txBody>
      </p:sp>
    </p:spTree>
  </p:cSld>
  <p:clrMapOvr>
    <a:masterClrMapping/>
  </p:clrMapOvr>
  <p:timing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9" name="Заголовок 1"/>
          <p:cNvSpPr>
            <a:spLocks noGrp="1"/>
          </p:cNvSpPr>
          <p:nvPr>
            <p:ph type="title"/>
          </p:nvPr>
        </p:nvSpPr>
        <p:spPr>
          <a:xfrm>
            <a:off x="0" y="-79785"/>
            <a:ext cx="12192000" cy="814107"/>
          </a:xfrm>
        </p:spPr>
        <p:txBody>
          <a:bodyPr/>
          <a:p>
            <a:pPr algn="ctr"/>
            <a:r>
              <a:rPr b="1" dirty="0" sz="4400" lang="ru-RU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диагностики атипичных эностозов</a:t>
            </a:r>
            <a:endParaRPr dirty="0" lang="ru-RU">
              <a:solidFill>
                <a:schemeClr val="tx1"/>
              </a:solidFill>
            </a:endParaRPr>
          </a:p>
        </p:txBody>
      </p:sp>
      <p:pic>
        <p:nvPicPr>
          <p:cNvPr id="2097164" name="Рисунок 4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/>
          <a:srcRect r="40101" b="14731"/>
          <a:stretch>
            <a:fillRect/>
          </a:stretch>
        </p:blipFill>
        <p:spPr>
          <a:xfrm>
            <a:off x="1243524" y="653041"/>
            <a:ext cx="9373676" cy="6093565"/>
          </a:xfrm>
          <a:prstGeom prst="rect"/>
        </p:spPr>
      </p:pic>
    </p:spTree>
  </p:cSld>
  <p:clrMapOvr>
    <a:masterClrMapping/>
  </p:clrMapOvr>
  <p:timing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3" name="Содержимое 2"/>
          <p:cNvSpPr>
            <a:spLocks noGrp="1"/>
          </p:cNvSpPr>
          <p:nvPr>
            <p:ph idx="1"/>
          </p:nvPr>
        </p:nvSpPr>
        <p:spPr>
          <a:xfrm>
            <a:off x="1554755" y="-109871"/>
            <a:ext cx="8946541" cy="1151773"/>
          </a:xfrm>
        </p:spPr>
        <p:txBody>
          <a:bodyPr>
            <a:normAutofit/>
          </a:bodyPr>
          <a:p>
            <a:pPr algn="ctr">
              <a:buNone/>
            </a:pPr>
            <a:r>
              <a:rPr b="1" dirty="0" sz="5400" lang="ru-RU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</a:p>
        </p:txBody>
      </p:sp>
      <p:sp>
        <p:nvSpPr>
          <p:cNvPr id="1048654" name="Прямоугольник 1"/>
          <p:cNvSpPr/>
          <p:nvPr/>
        </p:nvSpPr>
        <p:spPr>
          <a:xfrm>
            <a:off x="309971" y="1120047"/>
            <a:ext cx="11608232" cy="4612640"/>
          </a:xfrm>
          <a:prstGeom prst="rect"/>
        </p:spPr>
        <p:txBody>
          <a:bodyPr wrap="square">
            <a:spAutoFit/>
          </a:bodyPr>
          <a:p>
            <a:pPr indent="-342900" marL="342900">
              <a:lnSpc>
                <a:spcPct val="8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" panose="05000000000000000000" pitchFamily="2" charset="2"/>
              <a:buChar char="§"/>
            </a:pPr>
            <a:r>
              <a:rPr dirty="0" sz="2600" lang="ru-RU" smtClean="0">
                <a:latin typeface="Times New Roman" pitchFamily="18" charset="0"/>
                <a:ea typeface="+mj-ea"/>
                <a:cs typeface="Times New Roman" pitchFamily="18" charset="0"/>
              </a:rPr>
              <a:t>Эностоз – это доброкачественное новообразование костей обычно являющееся случайной рентгенологической находкой, не требующее лечения и дальнейшего наблюдения</a:t>
            </a:r>
          </a:p>
          <a:p>
            <a:pPr indent="-342900" marL="342900">
              <a:lnSpc>
                <a:spcPct val="8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" panose="05000000000000000000" pitchFamily="2" charset="2"/>
              <a:buChar char="§"/>
            </a:pPr>
            <a:endParaRPr dirty="0" sz="2600" lang="ru-RU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indent="-342900" marL="342900">
              <a:lnSpc>
                <a:spcPct val="8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" panose="05000000000000000000" pitchFamily="2" charset="2"/>
              <a:buChar char="§"/>
            </a:pPr>
            <a:r>
              <a:rPr dirty="0" sz="2600" lang="ru-RU">
                <a:latin typeface="Times New Roman" pitchFamily="18" charset="0"/>
                <a:ea typeface="+mj-ea"/>
                <a:cs typeface="Times New Roman" pitchFamily="18" charset="0"/>
              </a:rPr>
              <a:t>Однако, в редких случаях наблюдается </a:t>
            </a:r>
            <a:r>
              <a:rPr dirty="0" sz="2600" lang="ru-RU" smtClean="0">
                <a:latin typeface="Times New Roman" pitchFamily="18" charset="0"/>
                <a:ea typeface="+mj-ea"/>
                <a:cs typeface="Times New Roman" pitchFamily="18" charset="0"/>
              </a:rPr>
              <a:t>болевой синдром, </a:t>
            </a:r>
            <a:r>
              <a:rPr dirty="0" sz="2600" lang="ru-RU">
                <a:latin typeface="Times New Roman" pitchFamily="18" charset="0"/>
                <a:ea typeface="+mj-ea"/>
                <a:cs typeface="Times New Roman" pitchFamily="18" charset="0"/>
              </a:rPr>
              <a:t>увеличение </a:t>
            </a:r>
            <a:r>
              <a:rPr dirty="0" sz="2600" lang="ru-RU" smtClean="0">
                <a:latin typeface="Times New Roman" pitchFamily="18" charset="0"/>
                <a:ea typeface="+mj-ea"/>
                <a:cs typeface="Times New Roman" pitchFamily="18" charset="0"/>
              </a:rPr>
              <a:t>размеров при </a:t>
            </a:r>
            <a:r>
              <a:rPr dirty="0" sz="2600" lang="ru-RU">
                <a:latin typeface="Times New Roman" pitchFamily="18" charset="0"/>
                <a:ea typeface="+mj-ea"/>
                <a:cs typeface="Times New Roman" pitchFamily="18" charset="0"/>
              </a:rPr>
              <a:t>динамическом </a:t>
            </a:r>
            <a:r>
              <a:rPr dirty="0" sz="2600" lang="ru-RU" smtClean="0">
                <a:latin typeface="Times New Roman" pitchFamily="18" charset="0"/>
                <a:ea typeface="+mj-ea"/>
                <a:cs typeface="Times New Roman" pitchFamily="18" charset="0"/>
              </a:rPr>
              <a:t>наблюдении, </a:t>
            </a:r>
            <a:r>
              <a:rPr dirty="0" sz="2600" lang="ru-RU">
                <a:latin typeface="Times New Roman" pitchFamily="18" charset="0"/>
                <a:ea typeface="+mj-ea"/>
                <a:cs typeface="Times New Roman" pitchFamily="18" charset="0"/>
              </a:rPr>
              <a:t>накопление РФП, что может вызывать трудности в дифференциальной диагностике эностозов с другими </a:t>
            </a:r>
            <a:r>
              <a:rPr dirty="0" sz="2600" lang="ru-RU" smtClean="0">
                <a:latin typeface="Times New Roman" pitchFamily="18" charset="0"/>
                <a:ea typeface="+mj-ea"/>
                <a:cs typeface="Times New Roman" pitchFamily="18" charset="0"/>
              </a:rPr>
              <a:t>костными новообразованиями</a:t>
            </a:r>
            <a:endParaRPr dirty="0" sz="2600" lang="ru-RU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indent="-342900" marL="342900">
              <a:lnSpc>
                <a:spcPct val="8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" panose="05000000000000000000" pitchFamily="2" charset="2"/>
              <a:buChar char="§"/>
            </a:pPr>
            <a:endParaRPr dirty="0" sz="2600" lang="ru-RU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indent="-342900" marL="342900">
              <a:lnSpc>
                <a:spcPct val="8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" panose="05000000000000000000" pitchFamily="2" charset="2"/>
              <a:buChar char="§"/>
            </a:pPr>
            <a:r>
              <a:rPr dirty="0" sz="2600" lang="ru-RU">
                <a:latin typeface="Times New Roman" pitchFamily="18" charset="0"/>
                <a:ea typeface="+mj-ea"/>
                <a:cs typeface="Times New Roman" pitchFamily="18" charset="0"/>
              </a:rPr>
              <a:t>В таких случаях следует тщательно сопоставлять клинические и рентгенологические данные и обязательно оценивать плотность образований по МСКТ (референсная граница </a:t>
            </a:r>
            <a:r>
              <a:rPr dirty="0" sz="2600" lang="en-US">
                <a:latin typeface="Times New Roman" pitchFamily="18" charset="0"/>
                <a:ea typeface="+mj-ea"/>
                <a:cs typeface="Times New Roman" pitchFamily="18" charset="0"/>
              </a:rPr>
              <a:t>&gt; 885 </a:t>
            </a:r>
            <a:r>
              <a:rPr dirty="0" sz="2600" lang="ru-RU">
                <a:latin typeface="Times New Roman" pitchFamily="18" charset="0"/>
                <a:ea typeface="+mj-ea"/>
                <a:cs typeface="Times New Roman" pitchFamily="18" charset="0"/>
              </a:rPr>
              <a:t>ед. Х.) </a:t>
            </a:r>
          </a:p>
          <a:p>
            <a:endParaRPr dirty="0" sz="2400" lang="ru-RU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1" name="Заголовок 3"/>
          <p:cNvSpPr>
            <a:spLocks noGrp="1"/>
          </p:cNvSpPr>
          <p:nvPr>
            <p:ph type="title"/>
          </p:nvPr>
        </p:nvSpPr>
        <p:spPr>
          <a:xfrm>
            <a:off x="1135266" y="-135477"/>
            <a:ext cx="9355754" cy="835742"/>
          </a:xfrm>
        </p:spPr>
        <p:txBody>
          <a:bodyPr/>
          <a:p>
            <a:pPr algn="ctr"/>
            <a:r>
              <a:rPr b="1" dirty="0" sz="5400" lang="ru-RU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</a:t>
            </a:r>
          </a:p>
        </p:txBody>
      </p:sp>
      <p:sp>
        <p:nvSpPr>
          <p:cNvPr id="1048602" name="Прямоугольник 6"/>
          <p:cNvSpPr/>
          <p:nvPr/>
        </p:nvSpPr>
        <p:spPr>
          <a:xfrm>
            <a:off x="203200" y="700265"/>
            <a:ext cx="11807302" cy="5781040"/>
          </a:xfrm>
          <a:prstGeom prst="rect"/>
        </p:spPr>
        <p:txBody>
          <a:bodyPr wrap="square">
            <a:spAutoFit/>
          </a:bodyPr>
          <a:p>
            <a:pPr indent="-457200" marL="457200">
              <a:buFont typeface="Wingdings" panose="05000000000000000000" pitchFamily="2" charset="2"/>
              <a:buChar char="§"/>
            </a:pPr>
            <a:r>
              <a:rPr dirty="0" sz="2400" lang="ru-RU">
                <a:latin typeface="Times New Roman" pitchFamily="18" charset="0"/>
                <a:cs typeface="Times New Roman" pitchFamily="18" charset="0"/>
              </a:rPr>
              <a:t>Эностоз (костный островок) – распространенное доброкачественное новообразование костей, которая представляет собой участок компактного (кортикального) вещества в структуре губчатой кости</a:t>
            </a:r>
          </a:p>
          <a:p>
            <a:pPr indent="-457200" marL="457200">
              <a:buFont typeface="Wingdings" panose="05000000000000000000" pitchFamily="2" charset="2"/>
              <a:buChar char="§"/>
            </a:pPr>
            <a:endParaRPr dirty="0" sz="2400" lang="ru-RU">
              <a:latin typeface="Times New Roman" pitchFamily="18" charset="0"/>
              <a:cs typeface="Times New Roman" pitchFamily="18" charset="0"/>
            </a:endParaRPr>
          </a:p>
          <a:p>
            <a:pPr indent="-457200" marL="457200">
              <a:buFont typeface="Wingdings" panose="05000000000000000000" pitchFamily="2" charset="2"/>
              <a:buChar char="§"/>
            </a:pPr>
            <a:r>
              <a:rPr dirty="0" sz="2400" lang="ru-RU">
                <a:latin typeface="Times New Roman" pitchFamily="18" charset="0"/>
                <a:cs typeface="Times New Roman" pitchFamily="18" charset="0"/>
              </a:rPr>
              <a:t>Рентгенологически (КТ) – однородный очаг повышенной плотности (</a:t>
            </a:r>
            <a:r>
              <a:rPr dirty="0" sz="2400" lang="en-US">
                <a:latin typeface="Times New Roman" pitchFamily="18" charset="0"/>
                <a:cs typeface="Times New Roman" pitchFamily="18" charset="0"/>
              </a:rPr>
              <a:t>&gt; 885 </a:t>
            </a:r>
            <a:r>
              <a:rPr dirty="0" sz="2400" lang="ru-RU">
                <a:latin typeface="Times New Roman" pitchFamily="18" charset="0"/>
                <a:cs typeface="Times New Roman" pitchFamily="18" charset="0"/>
              </a:rPr>
              <a:t>единиц Хаунсфилда), с четкими ровными (шиповидными) контурами, размерами до 1 см, округлой или продолговатой формы</a:t>
            </a:r>
          </a:p>
          <a:p>
            <a:endParaRPr dirty="0" sz="2400" lang="ru-RU">
              <a:latin typeface="Times New Roman" pitchFamily="18" charset="0"/>
              <a:cs typeface="Times New Roman" pitchFamily="18" charset="0"/>
            </a:endParaRPr>
          </a:p>
          <a:p>
            <a:pPr indent="-457200" marL="457200">
              <a:buFont typeface="Wingdings" panose="05000000000000000000" pitchFamily="2" charset="2"/>
              <a:buChar char="§"/>
            </a:pPr>
            <a:r>
              <a:rPr dirty="0" sz="2400" lang="ru-RU">
                <a:latin typeface="Times New Roman" pitchFamily="18" charset="0"/>
                <a:cs typeface="Times New Roman" pitchFamily="18" charset="0"/>
              </a:rPr>
              <a:t>МРТ – гипоинтенсивный сигнал на всех последовательностях, отсутствие отека и ограничения диффузии, не контрастируется</a:t>
            </a:r>
          </a:p>
          <a:p>
            <a:pPr indent="-457200" marL="457200">
              <a:buFont typeface="Wingdings" panose="05000000000000000000" pitchFamily="2" charset="2"/>
              <a:buChar char="§"/>
            </a:pPr>
            <a:endParaRPr dirty="0" sz="2400" lang="ru-RU">
              <a:latin typeface="Times New Roman" pitchFamily="18" charset="0"/>
              <a:cs typeface="Times New Roman" pitchFamily="18" charset="0"/>
            </a:endParaRPr>
          </a:p>
          <a:p>
            <a:pPr indent="-457200" marL="457200">
              <a:buFont typeface="Wingdings" panose="05000000000000000000" pitchFamily="2" charset="2"/>
              <a:buChar char="§"/>
            </a:pPr>
            <a:r>
              <a:rPr dirty="0" sz="2400" lang="ru-RU" smtClean="0">
                <a:latin typeface="Times New Roman" pitchFamily="18" charset="0"/>
                <a:cs typeface="Times New Roman" pitchFamily="18" charset="0"/>
              </a:rPr>
              <a:t>Протекает бессимптомно, </a:t>
            </a:r>
            <a:r>
              <a:rPr dirty="0" sz="2400" lang="ru-RU">
                <a:latin typeface="Times New Roman" pitchFamily="18" charset="0"/>
                <a:cs typeface="Times New Roman" pitchFamily="18" charset="0"/>
              </a:rPr>
              <a:t>по данным методов радионуклидной диагностики метаболически не активен</a:t>
            </a:r>
          </a:p>
          <a:p>
            <a:pPr indent="-457200" marL="457200">
              <a:buFont typeface="Wingdings" panose="05000000000000000000" pitchFamily="2" charset="2"/>
              <a:buChar char="§"/>
            </a:pPr>
            <a:endParaRPr dirty="0" sz="2400" lang="ru-RU">
              <a:latin typeface="Times New Roman" pitchFamily="18" charset="0"/>
              <a:cs typeface="Times New Roman" pitchFamily="18" charset="0"/>
            </a:endParaRPr>
          </a:p>
          <a:p>
            <a:pPr indent="-457200" marL="457200">
              <a:buFont typeface="Wingdings" panose="05000000000000000000" pitchFamily="2" charset="2"/>
              <a:buChar char="§"/>
            </a:pPr>
            <a:r>
              <a:rPr dirty="0" sz="2400" lang="ru-RU">
                <a:latin typeface="Times New Roman" pitchFamily="18" charset="0"/>
                <a:cs typeface="Times New Roman" pitchFamily="18" charset="0"/>
              </a:rPr>
              <a:t>Наиболее частая локализация – кости таза, длинные трубчатые кости, позвонки и ребра</a:t>
            </a:r>
          </a:p>
        </p:txBody>
      </p:sp>
    </p:spTree>
  </p:cSld>
  <p:clrMapOvr>
    <a:masterClrMapping/>
  </p:clrMapOvr>
  <p:timing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Заголовок 3"/>
          <p:cNvSpPr>
            <a:spLocks noGrp="1"/>
          </p:cNvSpPr>
          <p:nvPr>
            <p:ph type="title"/>
          </p:nvPr>
        </p:nvSpPr>
        <p:spPr>
          <a:xfrm>
            <a:off x="1027111" y="0"/>
            <a:ext cx="9404723" cy="1400530"/>
          </a:xfrm>
        </p:spPr>
        <p:txBody>
          <a:bodyPr/>
          <a:p>
            <a:pPr algn="ctr"/>
            <a:r>
              <a:rPr b="1" dirty="0" sz="5400" lang="ru-RU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</a:t>
            </a:r>
          </a:p>
        </p:txBody>
      </p:sp>
      <p:sp>
        <p:nvSpPr>
          <p:cNvPr id="1048607" name="Прямоугольник 6"/>
          <p:cNvSpPr/>
          <p:nvPr/>
        </p:nvSpPr>
        <p:spPr>
          <a:xfrm>
            <a:off x="214784" y="1615779"/>
            <a:ext cx="11906250" cy="5120640"/>
          </a:xfrm>
          <a:prstGeom prst="rect"/>
        </p:spPr>
        <p:txBody>
          <a:bodyPr wrap="square">
            <a:spAutoFit/>
          </a:bodyPr>
          <a:p>
            <a:pPr indent="-457200" marL="457200">
              <a:buFont typeface="Wingdings" panose="05000000000000000000" pitchFamily="2" charset="2"/>
              <a:buChar char="§"/>
            </a:pPr>
            <a:r>
              <a:rPr dirty="0" sz="2800" lang="ru-RU">
                <a:latin typeface="Times New Roman" pitchFamily="18" charset="0"/>
                <a:cs typeface="Times New Roman" pitchFamily="18" charset="0"/>
              </a:rPr>
              <a:t>Большинство эностозов имеют типичную картину по всем методам лучевой визуализации, но при наличии болевого синдрома, множественном или крупном поражении, нетипичных структурных характеристиках, увеличении эностоза в размере и</a:t>
            </a:r>
            <a:r>
              <a:rPr dirty="0" sz="2800" lang="en-US">
                <a:latin typeface="Times New Roman" pitchFamily="18" charset="0"/>
                <a:cs typeface="Times New Roman" pitchFamily="18" charset="0"/>
              </a:rPr>
              <a:t>/</a:t>
            </a:r>
            <a:r>
              <a:rPr dirty="0" sz="2800" lang="ru-RU">
                <a:latin typeface="Times New Roman" pitchFamily="18" charset="0"/>
                <a:cs typeface="Times New Roman" pitchFamily="18" charset="0"/>
              </a:rPr>
              <a:t>или накоплении радиофармпрепарата, диагностика может вызвать трудности </a:t>
            </a:r>
          </a:p>
          <a:p>
            <a:pPr indent="-457200" marL="457200">
              <a:buFont typeface="Wingdings" panose="05000000000000000000" pitchFamily="2" charset="2"/>
              <a:buChar char="§"/>
            </a:pPr>
            <a:endParaRPr dirty="0" sz="2800" lang="ru-RU">
              <a:latin typeface="Times New Roman" pitchFamily="18" charset="0"/>
              <a:cs typeface="Times New Roman" pitchFamily="18" charset="0"/>
            </a:endParaRPr>
          </a:p>
          <a:p>
            <a:pPr indent="-457200" marL="457200">
              <a:buFont typeface="Wingdings" panose="05000000000000000000" pitchFamily="2" charset="2"/>
              <a:buChar char="§"/>
            </a:pPr>
            <a:r>
              <a:rPr dirty="0" sz="2800" lang="ru-RU">
                <a:latin typeface="Times New Roman" pitchFamily="18" charset="0"/>
                <a:cs typeface="Times New Roman" pitchFamily="18" charset="0"/>
              </a:rPr>
              <a:t>Дифференциальная диагностика атипичных эностозов проводится с остеобластическими метастазами, остеоид-остеомой, остеобластомой и центральной остеосаркомой низкой степени злокачественности</a:t>
            </a:r>
          </a:p>
          <a:p>
            <a:pPr indent="-457200" marL="457200">
              <a:buFont typeface="Wingdings" panose="05000000000000000000" pitchFamily="2" charset="2"/>
              <a:buChar char="§"/>
            </a:pPr>
            <a:endParaRPr dirty="0" sz="2800" lang="ru-RU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Заголовок 1"/>
          <p:cNvSpPr>
            <a:spLocks noGrp="1"/>
          </p:cNvSpPr>
          <p:nvPr>
            <p:ph type="title"/>
          </p:nvPr>
        </p:nvSpPr>
        <p:spPr>
          <a:xfrm>
            <a:off x="924464" y="473315"/>
            <a:ext cx="10515600" cy="1066860"/>
          </a:xfrm>
        </p:spPr>
        <p:txBody>
          <a:bodyPr>
            <a:noAutofit/>
          </a:bodyPr>
          <a:p>
            <a:pPr algn="ctr"/>
            <a:r>
              <a:rPr b="1" dirty="0" sz="5400" lang="ru-RU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 исследования </a:t>
            </a:r>
          </a:p>
        </p:txBody>
      </p:sp>
      <p:sp>
        <p:nvSpPr>
          <p:cNvPr id="1048609" name="Объект 2"/>
          <p:cNvSpPr>
            <a:spLocks noGrp="1"/>
          </p:cNvSpPr>
          <p:nvPr>
            <p:ph idx="1"/>
          </p:nvPr>
        </p:nvSpPr>
        <p:spPr>
          <a:xfrm>
            <a:off x="224377" y="1381124"/>
            <a:ext cx="11915774" cy="4313923"/>
          </a:xfrm>
        </p:spPr>
        <p:txBody>
          <a:bodyPr>
            <a:normAutofit/>
          </a:bodyPr>
          <a:p>
            <a:endParaRPr dirty="0" sz="4000" lang="ru-RU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dirty="0" sz="4000" lang="ru-RU">
                <a:latin typeface="Times New Roman" pitchFamily="18" charset="0"/>
                <a:cs typeface="Times New Roman" pitchFamily="18" charset="0"/>
              </a:rPr>
              <a:t>Представить данные о клинических случаях диагностики атипичных эностозов, их различных проявлениях и особенностях лучевой визуализации </a:t>
            </a:r>
          </a:p>
          <a:p>
            <a:endParaRPr dirty="0" sz="4000" lang="ru-RU">
              <a:latin typeface="Times New Roman" pitchFamily="18" charset="0"/>
              <a:cs typeface="Times New Roman" pitchFamily="18" charset="0"/>
            </a:endParaRPr>
          </a:p>
          <a:p>
            <a:endParaRPr dirty="0" sz="4000" lang="ru-RU"/>
          </a:p>
        </p:txBody>
      </p:sp>
    </p:spTree>
  </p:cSld>
  <p:clrMapOvr>
    <a:overrideClrMapping accent1="accent1" accent2="accent2" accent3="accent3" accent4="accent4" accent5="accent5" accent6="accent6" bg1="dk1" bg2="dk2" tx1="lt1" tx2="lt2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Заголовок 1"/>
          <p:cNvSpPr>
            <a:spLocks noGrp="1"/>
          </p:cNvSpPr>
          <p:nvPr>
            <p:ph type="title"/>
          </p:nvPr>
        </p:nvSpPr>
        <p:spPr>
          <a:xfrm>
            <a:off x="924464" y="0"/>
            <a:ext cx="10515600" cy="1066860"/>
          </a:xfrm>
        </p:spPr>
        <p:txBody>
          <a:bodyPr>
            <a:noAutofit/>
          </a:bodyPr>
          <a:p>
            <a:pPr algn="ctr"/>
            <a:r>
              <a:rPr b="1" dirty="0" sz="5400" lang="ru-RU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и методы</a:t>
            </a:r>
          </a:p>
        </p:txBody>
      </p:sp>
      <p:sp>
        <p:nvSpPr>
          <p:cNvPr id="1048611" name="Объект 2"/>
          <p:cNvSpPr>
            <a:spLocks noGrp="1"/>
          </p:cNvSpPr>
          <p:nvPr>
            <p:ph idx="1"/>
          </p:nvPr>
        </p:nvSpPr>
        <p:spPr>
          <a:xfrm>
            <a:off x="253904" y="822960"/>
            <a:ext cx="11684096" cy="5181600"/>
          </a:xfrm>
        </p:spPr>
        <p:txBody>
          <a:bodyPr>
            <a:normAutofit fontScale="94444" lnSpcReduction="20000"/>
          </a:bodyPr>
          <a:p>
            <a:endParaRPr dirty="0" sz="3600" lang="ru-RU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dirty="0" sz="3600" lang="ru-RU">
                <a:latin typeface="Times New Roman" pitchFamily="18" charset="0"/>
                <a:cs typeface="Times New Roman" pitchFamily="18" charset="0"/>
              </a:rPr>
              <a:t>10 пациентов с 11 эностозами </a:t>
            </a:r>
          </a:p>
          <a:p>
            <a:pPr>
              <a:buFont typeface="Wingdings" panose="05000000000000000000" pitchFamily="2" charset="2"/>
              <a:buChar char="§"/>
            </a:pPr>
            <a:endParaRPr dirty="0" sz="3600" lang="ru-RU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dirty="0" sz="3600" lang="ru-RU">
                <a:latin typeface="Times New Roman" pitchFamily="18" charset="0"/>
                <a:cs typeface="Times New Roman" pitchFamily="18" charset="0"/>
              </a:rPr>
              <a:t>Критерии включения: болевой синдром, увеличение размеров образований в динамике и нетипичная рентгенологическая картина </a:t>
            </a:r>
          </a:p>
          <a:p>
            <a:pPr>
              <a:buFont typeface="Wingdings" panose="05000000000000000000" pitchFamily="2" charset="2"/>
              <a:buChar char="§"/>
            </a:pPr>
            <a:endParaRPr dirty="0" sz="3600" lang="ru-RU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dirty="0" sz="3600" lang="ru-RU">
                <a:latin typeface="Times New Roman" pitchFamily="18" charset="0"/>
                <a:cs typeface="Times New Roman" pitchFamily="18" charset="0"/>
              </a:rPr>
              <a:t>Для каждого эностоза оценивались: локализация, форма, структура, размеры, плотность в единицах Хаунсфилда и накопление радиофармпрепарата при остеосцинтиграфии</a:t>
            </a:r>
          </a:p>
          <a:p>
            <a:pPr>
              <a:buFont typeface="Wingdings" panose="05000000000000000000" pitchFamily="2" charset="2"/>
              <a:buChar char="§"/>
            </a:pPr>
            <a:endParaRPr dirty="0" sz="3600" lang="ru-RU">
              <a:latin typeface="Times New Roman" pitchFamily="18" charset="0"/>
              <a:cs typeface="Times New Roman" pitchFamily="18" charset="0"/>
            </a:endParaRPr>
          </a:p>
          <a:p>
            <a:endParaRPr dirty="0" sz="3600" lang="ru-RU">
              <a:latin typeface="Times New Roman" pitchFamily="18" charset="0"/>
              <a:cs typeface="Times New Roman" pitchFamily="18" charset="0"/>
            </a:endParaRPr>
          </a:p>
          <a:p>
            <a:endParaRPr dirty="0" sz="3600"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2" name="Заголовок 1"/>
          <p:cNvSpPr>
            <a:spLocks noGrp="1"/>
          </p:cNvSpPr>
          <p:nvPr>
            <p:ph type="title"/>
          </p:nvPr>
        </p:nvSpPr>
        <p:spPr>
          <a:xfrm>
            <a:off x="853344" y="9495"/>
            <a:ext cx="10515600" cy="1066860"/>
          </a:xfrm>
        </p:spPr>
        <p:txBody>
          <a:bodyPr>
            <a:noAutofit/>
          </a:bodyPr>
          <a:p>
            <a:pPr algn="ctr"/>
            <a:r>
              <a:rPr b="1" dirty="0" sz="4800" lang="ru-RU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</a:t>
            </a:r>
          </a:p>
        </p:txBody>
      </p:sp>
      <p:sp>
        <p:nvSpPr>
          <p:cNvPr id="1048613" name="Объект 2"/>
          <p:cNvSpPr>
            <a:spLocks noGrp="1"/>
          </p:cNvSpPr>
          <p:nvPr>
            <p:ph idx="1"/>
          </p:nvPr>
        </p:nvSpPr>
        <p:spPr>
          <a:xfrm>
            <a:off x="295274" y="542925"/>
            <a:ext cx="11277601" cy="6038850"/>
          </a:xfrm>
        </p:spPr>
        <p:txBody>
          <a:bodyPr>
            <a:normAutofit fontScale="96429" lnSpcReduction="10000"/>
          </a:bodyPr>
          <a:p>
            <a:pPr indent="0" marL="0">
              <a:buNone/>
            </a:pPr>
            <a:endParaRPr dirty="0" sz="2800" lang="ru-RU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-457200" marL="457200">
              <a:buFont typeface="Wingdings" panose="05000000000000000000" pitchFamily="2" charset="2"/>
              <a:buChar char="§"/>
            </a:pPr>
            <a:r>
              <a:rPr dirty="0" sz="2800" lang="ru-RU">
                <a:latin typeface="Times New Roman" pitchFamily="18" charset="0"/>
                <a:cs typeface="Times New Roman" pitchFamily="18" charset="0"/>
              </a:rPr>
              <a:t>Средний возраст 59 лет (43-87 лет), 80% женщины</a:t>
            </a:r>
          </a:p>
          <a:p>
            <a:pPr indent="-457200" marL="457200">
              <a:buFont typeface="Wingdings" panose="05000000000000000000" pitchFamily="2" charset="2"/>
              <a:buChar char="§"/>
            </a:pPr>
            <a:endParaRPr dirty="0" sz="2800" lang="ru-RU">
              <a:latin typeface="Times New Roman" pitchFamily="18" charset="0"/>
              <a:cs typeface="Times New Roman" pitchFamily="18" charset="0"/>
            </a:endParaRPr>
          </a:p>
          <a:p>
            <a:pPr indent="-457200" marL="457200">
              <a:buFont typeface="Wingdings" panose="05000000000000000000" pitchFamily="2" charset="2"/>
              <a:buChar char="§"/>
            </a:pPr>
            <a:r>
              <a:rPr dirty="0" sz="2800" lang="ru-RU">
                <a:latin typeface="Times New Roman" pitchFamily="18" charset="0"/>
                <a:cs typeface="Times New Roman" pitchFamily="18" charset="0"/>
              </a:rPr>
              <a:t>Большинство эностозов (7) – в костях таза, 3 – в бедренной кости и 1 – в позвонке</a:t>
            </a:r>
          </a:p>
          <a:p>
            <a:pPr indent="-457200" marL="457200">
              <a:buFont typeface="Wingdings" panose="05000000000000000000" pitchFamily="2" charset="2"/>
              <a:buChar char="§"/>
            </a:pPr>
            <a:endParaRPr dirty="0" sz="2800" lang="ru-RU">
              <a:latin typeface="Times New Roman" pitchFamily="18" charset="0"/>
              <a:cs typeface="Times New Roman" pitchFamily="18" charset="0"/>
            </a:endParaRPr>
          </a:p>
          <a:p>
            <a:pPr indent="-457200" marL="457200">
              <a:buFont typeface="Wingdings" panose="05000000000000000000" pitchFamily="2" charset="2"/>
              <a:buChar char="§"/>
            </a:pPr>
            <a:r>
              <a:rPr dirty="0" sz="2800" lang="ru-RU">
                <a:latin typeface="Times New Roman" pitchFamily="18" charset="0"/>
                <a:cs typeface="Times New Roman" pitchFamily="18" charset="0"/>
              </a:rPr>
              <a:t>Среди 10 пациентов у 5 была выявлена сопутствующая боль, у 7 – рост эностоза в динамике, у 2 – нетипичная рентгенологическая картина и у 5 накопление радиофармпрепарата по остеосцинтиграфии</a:t>
            </a:r>
          </a:p>
          <a:p>
            <a:pPr indent="-457200" marL="457200">
              <a:buFont typeface="Wingdings" panose="05000000000000000000" pitchFamily="2" charset="2"/>
              <a:buChar char="§"/>
            </a:pPr>
            <a:endParaRPr dirty="0" sz="2800" lang="ru-RU">
              <a:latin typeface="Times New Roman" pitchFamily="18" charset="0"/>
              <a:cs typeface="Times New Roman" pitchFamily="18" charset="0"/>
            </a:endParaRPr>
          </a:p>
          <a:p>
            <a:pPr indent="-457200" marL="457200">
              <a:buFont typeface="Wingdings" panose="05000000000000000000" pitchFamily="2" charset="2"/>
              <a:buChar char="§"/>
            </a:pPr>
            <a:r>
              <a:rPr dirty="0" sz="2800" lang="ru-RU">
                <a:latin typeface="Times New Roman" pitchFamily="18" charset="0"/>
                <a:cs typeface="Times New Roman" pitchFamily="18" charset="0"/>
              </a:rPr>
              <a:t>Диагноз эностоз был подтвержден в 7 случаях с помощью биопсии, в 4 – клинически</a:t>
            </a:r>
          </a:p>
          <a:p>
            <a:pPr indent="-457200" marL="457200">
              <a:buFont typeface="Wingdings" panose="05000000000000000000" pitchFamily="2" charset="2"/>
              <a:buChar char="§"/>
            </a:pPr>
            <a:endParaRPr dirty="0" sz="2800" lang="ru-RU">
              <a:latin typeface="Times New Roman" pitchFamily="18" charset="0"/>
              <a:cs typeface="Times New Roman" pitchFamily="18" charset="0"/>
            </a:endParaRPr>
          </a:p>
          <a:p>
            <a:pPr indent="-457200" marL="457200">
              <a:buFont typeface="Wingdings" panose="05000000000000000000" pitchFamily="2" charset="2"/>
              <a:buChar char="§"/>
            </a:pPr>
            <a:endParaRPr dirty="0" sz="2800" lang="ru-RU">
              <a:latin typeface="Times New Roman" pitchFamily="18" charset="0"/>
              <a:cs typeface="Times New Roman" pitchFamily="18" charset="0"/>
            </a:endParaRPr>
          </a:p>
          <a:p>
            <a:pPr indent="-457200" marL="457200">
              <a:buFont typeface="Wingdings" panose="05000000000000000000" pitchFamily="2" charset="2"/>
              <a:buChar char="§"/>
            </a:pPr>
            <a:endParaRPr dirty="0" sz="2800" lang="ru-RU">
              <a:latin typeface="Times New Roman" pitchFamily="18" charset="0"/>
              <a:cs typeface="Times New Roman" pitchFamily="18" charset="0"/>
            </a:endParaRPr>
          </a:p>
          <a:p>
            <a:endParaRPr dirty="0" sz="2800"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Заголовок 1"/>
          <p:cNvSpPr>
            <a:spLocks noGrp="1"/>
          </p:cNvSpPr>
          <p:nvPr>
            <p:ph type="title"/>
          </p:nvPr>
        </p:nvSpPr>
        <p:spPr>
          <a:xfrm>
            <a:off x="1030164" y="164055"/>
            <a:ext cx="10040939" cy="814107"/>
          </a:xfrm>
        </p:spPr>
        <p:txBody>
          <a:bodyPr/>
          <a:p>
            <a:pPr algn="ctr"/>
            <a:r>
              <a:rPr b="1" dirty="0" sz="4400" lang="ru-RU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Клинический случай №1</a:t>
            </a:r>
            <a:endParaRPr dirty="0" lang="ru-RU">
              <a:solidFill>
                <a:schemeClr val="tx1"/>
              </a:solidFill>
            </a:endParaRPr>
          </a:p>
        </p:txBody>
      </p:sp>
      <p:sp>
        <p:nvSpPr>
          <p:cNvPr id="1048615" name="Прямоугольник 4"/>
          <p:cNvSpPr/>
          <p:nvPr/>
        </p:nvSpPr>
        <p:spPr>
          <a:xfrm>
            <a:off x="6235700" y="978162"/>
            <a:ext cx="5956300" cy="7406640"/>
          </a:xfrm>
          <a:prstGeom prst="rect"/>
        </p:spPr>
        <p:txBody>
          <a:bodyPr wrap="square">
            <a:spAutoFit/>
          </a:bodyPr>
          <a:p>
            <a:pPr indent="-457200" marL="457200">
              <a:buFont typeface="Wingdings" panose="05000000000000000000" pitchFamily="2" charset="2"/>
              <a:buChar char="§"/>
            </a:pPr>
            <a:r>
              <a:rPr dirty="0" sz="2000" lang="en-US">
                <a:latin typeface="Times New Roman" pitchFamily="18" charset="0"/>
                <a:cs typeface="Times New Roman" pitchFamily="18" charset="0"/>
              </a:rPr>
              <a:t>A, B – </a:t>
            </a:r>
            <a:r>
              <a:rPr dirty="0" sz="2000" lang="ru-RU">
                <a:latin typeface="Times New Roman" pitchFamily="18" charset="0"/>
                <a:cs typeface="Times New Roman" pitchFamily="18" charset="0"/>
              </a:rPr>
              <a:t>КТ костей таза в коронарной плоскости, крупный (16 мм в диаметре) участок остеосклероза в правой лонной кости, с нарушением целостности кортикальной кости </a:t>
            </a:r>
          </a:p>
          <a:p>
            <a:pPr indent="-457200" marL="457200">
              <a:buFont typeface="Wingdings" panose="05000000000000000000" pitchFamily="2" charset="2"/>
              <a:buChar char="§"/>
            </a:pPr>
            <a:endParaRPr dirty="0" sz="2000" lang="ru-RU">
              <a:latin typeface="Times New Roman" pitchFamily="18" charset="0"/>
              <a:cs typeface="Times New Roman" pitchFamily="18" charset="0"/>
            </a:endParaRPr>
          </a:p>
          <a:p>
            <a:pPr indent="-457200" marL="457200">
              <a:buFont typeface="Wingdings" panose="05000000000000000000" pitchFamily="2" charset="2"/>
              <a:buChar char="§"/>
            </a:pPr>
            <a:r>
              <a:rPr dirty="0" sz="2000" lang="en-US">
                <a:latin typeface="Times New Roman" pitchFamily="18" charset="0"/>
                <a:cs typeface="Times New Roman" pitchFamily="18" charset="0"/>
              </a:rPr>
              <a:t>C,</a:t>
            </a:r>
            <a:r>
              <a:rPr dirty="0" sz="2000" lang="ru-RU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sz="2000" lang="en-US">
                <a:latin typeface="Times New Roman" pitchFamily="18" charset="0"/>
                <a:cs typeface="Times New Roman" pitchFamily="18" charset="0"/>
              </a:rPr>
              <a:t>D</a:t>
            </a:r>
            <a:r>
              <a:rPr dirty="0" sz="2000" lang="ru-RU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sz="2000" lang="en-US">
                <a:latin typeface="Times New Roman" pitchFamily="18" charset="0"/>
                <a:cs typeface="Times New Roman" pitchFamily="18" charset="0"/>
              </a:rPr>
              <a:t>E – </a:t>
            </a:r>
            <a:r>
              <a:rPr dirty="0" sz="2000" lang="ru-RU">
                <a:latin typeface="Times New Roman" pitchFamily="18" charset="0"/>
                <a:cs typeface="Times New Roman" pitchFamily="18" charset="0"/>
              </a:rPr>
              <a:t>Окраска гематоксилином и эозином биопсийного материала правой лонной кости, подтверждающая диагноз атипичного эностоза. (С) 4-кратное увеличение биопсийного материала правой лонной кости, показывающая переход между костным островком, состоящим из кортикальной кости (слева) и трабекулярной кости (справа). (D) 20-кратное увеличение эностоза, показывающее плотную пластинчатую костную ткань с небольшими остеоцитами. (E) 40-кратное увеличение эностоза, показывающее многочисленные остеоны</a:t>
            </a:r>
          </a:p>
          <a:p>
            <a:pPr indent="-457200" marL="457200">
              <a:buFont typeface="Wingdings" panose="05000000000000000000" pitchFamily="2" charset="2"/>
              <a:buChar char="§"/>
            </a:pPr>
            <a:endParaRPr dirty="0" sz="2000" lang="ru-RU">
              <a:latin typeface="Times New Roman" pitchFamily="18" charset="0"/>
              <a:cs typeface="Times New Roman" pitchFamily="18" charset="0"/>
            </a:endParaRPr>
          </a:p>
          <a:p>
            <a:endParaRPr dirty="0" sz="2000" lang="ru-RU">
              <a:latin typeface="Times New Roman" pitchFamily="18" charset="0"/>
              <a:cs typeface="Times New Roman" pitchFamily="18" charset="0"/>
            </a:endParaRPr>
          </a:p>
          <a:p>
            <a:endParaRPr dirty="0" sz="2000" lang="ru-RU">
              <a:latin typeface="Times New Roman" pitchFamily="18" charset="0"/>
              <a:cs typeface="Times New Roman" pitchFamily="18" charset="0"/>
            </a:endParaRPr>
          </a:p>
          <a:p>
            <a:endParaRPr dirty="0" sz="2000"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97158" name="Рисунок 5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303191" y="983595"/>
            <a:ext cx="5742009" cy="5742112"/>
          </a:xfrm>
          <a:prstGeom prst="rect"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9" name="Заголовок 1"/>
          <p:cNvSpPr>
            <a:spLocks noGrp="1"/>
          </p:cNvSpPr>
          <p:nvPr>
            <p:ph type="title"/>
          </p:nvPr>
        </p:nvSpPr>
        <p:spPr>
          <a:xfrm>
            <a:off x="1030164" y="164055"/>
            <a:ext cx="10040939" cy="814107"/>
          </a:xfrm>
        </p:spPr>
        <p:txBody>
          <a:bodyPr/>
          <a:p>
            <a:pPr algn="ctr"/>
            <a:r>
              <a:rPr b="1" dirty="0" sz="4400" lang="ru-RU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Клинический случай №2</a:t>
            </a:r>
            <a:endParaRPr dirty="0" lang="ru-RU">
              <a:solidFill>
                <a:schemeClr val="tx1"/>
              </a:solidFill>
            </a:endParaRPr>
          </a:p>
        </p:txBody>
      </p:sp>
      <p:sp>
        <p:nvSpPr>
          <p:cNvPr id="1048620" name="Прямоугольник 4"/>
          <p:cNvSpPr/>
          <p:nvPr/>
        </p:nvSpPr>
        <p:spPr>
          <a:xfrm>
            <a:off x="8148320" y="1164696"/>
            <a:ext cx="4043680" cy="5577840"/>
          </a:xfrm>
          <a:prstGeom prst="rect"/>
        </p:spPr>
        <p:txBody>
          <a:bodyPr wrap="square">
            <a:spAutoFit/>
          </a:bodyPr>
          <a:p>
            <a:pPr indent="-457200" marL="457200">
              <a:buFont typeface="Wingdings" panose="05000000000000000000" pitchFamily="2" charset="2"/>
              <a:buChar char="§"/>
            </a:pPr>
            <a:r>
              <a:rPr dirty="0" sz="2000" lang="en-US">
                <a:latin typeface="Times New Roman" pitchFamily="18" charset="0"/>
                <a:cs typeface="Times New Roman" pitchFamily="18" charset="0"/>
              </a:rPr>
              <a:t>A – </a:t>
            </a:r>
            <a:r>
              <a:rPr dirty="0" sz="2000" lang="ru-RU">
                <a:latin typeface="Times New Roman" pitchFamily="18" charset="0"/>
                <a:cs typeface="Times New Roman" pitchFamily="18" charset="0"/>
              </a:rPr>
              <a:t>КТ костей таза в аксиальной плоскости, крупный (18 мм в диаметре) участок остеосклероза в крыле правой подвздошной кости</a:t>
            </a:r>
          </a:p>
          <a:p>
            <a:pPr indent="-457200" marL="457200">
              <a:buFont typeface="Wingdings" panose="05000000000000000000" pitchFamily="2" charset="2"/>
              <a:buChar char="§"/>
            </a:pPr>
            <a:endParaRPr dirty="0" sz="2000" lang="ru-RU">
              <a:latin typeface="Times New Roman" pitchFamily="18" charset="0"/>
              <a:cs typeface="Times New Roman" pitchFamily="18" charset="0"/>
            </a:endParaRPr>
          </a:p>
          <a:p>
            <a:pPr indent="-457200" marL="457200">
              <a:buFont typeface="Wingdings" panose="05000000000000000000" pitchFamily="2" charset="2"/>
              <a:buChar char="§"/>
            </a:pPr>
            <a:r>
              <a:rPr dirty="0" sz="2000" lang="en-US">
                <a:latin typeface="Times New Roman" pitchFamily="18" charset="0"/>
                <a:cs typeface="Times New Roman" pitchFamily="18" charset="0"/>
              </a:rPr>
              <a:t>B – </a:t>
            </a:r>
            <a:r>
              <a:rPr dirty="0" sz="2000" lang="ru-RU">
                <a:latin typeface="Times New Roman" pitchFamily="18" charset="0"/>
                <a:cs typeface="Times New Roman" pitchFamily="18" charset="0"/>
              </a:rPr>
              <a:t>Повторная КТ через 10 лет. Увеличение участка остеосклероза до 27 мм в диаметре</a:t>
            </a:r>
          </a:p>
          <a:p>
            <a:pPr indent="-457200" marL="457200">
              <a:buFont typeface="Wingdings" panose="05000000000000000000" pitchFamily="2" charset="2"/>
              <a:buChar char="§"/>
            </a:pPr>
            <a:endParaRPr dirty="0" sz="2000" lang="ru-RU">
              <a:latin typeface="Times New Roman" pitchFamily="18" charset="0"/>
              <a:cs typeface="Times New Roman" pitchFamily="18" charset="0"/>
            </a:endParaRPr>
          </a:p>
          <a:p>
            <a:pPr indent="-457200" marL="457200">
              <a:buFont typeface="Wingdings" panose="05000000000000000000" pitchFamily="2" charset="2"/>
              <a:buChar char="§"/>
            </a:pPr>
            <a:r>
              <a:rPr dirty="0" sz="2000" lang="en-US">
                <a:latin typeface="Times New Roman" pitchFamily="18" charset="0"/>
                <a:cs typeface="Times New Roman" pitchFamily="18" charset="0"/>
              </a:rPr>
              <a:t>C – </a:t>
            </a:r>
            <a:r>
              <a:rPr dirty="0" sz="2000" lang="ru-RU">
                <a:latin typeface="Times New Roman" pitchFamily="18" charset="0"/>
                <a:cs typeface="Times New Roman" pitchFamily="18" charset="0"/>
              </a:rPr>
              <a:t>ОФЭКТ-КТ демонстрирует умеренное накопление радиофармпрепарата </a:t>
            </a:r>
          </a:p>
          <a:p>
            <a:pPr indent="-457200" marL="457200">
              <a:buFont typeface="Wingdings" panose="05000000000000000000" pitchFamily="2" charset="2"/>
              <a:buChar char="§"/>
            </a:pPr>
            <a:endParaRPr dirty="0" sz="2000" lang="ru-RU">
              <a:latin typeface="Times New Roman" pitchFamily="18" charset="0"/>
              <a:cs typeface="Times New Roman" pitchFamily="18" charset="0"/>
            </a:endParaRPr>
          </a:p>
          <a:p>
            <a:pPr indent="-457200" marL="457200">
              <a:buFont typeface="Wingdings" panose="05000000000000000000" pitchFamily="2" charset="2"/>
              <a:buChar char="§"/>
            </a:pPr>
            <a:endParaRPr dirty="0" sz="2000"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97159" name="Рисунок 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22627" y="1049282"/>
            <a:ext cx="7988125" cy="5605518"/>
          </a:xfrm>
          <a:prstGeom prst="rect"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Заголовок 1"/>
          <p:cNvSpPr>
            <a:spLocks noGrp="1"/>
          </p:cNvSpPr>
          <p:nvPr>
            <p:ph type="title"/>
          </p:nvPr>
        </p:nvSpPr>
        <p:spPr>
          <a:xfrm>
            <a:off x="1030164" y="164055"/>
            <a:ext cx="10040939" cy="814107"/>
          </a:xfrm>
        </p:spPr>
        <p:txBody>
          <a:bodyPr/>
          <a:p>
            <a:pPr algn="ctr"/>
            <a:r>
              <a:rPr b="1" dirty="0" sz="4400" lang="ru-RU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Клинический случай №3</a:t>
            </a:r>
            <a:endParaRPr dirty="0" lang="ru-RU">
              <a:solidFill>
                <a:schemeClr val="tx1"/>
              </a:solidFill>
            </a:endParaRPr>
          </a:p>
        </p:txBody>
      </p:sp>
      <p:sp>
        <p:nvSpPr>
          <p:cNvPr id="1048625" name="Прямоугольник 4"/>
          <p:cNvSpPr/>
          <p:nvPr/>
        </p:nvSpPr>
        <p:spPr>
          <a:xfrm>
            <a:off x="8148320" y="1164696"/>
            <a:ext cx="4043680" cy="5577841"/>
          </a:xfrm>
          <a:prstGeom prst="rect"/>
        </p:spPr>
        <p:txBody>
          <a:bodyPr wrap="square">
            <a:spAutoFit/>
          </a:bodyPr>
          <a:p>
            <a:pPr indent="-457200" marL="457200">
              <a:buFont typeface="Wingdings" panose="05000000000000000000" pitchFamily="2" charset="2"/>
              <a:buChar char="§"/>
            </a:pPr>
            <a:r>
              <a:rPr dirty="0" sz="2000" lang="en-US">
                <a:latin typeface="Times New Roman" pitchFamily="18" charset="0"/>
                <a:cs typeface="Times New Roman" pitchFamily="18" charset="0"/>
              </a:rPr>
              <a:t>A – </a:t>
            </a:r>
            <a:r>
              <a:rPr dirty="0" sz="2000" lang="ru-RU">
                <a:latin typeface="Times New Roman" pitchFamily="18" charset="0"/>
                <a:cs typeface="Times New Roman" pitchFamily="18" charset="0"/>
              </a:rPr>
              <a:t>КТ костей таза в аксиальной плоскости, крупный (16 мм в диаметре) участок остеосклероза в задней колонне левой вертлужной впадины</a:t>
            </a:r>
          </a:p>
          <a:p>
            <a:pPr indent="-457200" marL="457200">
              <a:buFont typeface="Wingdings" panose="05000000000000000000" pitchFamily="2" charset="2"/>
              <a:buChar char="§"/>
            </a:pPr>
            <a:endParaRPr dirty="0" sz="2000" lang="ru-RU">
              <a:latin typeface="Times New Roman" pitchFamily="18" charset="0"/>
              <a:cs typeface="Times New Roman" pitchFamily="18" charset="0"/>
            </a:endParaRPr>
          </a:p>
          <a:p>
            <a:pPr indent="-457200" marL="457200">
              <a:buFont typeface="Wingdings" panose="05000000000000000000" pitchFamily="2" charset="2"/>
              <a:buChar char="§"/>
            </a:pPr>
            <a:r>
              <a:rPr dirty="0" sz="2000" lang="en-US">
                <a:latin typeface="Times New Roman" pitchFamily="18" charset="0"/>
                <a:cs typeface="Times New Roman" pitchFamily="18" charset="0"/>
              </a:rPr>
              <a:t>B – </a:t>
            </a:r>
            <a:r>
              <a:rPr dirty="0" sz="2000" lang="ru-RU">
                <a:latin typeface="Times New Roman" pitchFamily="18" charset="0"/>
                <a:cs typeface="Times New Roman" pitchFamily="18" charset="0"/>
              </a:rPr>
              <a:t>Повторная КТ через 4 года. Увеличение участка остеосклероза до 21 мм в диаметре</a:t>
            </a:r>
          </a:p>
          <a:p>
            <a:pPr indent="-457200" marL="457200">
              <a:buFont typeface="Wingdings" panose="05000000000000000000" pitchFamily="2" charset="2"/>
              <a:buChar char="§"/>
            </a:pPr>
            <a:endParaRPr dirty="0" sz="2000" lang="ru-RU">
              <a:latin typeface="Times New Roman" pitchFamily="18" charset="0"/>
              <a:cs typeface="Times New Roman" pitchFamily="18" charset="0"/>
            </a:endParaRPr>
          </a:p>
          <a:p>
            <a:pPr indent="-457200" marL="457200">
              <a:buFont typeface="Wingdings" panose="05000000000000000000" pitchFamily="2" charset="2"/>
              <a:buChar char="§"/>
            </a:pPr>
            <a:r>
              <a:rPr dirty="0" sz="2000" lang="en-US">
                <a:latin typeface="Times New Roman" pitchFamily="18" charset="0"/>
                <a:cs typeface="Times New Roman" pitchFamily="18" charset="0"/>
              </a:rPr>
              <a:t>C – </a:t>
            </a:r>
            <a:r>
              <a:rPr dirty="0" sz="2000" lang="ru-RU">
                <a:latin typeface="Times New Roman" pitchFamily="18" charset="0"/>
                <a:cs typeface="Times New Roman" pitchFamily="18" charset="0"/>
              </a:rPr>
              <a:t>Типичная структура и плотность (998 ед. Х.) для эностоза, несмотря на увеличение размеров</a:t>
            </a:r>
          </a:p>
          <a:p>
            <a:pPr indent="-457200" marL="457200">
              <a:buFont typeface="Wingdings" panose="05000000000000000000" pitchFamily="2" charset="2"/>
              <a:buChar char="§"/>
            </a:pPr>
            <a:endParaRPr dirty="0" sz="2000" lang="ru-RU">
              <a:latin typeface="Times New Roman" pitchFamily="18" charset="0"/>
              <a:cs typeface="Times New Roman" pitchFamily="18" charset="0"/>
            </a:endParaRPr>
          </a:p>
          <a:p>
            <a:pPr indent="-457200" marL="457200">
              <a:buFont typeface="Wingdings" panose="05000000000000000000" pitchFamily="2" charset="2"/>
              <a:buChar char="§"/>
            </a:pPr>
            <a:endParaRPr dirty="0" sz="2000"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97160" name="Рисунок 3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/>
          <a:srcRect l="28751" t="21193" r="13980" b="17111"/>
          <a:stretch>
            <a:fillRect/>
          </a:stretch>
        </p:blipFill>
        <p:spPr>
          <a:xfrm>
            <a:off x="101599" y="1164696"/>
            <a:ext cx="7942959" cy="4813038"/>
          </a:xfrm>
          <a:prstGeom prst="rect"/>
        </p:spPr>
      </p:pic>
    </p:spTree>
  </p:cSld>
  <p:clrMapOvr>
    <a:masterClrMapping/>
  </p:clrMapOvr>
</p:sld>
</file>

<file path=ppt/theme/_rels/theme1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Ион">
  <a:themeElements>
    <a:clrScheme name="Ион">
      <a:dk1>
        <a:sysClr lastClr="000000" val="windowText"/>
      </a:dk1>
      <a:lt1>
        <a:sysClr lastClr="FFFFFF" val="window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r="5400000" dist="254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r="5400000" dist="381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dir="tl" rig="threePt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>
            <a:fillRect/>
          </a:stretch>
        </a:blipFill>
      </a:bgFillStyleLst>
    </a:fmtScheme>
  </a:themeElements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Override1.xml><?xml version="1.0" encoding="utf-8"?>
<a:themeOverride xmlns:a="http://schemas.openxmlformats.org/drawingml/2006/main">
  <a:clrScheme name="Ион">
    <a:dk1>
      <a:sysClr lastClr="000000" val="windowText"/>
    </a:dk1>
    <a:lt1>
      <a:sysClr lastClr="FFFFFF" val="window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4849A"/>
    </a:accent5>
    <a:accent6>
      <a:srgbClr val="9E5E9B"/>
    </a:accent6>
    <a:hlink>
      <a:srgbClr val="58C1BA"/>
    </a:hlink>
    <a:folHlink>
      <a:srgbClr val="9DFFCB"/>
    </a:folHlink>
  </a:clrScheme>
</a:themeOverrid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Презентация PowerPoint</dc:title>
  <dc:creator>DOC_ST</dc:creator>
  <cp:lastModifiedBy>Вадим</cp:lastModifiedBy>
  <dcterms:created xsi:type="dcterms:W3CDTF">2016-02-20T15:06:10Z</dcterms:created>
  <dcterms:modified xsi:type="dcterms:W3CDTF">2023-02-27T05:52:35Z</dcterms:modified>
</cp:coreProperties>
</file>