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88" r:id="rId3"/>
    <p:sldId id="259" r:id="rId4"/>
    <p:sldId id="274" r:id="rId5"/>
    <p:sldId id="281" r:id="rId6"/>
    <p:sldId id="279" r:id="rId7"/>
    <p:sldId id="278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8F4"/>
    <a:srgbClr val="DA96EA"/>
    <a:srgbClr val="9D25B9"/>
    <a:srgbClr val="663300"/>
    <a:srgbClr val="26E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BBE4F-6F42-4B5E-BFEF-07916B440D0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92AA7-6B6D-49E4-B73F-1508A0E4E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8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F8C7-0190-4410-A218-DE6C1AC9D8F6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F136-DB2F-4867-9044-292755D20A1D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7082-F246-4329-8CD2-93D210F3E2F4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A0B0-C0F4-4F90-8037-C74496D4D15F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681B-143A-48CA-A633-013534DC23B1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153C-A92E-43F2-B386-E6B2F3F7DF9A}" type="datetime1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950D-9561-4BFB-BF96-5E92D5DB4F92}" type="datetime1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89C5-474F-41B0-A16E-A275774B3E6B}" type="datetime1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F2D4-EE55-4F9D-BFB2-2304A61498F9}" type="datetime1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10A-17F1-464C-BDAA-939EC34EAEDF}" type="datetime1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E66-8935-4568-ABF0-CC2FBE3E8D0D}" type="datetime1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8341C-6635-4C2B-AB70-760C79520911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Университет имени профессора  В. Ф.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Министерства здравоохранения Российской Федерации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Фармацевтический колледж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30835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«Внутриаптечный контроль раствора кальция хлорида»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284984"/>
            <a:ext cx="8807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Дисциплина: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Контроль качества лекарственных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3783348"/>
            <a:ext cx="1842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33.02.01 Фармация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4869160"/>
            <a:ext cx="262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Саенко О.С.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5238492"/>
            <a:ext cx="3016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Проверила: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Ростовцева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6453336"/>
            <a:ext cx="1526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Красноярск, 2022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03480" y="119675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endParaRPr lang="ru-RU" i="1" dirty="0" smtClean="0"/>
          </a:p>
          <a:p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39484" y="1124744"/>
            <a:ext cx="8532948" cy="578882"/>
          </a:xfrm>
          <a:prstGeom prst="round2Diag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endParaRPr lang="ru-RU" sz="2800" dirty="0" smtClean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Протокол № 1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 лекарственной формы: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Calcii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chloridi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2% - 250 ml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физиолечения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контроль 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131965"/>
              </p:ext>
            </p:extLst>
          </p:nvPr>
        </p:nvGraphicFramePr>
        <p:xfrm>
          <a:off x="1547664" y="3933056"/>
          <a:ext cx="5760640" cy="16840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68760"/>
                <a:gridCol w="2891880"/>
              </a:tblGrid>
              <a:tr h="129614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ППК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.11.22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Aq.purificatae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 250 ml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Calcii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chloridi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          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2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ml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Calcii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chloridi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Aq.purificatae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250/3*2=167 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2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ml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66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16216" y="642865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Органолептический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pPr lvl="0"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Бесцветная прозрачная жидкость без запаха и механических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включений.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69033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Физический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pPr lvl="0"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250 ml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250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100%   Х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Д.О.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мл +/- 2,5  [247,5– 252,5]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404664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Реакции на подлинность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3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кальция хлорид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 кальция Са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Реакция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раствором оксалата аммония - образуется белый осадок, нерастворимый в уксусной кислоте разведенной 30 % и аммиака растворе 10 %, растворимый в разведённых неорганических кислотах, реакция фармакопейная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СаС1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(NH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СаС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 +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2NH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C1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СаС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1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2068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Соль кальция, смоченная хлористоводородной кислотой 25%, и внесенная в бесцветное пламя, окрашивает его в кирпично-красный цвет. Реакция фармакопейная. Взаимодействие препарата с серной кислотой или сульфатами щелочных металлов с образованием белого осадка сульфата кальция:</a:t>
            </a: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CaSO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2HCI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CaSO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высокой растворимости сульфата кальция (2 г/л) осаждение возможно только из достаточно концентрированных растворов солей кальция. Более полное осаждение сульфата происходит при добавлении к раствору этилового спирта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18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0648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Гексацианоферрат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калия K4[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(СN)6] с солями кальция образует в слабощелочной среде белый кристаллический осадок, нерастворимый в уксусной кислоте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CaCI2 + K4[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(CN)6] + NH4CI → CaKNH4[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(CN)6]↓ +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3КС1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Са2+ + К+ + [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(CN)6]4-+ NH4+ → CaKNH4[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(CN)6]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Хлорид-ион CI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раствором серебра нитрата (в присутствии азотной кислоты разведенной 16 %) образуется белый творожистый осадок, нерастворимый в азотной кислоте разведенной 16 % и растворимый в аммиака растворе 10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%: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CaCI2 + 2AgNO3 → Ca(NO3)2  + 2AgCI↓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6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03480" y="119675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95536" y="332656"/>
                <a:ext cx="8496944" cy="58309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Количественное определение</a:t>
                </a:r>
              </a:p>
              <a:p>
                <a:pPr algn="ctr"/>
                <a:endParaRPr lang="ru-RU" sz="9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 </a:t>
                </a:r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комплексонометрии</a:t>
                </a:r>
              </a:p>
              <a:p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1 мл ЛФ прибавляют 4-5 мл аммиачного буферного раствора, 5-7 капель раствора кислотного хром тёмно-синего и титруют 0,05 М раствором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Трилона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 до сине-фиолетового окрашивания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0" i="0" smtClean="0">
                          <a:latin typeface="Cambria Math"/>
                        </a:rPr>
                        <m:t>Т</m:t>
                      </m:r>
                      <m:f>
                        <m:fPr>
                          <m:ctrlPr>
                            <a:rPr lang="ru-RU" sz="200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/>
                            <m:t>х</m:t>
                          </m:r>
                        </m:num>
                        <m:den>
                          <m:r>
                            <a:rPr lang="ru-RU" sz="2000"/>
                            <m:t>у</m:t>
                          </m:r>
                        </m:den>
                      </m:f>
                      <m:r>
                        <a:rPr lang="ru-RU" sz="2000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/>
                            <m:t>C</m:t>
                          </m:r>
                          <m:r>
                            <a:rPr lang="ru-RU" sz="2000"/>
                            <m:t>э</m:t>
                          </m:r>
                          <m:r>
                            <a:rPr lang="ru-RU" sz="2000" i="1"/>
                            <m:t>∗</m:t>
                          </m:r>
                          <m:r>
                            <a:rPr lang="ru-RU" sz="2000"/>
                            <m:t>Мэ</m:t>
                          </m:r>
                        </m:num>
                        <m:den>
                          <m:r>
                            <a:rPr lang="en-US" sz="2000" i="1"/>
                            <m:t>1000</m:t>
                          </m:r>
                        </m:den>
                      </m:f>
                      <m:r>
                        <a:rPr lang="ru-RU" sz="2000" b="0" i="0" smtClean="0">
                          <a:latin typeface="Cambria Math"/>
                        </a:rPr>
                        <m:t>                          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V</m:t>
                      </m:r>
                      <m:r>
                        <a:rPr lang="ru-RU" sz="2000">
                          <a:latin typeface="Cambria Math"/>
                        </a:rPr>
                        <m:t>ор=</m:t>
                      </m:r>
                      <m:f>
                        <m:fPr>
                          <m:ctrlPr>
                            <a:rPr lang="ru-RU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/>
                            </a:rPr>
                            <m:t>а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Т</m:t>
                          </m:r>
                        </m:den>
                      </m:f>
                      <m:r>
                        <a:rPr lang="ru-RU" sz="2000" b="0" i="1" smtClean="0">
                          <a:latin typeface="Cambria Math"/>
                        </a:rPr>
                        <m:t>                              </m:t>
                      </m:r>
                      <m:r>
                        <a:rPr lang="ru-RU" sz="2000" i="1">
                          <a:latin typeface="Cambria Math"/>
                        </a:rPr>
                        <m:t>Х гр</m:t>
                      </m:r>
                      <m:r>
                        <a:rPr lang="ru-RU" sz="20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V</m:t>
                          </m:r>
                          <m:r>
                            <a:rPr lang="ru-RU" sz="2000" i="1">
                              <a:latin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K</m:t>
                          </m:r>
                          <m:r>
                            <a:rPr lang="ru-RU" sz="2000">
                              <a:latin typeface="Cambria Math"/>
                            </a:rPr>
                            <m:t>п</m:t>
                          </m:r>
                          <m:r>
                            <a:rPr lang="ru-RU" sz="2000" i="1">
                              <a:latin typeface="Cambria Math"/>
                            </a:rPr>
                            <m:t>∗</m:t>
                          </m:r>
                          <m:r>
                            <a:rPr lang="ru-RU" sz="2000">
                              <a:latin typeface="Cambria Math"/>
                            </a:rPr>
                            <m:t>Тх/у</m:t>
                          </m:r>
                          <m:r>
                            <a:rPr lang="ru-RU" sz="2000" i="1">
                              <a:latin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  <m:r>
                            <a:rPr lang="ru-RU" sz="2000" i="1">
                              <a:latin typeface="Cambria Math"/>
                            </a:rPr>
                            <m:t> ЛФ</m:t>
                          </m:r>
                        </m:den>
                      </m:f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:endParaRPr lang="ru-RU" sz="1600" b="0" i="1" dirty="0" smtClean="0">
                  <a:latin typeface="Cambria Math"/>
                </a:endParaRP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5,0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250 мл 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=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0,02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а – 1 мл </m:t>
                      </m:r>
                    </m:oMath>
                  </m:oMathPara>
                </a14:m>
                <a:endPara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V</m:t>
                    </m:r>
                    <m:r>
                      <a:rPr lang="ru-RU" sz="2000">
                        <a:latin typeface="Cambria Math"/>
                      </a:rPr>
                      <m:t>ор=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>
                            <a:latin typeface="Cambria Math"/>
                          </a:rPr>
                          <m:t>0,02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0,010954</m:t>
                        </m:r>
                      </m:den>
                    </m:f>
                    <m:r>
                      <a:rPr lang="ru-RU" sz="2000" i="1">
                        <a:latin typeface="Cambria Math"/>
                      </a:rPr>
                      <m:t>=1,82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</a:t>
                </a:r>
                <a:endParaRPr lang="ru-RU" sz="2000" b="0" i="0" dirty="0" smtClean="0">
                  <a:latin typeface="Cambria Math"/>
                </a:endParaRPr>
              </a:p>
              <a:p>
                <a:pPr/>
                <a:r>
                  <a:rPr lang="ru-RU" sz="1600" dirty="0" smtClean="0">
                    <a:latin typeface="Cambria Math"/>
                  </a:rPr>
                  <a:t> </a:t>
                </a:r>
                <a:endParaRPr lang="ru-RU" sz="1600" b="0" i="0" dirty="0" smtClean="0">
                  <a:latin typeface="Cambria Math"/>
                </a:endParaRPr>
              </a:p>
              <a:p>
                <a:pPr/>
                <a:r>
                  <a:rPr lang="ru-RU" sz="1600" dirty="0" smtClean="0"/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Х гр</m:t>
                    </m:r>
                    <m:r>
                      <a:rPr lang="ru-RU" sz="2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>
                            <a:latin typeface="Cambria Math"/>
                          </a:rPr>
                          <m:t>1,8</m:t>
                        </m:r>
                        <m:r>
                          <a:rPr lang="ru-RU" sz="2000" i="1">
                            <a:latin typeface="Cambria Math"/>
                          </a:rPr>
                          <m:t>∗</m:t>
                        </m:r>
                        <m:r>
                          <a:rPr lang="en-US" sz="2000">
                            <a:latin typeface="Cambria Math"/>
                          </a:rPr>
                          <m:t>1</m:t>
                        </m:r>
                        <m:r>
                          <a:rPr lang="ru-RU" sz="2000" i="1">
                            <a:latin typeface="Cambria Math"/>
                          </a:rPr>
                          <m:t>∗</m:t>
                        </m:r>
                        <m:r>
                          <a:rPr lang="ru-RU" sz="2000">
                            <a:latin typeface="Cambria Math"/>
                          </a:rPr>
                          <m:t>0,010954</m:t>
                        </m:r>
                        <m:r>
                          <a:rPr lang="ru-RU" sz="2000" i="1">
                            <a:latin typeface="Cambria Math"/>
                          </a:rPr>
                          <m:t>∗</m:t>
                        </m:r>
                        <m:r>
                          <a:rPr lang="en-US" sz="2000">
                            <a:latin typeface="Cambria Math"/>
                          </a:rPr>
                          <m:t>250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ru-RU" sz="2000" i="1">
                        <a:latin typeface="Cambria Math"/>
                      </a:rPr>
                      <m:t>=4,92</m:t>
                    </m:r>
                  </m:oMath>
                </a14:m>
                <a:endParaRPr lang="ru-RU" sz="1600" dirty="0"/>
              </a:p>
              <a:p>
                <a:pPr/>
                <a:r>
                  <a:rPr lang="ru-RU" sz="1600" dirty="0" smtClean="0"/>
                  <a:t>                                    </a:t>
                </a: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496944" cy="5830955"/>
              </a:xfrm>
              <a:prstGeom prst="rect">
                <a:avLst/>
              </a:prstGeom>
              <a:blipFill rotWithShape="1">
                <a:blip r:embed="rId2"/>
                <a:stretch>
                  <a:fillRect l="-789" t="-5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4354735" y="47971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Допустимые отклонения (табл.4):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5,0 - 100 %     Х = 0,2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– 4%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Д.О. 5,0 +/- 0,2 [4,8 – 5,2] Удовлетворительно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41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отпуске</a:t>
            </a:r>
          </a:p>
          <a:p>
            <a:pPr lvl="0"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Этикетка с оранжевой сигнальной полосой «Наружное» и дополнительными «Хранить в недоступном для детей месте» и « Хранить в защищенном от света месте, при температуре не выше 25°С».</a:t>
            </a:r>
          </a:p>
        </p:txBody>
      </p:sp>
      <p:pic>
        <p:nvPicPr>
          <p:cNvPr id="2050" name="Picture 2" descr="C:\Users\1\Desktop\ШПОРЫ С ФЛЕШКИ\журнал этикеток\11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t="31005" r="9286" b="29015"/>
          <a:stretch/>
        </p:blipFill>
        <p:spPr bwMode="auto">
          <a:xfrm>
            <a:off x="1691680" y="2420888"/>
            <a:ext cx="5793432" cy="288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27784" y="3645024"/>
            <a:ext cx="3672408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Раствор Кальция хлорида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7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394</Words>
  <Application>Microsoft Office PowerPoint</Application>
  <PresentationFormat>Экран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Федеральное государственное бюджетное образовательное учреждение  высшего образования «Красноярский Государственный Медицинский  Университет имени профессора  В. Ф. Войно-Ясенецкого»                        Министерства здравоохранения Российской Федерации        Фармацевтический колледж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Windows User</cp:lastModifiedBy>
  <cp:revision>353</cp:revision>
  <dcterms:created xsi:type="dcterms:W3CDTF">2021-03-28T05:21:40Z</dcterms:created>
  <dcterms:modified xsi:type="dcterms:W3CDTF">2022-11-22T17:38:19Z</dcterms:modified>
</cp:coreProperties>
</file>