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91" r:id="rId10"/>
    <p:sldId id="279" r:id="rId11"/>
    <p:sldId id="267" r:id="rId12"/>
    <p:sldId id="282" r:id="rId13"/>
    <p:sldId id="268" r:id="rId14"/>
    <p:sldId id="272" r:id="rId15"/>
    <p:sldId id="292" r:id="rId16"/>
    <p:sldId id="285" r:id="rId17"/>
    <p:sldId id="286" r:id="rId18"/>
    <p:sldId id="287" r:id="rId19"/>
    <p:sldId id="288" r:id="rId20"/>
    <p:sldId id="295" r:id="rId21"/>
    <p:sldId id="297" r:id="rId22"/>
    <p:sldId id="298" r:id="rId23"/>
    <p:sldId id="293" r:id="rId24"/>
    <p:sldId id="277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416" y="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3B708D66-EE4E-520A-9C62-C87C83AEC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639B02EA-7EA5-2044-75D3-2DDCAE73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2E83BE25-B2FC-533C-DA50-FA7C0BD4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13489675-04B6-C138-DB01-BFC4CCB95E8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3AD96BD-2A11-BC3D-5FB8-106885773E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9">
            <a:extLst>
              <a:ext uri="{FF2B5EF4-FFF2-40B4-BE49-F238E27FC236}">
                <a16:creationId xmlns:a16="http://schemas.microsoft.com/office/drawing/2014/main" id="{B782EE15-68B8-FDDA-580E-E5D2932DBD5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7328F7E3-1A72-427D-AD1B-85CFADCDD641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SzPct val="100000"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F7EE96E8-73C2-299A-1255-289CEF63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3F51179E-1B5C-4A26-A270-93926F1203B2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SzPct val="100000"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45AD159-7F79-EE88-DB61-AD87BF7E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C258284C-3D5C-4FB5-84C9-1BC68A4A015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SzPct val="100000"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14F3AA65-EA82-77CC-4AC4-3B64C266E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2" name="Rectangle 4">
            <a:extLst>
              <a:ext uri="{FF2B5EF4-FFF2-40B4-BE49-F238E27FC236}">
                <a16:creationId xmlns:a16="http://schemas.microsoft.com/office/drawing/2014/main" id="{DE0A9624-614A-8ED7-A849-B537B8405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929D59F-AC4A-94F1-43F8-D9B99BB53D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5421705-CB3F-18CF-5464-2E53D9D514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9F320695-AAB6-31EE-C4E6-932D3EA601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8CCE2A0-7395-3CB2-F88F-9555B7AA0C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2C0AB2FA-A515-CB0B-A6DA-CDB038ECB0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F4D5DFB-DE69-31D8-C440-1EF087234B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8125CD0-DD41-9FBD-94AC-A338F6E570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8D4F66F-4DE6-99E4-59F0-041A844CC7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ADFA541B-875C-BC93-4E68-41071520C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19F1872-5DDB-A130-B125-7E5434B9FC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ED9F78F-21B9-01D8-1C3A-21F4C735EC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4D05E56-DCFA-A7C2-C39A-6AFDC029D8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D5675178-0063-0076-D5D7-B5F54B7595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7E39855-68C2-840E-0A80-E3A5FC4F3E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0642614-79C1-F8EF-B098-1B1AB4BA6C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94DB3A-A373-FD0D-7912-F9890B334E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F3B8E4B5-A93B-A5FF-46F9-DC75DF7FE1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6068F24-3283-A6F5-97FB-6B012ECCA7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F34FC102-B9E6-A0F8-E9DA-96653A6125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D8715BF-F270-00BF-A7D3-4EFD7F6FA1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50E3B86E-4F53-5293-A82A-ED26646E7B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974BDD5-2B7E-7148-3A75-FDBC782118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229373-47B1-D5E0-5704-490F0C26CA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C549-D8B1-466E-869F-B1994B90DF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27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B30A8-140A-8A76-AB82-755DD1E9C2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7FD7-AA2F-4A93-A772-3AB542EEB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64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DD78D3-BDCE-843D-E488-B9F0829987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F34E-94F0-4549-BF77-906B0CFF2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1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47AABB-EE2F-DE9E-226B-56C5CE407E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802F-F758-49E1-89F2-363CDC734F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92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AE1D6B-4A9C-E3D5-4783-45F1F16178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2653-6B0F-4193-AA8F-31DDAE2DE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97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69DFD-DD91-4244-58ED-51E224F220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7D64-0BFA-45C3-818B-B3C2DD326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9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81712A-EFFA-019F-14B8-EB22137AE0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7E72-50ED-4DF5-AFE7-C23F96E5F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33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E8F101-3B92-10A8-14F9-0BBAF825CA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E466-40B7-4948-BBF7-185945E53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65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3F04B6F-A878-4B15-9EB1-477386D289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592F-B437-4A5E-A185-073DB1F85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4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71A9C-744B-1EC0-5CFD-799B86B041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4733-A2D5-4E52-9E4A-DFAED34DD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88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A086A-FF8B-1960-AE0B-967F6A4E8C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0FF2-1EB7-4116-BEEE-2FF7EDFC03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1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CFD22A0-40E4-AE6C-DB51-CE0C78F3F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AF74AAD-DDC8-0D4D-3750-D6A9CE017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DD9DBE0D-A9B3-12E2-D6F7-6F0B8716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52C8C3F7-910F-4FC8-AE4A-5EE8F8A4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B0B6DC-7AEF-8A02-CE20-F1DE7ACBF2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77BED0-7BC9-4162-87E2-5AB26AF5D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227C2708-34EE-E1B5-54F3-5322DE74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>
            <a:extLst>
              <a:ext uri="{FF2B5EF4-FFF2-40B4-BE49-F238E27FC236}">
                <a16:creationId xmlns:a16="http://schemas.microsoft.com/office/drawing/2014/main" id="{1FD47D3E-8A37-B12C-8AB9-FAC1EAF3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525838"/>
            <a:ext cx="580548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BEEAB9DB-05B4-32EA-E90B-E7046279F094}"/>
              </a:ext>
            </a:extLst>
          </p:cNvPr>
          <p:cNvSpPr txBox="1">
            <a:spLocks noChangeArrowheads="1"/>
          </p:cNvSpPr>
          <p:nvPr/>
        </p:nvSpPr>
        <p:spPr bwMode="auto">
          <a:xfrm rot="180000">
            <a:off x="6684963" y="3452813"/>
            <a:ext cx="211137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A9FC952A-250C-A3AC-78B5-D5FE237F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2452" rIns="81638" bIns="42452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14"/>
              <a:t>Кафедра педагогики и психологии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14"/>
              <a:t> с курсом ПО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FA10A135-7BE2-35AF-FB80-29D07914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6">
            <a:extLst>
              <a:ext uri="{FF2B5EF4-FFF2-40B4-BE49-F238E27FC236}">
                <a16:creationId xmlns:a16="http://schemas.microsoft.com/office/drawing/2014/main" id="{18B3CE67-5261-80E1-73E2-5276C999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6335713"/>
            <a:ext cx="22860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1996" dirty="0"/>
              <a:t>Красноярск 2023</a:t>
            </a:r>
          </a:p>
        </p:txBody>
      </p:sp>
      <p:sp>
        <p:nvSpPr>
          <p:cNvPr id="7176" name="Text Box 7">
            <a:extLst>
              <a:ext uri="{FF2B5EF4-FFF2-40B4-BE49-F238E27FC236}">
                <a16:creationId xmlns:a16="http://schemas.microsoft.com/office/drawing/2014/main" id="{78AC3DDB-6D01-0CB3-7233-95D1E659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4114800"/>
            <a:ext cx="6988175" cy="17637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/>
          <a:lstStyle>
            <a:lvl1pPr marL="342900" indent="-288925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540" b="1" dirty="0">
                <a:latin typeface="Calibri" panose="020F0502020204030204" pitchFamily="34" charset="0"/>
              </a:rPr>
              <a:t>Практика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358" dirty="0">
                <a:latin typeface="Calibri" panose="020F0502020204030204" pitchFamily="34" charset="0"/>
              </a:rPr>
              <a:t> </a:t>
            </a:r>
            <a:r>
              <a:rPr lang="ru-RU" altLang="ru-RU" sz="2358" b="1" dirty="0"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358" b="1" dirty="0">
                <a:latin typeface="Calibri" panose="020F0502020204030204" pitchFamily="34" charset="0"/>
                <a:cs typeface="Times New Roman" panose="02020603050405020304" pitchFamily="18" charset="0"/>
              </a:rPr>
              <a:t>Специальности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358" b="1" dirty="0">
                <a:latin typeface="Calibri" panose="020F0502020204030204" pitchFamily="34" charset="0"/>
                <a:cs typeface="Times New Roman" panose="02020603050405020304" pitchFamily="18" charset="0"/>
              </a:rPr>
              <a:t>Педиатрия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ru-RU" altLang="ru-RU" sz="1451" b="1" dirty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358" dirty="0"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540" dirty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4FCCEC98-71F1-EBE9-CBC8-0D6BD945D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2330450"/>
            <a:ext cx="6318250" cy="1725613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Стресс.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8BBFE"/>
                    </a:outerShdw>
                  </a:cont>
                  <a:cont type="tree" name="">
                    <a:effect ref="fillLine"/>
                    <a:outerShdw dist="38100" dir="2700000" algn="tl">
                      <a:srgbClr val="3D5B98"/>
                    </a:outerShdw>
                  </a:cont>
                  <a:effect ref="fillLine"/>
                </a:effectDag>
                <a:latin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Психологическая защита</a:t>
            </a:r>
          </a:p>
        </p:txBody>
      </p:sp>
      <p:pic>
        <p:nvPicPr>
          <p:cNvPr id="3082" name="Picture 9">
            <a:extLst>
              <a:ext uri="{FF2B5EF4-FFF2-40B4-BE49-F238E27FC236}">
                <a16:creationId xmlns:a16="http://schemas.microsoft.com/office/drawing/2014/main" id="{209410B9-5623-E017-041F-54860D45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93863"/>
            <a:ext cx="26812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Рисунок 3">
            <a:extLst>
              <a:ext uri="{FF2B5EF4-FFF2-40B4-BE49-F238E27FC236}">
                <a16:creationId xmlns:a16="http://schemas.microsoft.com/office/drawing/2014/main" id="{993F715B-F828-314F-E139-1066F45BA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770563"/>
            <a:ext cx="1044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0E715-6CDA-555B-6C51-7F2E5021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8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cs typeface="Arial" panose="020B0604020202020204" pitchFamily="34" charset="0"/>
              </a:rPr>
              <a:t>Механизмы психологической защиты. 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Стратегии психологической защиты</a:t>
            </a:r>
          </a:p>
        </p:txBody>
      </p:sp>
      <p:pic>
        <p:nvPicPr>
          <p:cNvPr id="20483" name="Picture 2" descr="C:\Users\Алексей\Desktop\57ae41e3aa2fd.jpg">
            <a:extLst>
              <a:ext uri="{FF2B5EF4-FFF2-40B4-BE49-F238E27FC236}">
                <a16:creationId xmlns:a16="http://schemas.microsoft.com/office/drawing/2014/main" id="{C22EF409-39C0-5DEA-831E-BF8363BB83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E2BCB185-C881-5BFE-D6A3-A1D38AA3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260350"/>
            <a:ext cx="5365750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r>
              <a:rPr lang="ru-RU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Защитные механизмы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C76A0A23-E18C-FFD1-4C79-FAB0E287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412875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pSp>
        <p:nvGrpSpPr>
          <p:cNvPr id="21508" name="Group 3">
            <a:extLst>
              <a:ext uri="{FF2B5EF4-FFF2-40B4-BE49-F238E27FC236}">
                <a16:creationId xmlns:a16="http://schemas.microsoft.com/office/drawing/2014/main" id="{BF0B3401-8093-0AE5-9538-A274C189E7C0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863600"/>
            <a:ext cx="7267575" cy="2651125"/>
            <a:chOff x="272" y="544"/>
            <a:chExt cx="4578" cy="1670"/>
          </a:xfrm>
        </p:grpSpPr>
        <p:grpSp>
          <p:nvGrpSpPr>
            <p:cNvPr id="21522" name="Group 4">
              <a:extLst>
                <a:ext uri="{FF2B5EF4-FFF2-40B4-BE49-F238E27FC236}">
                  <a16:creationId xmlns:a16="http://schemas.microsoft.com/office/drawing/2014/main" id="{BFC62AA1-F02B-FEF0-EB8B-D876EE818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" y="544"/>
              <a:ext cx="4144" cy="223"/>
              <a:chOff x="706" y="544"/>
              <a:chExt cx="4144" cy="223"/>
            </a:xfrm>
          </p:grpSpPr>
          <p:sp>
            <p:nvSpPr>
              <p:cNvPr id="21524" name="Line 5">
                <a:extLst>
                  <a:ext uri="{FF2B5EF4-FFF2-40B4-BE49-F238E27FC236}">
                    <a16:creationId xmlns:a16="http://schemas.microsoft.com/office/drawing/2014/main" id="{BC715DB5-B817-8356-39A8-FDD6FECF9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" y="545"/>
                <a:ext cx="4146" cy="0"/>
              </a:xfrm>
              <a:prstGeom prst="line">
                <a:avLst/>
              </a:prstGeom>
              <a:noFill/>
              <a:ln w="19080" cap="sq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Line 6">
                <a:extLst>
                  <a:ext uri="{FF2B5EF4-FFF2-40B4-BE49-F238E27FC236}">
                    <a16:creationId xmlns:a16="http://schemas.microsoft.com/office/drawing/2014/main" id="{62270CBC-A98D-544A-C695-720DD53D5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1" y="544"/>
                <a:ext cx="0" cy="222"/>
              </a:xfrm>
              <a:prstGeom prst="line">
                <a:avLst/>
              </a:prstGeom>
              <a:noFill/>
              <a:ln w="19080" cap="sq">
                <a:solidFill>
                  <a:srgbClr val="000099"/>
                </a:solidFill>
                <a:miter lim="800000"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Line 7">
                <a:extLst>
                  <a:ext uri="{FF2B5EF4-FFF2-40B4-BE49-F238E27FC236}">
                    <a16:creationId xmlns:a16="http://schemas.microsoft.com/office/drawing/2014/main" id="{FBACE318-B07C-2714-9BF9-9C190B04F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545"/>
                <a:ext cx="0" cy="222"/>
              </a:xfrm>
              <a:prstGeom prst="line">
                <a:avLst/>
              </a:prstGeom>
              <a:noFill/>
              <a:ln w="19080" cap="sq">
                <a:solidFill>
                  <a:srgbClr val="000099"/>
                </a:solidFill>
                <a:miter lim="800000"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Line 8">
                <a:extLst>
                  <a:ext uri="{FF2B5EF4-FFF2-40B4-BE49-F238E27FC236}">
                    <a16:creationId xmlns:a16="http://schemas.microsoft.com/office/drawing/2014/main" id="{A8BF4795-33C4-C826-BF73-4340A4F5A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545"/>
                <a:ext cx="0" cy="222"/>
              </a:xfrm>
              <a:prstGeom prst="line">
                <a:avLst/>
              </a:prstGeom>
              <a:noFill/>
              <a:ln w="19080" cap="sq">
                <a:solidFill>
                  <a:srgbClr val="000099"/>
                </a:solidFill>
                <a:miter lim="800000"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Line 9">
                <a:extLst>
                  <a:ext uri="{FF2B5EF4-FFF2-40B4-BE49-F238E27FC236}">
                    <a16:creationId xmlns:a16="http://schemas.microsoft.com/office/drawing/2014/main" id="{472A6549-87DD-1153-6B64-20F427295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" y="545"/>
                <a:ext cx="0" cy="222"/>
              </a:xfrm>
              <a:prstGeom prst="line">
                <a:avLst/>
              </a:prstGeom>
              <a:noFill/>
              <a:ln w="19080" cap="sq">
                <a:solidFill>
                  <a:srgbClr val="000099"/>
                </a:solidFill>
                <a:miter lim="800000"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46" name="Text Box 10">
              <a:extLst>
                <a:ext uri="{FF2B5EF4-FFF2-40B4-BE49-F238E27FC236}">
                  <a16:creationId xmlns:a16="http://schemas.microsoft.com/office/drawing/2014/main" id="{B7C43B2F-82BC-4DEB-53D2-D31249921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817"/>
              <a:ext cx="1250" cy="13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3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Отсутствие переработки содержания </a:t>
              </a:r>
              <a:r>
                <a:rPr lang="ru-RU" altLang="ru-RU" sz="23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психотравми-рующей</a:t>
              </a:r>
              <a:r>
                <a:rPr lang="ru-RU" altLang="ru-RU" sz="23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ситуации</a:t>
              </a:r>
            </a:p>
          </p:txBody>
        </p:sp>
      </p:grpSp>
      <p:sp>
        <p:nvSpPr>
          <p:cNvPr id="14347" name="Text Box 11">
            <a:extLst>
              <a:ext uri="{FF2B5EF4-FFF2-40B4-BE49-F238E27FC236}">
                <a16:creationId xmlns:a16="http://schemas.microsoft.com/office/drawing/2014/main" id="{ABE45F97-E782-3E58-5A0C-3D2F172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295400"/>
            <a:ext cx="2417762" cy="2105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Искажение значения содержания мыслей, чувств и поведения человека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496E2EC-E6C3-9218-AA82-ED4A5215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1350963"/>
            <a:ext cx="2393950" cy="14351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Разрядка отрицательного эмоционального напряжения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E3FAF872-3C0C-739E-75F4-38A40B3B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1295400"/>
            <a:ext cx="1524000" cy="11001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Манипуля-тивного</a:t>
            </a:r>
            <a:r>
              <a:rPr lang="ru-RU" alt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типа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E9B2C8F7-E841-6E3E-F61E-B8FAD1A0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3644900"/>
            <a:ext cx="1822450" cy="16192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Реализация в действии </a:t>
            </a:r>
            <a:r>
              <a:rPr lang="ru-RU" alt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Соматизация</a:t>
            </a: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тревоги  Сублимация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4AA78D8F-E78A-C451-4A96-AF006C14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3644900"/>
            <a:ext cx="2411412" cy="11001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Регрессия Фантазирование  Уход в болезнь</a:t>
            </a:r>
          </a:p>
        </p:txBody>
      </p:sp>
      <p:grpSp>
        <p:nvGrpSpPr>
          <p:cNvPr id="21514" name="Group 16">
            <a:extLst>
              <a:ext uri="{FF2B5EF4-FFF2-40B4-BE49-F238E27FC236}">
                <a16:creationId xmlns:a16="http://schemas.microsoft.com/office/drawing/2014/main" id="{C1A0EFEA-90C4-B7C7-D9D0-D5520088C56B}"/>
              </a:ext>
            </a:extLst>
          </p:cNvPr>
          <p:cNvGrpSpPr>
            <a:grpSpLocks/>
          </p:cNvGrpSpPr>
          <p:nvPr/>
        </p:nvGrpSpPr>
        <p:grpSpPr bwMode="auto">
          <a:xfrm>
            <a:off x="434975" y="3505200"/>
            <a:ext cx="1865313" cy="2044700"/>
            <a:chOff x="274" y="2208"/>
            <a:chExt cx="1175" cy="1288"/>
          </a:xfrm>
        </p:grpSpPr>
        <p:sp>
          <p:nvSpPr>
            <p:cNvPr id="14353" name="Text Box 17">
              <a:extLst>
                <a:ext uri="{FF2B5EF4-FFF2-40B4-BE49-F238E27FC236}">
                  <a16:creationId xmlns:a16="http://schemas.microsoft.com/office/drawing/2014/main" id="{5B8AB150-E97C-0322-09DB-1B338659E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" y="2382"/>
              <a:ext cx="1175" cy="11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Вытеснение Перцептивная защита Подавление Отрицание</a:t>
              </a:r>
            </a:p>
          </p:txBody>
        </p:sp>
        <p:sp>
          <p:nvSpPr>
            <p:cNvPr id="21521" name="Line 18">
              <a:extLst>
                <a:ext uri="{FF2B5EF4-FFF2-40B4-BE49-F238E27FC236}">
                  <a16:creationId xmlns:a16="http://schemas.microsoft.com/office/drawing/2014/main" id="{8AB41C35-E4C4-7A0B-802A-B43D007BD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" y="2208"/>
              <a:ext cx="0" cy="228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5" name="Line 19">
            <a:extLst>
              <a:ext uri="{FF2B5EF4-FFF2-40B4-BE49-F238E27FC236}">
                <a16:creationId xmlns:a16="http://schemas.microsoft.com/office/drawing/2014/main" id="{0C8C923F-C1BF-E5F4-A18E-1F473BE0F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2852738"/>
            <a:ext cx="1588" cy="863600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768DF354-ACE4-9A3C-9D4F-5592FB29A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565400"/>
            <a:ext cx="1587" cy="115093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357" name="Group 21">
            <a:extLst>
              <a:ext uri="{FF2B5EF4-FFF2-40B4-BE49-F238E27FC236}">
                <a16:creationId xmlns:a16="http://schemas.microsoft.com/office/drawing/2014/main" id="{C2ABA97B-A572-ACA8-361C-23A7864A9879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500438"/>
            <a:ext cx="2297113" cy="3286125"/>
            <a:chOff x="1590" y="2205"/>
            <a:chExt cx="1447" cy="2070"/>
          </a:xfrm>
        </p:grpSpPr>
        <p:sp>
          <p:nvSpPr>
            <p:cNvPr id="14358" name="Text Box 22">
              <a:extLst>
                <a:ext uri="{FF2B5EF4-FFF2-40B4-BE49-F238E27FC236}">
                  <a16:creationId xmlns:a16="http://schemas.microsoft.com/office/drawing/2014/main" id="{D043742D-A18D-8A61-E74C-694DD343C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2296"/>
              <a:ext cx="1447" cy="19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Рационализация Интеллектуализация      Реактивное    образование Девальвация     Смещение                Проекция       Идентификация с агрессором</a:t>
              </a:r>
            </a:p>
          </p:txBody>
        </p:sp>
        <p:sp>
          <p:nvSpPr>
            <p:cNvPr id="21519" name="Line 23">
              <a:extLst>
                <a:ext uri="{FF2B5EF4-FFF2-40B4-BE49-F238E27FC236}">
                  <a16:creationId xmlns:a16="http://schemas.microsoft.com/office/drawing/2014/main" id="{D2A8CAFA-5200-06FB-9E48-8CEEAC8CD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4" y="2205"/>
              <a:ext cx="0" cy="132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55757-1891-D4CC-B119-BAB6B8EE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3" y="274638"/>
            <a:ext cx="9101137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  <a:defRPr/>
            </a:pPr>
            <a:r>
              <a:rPr lang="ru-RU" b="1" dirty="0">
                <a:solidFill>
                  <a:srgbClr val="C00000"/>
                </a:solidFill>
              </a:rPr>
              <a:t>Способы </a:t>
            </a:r>
            <a:r>
              <a:rPr lang="ru-RU" b="1" dirty="0" err="1">
                <a:solidFill>
                  <a:srgbClr val="C00000"/>
                </a:solidFill>
              </a:rPr>
              <a:t>совладания</a:t>
            </a:r>
            <a:r>
              <a:rPr lang="ru-RU" b="1" dirty="0">
                <a:solidFill>
                  <a:srgbClr val="C00000"/>
                </a:solidFill>
              </a:rPr>
              <a:t> со стрессом 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</a:t>
            </a:r>
            <a:r>
              <a:rPr lang="ru-RU" sz="3100" b="1" dirty="0" err="1">
                <a:solidFill>
                  <a:srgbClr val="C00000"/>
                </a:solidFill>
              </a:rPr>
              <a:t>копинг</a:t>
            </a:r>
            <a:r>
              <a:rPr lang="ru-RU" sz="3100" b="1" dirty="0">
                <a:solidFill>
                  <a:srgbClr val="C00000"/>
                </a:solidFill>
              </a:rPr>
              <a:t>-стратегии</a:t>
            </a:r>
            <a:r>
              <a:rPr lang="ru-RU" sz="2200" dirty="0"/>
              <a:t>.  Англ.</a:t>
            </a:r>
            <a:r>
              <a:rPr lang="en-US" sz="2200" dirty="0"/>
              <a:t>to cope-</a:t>
            </a:r>
            <a:r>
              <a:rPr lang="ru-RU" sz="2200" dirty="0"/>
              <a:t>преодолеть, совладать </a:t>
            </a:r>
            <a:r>
              <a:rPr lang="ru-RU" sz="2200" b="1" dirty="0"/>
              <a:t>)</a:t>
            </a:r>
            <a:endParaRPr lang="ru-RU" sz="2200" dirty="0"/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CD64B21E-F326-3B9C-08A5-D553149FC2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16100"/>
            <a:ext cx="8229600" cy="3197225"/>
          </a:xfrm>
        </p:spPr>
        <p:txBody>
          <a:bodyPr/>
          <a:lstStyle/>
          <a:p>
            <a:r>
              <a:rPr lang="ru-RU" altLang="ru-RU" sz="3000" b="1">
                <a:solidFill>
                  <a:srgbClr val="C00000"/>
                </a:solidFill>
              </a:rPr>
              <a:t>Активные</a:t>
            </a:r>
            <a:r>
              <a:rPr lang="ru-RU" altLang="ru-RU" sz="3000"/>
              <a:t> (конфронтация, поиск социальной поддержки, планирование, позитивное переосмысление)</a:t>
            </a:r>
          </a:p>
          <a:p>
            <a:r>
              <a:rPr lang="ru-RU" altLang="ru-RU" sz="3000" b="1">
                <a:solidFill>
                  <a:srgbClr val="C00000"/>
                </a:solidFill>
              </a:rPr>
              <a:t>Пассивные </a:t>
            </a:r>
            <a:r>
              <a:rPr lang="ru-RU" altLang="ru-RU" sz="3000"/>
              <a:t>(дистанцирование, принятие ответственности, избегание-уход от проблемы    </a:t>
            </a:r>
            <a:r>
              <a:rPr lang="ru-RU" altLang="ru-RU" sz="2400"/>
              <a:t>(Ричард С. Лазарус)</a:t>
            </a:r>
          </a:p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E9B00-26C6-05F5-6048-6984108B29C5}"/>
              </a:ext>
            </a:extLst>
          </p:cNvPr>
          <p:cNvSpPr/>
          <p:nvPr/>
        </p:nvSpPr>
        <p:spPr>
          <a:xfrm>
            <a:off x="827088" y="4868863"/>
            <a:ext cx="8058150" cy="18161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</a:rPr>
              <a:t>Люди использующие активные стратегии преодоления, ориентирующиеся на результат,  имеют более высокое качество жизни, исход заболевания благоприятный.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7A0D167A-7391-84FF-E35E-0E767CC76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013325"/>
            <a:ext cx="6699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AB459582-758E-41BF-1843-995242BB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8913"/>
            <a:ext cx="7091363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r>
              <a:rPr lang="ru-RU" altLang="ru-RU" sz="3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Копинг</a:t>
            </a:r>
            <a:r>
              <a:rPr lang="ru-RU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-поведение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2020C5EF-994F-737C-F36C-A88C5F9E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9144000" cy="17700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Это активные, преимущественно сознательные усилия личности, направленные на овладение трудной ситуацией или проблемой                                                                                                                      (Мерфи).</a:t>
            </a:r>
          </a:p>
          <a:p>
            <a:pPr eaLnBrk="1" hangingPunct="1">
              <a:buSzPct val="100000"/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Это стратегии действия, предпринимаемые человеком в ситуации психологической угрозы (Лазарус).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F410E96-E084-4451-C8C0-2583EB62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347913"/>
            <a:ext cx="40322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Цели Копинг-поведения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C7C2FA1-C085-12A7-A8E3-0C3678405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024188"/>
            <a:ext cx="3240087" cy="3817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ru-RU" alt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Приобретение психического равновесия, эффективного приспособления к жизни при проявлениях болезни и ее последствиях, оптимальная адаптация к требованиям лечения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0C099ED-4415-9467-DD54-24847C75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176588"/>
            <a:ext cx="3024188" cy="31099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Развитие познавательного отношения и мотивации больного к лечению, его активное сотрудничество, </a:t>
            </a:r>
            <a:r>
              <a:rPr lang="ru-RU" altLang="ru-RU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эмоц</a:t>
            </a:r>
            <a:r>
              <a:rPr lang="ru-RU" alt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устойчивость и терпеливость 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6F28870-9F4E-8B58-E77C-78BA58B4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921125"/>
            <a:ext cx="1873250" cy="27749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Сохранение прежнего статуса в семье и на работе, поддержание соц. контактов</a:t>
            </a:r>
          </a:p>
        </p:txBody>
      </p: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91C804C1-3140-1562-9BCC-FCA95258D4FA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2625725"/>
            <a:ext cx="1793875" cy="468313"/>
            <a:chOff x="546" y="1654"/>
            <a:chExt cx="1130" cy="295"/>
          </a:xfrm>
        </p:grpSpPr>
        <p:sp>
          <p:nvSpPr>
            <p:cNvPr id="15368" name="Text Box 8">
              <a:extLst>
                <a:ext uri="{FF2B5EF4-FFF2-40B4-BE49-F238E27FC236}">
                  <a16:creationId xmlns:a16="http://schemas.microsoft.com/office/drawing/2014/main" id="{DBC973B0-964A-58DE-B29A-8760923B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" y="1699"/>
              <a:ext cx="1036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000" b="1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Пациент</a:t>
              </a:r>
            </a:p>
          </p:txBody>
        </p:sp>
        <p:sp>
          <p:nvSpPr>
            <p:cNvPr id="24592" name="Line 9">
              <a:extLst>
                <a:ext uri="{FF2B5EF4-FFF2-40B4-BE49-F238E27FC236}">
                  <a16:creationId xmlns:a16="http://schemas.microsoft.com/office/drawing/2014/main" id="{CBB368D3-9612-889F-47F1-631C1627D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" y="1654"/>
              <a:ext cx="367" cy="132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82B8BA61-CD5A-B836-1E94-BB7587893FDC}"/>
              </a:ext>
            </a:extLst>
          </p:cNvPr>
          <p:cNvGrpSpPr>
            <a:grpSpLocks/>
          </p:cNvGrpSpPr>
          <p:nvPr/>
        </p:nvGrpSpPr>
        <p:grpSpPr bwMode="auto">
          <a:xfrm>
            <a:off x="4319588" y="2705100"/>
            <a:ext cx="1074737" cy="468313"/>
            <a:chOff x="2721" y="1704"/>
            <a:chExt cx="677" cy="295"/>
          </a:xfrm>
        </p:grpSpPr>
        <p:sp>
          <p:nvSpPr>
            <p:cNvPr id="15371" name="Text Box 11">
              <a:extLst>
                <a:ext uri="{FF2B5EF4-FFF2-40B4-BE49-F238E27FC236}">
                  <a16:creationId xmlns:a16="http://schemas.microsoft.com/office/drawing/2014/main" id="{F74B54FB-C60A-11BA-612A-6EE5C74DF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1749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000" b="1" u="sng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Врач</a:t>
              </a:r>
            </a:p>
          </p:txBody>
        </p:sp>
        <p:sp>
          <p:nvSpPr>
            <p:cNvPr id="24590" name="Line 12">
              <a:extLst>
                <a:ext uri="{FF2B5EF4-FFF2-40B4-BE49-F238E27FC236}">
                  <a16:creationId xmlns:a16="http://schemas.microsoft.com/office/drawing/2014/main" id="{53B75955-0F13-A249-33EC-209037704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1704"/>
              <a:ext cx="0" cy="87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4EB892C0-3C2F-EDF8-6C84-9CCE4CED1E82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2663825"/>
            <a:ext cx="2405062" cy="1152525"/>
            <a:chOff x="4243" y="1678"/>
            <a:chExt cx="1515" cy="726"/>
          </a:xfrm>
        </p:grpSpPr>
        <p:sp>
          <p:nvSpPr>
            <p:cNvPr id="15374" name="Text Box 14">
              <a:extLst>
                <a:ext uri="{FF2B5EF4-FFF2-40B4-BE49-F238E27FC236}">
                  <a16:creationId xmlns:a16="http://schemas.microsoft.com/office/drawing/2014/main" id="{941B16CF-E4BC-E94B-9024-4080F16D2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" y="1770"/>
              <a:ext cx="1515" cy="6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000" b="1" u="sng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Лица ближайшего окружения пациента</a:t>
              </a:r>
            </a:p>
          </p:txBody>
        </p:sp>
        <p:sp>
          <p:nvSpPr>
            <p:cNvPr id="24588" name="Line 15">
              <a:extLst>
                <a:ext uri="{FF2B5EF4-FFF2-40B4-BE49-F238E27FC236}">
                  <a16:creationId xmlns:a16="http://schemas.microsoft.com/office/drawing/2014/main" id="{A4928BE2-2CA0-CA48-C038-37E30D9C0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5" y="1678"/>
              <a:ext cx="314" cy="87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7F97DD23-BCE1-2D37-E168-ADFDD757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88913"/>
            <a:ext cx="6804025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r>
              <a:rPr lang="ru-RU" alt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Механизмы Копинг-поведения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5AA0183E-8123-F69E-E618-2D224418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20725"/>
            <a:ext cx="2808287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u="sng">
                <a:solidFill>
                  <a:srgbClr val="C50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Когнитивная сфера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DD08BFF-0182-F34F-1C37-80971864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077913"/>
            <a:ext cx="3743325" cy="5664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30200" indent="-12700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Отвлечение или переключение мыслей на другие темы 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Принятие болезни как чего-то неизбежного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Игнорирование болезни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Проблемный анализ болезни и ее последствий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Относительность в оценки болезни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Религиозность</a:t>
            </a:r>
          </a:p>
          <a:p>
            <a:pPr eaLnBrk="1" hangingPunct="1">
              <a:spcBef>
                <a:spcPts val="113"/>
              </a:spcBef>
              <a:buClr>
                <a:srgbClr val="000099"/>
              </a:buClr>
              <a:buSzPct val="83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Придание значения и смысла болезни</a:t>
            </a: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E659C14-4498-FAF7-3CED-ECBA9F39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736600"/>
            <a:ext cx="2447925" cy="7635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50"/>
              </a:spcBef>
              <a:buSzPct val="100000"/>
              <a:defRPr/>
            </a:pPr>
            <a:r>
              <a:rPr lang="ru-RU" altLang="ru-RU" sz="2200" b="1" u="sng">
                <a:solidFill>
                  <a:srgbClr val="C50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Эмоциональная сфера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4611D8E5-0B7E-4859-B3B1-D0F028A7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554163"/>
            <a:ext cx="2808288" cy="33639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Протест</a:t>
            </a:r>
          </a:p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Эмоциональная разрядка</a:t>
            </a:r>
          </a:p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Оптимизм</a:t>
            </a:r>
          </a:p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Самообвинение</a:t>
            </a:r>
          </a:p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Переживание злости</a:t>
            </a:r>
          </a:p>
          <a:p>
            <a:pPr eaLnBrk="1" hangingPunct="1">
              <a:spcBef>
                <a:spcPts val="400"/>
              </a:spcBef>
              <a:buClr>
                <a:srgbClr val="000099"/>
              </a:buClr>
              <a:buSzPct val="91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Сохранение самообладания</a:t>
            </a:r>
          </a:p>
        </p:txBody>
      </p:sp>
      <p:grpSp>
        <p:nvGrpSpPr>
          <p:cNvPr id="26631" name="Group 6">
            <a:extLst>
              <a:ext uri="{FF2B5EF4-FFF2-40B4-BE49-F238E27FC236}">
                <a16:creationId xmlns:a16="http://schemas.microsoft.com/office/drawing/2014/main" id="{62A4BB99-C17E-295B-CD62-3E82F131639B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863600"/>
            <a:ext cx="3449638" cy="5089525"/>
            <a:chOff x="3676" y="544"/>
            <a:chExt cx="2173" cy="3206"/>
          </a:xfrm>
        </p:grpSpPr>
        <p:sp>
          <p:nvSpPr>
            <p:cNvPr id="19463" name="Text Box 7">
              <a:extLst>
                <a:ext uri="{FF2B5EF4-FFF2-40B4-BE49-F238E27FC236}">
                  <a16:creationId xmlns:a16="http://schemas.microsoft.com/office/drawing/2014/main" id="{916067FD-F58B-05C9-0AFF-603A934A9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544"/>
              <a:ext cx="2173" cy="2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200" b="1" u="sng">
                  <a:solidFill>
                    <a:srgbClr val="C500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Поведенческая сфера</a:t>
              </a:r>
            </a:p>
          </p:txBody>
        </p:sp>
        <p:sp>
          <p:nvSpPr>
            <p:cNvPr id="19464" name="Text Box 8">
              <a:extLst>
                <a:ext uri="{FF2B5EF4-FFF2-40B4-BE49-F238E27FC236}">
                  <a16:creationId xmlns:a16="http://schemas.microsoft.com/office/drawing/2014/main" id="{7AD00BAA-C5B2-5FB1-6C7D-C0877F0B2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998"/>
              <a:ext cx="1843" cy="27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Отвлечение, уход в работу</a:t>
              </a:r>
            </a:p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Альтруизм</a:t>
              </a:r>
            </a:p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Компенсация удовлетворение каких-то собственных желаний</a:t>
              </a:r>
            </a:p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Уединение</a:t>
              </a:r>
            </a:p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Активное сотрудничество</a:t>
              </a:r>
            </a:p>
            <a:p>
              <a:pPr eaLnBrk="1" hangingPunct="1">
                <a:spcBef>
                  <a:spcPts val="400"/>
                </a:spcBef>
                <a:buClr>
                  <a:srgbClr val="000099"/>
                </a:buClr>
                <a:buSzPct val="91000"/>
                <a:buFont typeface="Times New Roman" panose="02020603050405020304" pitchFamily="18" charset="0"/>
                <a:buBlip>
                  <a:blip r:embed="rId3"/>
                </a:buBlip>
                <a:defRPr/>
              </a:pPr>
              <a:r>
                <a:rPr lang="ru-RU" alt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Поиск поддержк</a:t>
              </a:r>
              <a:r>
                <a:rPr lang="ru-RU" alt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и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F79A3E-81B2-D3D4-360F-C5E4E434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575" y="1016000"/>
            <a:ext cx="5545138" cy="45688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u-RU" u="sng" dirty="0"/>
              <a:t>Знание и учет механизмов психологической защиты и </a:t>
            </a:r>
            <a:r>
              <a:rPr lang="ru-RU" u="sng" dirty="0" err="1"/>
              <a:t>совладания</a:t>
            </a:r>
            <a:r>
              <a:rPr lang="ru-RU" u="sng" dirty="0"/>
              <a:t> необходимы </a:t>
            </a:r>
            <a:r>
              <a:rPr lang="ru-RU" dirty="0"/>
              <a:t>при проведении </a:t>
            </a:r>
            <a:r>
              <a:rPr lang="ru-RU" dirty="0" err="1"/>
              <a:t>патогенетически</a:t>
            </a:r>
            <a:r>
              <a:rPr lang="ru-RU" dirty="0"/>
              <a:t> обоснованных психотерапевтических мероприятий с целью </a:t>
            </a:r>
            <a:r>
              <a:rPr lang="ru-RU" u="sng" dirty="0"/>
              <a:t>повышения эффективности терапии и реабилитации</a:t>
            </a:r>
          </a:p>
        </p:txBody>
      </p:sp>
      <p:pic>
        <p:nvPicPr>
          <p:cNvPr id="28675" name="Picture 2" descr="https://opttab.ru/blog/wp-content/uploads/2019/06/vred-zdorovju-sildenafila6.jpg">
            <a:extLst>
              <a:ext uri="{FF2B5EF4-FFF2-40B4-BE49-F238E27FC236}">
                <a16:creationId xmlns:a16="http://schemas.microsoft.com/office/drawing/2014/main" id="{4860A1AE-CA04-DE77-9B12-8395213C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57338"/>
            <a:ext cx="30686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>
            <a:extLst>
              <a:ext uri="{FF2B5EF4-FFF2-40B4-BE49-F238E27FC236}">
                <a16:creationId xmlns:a16="http://schemas.microsoft.com/office/drawing/2014/main" id="{7DB6AC87-011A-D35D-6772-D55FC4659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9125" y="311150"/>
            <a:ext cx="8229600" cy="2620963"/>
          </a:xfrm>
        </p:spPr>
        <p:txBody>
          <a:bodyPr/>
          <a:lstStyle/>
          <a:p>
            <a:r>
              <a:rPr lang="ru-RU" altLang="ru-RU" b="1"/>
              <a:t>Психосоматика </a:t>
            </a:r>
            <a:r>
              <a:rPr lang="ru-RU" altLang="ru-RU"/>
              <a:t>- область медико-психологических знаний, в которой наиболее тесно прослеживается связь между психикой и телом, их взаимодействие и взаимовлияние.</a:t>
            </a:r>
          </a:p>
        </p:txBody>
      </p:sp>
      <p:sp>
        <p:nvSpPr>
          <p:cNvPr id="29699" name="Прямоугольник 3">
            <a:extLst>
              <a:ext uri="{FF2B5EF4-FFF2-40B4-BE49-F238E27FC236}">
                <a16:creationId xmlns:a16="http://schemas.microsoft.com/office/drawing/2014/main" id="{F17ABA03-5F4D-D5EF-2C31-8B1F0E883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4067175"/>
            <a:ext cx="69135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solidFill>
                  <a:srgbClr val="C00000"/>
                </a:solidFill>
              </a:rPr>
              <a:t>Любое психосоматическое заболевание </a:t>
            </a:r>
            <a:r>
              <a:rPr lang="ru-RU" altLang="ru-RU" sz="2600">
                <a:solidFill>
                  <a:srgbClr val="C00000"/>
                </a:solidFill>
              </a:rPr>
              <a:t>является свойством человеческого организма как системы. Оно не выводится по отдельности ни из психических, ни из физиологических, (включая наследственные) свойств индивида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7F537C2C-2561-60F4-1E20-E44F4F32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97313"/>
            <a:ext cx="1800225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5023E2-6D1C-F521-7895-5424449ABE62}"/>
              </a:ext>
            </a:extLst>
          </p:cNvPr>
          <p:cNvSpPr/>
          <p:nvPr/>
        </p:nvSpPr>
        <p:spPr>
          <a:xfrm>
            <a:off x="0" y="3105150"/>
            <a:ext cx="9144000" cy="446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300" dirty="0">
                <a:solidFill>
                  <a:schemeClr val="tx1"/>
                </a:solidFill>
              </a:rPr>
              <a:t>(от др.-греч. </a:t>
            </a:r>
            <a:r>
              <a:rPr lang="ru-RU" sz="2300" dirty="0" err="1">
                <a:solidFill>
                  <a:schemeClr val="tx1"/>
                </a:solidFill>
              </a:rPr>
              <a:t>ψυχή</a:t>
            </a:r>
            <a:r>
              <a:rPr lang="ru-RU" sz="2300" dirty="0">
                <a:solidFill>
                  <a:schemeClr val="tx1"/>
                </a:solidFill>
              </a:rPr>
              <a:t> — «дух», «душа», «сознание» и </a:t>
            </a:r>
            <a:r>
              <a:rPr lang="ru-RU" sz="2300" dirty="0" err="1">
                <a:solidFill>
                  <a:schemeClr val="tx1"/>
                </a:solidFill>
              </a:rPr>
              <a:t>σῶμ</a:t>
            </a:r>
            <a:r>
              <a:rPr lang="ru-RU" sz="2300" dirty="0">
                <a:solidFill>
                  <a:schemeClr val="tx1"/>
                </a:solidFill>
              </a:rPr>
              <a:t>α — тело)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0F01F-9E31-44F1-2136-37D3C71D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92150"/>
            <a:ext cx="8496300" cy="26654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100" b="1" dirty="0">
                <a:solidFill>
                  <a:srgbClr val="C00000"/>
                </a:solidFill>
              </a:rPr>
              <a:t>Психосоматическое расстройство </a:t>
            </a:r>
            <a:r>
              <a:rPr lang="ru-RU" sz="3100" dirty="0"/>
              <a:t>- нарушения функций внутренних органов и систем, возникновение и развитие которых связано с нервно-психическими факторами, специфическими особенностями эмоционального реагирования личности.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256B5-F062-DA1C-C010-A2CCB6C1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573463"/>
            <a:ext cx="8424863" cy="2941637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sz="2800" b="1" dirty="0"/>
              <a:t>Причины</a:t>
            </a:r>
            <a:r>
              <a:rPr lang="ru-RU" sz="2800" dirty="0"/>
              <a:t> возникновения психосоматических расстройств </a:t>
            </a:r>
            <a:r>
              <a:rPr lang="ru-RU" sz="2400" dirty="0"/>
              <a:t>(по </a:t>
            </a:r>
            <a:r>
              <a:rPr lang="ru-RU" sz="2400" dirty="0" err="1"/>
              <a:t>Александеру</a:t>
            </a:r>
            <a:r>
              <a:rPr lang="ru-RU" sz="2400" dirty="0"/>
              <a:t>) </a:t>
            </a:r>
            <a:r>
              <a:rPr lang="ru-RU" sz="2800" dirty="0"/>
              <a:t>- взаимодействие трех факторов </a:t>
            </a:r>
          </a:p>
          <a:p>
            <a:pPr marL="1193800" indent="-4572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Социальных</a:t>
            </a:r>
          </a:p>
          <a:p>
            <a:pPr marL="1193800" indent="-4572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Физиологических</a:t>
            </a:r>
          </a:p>
          <a:p>
            <a:pPr marL="1193800" indent="-4572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Психологических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64735-1043-65C3-28ED-3A3B5EBF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8913"/>
            <a:ext cx="8223250" cy="1136650"/>
          </a:xfrm>
        </p:spPr>
        <p:txBody>
          <a:bodyPr>
            <a:normAutofit fontScale="90000"/>
          </a:bodyPr>
          <a:lstStyle/>
          <a:p>
            <a:pPr>
              <a:lnSpc>
                <a:spcPts val="2900"/>
              </a:lnSpc>
              <a:defRPr/>
            </a:pPr>
            <a:r>
              <a:rPr lang="ru-RU" sz="3200" b="1" dirty="0">
                <a:solidFill>
                  <a:srgbClr val="C00000"/>
                </a:solidFill>
              </a:rPr>
              <a:t>Эмоционально-обусловленные источники психосоматических расстройств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F5ED175E-5C7C-8457-4B9A-63102BFF6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450" y="1309688"/>
            <a:ext cx="8718550" cy="5400675"/>
          </a:xfrm>
        </p:spPr>
        <p:txBody>
          <a:bodyPr/>
          <a:lstStyle/>
          <a:p>
            <a:pPr marL="177800" indent="-177800">
              <a:lnSpc>
                <a:spcPts val="2300"/>
              </a:lnSpc>
            </a:pPr>
            <a:r>
              <a:rPr lang="ru-RU" altLang="ru-RU" sz="2800"/>
              <a:t>I</a:t>
            </a:r>
            <a:r>
              <a:rPr lang="ru-RU" altLang="ru-RU" sz="2600"/>
              <a:t>. </a:t>
            </a:r>
            <a:r>
              <a:rPr lang="ru-RU" altLang="ru-RU" sz="2600" b="1"/>
              <a:t>Внутренний конфликт </a:t>
            </a:r>
            <a:r>
              <a:rPr lang="ru-RU" altLang="ru-RU" sz="2600"/>
              <a:t>частей личности, сознательного и бессознательного в человеке.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II. </a:t>
            </a:r>
            <a:r>
              <a:rPr lang="ru-RU" altLang="ru-RU" sz="2600" b="1"/>
              <a:t>Мотивация по типу условной выгоды</a:t>
            </a:r>
            <a:r>
              <a:rPr lang="ru-RU" altLang="ru-RU" sz="2600"/>
              <a:t>, когда симптом несет условную выгоду для пациента. 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III. </a:t>
            </a:r>
            <a:r>
              <a:rPr lang="ru-RU" altLang="ru-RU" sz="2600" b="1"/>
              <a:t>Эффект внушения </a:t>
            </a:r>
            <a:r>
              <a:rPr lang="ru-RU" altLang="ru-RU" sz="2600"/>
              <a:t>(другим лицом). 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IV. «</a:t>
            </a:r>
            <a:r>
              <a:rPr lang="ru-RU" altLang="ru-RU" sz="2600" b="1"/>
              <a:t>Элементы органической речи</a:t>
            </a:r>
            <a:r>
              <a:rPr lang="ru-RU" altLang="ru-RU" sz="2600"/>
              <a:t>». Болезнь может быть физическим воплощением фразы «у меня сердце за него болит» могут превратиться в реальные симптомы. 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V. </a:t>
            </a:r>
            <a:r>
              <a:rPr lang="ru-RU" altLang="ru-RU" sz="2600" b="1"/>
              <a:t>Идентификация</a:t>
            </a:r>
            <a:r>
              <a:rPr lang="ru-RU" altLang="ru-RU" sz="2600"/>
              <a:t>, попытка быть похожим на кого-то. 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VI. </a:t>
            </a:r>
            <a:r>
              <a:rPr lang="ru-RU" altLang="ru-RU" sz="2600" b="1"/>
              <a:t>Самонаказание</a:t>
            </a:r>
            <a:r>
              <a:rPr lang="ru-RU" altLang="ru-RU" sz="2600"/>
              <a:t> — очень распространенная причина многих травм и соматических нарушений. 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 sz="2600"/>
              <a:t>VII. </a:t>
            </a:r>
            <a:r>
              <a:rPr lang="ru-RU" altLang="ru-RU" sz="2600" b="1"/>
              <a:t>Травматический опыт</a:t>
            </a:r>
            <a:r>
              <a:rPr lang="ru-RU" altLang="ru-RU" sz="2600"/>
              <a:t>. Как правило, это психические травмы раннего периода детства.</a:t>
            </a:r>
          </a:p>
          <a:p>
            <a:pPr marL="177800" indent="-177800">
              <a:lnSpc>
                <a:spcPts val="2300"/>
              </a:lnSpc>
            </a:pPr>
            <a:r>
              <a:rPr lang="ru-RU" altLang="ru-RU">
                <a:solidFill>
                  <a:srgbClr val="C00000"/>
                </a:solidFill>
              </a:rPr>
              <a:t>VIII. </a:t>
            </a:r>
            <a:r>
              <a:rPr lang="ru-RU" altLang="ru-RU" b="1">
                <a:solidFill>
                  <a:srgbClr val="C00000"/>
                </a:solidFill>
              </a:rPr>
              <a:t>Алекситимия. 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4A6CC-3C9D-7C38-DA6B-8D8FDBB38E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ru-RU" sz="4000" dirty="0"/>
              <a:t>АЛЕКСИТИМИЯ</a:t>
            </a:r>
            <a:r>
              <a:rPr lang="ru-RU" sz="3100" dirty="0"/>
              <a:t>— сниженная способность в вербализации эмоциональных состояний.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51319-6080-8E74-4660-820F1B6ED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ru-RU" b="1" dirty="0" err="1">
                <a:solidFill>
                  <a:srgbClr val="C00000"/>
                </a:solidFill>
              </a:rPr>
              <a:t>Алекситимия</a:t>
            </a:r>
            <a:r>
              <a:rPr lang="ru-RU" b="1" dirty="0"/>
              <a:t> </a:t>
            </a:r>
            <a:r>
              <a:rPr lang="ru-RU" dirty="0"/>
              <a:t>характеризуется: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dirty="0"/>
              <a:t> трудностью в определении и описании собственных эмоциональных состояний, переживаний и понимания эмоций других людей;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dirty="0"/>
              <a:t>затруднениями в проведении различий между чувствами и телесными ощущениями;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dirty="0"/>
              <a:t>снижением способности к символизации;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фокусированности</a:t>
            </a:r>
            <a:r>
              <a:rPr lang="ru-RU" dirty="0"/>
              <a:t> личности в большей мере на внешних событиях, чем на внутренних переживаниях.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>
            <a:extLst>
              <a:ext uri="{FF2B5EF4-FFF2-40B4-BE49-F238E27FC236}">
                <a16:creationId xmlns:a16="http://schemas.microsoft.com/office/drawing/2014/main" id="{8A4E4ECB-3484-95B0-79DC-A8C0478C0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95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95634" imgH="2771429" progId="">
                  <p:embed/>
                </p:oleObj>
              </mc:Choice>
              <mc:Fallback>
                <p:oleObj r:id="rId3" imgW="1495634" imgH="277142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5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ext Box 2">
            <a:extLst>
              <a:ext uri="{FF2B5EF4-FFF2-40B4-BE49-F238E27FC236}">
                <a16:creationId xmlns:a16="http://schemas.microsoft.com/office/drawing/2014/main" id="{C78E1F80-8BF0-8141-8263-F486DFD6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65175"/>
            <a:ext cx="5975350" cy="45434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250"/>
              </a:spcBef>
              <a:buSzPct val="100000"/>
              <a:defRPr/>
            </a:pPr>
            <a:r>
              <a:rPr lang="ru-RU" altLang="ru-RU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Стресс</a:t>
            </a: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– это термин, используемый для обозначения обширного круга состояний человека, возникающих в ответ на разнообразные экстремальные воздействия (стрессоры)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D222B985-48B4-25B4-12B0-DB87C6352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3250" cy="823912"/>
          </a:xfrm>
        </p:spPr>
        <p:txBody>
          <a:bodyPr/>
          <a:lstStyle/>
          <a:p>
            <a:r>
              <a:rPr lang="ru-RU" altLang="ru-RU" sz="3600"/>
              <a:t>СИТУАЦИОННЫЕ ЗАДАЧИ  1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C72F9DA9-72A3-5B36-9DC4-4D6A7215A6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07413" cy="3627438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/>
              <a:t>1.  </a:t>
            </a:r>
            <a:r>
              <a:rPr lang="ru-RU" altLang="ru-RU" sz="2800"/>
              <a:t>Девочка Света родилась от нежелательной беременности. После рождения Светы мать испытывает чувство постоянной тревоги. Девочка часто болеет. Мать проявляет по отношению к ребенку повышенную заботу, «таскает» девочку по врачам. Все время боится, что с ребенком что-нибудь случится. Не отпускает девочку ни на шаг.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EBC968C6-8077-5B66-EC22-5134F3327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06363"/>
            <a:ext cx="8223250" cy="946150"/>
          </a:xfrm>
        </p:spPr>
        <p:txBody>
          <a:bodyPr/>
          <a:lstStyle/>
          <a:p>
            <a:r>
              <a:rPr lang="ru-RU" altLang="ru-RU" sz="3600"/>
              <a:t>СИТУАЦИОННЫЕ ЗАДАЧИ 2 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9E281211-7934-BD77-D5C8-3F4773E82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8" y="1052513"/>
            <a:ext cx="8507412" cy="3889375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altLang="ru-RU"/>
              <a:t>2. </a:t>
            </a:r>
            <a:r>
              <a:rPr lang="ru-RU" altLang="ru-RU" sz="2800"/>
              <a:t>Женщина, 51 год, замужем 27 лет, 2 детей, образование - высшее. 5 месяцев назад был приобретен абонемент в фитнесс-центр с целью коррекции фигуры. За это время было всего 3 посещения. Задан вопрос: почему так? Эмоционально выраженный ответ: "У меня на все не хватает времени! А вы не помогаете! И вообще, я и так себе на даче фитнесс устраиваю!" Действие каких защитных механизмов можно предположить в этой ситуации? </a:t>
            </a:r>
            <a:endParaRPr lang="ru-RU" altLang="ru-R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EA7DA39A-63AB-DD23-CBC5-127D4E51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06363"/>
            <a:ext cx="8223250" cy="658812"/>
          </a:xfrm>
        </p:spPr>
        <p:txBody>
          <a:bodyPr/>
          <a:lstStyle/>
          <a:p>
            <a:r>
              <a:rPr lang="ru-RU" altLang="ru-RU" sz="3200"/>
              <a:t>СИТУАЦИОННЫЕ ЗАДАЧИ 3 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03DA8707-2340-4525-4376-FDDE440D7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50" y="787400"/>
            <a:ext cx="8786813" cy="5805488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ru-RU" altLang="ru-RU"/>
              <a:t>3</a:t>
            </a:r>
            <a:r>
              <a:rPr lang="ru-RU" altLang="ru-RU" sz="2800"/>
              <a:t>.  Трехлетняя девочка, играя, разбивает чашку, которой все в доме дорожат. Она сильно переживает. Когда появляются родители, девочка «превращается» в кролика и говорит, что она – заблудившийся кролик, она скребется в дверь и тихим, заячьим голоском просит: «Пустите меня, я – маленький заблудившийся кролик. Я голодный, я бедный, я у вас буду жить, я не буду (и дальше девочка перечисляет все, что она сделала за день) разбивать чашку, как делает это плохая девочка (и называет свое имя), я не буду рисовать на шкафу фломастером...» И этот заблудившийся кролик функционирует один-два часа, а к тому времени, когда проблема разбитой чашки уже исчерпана, превращается опять в озорную девочку.</a:t>
            </a:r>
            <a:endParaRPr lang="ru-RU" altLang="ru-RU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2AF1CFFF-DE40-2225-BD1D-2F42F99BB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3250" cy="1136650"/>
          </a:xfrm>
        </p:spPr>
        <p:txBody>
          <a:bodyPr/>
          <a:lstStyle/>
          <a:p>
            <a:r>
              <a:rPr lang="ru-RU" altLang="ru-RU" sz="4000" b="1" dirty="0"/>
              <a:t>Практикум</a:t>
            </a:r>
            <a:br>
              <a:rPr lang="ru-RU" altLang="ru-RU" sz="4000" b="1" dirty="0"/>
            </a:br>
            <a:r>
              <a:rPr lang="ru-RU" altLang="ru-RU" sz="3200" b="1" dirty="0"/>
              <a:t>письменно в рабочей тетради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10FA9-5ED3-A67B-1196-91CDA066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19613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  <a:defRPr/>
            </a:pPr>
            <a:endParaRPr lang="ru-RU" b="1" dirty="0"/>
          </a:p>
          <a:p>
            <a:pPr marL="514350" indent="-514350">
              <a:buFont typeface="Times New Roman" panose="02020603050405020304" pitchFamily="18" charset="0"/>
              <a:buAutoNum type="arabicPeriod"/>
              <a:defRPr/>
            </a:pPr>
            <a:r>
              <a:rPr lang="ru-RU" b="1" dirty="0"/>
              <a:t>МЕТОДИКА ИЗМЕРЕНИЯ ПСИХОЛОГИЧЕСКОЙ ЗАЩИТЫ</a:t>
            </a:r>
          </a:p>
          <a:p>
            <a:pPr marL="0" indent="0">
              <a:defRPr/>
            </a:pPr>
            <a:r>
              <a:rPr lang="en-US" b="1" dirty="0">
                <a:solidFill>
                  <a:srgbClr val="C00000"/>
                </a:solidFill>
              </a:rPr>
              <a:t>https://onlinetestpad.com/hpzfek6npt26m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Times New Roman" panose="02020603050405020304" pitchFamily="18" charset="0"/>
              <a:buAutoNum type="arabicPeriod"/>
              <a:defRPr/>
            </a:pPr>
            <a:endParaRPr lang="ru-RU" sz="1050" b="1" dirty="0"/>
          </a:p>
          <a:p>
            <a:pPr>
              <a:defRPr/>
            </a:pPr>
            <a:r>
              <a:rPr lang="ru-RU" b="1" dirty="0"/>
              <a:t>2. - Торонтская </a:t>
            </a:r>
            <a:r>
              <a:rPr lang="ru-RU" b="1" dirty="0" err="1"/>
              <a:t>Алекситимическая</a:t>
            </a:r>
            <a:r>
              <a:rPr lang="ru-RU" b="1" dirty="0"/>
              <a:t> Шкала (TAS-20) </a:t>
            </a:r>
            <a:r>
              <a:rPr lang="en-US" b="1" dirty="0">
                <a:solidFill>
                  <a:srgbClr val="C00000"/>
                </a:solidFill>
              </a:rPr>
              <a:t>https://psytests.org/diag/tas20r-run.html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FF52EF4E-E54B-043A-2309-D0ACA50DA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77041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375"/>
              </a:spcBef>
              <a:buSzPct val="100000"/>
            </a:pPr>
            <a:r>
              <a:rPr lang="ru-RU" altLang="ru-RU" sz="4000">
                <a:solidFill>
                  <a:srgbClr val="000000"/>
                </a:solidFill>
              </a:rPr>
              <a:t> </a:t>
            </a:r>
            <a:r>
              <a:rPr lang="ru-RU" altLang="ru-RU" sz="5400" b="1">
                <a:solidFill>
                  <a:srgbClr val="FFFFFF"/>
                </a:solidFill>
                <a:latin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>
            <a:extLst>
              <a:ext uri="{FF2B5EF4-FFF2-40B4-BE49-F238E27FC236}">
                <a16:creationId xmlns:a16="http://schemas.microsoft.com/office/drawing/2014/main" id="{40525919-02F7-9607-9DAF-F39494561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95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95634" imgH="2771429" progId="">
                  <p:embed/>
                </p:oleObj>
              </mc:Choice>
              <mc:Fallback>
                <p:oleObj r:id="rId3" imgW="1495634" imgH="277142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5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ext Box 2">
            <a:extLst>
              <a:ext uri="{FF2B5EF4-FFF2-40B4-BE49-F238E27FC236}">
                <a16:creationId xmlns:a16="http://schemas.microsoft.com/office/drawing/2014/main" id="{28E1FB24-0330-F5BF-67A7-4F065CC8F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15888"/>
            <a:ext cx="5616575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SzPct val="100000"/>
              <a:defRPr/>
            </a:pPr>
            <a:r>
              <a:rPr lang="ru-RU" alt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Механизм стресс-реакции</a:t>
            </a:r>
          </a:p>
        </p:txBody>
      </p:sp>
      <p:grpSp>
        <p:nvGrpSpPr>
          <p:cNvPr id="7172" name="Group 3">
            <a:extLst>
              <a:ext uri="{FF2B5EF4-FFF2-40B4-BE49-F238E27FC236}">
                <a16:creationId xmlns:a16="http://schemas.microsoft.com/office/drawing/2014/main" id="{C645807E-C255-766C-CFC8-D42E8A853D90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2062163"/>
            <a:ext cx="1144587" cy="3795712"/>
            <a:chOff x="1883" y="1299"/>
            <a:chExt cx="721" cy="2391"/>
          </a:xfrm>
        </p:grpSpPr>
        <p:sp>
          <p:nvSpPr>
            <p:cNvPr id="7192" name="AutoShape 4">
              <a:extLst>
                <a:ext uri="{FF2B5EF4-FFF2-40B4-BE49-F238E27FC236}">
                  <a16:creationId xmlns:a16="http://schemas.microsoft.com/office/drawing/2014/main" id="{268CC563-834B-01E3-BB06-75358003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706"/>
              <a:ext cx="359" cy="1266"/>
            </a:xfrm>
            <a:prstGeom prst="leftBrace">
              <a:avLst>
                <a:gd name="adj1" fmla="val 29387"/>
                <a:gd name="adj2" fmla="val 50000"/>
              </a:avLst>
            </a:prstGeom>
            <a:noFill/>
            <a:ln w="25560" cap="sq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5125" name="Text Box 5">
              <a:extLst>
                <a:ext uri="{FF2B5EF4-FFF2-40B4-BE49-F238E27FC236}">
                  <a16:creationId xmlns:a16="http://schemas.microsoft.com/office/drawing/2014/main" id="{C6133B2F-C302-888E-F97F-D976F1777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1299"/>
              <a:ext cx="313" cy="2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Г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О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Р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М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О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Н</a:t>
              </a:r>
            </a:p>
            <a:p>
              <a:pPr algn="ctr" eaLnBrk="1" hangingPunct="1">
                <a:spcBef>
                  <a:spcPts val="1500"/>
                </a:spcBef>
                <a:buSzPct val="100000"/>
                <a:defRPr/>
              </a:pPr>
              <a:r>
                <a:rPr lang="ru-RU" altLang="ru-RU" sz="24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Ы</a:t>
              </a:r>
            </a:p>
          </p:txBody>
        </p:sp>
      </p:grpSp>
      <p:grpSp>
        <p:nvGrpSpPr>
          <p:cNvPr id="7173" name="Group 6">
            <a:extLst>
              <a:ext uri="{FF2B5EF4-FFF2-40B4-BE49-F238E27FC236}">
                <a16:creationId xmlns:a16="http://schemas.microsoft.com/office/drawing/2014/main" id="{C2F8AF6A-E4C2-9182-04B7-AD5DD3D32322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628775"/>
            <a:ext cx="4386262" cy="1001713"/>
            <a:chOff x="2245" y="1026"/>
            <a:chExt cx="2763" cy="631"/>
          </a:xfrm>
        </p:grpSpPr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id="{E51D1CDC-B744-B502-B270-283DFEC8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026"/>
              <a:ext cx="2763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750"/>
                </a:spcBef>
                <a:buSzPct val="100000"/>
                <a:defRPr/>
              </a:pPr>
              <a:r>
                <a:rPr lang="ru-RU" altLang="ru-RU" sz="28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Головной мозг</a:t>
              </a:r>
            </a:p>
          </p:txBody>
        </p:sp>
        <p:sp>
          <p:nvSpPr>
            <p:cNvPr id="7191" name="Line 8">
              <a:extLst>
                <a:ext uri="{FF2B5EF4-FFF2-40B4-BE49-F238E27FC236}">
                  <a16:creationId xmlns:a16="http://schemas.microsoft.com/office/drawing/2014/main" id="{FAC35E3C-86AA-BE07-C5DB-EED18643B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298"/>
              <a:ext cx="0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4" name="Group 9">
            <a:extLst>
              <a:ext uri="{FF2B5EF4-FFF2-40B4-BE49-F238E27FC236}">
                <a16:creationId xmlns:a16="http://schemas.microsoft.com/office/drawing/2014/main" id="{CD3679E9-51A3-0C7C-B261-07B69A25312F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493963"/>
            <a:ext cx="2730500" cy="1073150"/>
            <a:chOff x="2789" y="1571"/>
            <a:chExt cx="1720" cy="676"/>
          </a:xfrm>
        </p:grpSpPr>
        <p:sp>
          <p:nvSpPr>
            <p:cNvPr id="7188" name="Text Box 10">
              <a:extLst>
                <a:ext uri="{FF2B5EF4-FFF2-40B4-BE49-F238E27FC236}">
                  <a16:creationId xmlns:a16="http://schemas.microsoft.com/office/drawing/2014/main" id="{2E818CB9-86DE-CD13-9071-A6AAE6E0D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571"/>
              <a:ext cx="1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750"/>
                </a:spcBef>
                <a:buSzPct val="100000"/>
              </a:pPr>
              <a:r>
                <a:rPr lang="ru-RU" altLang="ru-RU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Гипоталамус</a:t>
              </a:r>
            </a:p>
          </p:txBody>
        </p:sp>
        <p:sp>
          <p:nvSpPr>
            <p:cNvPr id="7189" name="Line 11">
              <a:extLst>
                <a:ext uri="{FF2B5EF4-FFF2-40B4-BE49-F238E27FC236}">
                  <a16:creationId xmlns:a16="http://schemas.microsoft.com/office/drawing/2014/main" id="{8C8AC588-AB77-56A9-5079-F9886F797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888"/>
              <a:ext cx="0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5" name="Group 12">
            <a:extLst>
              <a:ext uri="{FF2B5EF4-FFF2-40B4-BE49-F238E27FC236}">
                <a16:creationId xmlns:a16="http://schemas.microsoft.com/office/drawing/2014/main" id="{98B9B76C-F91D-DC0A-8CC3-F8D70DD2B3CA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429000"/>
            <a:ext cx="2657475" cy="1073150"/>
            <a:chOff x="2699" y="2160"/>
            <a:chExt cx="1674" cy="676"/>
          </a:xfrm>
        </p:grpSpPr>
        <p:sp>
          <p:nvSpPr>
            <p:cNvPr id="7186" name="Text Box 13">
              <a:extLst>
                <a:ext uri="{FF2B5EF4-FFF2-40B4-BE49-F238E27FC236}">
                  <a16:creationId xmlns:a16="http://schemas.microsoft.com/office/drawing/2014/main" id="{D1DF0479-22B2-1BB4-6C06-E23F22B97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160"/>
              <a:ext cx="16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750"/>
                </a:spcBef>
                <a:buSzPct val="100000"/>
              </a:pPr>
              <a:r>
                <a:rPr lang="ru-RU" altLang="ru-RU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Гипофиз</a:t>
              </a:r>
            </a:p>
          </p:txBody>
        </p:sp>
        <p:sp>
          <p:nvSpPr>
            <p:cNvPr id="7187" name="Line 14">
              <a:extLst>
                <a:ext uri="{FF2B5EF4-FFF2-40B4-BE49-F238E27FC236}">
                  <a16:creationId xmlns:a16="http://schemas.microsoft.com/office/drawing/2014/main" id="{8D7B1131-4D32-441F-DEC9-AEDA96B2B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2477"/>
              <a:ext cx="0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6" name="Group 15">
            <a:extLst>
              <a:ext uri="{FF2B5EF4-FFF2-40B4-BE49-F238E27FC236}">
                <a16:creationId xmlns:a16="http://schemas.microsoft.com/office/drawing/2014/main" id="{EDA69593-DADB-10B9-BDAA-920F3FE94B95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4364038"/>
            <a:ext cx="4314825" cy="1074737"/>
            <a:chOff x="2381" y="2749"/>
            <a:chExt cx="2718" cy="677"/>
          </a:xfrm>
        </p:grpSpPr>
        <p:sp>
          <p:nvSpPr>
            <p:cNvPr id="7184" name="Text Box 16">
              <a:extLst>
                <a:ext uri="{FF2B5EF4-FFF2-40B4-BE49-F238E27FC236}">
                  <a16:creationId xmlns:a16="http://schemas.microsoft.com/office/drawing/2014/main" id="{C5325739-ECEA-CB41-A90E-4CB1D6F28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749"/>
              <a:ext cx="27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750"/>
                </a:spcBef>
                <a:buSzPct val="100000"/>
              </a:pPr>
              <a:r>
                <a:rPr lang="ru-RU" altLang="ru-RU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Кора надпочечников</a:t>
              </a:r>
            </a:p>
          </p:txBody>
        </p:sp>
        <p:sp>
          <p:nvSpPr>
            <p:cNvPr id="7185" name="Line 17">
              <a:extLst>
                <a:ext uri="{FF2B5EF4-FFF2-40B4-BE49-F238E27FC236}">
                  <a16:creationId xmlns:a16="http://schemas.microsoft.com/office/drawing/2014/main" id="{D41665EC-F5A0-8E86-400E-95263A421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3067"/>
              <a:ext cx="0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8" name="Text Box 18">
            <a:extLst>
              <a:ext uri="{FF2B5EF4-FFF2-40B4-BE49-F238E27FC236}">
                <a16:creationId xmlns:a16="http://schemas.microsoft.com/office/drawing/2014/main" id="{63927F1A-D032-5282-B00E-34069F16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65850"/>
            <a:ext cx="230505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Адаптация</a:t>
            </a:r>
          </a:p>
        </p:txBody>
      </p:sp>
      <p:grpSp>
        <p:nvGrpSpPr>
          <p:cNvPr id="7178" name="Group 19">
            <a:extLst>
              <a:ext uri="{FF2B5EF4-FFF2-40B4-BE49-F238E27FC236}">
                <a16:creationId xmlns:a16="http://schemas.microsoft.com/office/drawing/2014/main" id="{3D483702-9E69-22EE-2F19-7FAFD7F3701F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5300663"/>
            <a:ext cx="3810000" cy="1001712"/>
            <a:chOff x="2517" y="3339"/>
            <a:chExt cx="2400" cy="631"/>
          </a:xfrm>
        </p:grpSpPr>
        <p:sp>
          <p:nvSpPr>
            <p:cNvPr id="5140" name="Text Box 20">
              <a:extLst>
                <a:ext uri="{FF2B5EF4-FFF2-40B4-BE49-F238E27FC236}">
                  <a16:creationId xmlns:a16="http://schemas.microsoft.com/office/drawing/2014/main" id="{CBA129DF-6DA2-1D51-33BB-71118B00E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339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750"/>
                </a:spcBef>
                <a:buSzPct val="100000"/>
                <a:defRPr/>
              </a:pPr>
              <a:r>
                <a:rPr lang="ru-RU" altLang="ru-RU" sz="28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Симпатическая</a:t>
              </a:r>
              <a:r>
                <a:rPr lang="ru-RU" altLang="ru-RU" sz="2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 НС</a:t>
              </a:r>
            </a:p>
          </p:txBody>
        </p:sp>
        <p:sp>
          <p:nvSpPr>
            <p:cNvPr id="7183" name="Line 21">
              <a:extLst>
                <a:ext uri="{FF2B5EF4-FFF2-40B4-BE49-F238E27FC236}">
                  <a16:creationId xmlns:a16="http://schemas.microsoft.com/office/drawing/2014/main" id="{7D663A75-349F-46D9-593F-58E4392D4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3611"/>
              <a:ext cx="0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9" name="Group 22">
            <a:extLst>
              <a:ext uri="{FF2B5EF4-FFF2-40B4-BE49-F238E27FC236}">
                <a16:creationId xmlns:a16="http://schemas.microsoft.com/office/drawing/2014/main" id="{7E3E3067-34E8-ED13-4A69-A7AC6D86C75B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-255588"/>
            <a:ext cx="3503612" cy="3287713"/>
            <a:chOff x="1117" y="-161"/>
            <a:chExt cx="2207" cy="2071"/>
          </a:xfrm>
        </p:grpSpPr>
        <p:pic>
          <p:nvPicPr>
            <p:cNvPr id="7180" name="Picture 23">
              <a:extLst>
                <a:ext uri="{FF2B5EF4-FFF2-40B4-BE49-F238E27FC236}">
                  <a16:creationId xmlns:a16="http://schemas.microsoft.com/office/drawing/2014/main" id="{42EAA684-B62F-176F-4369-2005B0507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0000">
              <a:off x="1306" y="59"/>
              <a:ext cx="1829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4" name="Text Box 24">
              <a:extLst>
                <a:ext uri="{FF2B5EF4-FFF2-40B4-BE49-F238E27FC236}">
                  <a16:creationId xmlns:a16="http://schemas.microsoft.com/office/drawing/2014/main" id="{5BA52C32-0867-A3A8-8BDE-2100C5A5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00000">
              <a:off x="1489" y="495"/>
              <a:ext cx="1147" cy="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250"/>
                </a:spcBef>
                <a:buSzPct val="100000"/>
                <a:defRPr/>
              </a:pPr>
              <a:r>
                <a:rPr lang="ru-RU" altLang="ru-RU" sz="20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стрессор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4E61C586-8FDB-4523-7989-6DE50E25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8913"/>
            <a:ext cx="67325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Основные характеристики стресса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AB4C58F1-0EE3-7F83-B9CD-4A31CF6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8604250" cy="5100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000000"/>
                </a:solidFill>
                <a:latin typeface="Times New Roman" panose="02020603050405020304" pitchFamily="18" charset="0"/>
              </a:rPr>
              <a:t> Стресс – это не просто  эмоциональное напряжение</a:t>
            </a:r>
          </a:p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000000"/>
                </a:solidFill>
                <a:latin typeface="Times New Roman" panose="02020603050405020304" pitchFamily="18" charset="0"/>
              </a:rPr>
              <a:t> Стресс – не всегда результат повреждения</a:t>
            </a:r>
          </a:p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000000"/>
                </a:solidFill>
                <a:latin typeface="Times New Roman" panose="02020603050405020304" pitchFamily="18" charset="0"/>
              </a:rPr>
              <a:t> Стресса не следует избегать</a:t>
            </a:r>
          </a:p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000000"/>
                </a:solidFill>
                <a:latin typeface="Times New Roman" panose="02020603050405020304" pitchFamily="18" charset="0"/>
              </a:rPr>
              <a:t> Полная свобода от стресса означает смерть</a:t>
            </a:r>
          </a:p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000000"/>
                </a:solidFill>
                <a:latin typeface="Times New Roman" panose="02020603050405020304" pitchFamily="18" charset="0"/>
              </a:rPr>
              <a:t> Разным людям для счастья требуются различные степени стресса</a:t>
            </a:r>
          </a:p>
          <a:p>
            <a:pPr eaLnBrk="1" hangingPunct="1">
              <a:spcBef>
                <a:spcPts val="1625"/>
              </a:spcBef>
              <a:buClr>
                <a:srgbClr val="000099"/>
              </a:buClr>
              <a:buSzPct val="90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900" b="1">
                <a:solidFill>
                  <a:srgbClr val="C00000"/>
                </a:solidFill>
                <a:latin typeface="Times New Roman" panose="02020603050405020304" pitchFamily="18" charset="0"/>
              </a:rPr>
              <a:t> Последствия стресса могут быть длительными, даже когда стрессор прекратил свое действие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46BA8A52-1D44-3C2E-61AD-FADC6FE5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15888"/>
            <a:ext cx="6696075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2000"/>
              </a:spcBef>
              <a:buSzPct val="100000"/>
              <a:defRPr/>
            </a:pPr>
            <a:r>
              <a:rPr lang="ru-RU" alt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Три фазы стресса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6525AE2D-7B91-3165-BB31-670B70D9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8820150" cy="48656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dirty="0"/>
              <a:t> </a:t>
            </a:r>
            <a:r>
              <a:rPr lang="ru-RU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Фаза тревоги и мобилизации</a:t>
            </a:r>
            <a:r>
              <a:rPr lang="en-US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характерны физиологические изменения, подготавливающие организм к встрече с новой ситуацией, и приводящие человека в состояние большей настороженности и беспокойства.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64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Фаза сопротивления, резистентности</a:t>
            </a:r>
            <a:r>
              <a:rPr lang="en-US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характерен расход внутренних резервов. </a:t>
            </a: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64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Фаза истощения</a:t>
            </a:r>
            <a:r>
              <a:rPr lang="en-US" alt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для нее характерно уменьшение внутренних резервов, истощение,  нервные срывы, а иногда даже смерть.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>
            <a:extLst>
              <a:ext uri="{FF2B5EF4-FFF2-40B4-BE49-F238E27FC236}">
                <a16:creationId xmlns:a16="http://schemas.microsoft.com/office/drawing/2014/main" id="{BC682DAC-2F82-56C9-F577-ECC2FA7E1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2225" y="93663"/>
          <a:ext cx="2195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95634" imgH="2771429" progId="">
                  <p:embed/>
                </p:oleObj>
              </mc:Choice>
              <mc:Fallback>
                <p:oleObj r:id="rId3" imgW="1495634" imgH="277142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225" y="93663"/>
                        <a:ext cx="2195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2">
            <a:extLst>
              <a:ext uri="{FF2B5EF4-FFF2-40B4-BE49-F238E27FC236}">
                <a16:creationId xmlns:a16="http://schemas.microsoft.com/office/drawing/2014/main" id="{74A4F2F1-6F3A-CC97-AF8F-8D3A27AF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0813"/>
            <a:ext cx="6875462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375"/>
              </a:spcBef>
              <a:buSzPct val="100000"/>
            </a:pPr>
            <a:r>
              <a:rPr lang="ru-RU" altLang="ru-RU" sz="2200" b="1">
                <a:solidFill>
                  <a:srgbClr val="800000"/>
                </a:solidFill>
                <a:latin typeface="Times New Roman" panose="02020603050405020304" pitchFamily="18" charset="0"/>
              </a:rPr>
              <a:t>Стрессоры</a:t>
            </a:r>
            <a:r>
              <a:rPr lang="ru-RU" altLang="ru-RU" sz="2200" b="1">
                <a:solidFill>
                  <a:srgbClr val="000099"/>
                </a:solidFill>
                <a:latin typeface="Times New Roman" panose="02020603050405020304" pitchFamily="18" charset="0"/>
              </a:rPr>
              <a:t> – это любые изменения внешней и внутренней среды, которые возникают внезапно и обладают запредельными значениями силы и длительности.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009D19FE-8B72-4FD5-2861-D4E7C49D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3600"/>
            <a:ext cx="3733800" cy="14351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375"/>
              </a:spcBef>
              <a:buSzPct val="100000"/>
              <a:defRPr/>
            </a:pPr>
            <a:r>
              <a:rPr lang="ru-RU" altLang="ru-RU" sz="2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Психологический Стресс</a:t>
            </a:r>
            <a:r>
              <a:rPr lang="ru-RU" alt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(несоответствие между нагрузкой и имеющимися в наличии ресурсами) 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B394EEE-BA09-7BEA-6EE1-898778734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63763"/>
            <a:ext cx="2667000" cy="7635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375"/>
              </a:spcBef>
              <a:buSzPct val="100000"/>
              <a:defRPr/>
            </a:pPr>
            <a:r>
              <a:rPr lang="ru-RU" altLang="ru-RU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Физиологический стресс</a:t>
            </a:r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06214B3C-ABCE-6AA0-08FE-DAF799B6B938}"/>
              </a:ext>
            </a:extLst>
          </p:cNvPr>
          <p:cNvSpPr>
            <a:spLocks/>
          </p:cNvSpPr>
          <p:nvPr/>
        </p:nvSpPr>
        <p:spPr bwMode="auto">
          <a:xfrm rot="5400000">
            <a:off x="5207794" y="118269"/>
            <a:ext cx="792163" cy="3311525"/>
          </a:xfrm>
          <a:prstGeom prst="leftBrace">
            <a:avLst>
              <a:gd name="adj1" fmla="val 34836"/>
              <a:gd name="adj2" fmla="val 50000"/>
            </a:avLst>
          </a:prstGeom>
          <a:noFill/>
          <a:ln w="38160" cap="sq">
            <a:solidFill>
              <a:srgbClr val="0000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pSp>
        <p:nvGrpSpPr>
          <p:cNvPr id="13319" name="Group 6">
            <a:extLst>
              <a:ext uri="{FF2B5EF4-FFF2-40B4-BE49-F238E27FC236}">
                <a16:creationId xmlns:a16="http://schemas.microsoft.com/office/drawing/2014/main" id="{6BEFE39D-A65E-2C06-2311-0B1DB1F976B5}"/>
              </a:ext>
            </a:extLst>
          </p:cNvPr>
          <p:cNvGrpSpPr>
            <a:grpSpLocks/>
          </p:cNvGrpSpPr>
          <p:nvPr/>
        </p:nvGrpSpPr>
        <p:grpSpPr bwMode="auto">
          <a:xfrm>
            <a:off x="2052638" y="3573463"/>
            <a:ext cx="6977062" cy="930275"/>
            <a:chOff x="1293" y="2251"/>
            <a:chExt cx="4395" cy="586"/>
          </a:xfrm>
        </p:grpSpPr>
        <p:sp>
          <p:nvSpPr>
            <p:cNvPr id="8199" name="Text Box 7">
              <a:extLst>
                <a:ext uri="{FF2B5EF4-FFF2-40B4-BE49-F238E27FC236}">
                  <a16:creationId xmlns:a16="http://schemas.microsoft.com/office/drawing/2014/main" id="{75CA0A86-D5E2-85B1-EFB6-93CB5D8F1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2568"/>
              <a:ext cx="2354" cy="2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375"/>
                </a:spcBef>
                <a:buSzPct val="100000"/>
                <a:defRPr/>
              </a:pPr>
              <a:r>
                <a:rPr lang="ru-RU" altLang="ru-RU" sz="22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Информационный стресс</a:t>
              </a:r>
            </a:p>
          </p:txBody>
        </p:sp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id="{6F779CAF-FCC9-18CF-E41C-877101AB0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68"/>
              <a:ext cx="2082" cy="2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375"/>
                </a:spcBef>
                <a:buSzPct val="100000"/>
                <a:defRPr/>
              </a:pPr>
              <a:r>
                <a:rPr lang="ru-RU" altLang="ru-RU" sz="22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Эмоциональный стресс</a:t>
              </a:r>
              <a:r>
                <a:rPr lang="ru-RU" alt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325" name="Line 9">
              <a:extLst>
                <a:ext uri="{FF2B5EF4-FFF2-40B4-BE49-F238E27FC236}">
                  <a16:creationId xmlns:a16="http://schemas.microsoft.com/office/drawing/2014/main" id="{AB7941D8-3D8E-2332-6476-F8A66198E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251"/>
              <a:ext cx="367" cy="313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">
              <a:extLst>
                <a:ext uri="{FF2B5EF4-FFF2-40B4-BE49-F238E27FC236}">
                  <a16:creationId xmlns:a16="http://schemas.microsoft.com/office/drawing/2014/main" id="{D5898B54-8D90-6705-B9E2-F0D2965B7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251"/>
              <a:ext cx="313" cy="359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0" name="Group 11">
            <a:extLst>
              <a:ext uri="{FF2B5EF4-FFF2-40B4-BE49-F238E27FC236}">
                <a16:creationId xmlns:a16="http://schemas.microsoft.com/office/drawing/2014/main" id="{EA535935-3493-A460-95B5-CF78FBA969B9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581525"/>
            <a:ext cx="6869112" cy="2033588"/>
            <a:chOff x="1429" y="2886"/>
            <a:chExt cx="4327" cy="1281"/>
          </a:xfrm>
        </p:grpSpPr>
        <p:sp>
          <p:nvSpPr>
            <p:cNvPr id="13321" name="Text Box 12">
              <a:extLst>
                <a:ext uri="{FF2B5EF4-FFF2-40B4-BE49-F238E27FC236}">
                  <a16:creationId xmlns:a16="http://schemas.microsoft.com/office/drawing/2014/main" id="{7520DFE6-E303-F30B-B038-5B8E0DE30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254"/>
              <a:ext cx="4327" cy="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375"/>
                </a:spcBef>
                <a:buSzPct val="100000"/>
              </a:pPr>
              <a:r>
                <a:rPr lang="ru-RU" altLang="ru-RU" sz="22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Изменения в протекании психических процессов, эмоциональные сдвиги, трансформация мотивационной структуры деятельности, нарушение двигательного и речевого поведения</a:t>
              </a:r>
            </a:p>
          </p:txBody>
        </p:sp>
        <p:sp>
          <p:nvSpPr>
            <p:cNvPr id="13322" name="Line 13">
              <a:extLst>
                <a:ext uri="{FF2B5EF4-FFF2-40B4-BE49-F238E27FC236}">
                  <a16:creationId xmlns:a16="http://schemas.microsoft.com/office/drawing/2014/main" id="{3A0A851D-92B6-44B6-4F7C-BE00F4FDD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886"/>
              <a:ext cx="0" cy="403"/>
            </a:xfrm>
            <a:prstGeom prst="line">
              <a:avLst/>
            </a:prstGeom>
            <a:noFill/>
            <a:ln w="19080" cap="sq">
              <a:solidFill>
                <a:srgbClr val="000099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0EF5B1BE-B597-9BD0-1C30-8C0C4EADC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4950"/>
            <a:ext cx="7561263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Фрустрация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FDE5D15-B336-D574-AC8C-393875CD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3600"/>
            <a:ext cx="8820150" cy="544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375"/>
              </a:spcBef>
              <a:buSzPct val="100000"/>
            </a:pPr>
            <a:r>
              <a:rPr lang="ru-RU" altLang="ru-RU" sz="2300">
                <a:solidFill>
                  <a:srgbClr val="000000"/>
                </a:solidFill>
              </a:rPr>
              <a:t>  </a:t>
            </a:r>
            <a:r>
              <a:rPr lang="ru-RU" altLang="ru-RU" sz="2400" b="1">
                <a:solidFill>
                  <a:srgbClr val="800000"/>
                </a:solidFill>
                <a:latin typeface="Times New Roman" panose="02020603050405020304" pitchFamily="18" charset="0"/>
              </a:rPr>
              <a:t>Ф</a:t>
            </a:r>
            <a:r>
              <a:rPr lang="ru-RU" altLang="ru-RU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- психическое состояние человека, вызываемое объективно непреодолимыми или субъективно так воспринимаемыми трудностями, возникающими на пути достижения цели или решения задачи.</a:t>
            </a:r>
          </a:p>
          <a:p>
            <a:pPr eaLnBrk="1" hangingPunct="1">
              <a:spcBef>
                <a:spcPts val="1375"/>
              </a:spcBef>
              <a:buSzPct val="100000"/>
            </a:pPr>
            <a:r>
              <a:rPr lang="ru-RU" altLang="ru-RU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Она сопровождается отрицательными эмоциями</a:t>
            </a:r>
          </a:p>
          <a:p>
            <a:pPr eaLnBrk="1" hangingPunct="1">
              <a:spcBef>
                <a:spcPts val="1500"/>
              </a:spcBef>
              <a:buSzPct val="100000"/>
            </a:pPr>
            <a:r>
              <a:rPr lang="ru-RU" altLang="ru-RU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Ее уровень зависит от фрустратора, значимости цели, функционального состояния человека попавшего в данную ситуацию, а также от сложившихся в процессе становления личности  устойчивых форм эмоционального реагирования на жизненные трудности.</a:t>
            </a:r>
          </a:p>
          <a:p>
            <a:pPr eaLnBrk="1" hangingPunct="1">
              <a:spcBef>
                <a:spcPts val="1375"/>
              </a:spcBef>
              <a:buSzPct val="100000"/>
            </a:pPr>
            <a:r>
              <a:rPr lang="ru-RU" altLang="ru-RU" sz="2400" b="1">
                <a:solidFill>
                  <a:srgbClr val="800000"/>
                </a:solidFill>
                <a:latin typeface="Times New Roman" panose="02020603050405020304" pitchFamily="18" charset="0"/>
              </a:rPr>
              <a:t>  Фрустрационная толерантность</a:t>
            </a:r>
            <a:r>
              <a:rPr lang="ru-RU" altLang="ru-RU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– это способность человека к адекватной оценке фрустрационной ситуации и предвидение выхода из нее.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3E33430-C754-3EF8-217D-40EC51C4A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549275"/>
            <a:ext cx="8785225" cy="1143000"/>
          </a:xfrm>
        </p:spPr>
        <p:txBody>
          <a:bodyPr/>
          <a:lstStyle/>
          <a:p>
            <a:r>
              <a:rPr lang="ru-RU" altLang="ru-RU" sz="2800"/>
              <a:t>На любой дискомфорт человек реагирует двумя способами: выстраивая </a:t>
            </a:r>
            <a:r>
              <a:rPr lang="ru-RU" altLang="ru-RU" sz="2800" i="1"/>
              <a:t>копинг-стратегии </a:t>
            </a:r>
            <a:r>
              <a:rPr lang="ru-RU" altLang="ru-RU" sz="2800"/>
              <a:t>и применяя </a:t>
            </a:r>
            <a:r>
              <a:rPr lang="ru-RU" altLang="ru-RU" sz="2800" i="1"/>
              <a:t>психологические защиты</a:t>
            </a:r>
            <a:r>
              <a:rPr lang="ru-RU" altLang="ru-RU" sz="2800"/>
              <a:t>.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B17612C1-900B-8462-7E6A-D7130C8A5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3250" cy="3914775"/>
          </a:xfrm>
        </p:spPr>
        <p:txBody>
          <a:bodyPr/>
          <a:lstStyle/>
          <a:p>
            <a:r>
              <a:rPr lang="ru-RU" altLang="ru-RU" sz="2800"/>
              <a:t>Защитный механизм (</a:t>
            </a:r>
            <a:r>
              <a:rPr lang="ru-RU" altLang="ru-RU" sz="2800" b="1"/>
              <a:t>психологическая защита</a:t>
            </a:r>
            <a:r>
              <a:rPr lang="ru-RU" altLang="ru-RU" sz="2800"/>
              <a:t>) – неосознаваемый психический процесс направленный на минимизацию отрицательных  воздействий. </a:t>
            </a:r>
          </a:p>
          <a:p>
            <a:r>
              <a:rPr lang="ru-RU" altLang="ru-RU" sz="2800" b="1"/>
              <a:t>копинг-стратегии</a:t>
            </a:r>
            <a:r>
              <a:rPr lang="ru-RU" altLang="ru-RU" sz="2800"/>
              <a:t>  (сознаваемый процесс) -приемы и способы с помощью которых и происходит процесс совладания со стрессом.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7127B4F0-44A6-94BB-163E-C75E4795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87963"/>
            <a:ext cx="26463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EB341D38-34E8-3245-7277-4C22798AF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8931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SzPct val="100000"/>
            </a:pPr>
            <a:r>
              <a:rPr lang="ru-RU" altLang="ru-RU" sz="3200" b="1">
                <a:solidFill>
                  <a:srgbClr val="800000"/>
                </a:solidFill>
                <a:latin typeface="Times New Roman" panose="02020603050405020304" pitchFamily="18" charset="0"/>
              </a:rPr>
              <a:t>Общие характеристики защитных механизмов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1741CE2B-80A2-29CE-FDE4-88775A60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748712" cy="534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Они предназначены для уменьшения патогенной тревоги и сохранения цельности и устойчивости индивида.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первоначально формируются в детстве.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отвергают или искажают реальность.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действуют бессознательно.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блокируют прямое выражение потребностей.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Их наличие обычно указывает на возможные невротические синдромы.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не приводят к разрешению проблемы и устранению причин тревоги.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Они связывают психическую энергию</a:t>
            </a:r>
            <a:r>
              <a:rPr lang="ru-RU" altLang="ru-RU" sz="27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1358</Words>
  <Application>Microsoft Office PowerPoint</Application>
  <PresentationFormat>Экран (4:3)</PresentationFormat>
  <Paragraphs>149</Paragraphs>
  <Slides>24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Microsoft YaHei</vt:lpstr>
      <vt:lpstr>Times New Roman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любой дискомфорт человек реагирует двумя способами: выстраивая копинг-стратегии и применяя психологические защиты.</vt:lpstr>
      <vt:lpstr>Презентация PowerPoint</vt:lpstr>
      <vt:lpstr>Механизмы психологической защиты.  Стратегии психологической защиты</vt:lpstr>
      <vt:lpstr>Презентация PowerPoint</vt:lpstr>
      <vt:lpstr>Способы совладания со стрессом   (копинг-стратегии.  Англ.to cope-преодолеть, совладать )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Психосоматическое расстройство - нарушения функций внутренних органов и систем, возникновение и развитие которых связано с нервно-психическими факторами, специфическими особенностями эмоционального реагирования личности.</vt:lpstr>
      <vt:lpstr>Эмоционально-обусловленные источники психосоматических расстройств</vt:lpstr>
      <vt:lpstr>АЛЕКСИТИМИЯ— сниженная способность в вербализации эмоциональных состояний. </vt:lpstr>
      <vt:lpstr>СИТУАЦИОННЫЕ ЗАДАЧИ  1</vt:lpstr>
      <vt:lpstr>СИТУАЦИОННЫЕ ЗАДАЧИ 2 </vt:lpstr>
      <vt:lpstr>СИТУАЦИОННЫЕ ЗАДАЧИ 3 </vt:lpstr>
      <vt:lpstr>Практикум письменно в рабочей тетради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Виктор</cp:lastModifiedBy>
  <cp:revision>50</cp:revision>
  <cp:lastPrinted>1601-01-01T00:00:00Z</cp:lastPrinted>
  <dcterms:created xsi:type="dcterms:W3CDTF">2004-10-29T04:04:02Z</dcterms:created>
  <dcterms:modified xsi:type="dcterms:W3CDTF">2023-05-16T04:56:56Z</dcterms:modified>
</cp:coreProperties>
</file>