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BC77F-0C0B-112D-CB92-EB604E1DF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Фонетика и орфоэпия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CB911B-D7D1-DC9F-403A-39CF919F38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Практика 3</a:t>
            </a:r>
          </a:p>
        </p:txBody>
      </p:sp>
    </p:spTree>
    <p:extLst>
      <p:ext uri="{BB962C8B-B14F-4D97-AF65-F5344CB8AC3E}">
        <p14:creationId xmlns:p14="http://schemas.microsoft.com/office/powerpoint/2010/main" val="38622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92A2A-ECBB-422F-4F5F-FBC301C2E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B3FD35-C211-1E74-950A-4143140A47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2318"/>
            <a:ext cx="10363826" cy="385888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200" cap="none" dirty="0"/>
              <a:t>Прочитайте слова. В каких случаях ЧН произносится как </a:t>
            </a:r>
            <a:r>
              <a:rPr lang="en-US" sz="3200" cap="none" dirty="0"/>
              <a:t>[</a:t>
            </a:r>
            <a:r>
              <a:rPr lang="ru-RU" sz="3200" cap="none" dirty="0" err="1"/>
              <a:t>чн</a:t>
            </a:r>
            <a:r>
              <a:rPr lang="en-US" sz="3200" cap="none" dirty="0"/>
              <a:t>]</a:t>
            </a:r>
            <a:r>
              <a:rPr lang="ru-RU" sz="3200" cap="none" dirty="0"/>
              <a:t>, а когда </a:t>
            </a:r>
            <a:r>
              <a:rPr lang="en-US" sz="3200" cap="none" dirty="0"/>
              <a:t>[</a:t>
            </a:r>
            <a:r>
              <a:rPr lang="ru-RU" sz="3200" cap="none" dirty="0" err="1"/>
              <a:t>шн</a:t>
            </a:r>
            <a:r>
              <a:rPr lang="en-US" sz="3200" cap="none" dirty="0"/>
              <a:t>]</a:t>
            </a:r>
            <a:r>
              <a:rPr lang="ru-RU" sz="3200" cap="none" dirty="0"/>
              <a:t>? Когда возможно двоякое произношение?</a:t>
            </a:r>
            <a:endParaRPr lang="en-US" sz="3200" cap="none" dirty="0"/>
          </a:p>
          <a:p>
            <a:pPr algn="just"/>
            <a:r>
              <a:rPr lang="ru-RU" sz="3200" cap="none" dirty="0"/>
              <a:t>Скучный, конечно, Кузьминична, прачечная, скворечник, точечный, подсвечник, двоечник, неудачный, булочная, беспорядочный, точно, девичник, горчичник, горничная, тренировочный, копеечный.</a:t>
            </a:r>
          </a:p>
        </p:txBody>
      </p:sp>
    </p:spTree>
    <p:extLst>
      <p:ext uri="{BB962C8B-B14F-4D97-AF65-F5344CB8AC3E}">
        <p14:creationId xmlns:p14="http://schemas.microsoft.com/office/powerpoint/2010/main" val="4240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A5789-0B84-D7A6-E0D5-5838FBA5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65558-EBD0-29E8-2ECA-68FD165D39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970277"/>
            <a:ext cx="10363826" cy="408546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cap="none" dirty="0"/>
              <a:t>Расставьте ударение в словах.</a:t>
            </a:r>
          </a:p>
          <a:p>
            <a:pPr algn="just"/>
            <a:r>
              <a:rPr lang="ru-RU" sz="2800" cap="none" dirty="0"/>
              <a:t>Агент, апостроф, баловать, ветеринария, гражданство, досуг, диспансер, заговор, индустрия, квартал, ломоть, намерение, нефтепровод, опека, премировать, средства, танцовщик, ходатайство, сосредоточение, черпать, принята, афера, балованный, включит, договор, дощатый, завидно, звонит, каталог, красивее, мастерски, некролог, обеспечение, оптовый, свекла, столяр, хвоя, знамение, щавель, эксперт.</a:t>
            </a:r>
          </a:p>
        </p:txBody>
      </p:sp>
    </p:spTree>
    <p:extLst>
      <p:ext uri="{BB962C8B-B14F-4D97-AF65-F5344CB8AC3E}">
        <p14:creationId xmlns:p14="http://schemas.microsoft.com/office/powerpoint/2010/main" val="37769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BDE49-4793-2442-FC0E-83505314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A679F4-2E1A-75DB-F1BB-239A2DD938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117509"/>
            <a:ext cx="10363826" cy="38723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200" cap="none" dirty="0"/>
              <a:t>Что общего во всех примерах?</a:t>
            </a:r>
          </a:p>
          <a:p>
            <a:pPr algn="just"/>
            <a:r>
              <a:rPr lang="ru-RU" sz="3200" cap="none" dirty="0"/>
              <a:t>1. «Через час отсюда в чистый переулок вытечет по человеку ваш обрюзгший жир» (В.В. Маяковский, «Нате»).</a:t>
            </a:r>
          </a:p>
          <a:p>
            <a:pPr algn="just"/>
            <a:r>
              <a:rPr lang="ru-RU" sz="3200" cap="none" dirty="0"/>
              <a:t>2. «Шипенье пенистых бокалов и пунша пламень голубой» (А.С. Пушкин, «Медный всадник»).</a:t>
            </a:r>
          </a:p>
          <a:p>
            <a:pPr algn="just"/>
            <a:r>
              <a:rPr lang="ru-RU" sz="3200" cap="none" dirty="0"/>
              <a:t>3. «Грохочет эхо по горам, как гром гремящий по громам» (Г.Р. Державин, «Водопад»).</a:t>
            </a:r>
          </a:p>
        </p:txBody>
      </p:sp>
    </p:spTree>
    <p:extLst>
      <p:ext uri="{BB962C8B-B14F-4D97-AF65-F5344CB8AC3E}">
        <p14:creationId xmlns:p14="http://schemas.microsoft.com/office/powerpoint/2010/main" val="8708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02368-40B5-E4D3-550E-46BC8A42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771E08-5BEC-61ED-1EC6-4B851131D18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Сравните фонетическую систему русского языка и изучаемого вами иностранного языка. Найдите сходные и отличные элементы. Подумайте, как знание фонетики русского языка помогает в изучении звукового строя иностранного языка. Приведите примеры.</a:t>
            </a:r>
          </a:p>
        </p:txBody>
      </p:sp>
    </p:spTree>
    <p:extLst>
      <p:ext uri="{BB962C8B-B14F-4D97-AF65-F5344CB8AC3E}">
        <p14:creationId xmlns:p14="http://schemas.microsoft.com/office/powerpoint/2010/main" val="8464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74344-B91E-F7B7-AA90-97F08E41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Определения терминов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017247-6FC5-4D22-06F6-990C85D9C3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cap="none" dirty="0"/>
              <a:t>Фонетика</a:t>
            </a:r>
            <a:r>
              <a:rPr lang="ru-RU" sz="2800" cap="none" dirty="0"/>
              <a:t> – это наука о звуковом строе языка. Основной </a:t>
            </a:r>
            <a:r>
              <a:rPr lang="ru-RU" sz="2800" cap="none" dirty="0" smtClean="0"/>
              <a:t>частью </a:t>
            </a:r>
            <a:r>
              <a:rPr lang="ru-RU" sz="2800" cap="none" dirty="0"/>
              <a:t>фонетики является учение о звуках.</a:t>
            </a:r>
          </a:p>
          <a:p>
            <a:pPr algn="just"/>
            <a:r>
              <a:rPr lang="ru-RU" sz="2800" b="1" cap="none" dirty="0"/>
              <a:t>Орфоэпия</a:t>
            </a:r>
            <a:r>
              <a:rPr lang="ru-RU" sz="2800" cap="none" dirty="0"/>
              <a:t> – это наука, изучающая «правильную речь», определяющая нормы произношения, их обоснованием и закреплением в языке. Главное в орфоэпии – верное произношение звуков и ударений в словах.</a:t>
            </a:r>
          </a:p>
        </p:txBody>
      </p:sp>
    </p:spTree>
    <p:extLst>
      <p:ext uri="{BB962C8B-B14F-4D97-AF65-F5344CB8AC3E}">
        <p14:creationId xmlns:p14="http://schemas.microsoft.com/office/powerpoint/2010/main" val="8330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1C7E84-313A-740C-93B1-4AD99671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Нормы произнесения гласных звуков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3739BC-BCFE-180F-161A-44375DA60D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rmAutofit/>
          </a:bodyPr>
          <a:lstStyle/>
          <a:p>
            <a:pPr algn="just"/>
            <a:r>
              <a:rPr lang="ru-RU" sz="2800" cap="none" dirty="0"/>
              <a:t>1. Гласные звуки отчетливо произносятся лишь под ударением. Ударение в русском языке динамическое (</a:t>
            </a:r>
            <a:r>
              <a:rPr lang="ru-RU" sz="2800" b="1" cap="none" dirty="0"/>
              <a:t>клеточка, король, коромысло</a:t>
            </a:r>
            <a:r>
              <a:rPr lang="ru-RU" sz="2800" cap="none" dirty="0"/>
              <a:t>), подвижное (</a:t>
            </a:r>
            <a:r>
              <a:rPr lang="ru-RU" sz="2800" b="1" cap="none" dirty="0"/>
              <a:t>город – города – городов</a:t>
            </a:r>
            <a:r>
              <a:rPr lang="ru-RU" sz="2800" cap="none" dirty="0"/>
              <a:t>).</a:t>
            </a:r>
          </a:p>
          <a:p>
            <a:pPr algn="just"/>
            <a:r>
              <a:rPr lang="ru-RU" sz="2800" cap="none" dirty="0"/>
              <a:t>2. В безударном положении звучание гласных меняется. Например, в слове </a:t>
            </a:r>
            <a:r>
              <a:rPr lang="ru-RU" sz="2800" b="1" cap="none" dirty="0"/>
              <a:t>нести</a:t>
            </a:r>
            <a:r>
              <a:rPr lang="ru-RU" sz="2800" cap="none" dirty="0"/>
              <a:t> гласный </a:t>
            </a:r>
            <a:r>
              <a:rPr lang="en-US" sz="2800" cap="none" dirty="0"/>
              <a:t>[</a:t>
            </a:r>
            <a:r>
              <a:rPr lang="ru-RU" sz="2800" cap="none" dirty="0"/>
              <a:t>э</a:t>
            </a:r>
            <a:r>
              <a:rPr lang="en-US" sz="2800" cap="none" dirty="0"/>
              <a:t>]</a:t>
            </a:r>
            <a:r>
              <a:rPr lang="ru-RU" sz="2800" cap="none" dirty="0"/>
              <a:t> произносится как </a:t>
            </a:r>
            <a:r>
              <a:rPr lang="en-US" sz="2800" cap="none" dirty="0"/>
              <a:t>[</a:t>
            </a:r>
            <a:r>
              <a:rPr lang="ru-RU" sz="2800" cap="none" dirty="0"/>
              <a:t>и</a:t>
            </a:r>
            <a:r>
              <a:rPr lang="en-US" sz="2800" cap="none" dirty="0"/>
              <a:t>]</a:t>
            </a:r>
            <a:r>
              <a:rPr lang="ru-RU" sz="2800" cap="none" dirty="0"/>
              <a:t>, в слове </a:t>
            </a:r>
            <a:r>
              <a:rPr lang="ru-RU" sz="2800" b="1" cap="none" dirty="0"/>
              <a:t>листы</a:t>
            </a:r>
            <a:r>
              <a:rPr lang="ru-RU" sz="2800" cap="none" dirty="0"/>
              <a:t> гласный </a:t>
            </a:r>
            <a:r>
              <a:rPr lang="en-US" sz="2800" cap="none" dirty="0"/>
              <a:t>[</a:t>
            </a:r>
            <a:r>
              <a:rPr lang="ru-RU" sz="2800" cap="none" dirty="0"/>
              <a:t>и</a:t>
            </a:r>
            <a:r>
              <a:rPr lang="en-US" sz="2800" cap="none" dirty="0"/>
              <a:t>]</a:t>
            </a:r>
            <a:r>
              <a:rPr lang="ru-RU" sz="2800" cap="none" dirty="0"/>
              <a:t> звучит короче, чем под ударением в слове </a:t>
            </a:r>
            <a:r>
              <a:rPr lang="ru-RU" sz="2800" b="1" cap="none" dirty="0"/>
              <a:t>лист</a:t>
            </a:r>
            <a:r>
              <a:rPr lang="ru-RU" sz="2800" cap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33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25AF4-DDD8-0F0F-D39E-D123BD67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Нормы произнесения согласных звуков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A434F7-D041-7790-534C-B443E57DF6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cap="none" dirty="0"/>
              <a:t>1. Согласные звуки отчетливо произносятся перед гласными, сонорными согласными (</a:t>
            </a:r>
            <a:r>
              <a:rPr lang="ru-RU" sz="2800" b="1" cap="none" dirty="0"/>
              <a:t>м, н, р, л</a:t>
            </a:r>
            <a:r>
              <a:rPr lang="ru-RU" sz="2800" cap="none" dirty="0"/>
              <a:t>), перед буквой </a:t>
            </a:r>
            <a:r>
              <a:rPr lang="ru-RU" sz="2800" b="1" cap="none" dirty="0"/>
              <a:t>в</a:t>
            </a:r>
            <a:r>
              <a:rPr lang="ru-RU" sz="2800" cap="none" dirty="0"/>
              <a:t>, перед разделительными </a:t>
            </a:r>
            <a:r>
              <a:rPr lang="ru-RU" sz="2800" b="1" cap="none" dirty="0"/>
              <a:t>ъ</a:t>
            </a:r>
            <a:r>
              <a:rPr lang="ru-RU" sz="2800" cap="none" dirty="0"/>
              <a:t> и </a:t>
            </a:r>
            <a:r>
              <a:rPr lang="ru-RU" sz="2800" b="1" cap="none" dirty="0"/>
              <a:t>ь</a:t>
            </a:r>
            <a:r>
              <a:rPr lang="ru-RU" sz="2800" cap="none" dirty="0"/>
              <a:t> знаками.</a:t>
            </a:r>
          </a:p>
          <a:p>
            <a:pPr algn="just"/>
            <a:r>
              <a:rPr lang="ru-RU" sz="2800" dirty="0"/>
              <a:t>2. </a:t>
            </a:r>
            <a:r>
              <a:rPr lang="ru-RU" sz="2800" cap="none" dirty="0"/>
              <a:t>Звонкие парные согласные на конце слова и перед глухими согласными оглушаются: </a:t>
            </a:r>
            <a:r>
              <a:rPr lang="ru-RU" sz="2800" b="1" cap="none" dirty="0"/>
              <a:t>бег, лодка</a:t>
            </a:r>
            <a:r>
              <a:rPr lang="ru-RU" sz="2800" cap="none" dirty="0"/>
              <a:t>.</a:t>
            </a:r>
          </a:p>
          <a:p>
            <a:pPr algn="just"/>
            <a:r>
              <a:rPr lang="ru-RU" sz="2800" cap="none" dirty="0"/>
              <a:t>3. Перед мягкими согласными парные твердые согласные смягчаются.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31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3A8C5-E7CD-41E6-2B0A-672FCC296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Современные орфоэпические нормы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9BEA89-956D-635E-A735-3B21DD5311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7812"/>
            <a:ext cx="10363826" cy="4341672"/>
          </a:xfrm>
        </p:spPr>
        <p:txBody>
          <a:bodyPr>
            <a:normAutofit/>
          </a:bodyPr>
          <a:lstStyle/>
          <a:p>
            <a:pPr algn="just"/>
            <a:r>
              <a:rPr lang="ru-RU" sz="2800" cap="none" dirty="0"/>
              <a:t>1. Буква </a:t>
            </a:r>
            <a:r>
              <a:rPr lang="ru-RU" sz="2800" b="1" cap="none" dirty="0"/>
              <a:t>Г</a:t>
            </a:r>
            <a:r>
              <a:rPr lang="ru-RU" sz="2800" cap="none" dirty="0"/>
              <a:t> на конце слова бог произносится как </a:t>
            </a:r>
            <a:r>
              <a:rPr lang="en-US" sz="2800" b="1" cap="none" dirty="0"/>
              <a:t>[</a:t>
            </a:r>
            <a:r>
              <a:rPr lang="ru-RU" sz="2800" b="1" cap="none" dirty="0"/>
              <a:t>х</a:t>
            </a:r>
            <a:r>
              <a:rPr lang="en-US" sz="2800" b="1" cap="none" dirty="0"/>
              <a:t>]</a:t>
            </a:r>
            <a:r>
              <a:rPr lang="ru-RU" sz="2800" cap="none" dirty="0"/>
              <a:t>.</a:t>
            </a:r>
          </a:p>
          <a:p>
            <a:pPr algn="just"/>
            <a:r>
              <a:rPr lang="ru-RU" sz="2800" cap="none" dirty="0"/>
              <a:t>2. </a:t>
            </a:r>
            <a:r>
              <a:rPr lang="ru-RU" sz="2800" b="1" cap="none" dirty="0"/>
              <a:t>-ого/-его </a:t>
            </a:r>
            <a:r>
              <a:rPr lang="ru-RU" sz="2800" cap="none" dirty="0"/>
              <a:t>в прилагательных мужского и среднего родов произносится как </a:t>
            </a:r>
            <a:r>
              <a:rPr lang="ru-RU" sz="2800" b="1" cap="none" dirty="0"/>
              <a:t>о</a:t>
            </a:r>
            <a:r>
              <a:rPr lang="en-US" sz="2800" b="1" cap="none" dirty="0"/>
              <a:t>[</a:t>
            </a:r>
            <a:r>
              <a:rPr lang="ru-RU" sz="2800" b="1" cap="none" dirty="0"/>
              <a:t>в</a:t>
            </a:r>
            <a:r>
              <a:rPr lang="en-US" sz="2800" b="1" cap="none" dirty="0"/>
              <a:t>]</a:t>
            </a:r>
            <a:r>
              <a:rPr lang="ru-RU" sz="2800" b="1" cap="none" dirty="0"/>
              <a:t>о/е</a:t>
            </a:r>
            <a:r>
              <a:rPr lang="en-US" sz="2800" b="1" cap="none" dirty="0"/>
              <a:t>[</a:t>
            </a:r>
            <a:r>
              <a:rPr lang="ru-RU" sz="2800" b="1" cap="none" dirty="0"/>
              <a:t>в</a:t>
            </a:r>
            <a:r>
              <a:rPr lang="en-US" sz="2800" b="1" cap="none" dirty="0"/>
              <a:t>]</a:t>
            </a:r>
            <a:r>
              <a:rPr lang="ru-RU" sz="2800" b="1" cap="none" dirty="0"/>
              <a:t>о.</a:t>
            </a:r>
          </a:p>
          <a:p>
            <a:pPr algn="just"/>
            <a:r>
              <a:rPr lang="en-US" sz="2800" cap="none" dirty="0"/>
              <a:t>3</a:t>
            </a:r>
            <a:r>
              <a:rPr lang="ru-RU" sz="2800" cap="none" dirty="0"/>
              <a:t>. </a:t>
            </a:r>
            <a:r>
              <a:rPr lang="ru-RU" sz="2800" b="1" cap="none" dirty="0"/>
              <a:t>ЗЖ</a:t>
            </a:r>
            <a:r>
              <a:rPr lang="ru-RU" sz="2800" cap="none" dirty="0"/>
              <a:t> и </a:t>
            </a:r>
            <a:r>
              <a:rPr lang="ru-RU" sz="2800" b="1" cap="none" dirty="0"/>
              <a:t>СЖ</a:t>
            </a:r>
            <a:r>
              <a:rPr lang="ru-RU" sz="2800" cap="none" dirty="0"/>
              <a:t> произносятся как </a:t>
            </a:r>
            <a:r>
              <a:rPr lang="en-US" sz="2800" b="1" cap="none" dirty="0"/>
              <a:t>[</a:t>
            </a:r>
            <a:r>
              <a:rPr lang="ru-RU" sz="2800" b="1" cap="none" dirty="0"/>
              <a:t>ж</a:t>
            </a:r>
            <a:r>
              <a:rPr lang="en-US" sz="2800" b="1" cap="none" dirty="0"/>
              <a:t>]</a:t>
            </a:r>
            <a:r>
              <a:rPr lang="ru-RU" sz="2800" cap="none" dirty="0"/>
              <a:t> (на стыке морфем или служебного слова со </a:t>
            </a:r>
            <a:r>
              <a:rPr lang="ru-RU" sz="2800" cap="none" dirty="0" smtClean="0"/>
              <a:t>знаменательным).</a:t>
            </a:r>
            <a:endParaRPr lang="ru-RU" sz="2800" cap="none" dirty="0"/>
          </a:p>
          <a:p>
            <a:pPr algn="just"/>
            <a:r>
              <a:rPr lang="ru-RU" sz="2800" cap="none" dirty="0"/>
              <a:t>4. </a:t>
            </a:r>
            <a:r>
              <a:rPr lang="ru-RU" sz="2800" b="1" cap="none" dirty="0"/>
              <a:t>ЗЧ</a:t>
            </a:r>
            <a:r>
              <a:rPr lang="ru-RU" sz="2800" cap="none" dirty="0"/>
              <a:t> и </a:t>
            </a:r>
            <a:r>
              <a:rPr lang="ru-RU" sz="2800" b="1" cap="none" dirty="0"/>
              <a:t>СЧ</a:t>
            </a:r>
            <a:r>
              <a:rPr lang="ru-RU" sz="2800" cap="none" dirty="0"/>
              <a:t> произносятся как </a:t>
            </a:r>
            <a:r>
              <a:rPr lang="en-US" sz="2800" b="1" cap="none" dirty="0"/>
              <a:t>[</a:t>
            </a:r>
            <a:r>
              <a:rPr lang="ru-RU" sz="2800" b="1" cap="none" dirty="0"/>
              <a:t>ш</a:t>
            </a:r>
            <a:r>
              <a:rPr lang="en-US" sz="2800" b="1" cap="none" dirty="0"/>
              <a:t>’]</a:t>
            </a:r>
            <a:r>
              <a:rPr lang="ru-RU" sz="2800" b="1" cap="none" dirty="0"/>
              <a:t> </a:t>
            </a:r>
            <a:r>
              <a:rPr lang="ru-RU" sz="2800" cap="none" dirty="0"/>
              <a:t>(на стыке морфем).</a:t>
            </a:r>
          </a:p>
          <a:p>
            <a:pPr algn="just"/>
            <a:r>
              <a:rPr lang="ru-RU" sz="2800" cap="none" dirty="0"/>
              <a:t>5. </a:t>
            </a:r>
            <a:r>
              <a:rPr lang="ru-RU" sz="2800" b="1" cap="none" dirty="0"/>
              <a:t>ДЧ</a:t>
            </a:r>
            <a:r>
              <a:rPr lang="ru-RU" sz="2800" cap="none" dirty="0"/>
              <a:t> и </a:t>
            </a:r>
            <a:r>
              <a:rPr lang="ru-RU" sz="2800" b="1" cap="none" dirty="0"/>
              <a:t>ТЧ</a:t>
            </a:r>
            <a:r>
              <a:rPr lang="ru-RU" sz="2800" cap="none" dirty="0"/>
              <a:t> произносятся как </a:t>
            </a:r>
            <a:r>
              <a:rPr lang="en-US" sz="2800" b="1" cap="none" dirty="0"/>
              <a:t>[</a:t>
            </a:r>
            <a:r>
              <a:rPr lang="ru-RU" sz="2800" b="1" cap="none" dirty="0"/>
              <a:t>ч</a:t>
            </a:r>
            <a:r>
              <a:rPr lang="en-US" sz="2800" b="1" cap="none" dirty="0"/>
              <a:t>’]</a:t>
            </a:r>
            <a:r>
              <a:rPr lang="ru-RU" sz="2800" b="1" cap="none" dirty="0"/>
              <a:t> </a:t>
            </a:r>
            <a:r>
              <a:rPr lang="ru-RU" sz="2800" cap="none" dirty="0"/>
              <a:t>(на стыке морфем).</a:t>
            </a:r>
          </a:p>
        </p:txBody>
      </p:sp>
    </p:spTree>
    <p:extLst>
      <p:ext uri="{BB962C8B-B14F-4D97-AF65-F5344CB8AC3E}">
        <p14:creationId xmlns:p14="http://schemas.microsoft.com/office/powerpoint/2010/main" val="7147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14CA66-5397-BF54-6592-C3DDE47F5DC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45722"/>
            <a:ext cx="10363826" cy="444547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cap="none" dirty="0"/>
              <a:t>6. </a:t>
            </a:r>
            <a:r>
              <a:rPr lang="ru-RU" sz="2800" b="1" cap="none" dirty="0"/>
              <a:t>-</a:t>
            </a:r>
            <a:r>
              <a:rPr lang="ru-RU" sz="2800" b="1" cap="none" dirty="0" err="1"/>
              <a:t>тся</a:t>
            </a:r>
            <a:r>
              <a:rPr lang="ru-RU" sz="2800" b="1" cap="none" dirty="0"/>
              <a:t> </a:t>
            </a:r>
            <a:r>
              <a:rPr lang="ru-RU" sz="2800" cap="none" dirty="0"/>
              <a:t>и </a:t>
            </a:r>
            <a:r>
              <a:rPr lang="ru-RU" sz="2800" b="1" cap="none" dirty="0"/>
              <a:t>-</a:t>
            </a:r>
            <a:r>
              <a:rPr lang="ru-RU" sz="2800" b="1" cap="none" dirty="0" err="1"/>
              <a:t>ться</a:t>
            </a:r>
            <a:r>
              <a:rPr lang="ru-RU" sz="2800" b="1" cap="none" dirty="0"/>
              <a:t> </a:t>
            </a:r>
            <a:r>
              <a:rPr lang="ru-RU" sz="2800" cap="none" dirty="0"/>
              <a:t>произносятся как </a:t>
            </a:r>
            <a:r>
              <a:rPr lang="en-US" sz="2800" b="1" cap="none" dirty="0"/>
              <a:t>[</a:t>
            </a:r>
            <a:r>
              <a:rPr lang="ru-RU" sz="2800" b="1" cap="none" dirty="0" err="1"/>
              <a:t>ца</a:t>
            </a:r>
            <a:r>
              <a:rPr lang="en-US" sz="2800" b="1" cap="none" dirty="0"/>
              <a:t>]</a:t>
            </a:r>
            <a:r>
              <a:rPr lang="ru-RU" sz="2800" b="1" cap="none" dirty="0"/>
              <a:t> </a:t>
            </a:r>
            <a:r>
              <a:rPr lang="ru-RU" sz="2800" cap="none" dirty="0"/>
              <a:t>(в глаголах).</a:t>
            </a:r>
          </a:p>
          <a:p>
            <a:pPr algn="just"/>
            <a:r>
              <a:rPr lang="ru-RU" sz="2800" cap="none" dirty="0"/>
              <a:t>7. </a:t>
            </a:r>
            <a:r>
              <a:rPr lang="ru-RU" sz="2800" b="1" cap="none" dirty="0"/>
              <a:t>ДС</a:t>
            </a:r>
            <a:r>
              <a:rPr lang="ru-RU" sz="2800" cap="none" dirty="0"/>
              <a:t> и </a:t>
            </a:r>
            <a:r>
              <a:rPr lang="ru-RU" sz="2800" b="1" cap="none" dirty="0"/>
              <a:t>ТС</a:t>
            </a:r>
            <a:r>
              <a:rPr lang="ru-RU" sz="2800" cap="none" dirty="0"/>
              <a:t> произносят как </a:t>
            </a:r>
            <a:r>
              <a:rPr lang="en-US" sz="2800" b="1" cap="none" dirty="0"/>
              <a:t>[</a:t>
            </a:r>
            <a:r>
              <a:rPr lang="ru-RU" sz="2800" b="1" cap="none" dirty="0"/>
              <a:t>ц</a:t>
            </a:r>
            <a:r>
              <a:rPr lang="en-US" sz="2800" b="1" cap="none" dirty="0"/>
              <a:t>] </a:t>
            </a:r>
            <a:r>
              <a:rPr lang="ru-RU" sz="2800" cap="none" dirty="0"/>
              <a:t>(перед </a:t>
            </a:r>
            <a:r>
              <a:rPr lang="ru-RU" sz="2800" b="1" cap="none" dirty="0"/>
              <a:t>к</a:t>
            </a:r>
            <a:r>
              <a:rPr lang="ru-RU" sz="2800" cap="none" dirty="0"/>
              <a:t> в прилагательных).</a:t>
            </a:r>
          </a:p>
          <a:p>
            <a:pPr algn="just"/>
            <a:r>
              <a:rPr lang="ru-RU" sz="2800" cap="none" dirty="0"/>
              <a:t>8. </a:t>
            </a:r>
            <a:r>
              <a:rPr lang="ru-RU" sz="2800" b="1" cap="none" dirty="0"/>
              <a:t>ЖД</a:t>
            </a:r>
            <a:r>
              <a:rPr lang="ru-RU" sz="2800" cap="none" dirty="0"/>
              <a:t> произносится как </a:t>
            </a:r>
            <a:r>
              <a:rPr lang="en-US" sz="2800" b="1" cap="none" dirty="0"/>
              <a:t>[</a:t>
            </a:r>
            <a:r>
              <a:rPr lang="ru-RU" sz="2800" b="1" cap="none" dirty="0" err="1"/>
              <a:t>шт</a:t>
            </a:r>
            <a:r>
              <a:rPr lang="en-US" sz="2800" b="1" cap="none" dirty="0"/>
              <a:t>’]</a:t>
            </a:r>
            <a:r>
              <a:rPr lang="ru-RU" sz="2800" cap="none" dirty="0"/>
              <a:t> и </a:t>
            </a:r>
            <a:r>
              <a:rPr lang="en-US" sz="2800" b="1" cap="none" dirty="0"/>
              <a:t>[</a:t>
            </a:r>
            <a:r>
              <a:rPr lang="ru-RU" sz="2800" b="1" cap="none" dirty="0"/>
              <a:t>ш</a:t>
            </a:r>
            <a:r>
              <a:rPr lang="en-US" sz="2800" b="1" cap="none" dirty="0"/>
              <a:t>’]</a:t>
            </a:r>
            <a:r>
              <a:rPr lang="ru-RU" sz="2800" b="1" cap="none" dirty="0"/>
              <a:t> </a:t>
            </a:r>
            <a:r>
              <a:rPr lang="ru-RU" sz="2800" cap="none" dirty="0"/>
              <a:t>(в слове </a:t>
            </a:r>
            <a:r>
              <a:rPr lang="ru-RU" sz="2800" b="1" cap="none" dirty="0"/>
              <a:t>дождь</a:t>
            </a:r>
            <a:r>
              <a:rPr lang="ru-RU" sz="2800" cap="none" dirty="0"/>
              <a:t> и производных от него).</a:t>
            </a:r>
          </a:p>
          <a:p>
            <a:pPr algn="just"/>
            <a:r>
              <a:rPr lang="ru-RU" sz="2800" cap="none" dirty="0"/>
              <a:t>9. </a:t>
            </a:r>
            <a:r>
              <a:rPr lang="ru-RU" sz="2800" b="1" cap="none" dirty="0"/>
              <a:t>ЧН</a:t>
            </a:r>
            <a:r>
              <a:rPr lang="ru-RU" sz="2800" cap="none" dirty="0"/>
              <a:t> произносится как </a:t>
            </a:r>
            <a:r>
              <a:rPr lang="en-US" sz="2800" b="1" cap="none" dirty="0"/>
              <a:t>[</a:t>
            </a:r>
            <a:r>
              <a:rPr lang="ru-RU" sz="2800" b="1" cap="none" dirty="0"/>
              <a:t>ч</a:t>
            </a:r>
            <a:r>
              <a:rPr lang="en-US" sz="2800" b="1" cap="none" dirty="0"/>
              <a:t>’</a:t>
            </a:r>
            <a:r>
              <a:rPr lang="ru-RU" sz="2800" b="1" cap="none" dirty="0"/>
              <a:t>н</a:t>
            </a:r>
            <a:r>
              <a:rPr lang="en-US" sz="2800" b="1" cap="none" dirty="0"/>
              <a:t>]</a:t>
            </a:r>
            <a:r>
              <a:rPr lang="ru-RU" sz="2800" cap="none" dirty="0"/>
              <a:t> – в большинстве случаев, кроме слов </a:t>
            </a:r>
            <a:r>
              <a:rPr lang="ru-RU" sz="2800" b="1" cap="none" dirty="0"/>
              <a:t>коне</a:t>
            </a:r>
            <a:r>
              <a:rPr lang="en-US" sz="2800" b="1" cap="none" dirty="0"/>
              <a:t>[</a:t>
            </a:r>
            <a:r>
              <a:rPr lang="ru-RU" sz="2800" b="1" cap="none" dirty="0" err="1"/>
              <a:t>шн</a:t>
            </a:r>
            <a:r>
              <a:rPr lang="en-US" sz="2800" b="1" cap="none" dirty="0"/>
              <a:t>]</a:t>
            </a:r>
            <a:r>
              <a:rPr lang="ru-RU" sz="2800" b="1" cap="none" dirty="0"/>
              <a:t>о, </a:t>
            </a:r>
            <a:r>
              <a:rPr lang="ru-RU" sz="2800" b="1" cap="none" dirty="0" err="1"/>
              <a:t>наро</a:t>
            </a:r>
            <a:r>
              <a:rPr lang="en-US" sz="2800" b="1" cap="none" dirty="0"/>
              <a:t>[</a:t>
            </a:r>
            <a:r>
              <a:rPr lang="ru-RU" sz="2800" b="1" cap="none" dirty="0" err="1"/>
              <a:t>шн</a:t>
            </a:r>
            <a:r>
              <a:rPr lang="en-US" sz="2800" b="1" cap="none" dirty="0"/>
              <a:t>]</a:t>
            </a:r>
            <a:r>
              <a:rPr lang="ru-RU" sz="2800" b="1" cap="none" dirty="0"/>
              <a:t>о, </a:t>
            </a:r>
            <a:r>
              <a:rPr lang="ru-RU" sz="2800" b="1" cap="none" dirty="0" err="1"/>
              <a:t>ску</a:t>
            </a:r>
            <a:r>
              <a:rPr lang="en-US" sz="2800" b="1" cap="none" dirty="0"/>
              <a:t>[</a:t>
            </a:r>
            <a:r>
              <a:rPr lang="ru-RU" sz="2800" b="1" cap="none" dirty="0" err="1"/>
              <a:t>шн</a:t>
            </a:r>
            <a:r>
              <a:rPr lang="en-US" sz="2800" b="1" cap="none" dirty="0"/>
              <a:t>]</a:t>
            </a:r>
            <a:r>
              <a:rPr lang="ru-RU" sz="2800" b="1" cap="none" dirty="0"/>
              <a:t>о, </a:t>
            </a:r>
            <a:r>
              <a:rPr lang="ru-RU" sz="2800" b="1" cap="none" dirty="0" err="1"/>
              <a:t>праче</a:t>
            </a:r>
            <a:r>
              <a:rPr lang="en-US" sz="2800" b="1" cap="none" dirty="0"/>
              <a:t>[</a:t>
            </a:r>
            <a:r>
              <a:rPr lang="ru-RU" sz="2800" b="1" cap="none" dirty="0" err="1"/>
              <a:t>шн</a:t>
            </a:r>
            <a:r>
              <a:rPr lang="en-US" sz="2800" b="1" cap="none" dirty="0"/>
              <a:t>]</a:t>
            </a:r>
            <a:r>
              <a:rPr lang="ru-RU" sz="2800" b="1" cap="none" dirty="0" err="1"/>
              <a:t>ая</a:t>
            </a:r>
            <a:r>
              <a:rPr lang="ru-RU" sz="2800" b="1" cap="none" dirty="0"/>
              <a:t>, </a:t>
            </a:r>
            <a:r>
              <a:rPr lang="ru-RU" sz="2800" b="1" cap="none" dirty="0" err="1"/>
              <a:t>скворе</a:t>
            </a:r>
            <a:r>
              <a:rPr lang="en-US" sz="2800" b="1" cap="none" dirty="0"/>
              <a:t>[</a:t>
            </a:r>
            <a:r>
              <a:rPr lang="ru-RU" sz="2800" b="1" cap="none" dirty="0" err="1"/>
              <a:t>шн</a:t>
            </a:r>
            <a:r>
              <a:rPr lang="en-US" sz="2800" b="1" cap="none" dirty="0"/>
              <a:t>]</a:t>
            </a:r>
            <a:r>
              <a:rPr lang="ru-RU" sz="2800" b="1" cap="none" dirty="0" err="1"/>
              <a:t>ик</a:t>
            </a:r>
            <a:r>
              <a:rPr lang="ru-RU" sz="2800" b="1" cap="none" dirty="0"/>
              <a:t>, </a:t>
            </a:r>
            <a:r>
              <a:rPr lang="ru-RU" sz="2800" b="1" cap="none" dirty="0" err="1"/>
              <a:t>Ильини</a:t>
            </a:r>
            <a:r>
              <a:rPr lang="en-US" sz="2800" b="1" cap="none" dirty="0"/>
              <a:t>[</a:t>
            </a:r>
            <a:r>
              <a:rPr lang="ru-RU" sz="2800" b="1" cap="none" dirty="0" err="1"/>
              <a:t>шн</a:t>
            </a:r>
            <a:r>
              <a:rPr lang="en-US" sz="2800" b="1" cap="none" dirty="0"/>
              <a:t>]</a:t>
            </a:r>
            <a:r>
              <a:rPr lang="ru-RU" sz="2800" b="1" cap="none" dirty="0"/>
              <a:t>а </a:t>
            </a:r>
            <a:r>
              <a:rPr lang="ru-RU" sz="2800" cap="none" dirty="0"/>
              <a:t>и др.</a:t>
            </a:r>
          </a:p>
          <a:p>
            <a:pPr algn="just"/>
            <a:r>
              <a:rPr lang="ru-RU" sz="2800" cap="none" dirty="0"/>
              <a:t>10. </a:t>
            </a:r>
            <a:r>
              <a:rPr lang="ru-RU" sz="2800" b="1" cap="none" dirty="0"/>
              <a:t>ЧТ</a:t>
            </a:r>
            <a:r>
              <a:rPr lang="ru-RU" sz="2800" cap="none" dirty="0"/>
              <a:t> произносится как </a:t>
            </a:r>
            <a:r>
              <a:rPr lang="en-US" sz="2800" b="1" cap="none" dirty="0"/>
              <a:t>[</a:t>
            </a:r>
            <a:r>
              <a:rPr lang="ru-RU" sz="2800" b="1" cap="none" dirty="0" err="1"/>
              <a:t>шт</a:t>
            </a:r>
            <a:r>
              <a:rPr lang="en-US" sz="2800" b="1" cap="none" dirty="0"/>
              <a:t>]</a:t>
            </a:r>
            <a:r>
              <a:rPr lang="ru-RU" sz="2800" b="1" cap="none" dirty="0"/>
              <a:t> </a:t>
            </a:r>
            <a:r>
              <a:rPr lang="ru-RU" sz="2800" cap="none" dirty="0"/>
              <a:t>(</a:t>
            </a:r>
            <a:r>
              <a:rPr lang="ru-RU" sz="2800" b="1" cap="none" dirty="0"/>
              <a:t>чтобы, что</a:t>
            </a:r>
            <a:r>
              <a:rPr lang="ru-RU" sz="2800" cap="none" dirty="0"/>
              <a:t>), но </a:t>
            </a:r>
            <a:r>
              <a:rPr lang="ru-RU" sz="2800" b="1" cap="none" dirty="0"/>
              <a:t>нечто </a:t>
            </a:r>
            <a:r>
              <a:rPr lang="en-US" sz="2800" b="1" cap="none" dirty="0"/>
              <a:t>[</a:t>
            </a:r>
            <a:r>
              <a:rPr lang="ru-RU" sz="2800" b="1" cap="none" dirty="0" err="1"/>
              <a:t>чт</a:t>
            </a:r>
            <a:r>
              <a:rPr lang="en-US" sz="2800" b="1" cap="none" dirty="0"/>
              <a:t>]</a:t>
            </a:r>
            <a:r>
              <a:rPr lang="ru-RU" sz="2800" b="1" cap="none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9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ED91D-A21A-07F7-F6B3-C7C04CAF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Фонетического разбора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049CBB-5792-C67E-9063-51F6E30040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cap="none" dirty="0"/>
              <a:t>1. Разбить слово на слоги.</a:t>
            </a:r>
          </a:p>
          <a:p>
            <a:r>
              <a:rPr lang="ru-RU" sz="2800" cap="none" dirty="0"/>
              <a:t>2. Записать слово в транскрипции.</a:t>
            </a:r>
          </a:p>
          <a:p>
            <a:r>
              <a:rPr lang="ru-RU" sz="2800" cap="none" dirty="0"/>
              <a:t>3. Установить количество звуков в слове.</a:t>
            </a:r>
          </a:p>
          <a:p>
            <a:r>
              <a:rPr lang="ru-RU" sz="2800" cap="none" dirty="0"/>
              <a:t>4. Дать характеристику согласным и гласным звукам.</a:t>
            </a:r>
          </a:p>
          <a:p>
            <a:r>
              <a:rPr lang="ru-RU" sz="2800" cap="none" dirty="0"/>
              <a:t>5. Установить соответствие количества букв количеству звуков.</a:t>
            </a:r>
          </a:p>
        </p:txBody>
      </p:sp>
    </p:spTree>
    <p:extLst>
      <p:ext uri="{BB962C8B-B14F-4D97-AF65-F5344CB8AC3E}">
        <p14:creationId xmlns:p14="http://schemas.microsoft.com/office/powerpoint/2010/main" val="33088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18F0C-5176-F1B5-3889-EDC8ADDA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7550E-D65C-4EF4-A0C0-A37A3945D4B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sz="2800" cap="none" dirty="0"/>
              <a:t>Какие слова скрываются за транскрипциями? Запишите их:</a:t>
            </a:r>
          </a:p>
          <a:p>
            <a:pPr algn="just"/>
            <a:r>
              <a:rPr lang="en-US" sz="2800" cap="none" dirty="0"/>
              <a:t>[</a:t>
            </a:r>
            <a:r>
              <a:rPr lang="ru-RU" sz="2800" cap="none" dirty="0" err="1"/>
              <a:t>рыца</a:t>
            </a:r>
            <a:r>
              <a:rPr lang="en-US" sz="2800" cap="none" dirty="0"/>
              <a:t>], [</a:t>
            </a:r>
            <a:r>
              <a:rPr lang="ru-RU" sz="2800" cap="none" dirty="0"/>
              <a:t>в</a:t>
            </a:r>
            <a:r>
              <a:rPr lang="en-US" sz="2800" cap="none" dirty="0"/>
              <a:t>’</a:t>
            </a:r>
            <a:r>
              <a:rPr lang="ru-RU" sz="2800" cap="none" dirty="0" err="1"/>
              <a:t>ирнуца</a:t>
            </a:r>
            <a:r>
              <a:rPr lang="en-US" sz="2800" cap="none" dirty="0"/>
              <a:t>], [</a:t>
            </a:r>
            <a:r>
              <a:rPr lang="ru-RU" sz="2800" cap="none" dirty="0" err="1"/>
              <a:t>баица</a:t>
            </a:r>
            <a:r>
              <a:rPr lang="en-US" sz="2800" cap="none" dirty="0"/>
              <a:t>], </a:t>
            </a:r>
            <a:r>
              <a:rPr lang="en-US" sz="2800" cap="none" dirty="0" smtClean="0"/>
              <a:t>[</a:t>
            </a:r>
            <a:r>
              <a:rPr lang="ru-RU" sz="2800" cap="none" dirty="0"/>
              <a:t>б</a:t>
            </a:r>
            <a:r>
              <a:rPr lang="en-US" sz="2800" cap="none" dirty="0"/>
              <a:t>’</a:t>
            </a:r>
            <a:r>
              <a:rPr lang="ru-RU" sz="2800" cap="none" dirty="0" err="1"/>
              <a:t>эзна</a:t>
            </a:r>
            <a:r>
              <a:rPr lang="en-US" sz="2800" cap="none" dirty="0"/>
              <a:t>], [</a:t>
            </a:r>
            <a:r>
              <a:rPr lang="ru-RU" sz="2800" cap="none" dirty="0" err="1"/>
              <a:t>рацтво</a:t>
            </a:r>
            <a:r>
              <a:rPr lang="en-US" sz="2800" cap="none" dirty="0"/>
              <a:t>], [</a:t>
            </a:r>
            <a:r>
              <a:rPr lang="ru-RU" sz="2800" cap="none" dirty="0"/>
              <a:t>л</a:t>
            </a:r>
            <a:r>
              <a:rPr lang="en-US" sz="2800" cap="none" dirty="0"/>
              <a:t>’</a:t>
            </a:r>
            <a:r>
              <a:rPr lang="ru-RU" sz="2800" cap="none" dirty="0" err="1"/>
              <a:t>охк</a:t>
            </a:r>
            <a:r>
              <a:rPr lang="en-US" sz="2800" cap="none" dirty="0"/>
              <a:t>’</a:t>
            </a:r>
            <a:r>
              <a:rPr lang="ru-RU" sz="2800" cap="none" dirty="0"/>
              <a:t>и</a:t>
            </a:r>
            <a:r>
              <a:rPr lang="en-US" sz="2800" cap="none" dirty="0"/>
              <a:t>j], [</a:t>
            </a:r>
            <a:r>
              <a:rPr lang="ru-RU" sz="2800" cap="none" dirty="0" err="1"/>
              <a:t>адгатка</a:t>
            </a:r>
            <a:r>
              <a:rPr lang="en-US" sz="2800" cap="none" dirty="0"/>
              <a:t>], [</a:t>
            </a:r>
            <a:r>
              <a:rPr lang="ru-RU" sz="2800" cap="none" dirty="0" err="1"/>
              <a:t>игзам</a:t>
            </a:r>
            <a:r>
              <a:rPr lang="en-US" sz="2800" cap="none" dirty="0"/>
              <a:t>’</a:t>
            </a:r>
            <a:r>
              <a:rPr lang="ru-RU" sz="2800" cap="none" dirty="0"/>
              <a:t>ин</a:t>
            </a:r>
            <a:r>
              <a:rPr lang="en-US" sz="2800" cap="none" dirty="0"/>
              <a:t>], [</a:t>
            </a:r>
            <a:r>
              <a:rPr lang="ru-RU" sz="2800" cap="none" dirty="0" err="1"/>
              <a:t>дроп</a:t>
            </a:r>
            <a:r>
              <a:rPr lang="en-US" sz="2800" cap="none" dirty="0"/>
              <a:t>’], [</a:t>
            </a:r>
            <a:r>
              <a:rPr lang="ru-RU" sz="2800" cap="none" dirty="0" err="1"/>
              <a:t>пачиркн</a:t>
            </a:r>
            <a:r>
              <a:rPr lang="en-US" sz="2800" cap="none" dirty="0"/>
              <a:t>’</a:t>
            </a:r>
            <a:r>
              <a:rPr lang="ru-RU" sz="2800" cap="none" dirty="0"/>
              <a:t>и</a:t>
            </a:r>
            <a:r>
              <a:rPr lang="en-US" sz="2800" cap="none" dirty="0"/>
              <a:t>], [</a:t>
            </a:r>
            <a:r>
              <a:rPr lang="ru-RU" sz="2800" cap="none" dirty="0" err="1"/>
              <a:t>фтарова</a:t>
            </a:r>
            <a:r>
              <a:rPr lang="en-US" sz="2800" cap="none" dirty="0"/>
              <a:t>], [</a:t>
            </a:r>
            <a:r>
              <a:rPr lang="ru-RU" sz="2800" cap="none" dirty="0"/>
              <a:t>п</a:t>
            </a:r>
            <a:r>
              <a:rPr lang="en-US" sz="2800" cap="none" dirty="0"/>
              <a:t>’</a:t>
            </a:r>
            <a:r>
              <a:rPr lang="ru-RU" sz="2800" cap="none" dirty="0" err="1"/>
              <a:t>итно</a:t>
            </a:r>
            <a:r>
              <a:rPr lang="en-US" sz="2800" cap="none" dirty="0"/>
              <a:t>], [j</a:t>
            </a:r>
            <a:r>
              <a:rPr lang="ru-RU" sz="2800" cap="none" dirty="0"/>
              <a:t>эл</a:t>
            </a:r>
            <a:r>
              <a:rPr lang="en-US" sz="2800" cap="none" dirty="0"/>
              <a:t>’</a:t>
            </a:r>
            <a:r>
              <a:rPr lang="ru-RU" sz="2800" cap="none" dirty="0"/>
              <a:t>н</a:t>
            </a:r>
            <a:r>
              <a:rPr lang="en-US" sz="2800" cap="none" dirty="0"/>
              <a:t>’</a:t>
            </a:r>
            <a:r>
              <a:rPr lang="ru-RU" sz="2800" cap="none" dirty="0" err="1"/>
              <a:t>ик</a:t>
            </a:r>
            <a:r>
              <a:rPr lang="en-US" sz="2800" cap="none" dirty="0"/>
              <a:t>]</a:t>
            </a:r>
            <a:r>
              <a:rPr lang="ru-RU" sz="2800" cap="none" dirty="0"/>
              <a:t>.</a:t>
            </a:r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9704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FB10B-50B7-10BA-9611-AA1ECBFB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068CEB-A62E-5A8F-75AC-D1F13A73249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cap="none" dirty="0"/>
              <a:t>Определите, какой согласный звук (глухой или звонкий) обозначен подчеркнутой буквой. Какие фонетические процессы наблюдаются в приведенных словах?</a:t>
            </a:r>
          </a:p>
          <a:p>
            <a:pPr algn="just"/>
            <a:r>
              <a:rPr lang="ru-RU" sz="2800" cap="none" dirty="0"/>
              <a:t>Забасто</a:t>
            </a:r>
            <a:r>
              <a:rPr lang="ru-RU" sz="2800" u="sng" cap="none" dirty="0"/>
              <a:t>в</a:t>
            </a:r>
            <a:r>
              <a:rPr lang="ru-RU" sz="2800" cap="none" dirty="0"/>
              <a:t>ка, </a:t>
            </a:r>
            <a:r>
              <a:rPr lang="ru-RU" sz="2800" u="sng" cap="none" dirty="0"/>
              <a:t>с</a:t>
            </a:r>
            <a:r>
              <a:rPr lang="ru-RU" sz="2800" cap="none" dirty="0"/>
              <a:t>даться, о</a:t>
            </a:r>
            <a:r>
              <a:rPr lang="ru-RU" sz="2800" u="sng" cap="none" dirty="0"/>
              <a:t>т</a:t>
            </a:r>
            <a:r>
              <a:rPr lang="ru-RU" sz="2800" cap="none" dirty="0"/>
              <a:t> дома, любо</a:t>
            </a:r>
            <a:r>
              <a:rPr lang="ru-RU" sz="2800" u="sng" cap="none" dirty="0"/>
              <a:t>в</a:t>
            </a:r>
            <a:r>
              <a:rPr lang="ru-RU" sz="2800" cap="none" dirty="0"/>
              <a:t>ь, </a:t>
            </a:r>
            <a:r>
              <a:rPr lang="ru-RU" sz="2800" u="sng" cap="none" dirty="0"/>
              <a:t>ч</a:t>
            </a:r>
            <a:r>
              <a:rPr lang="ru-RU" sz="2800" cap="none" dirty="0"/>
              <a:t>то, ука</a:t>
            </a:r>
            <a:r>
              <a:rPr lang="ru-RU" sz="2800" u="sng" cap="none" dirty="0"/>
              <a:t>з</a:t>
            </a:r>
            <a:r>
              <a:rPr lang="ru-RU" sz="2800" cap="none" dirty="0"/>
              <a:t>ка, чес</a:t>
            </a:r>
            <a:r>
              <a:rPr lang="ru-RU" sz="2800" u="sng" cap="none" dirty="0"/>
              <a:t>т</a:t>
            </a:r>
            <a:r>
              <a:rPr lang="ru-RU" sz="2800" cap="none" dirty="0"/>
              <a:t>ный, </a:t>
            </a:r>
            <a:r>
              <a:rPr lang="ru-RU" sz="2800" u="sng" cap="none" dirty="0"/>
              <a:t>сч</a:t>
            </a:r>
            <a:r>
              <a:rPr lang="ru-RU" sz="2800" cap="none" dirty="0"/>
              <a:t>астливый, ря</a:t>
            </a:r>
            <a:r>
              <a:rPr lang="ru-RU" sz="2800" u="sng" cap="none" dirty="0"/>
              <a:t>б</a:t>
            </a:r>
            <a:r>
              <a:rPr lang="ru-RU" sz="2800" cap="none" dirty="0"/>
              <a:t>ь, моро</a:t>
            </a:r>
            <a:r>
              <a:rPr lang="ru-RU" sz="2800" u="sng" cap="none" dirty="0"/>
              <a:t>з</a:t>
            </a:r>
            <a:r>
              <a:rPr lang="ru-RU" sz="2800" cap="none" dirty="0"/>
              <a:t>, ра</a:t>
            </a:r>
            <a:r>
              <a:rPr lang="ru-RU" sz="2800" u="sng" cap="none" dirty="0"/>
              <a:t>сч</a:t>
            </a:r>
            <a:r>
              <a:rPr lang="ru-RU" sz="2800" cap="none" dirty="0"/>
              <a:t>ет, </a:t>
            </a:r>
            <a:r>
              <a:rPr lang="ru-RU" sz="2800" u="sng" cap="none" dirty="0"/>
              <a:t>к</a:t>
            </a:r>
            <a:r>
              <a:rPr lang="ru-RU" sz="2800" cap="none" dirty="0"/>
              <a:t> берегу.</a:t>
            </a:r>
          </a:p>
        </p:txBody>
      </p:sp>
    </p:spTree>
    <p:extLst>
      <p:ext uri="{BB962C8B-B14F-4D97-AF65-F5344CB8AC3E}">
        <p14:creationId xmlns:p14="http://schemas.microsoft.com/office/powerpoint/2010/main" val="253230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1046</TotalTime>
  <Words>836</Words>
  <Application>Microsoft Office PowerPoint</Application>
  <PresentationFormat>Широкоэкранный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Tw Cen MT</vt:lpstr>
      <vt:lpstr>Капля</vt:lpstr>
      <vt:lpstr>Фонетика и орфоэпия</vt:lpstr>
      <vt:lpstr>Определения терминов</vt:lpstr>
      <vt:lpstr>Нормы произнесения гласных звуков</vt:lpstr>
      <vt:lpstr>Нормы произнесения согласных звуков</vt:lpstr>
      <vt:lpstr>Современные орфоэпические нормы</vt:lpstr>
      <vt:lpstr>Презентация PowerPoint</vt:lpstr>
      <vt:lpstr>План Фонетического разбора слова</vt:lpstr>
      <vt:lpstr>Задание 1</vt:lpstr>
      <vt:lpstr>Задание 2</vt:lpstr>
      <vt:lpstr>Задание 3</vt:lpstr>
      <vt:lpstr>Задание 4</vt:lpstr>
      <vt:lpstr>Задание 5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и орфоэпия</dc:title>
  <dc:creator>Anastasiia Belozor</dc:creator>
  <cp:lastModifiedBy>Белозор Анастасия Сергеевна</cp:lastModifiedBy>
  <cp:revision>9</cp:revision>
  <dcterms:created xsi:type="dcterms:W3CDTF">2023-08-31T05:47:59Z</dcterms:created>
  <dcterms:modified xsi:type="dcterms:W3CDTF">2023-09-11T08:26:51Z</dcterms:modified>
</cp:coreProperties>
</file>