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5" r:id="rId4"/>
    <p:sldId id="285" r:id="rId5"/>
    <p:sldId id="260" r:id="rId6"/>
    <p:sldId id="261" r:id="rId7"/>
    <p:sldId id="262" r:id="rId8"/>
    <p:sldId id="282" r:id="rId9"/>
    <p:sldId id="284" r:id="rId10"/>
    <p:sldId id="280" r:id="rId11"/>
    <p:sldId id="281" r:id="rId12"/>
    <p:sldId id="278" r:id="rId13"/>
    <p:sldId id="277" r:id="rId14"/>
    <p:sldId id="267" r:id="rId15"/>
    <p:sldId id="276" r:id="rId16"/>
    <p:sldId id="283" r:id="rId17"/>
    <p:sldId id="273" r:id="rId18"/>
    <p:sldId id="274"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79" autoAdjust="0"/>
    <p:restoredTop sz="94660"/>
  </p:normalViewPr>
  <p:slideViewPr>
    <p:cSldViewPr snapToGrid="0">
      <p:cViewPr varScale="1">
        <p:scale>
          <a:sx n="74" d="100"/>
          <a:sy n="74" d="100"/>
        </p:scale>
        <p:origin x="119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ru-RU" sz="2300" b="1" i="0" u="none" strike="noStrike" kern="1200" cap="all" baseline="0" dirty="0">
                <a:solidFill>
                  <a:srgbClr val="FF0000"/>
                </a:solidFill>
                <a:latin typeface="Calibri" panose="020F0502020204030204" pitchFamily="34" charset="0"/>
                <a:ea typeface="+mn-ea"/>
                <a:cs typeface="+mn-cs"/>
              </a:defRPr>
            </a:pPr>
            <a:r>
              <a:rPr lang="ru-RU" sz="2300" b="1" kern="1200" cap="all" dirty="0">
                <a:solidFill>
                  <a:srgbClr val="FF0000"/>
                </a:solidFill>
                <a:latin typeface="Calibri" panose="020F0502020204030204" pitchFamily="34" charset="0"/>
                <a:ea typeface="+mn-ea"/>
                <a:cs typeface="+mn-cs"/>
              </a:rPr>
              <a:t>Анализ повышения квалификации за 3 года</a:t>
            </a:r>
          </a:p>
        </c:rich>
      </c:tx>
      <c:layout/>
      <c:overlay val="0"/>
      <c:spPr>
        <a:noFill/>
        <a:ln>
          <a:noFill/>
        </a:ln>
        <a:effectLst/>
      </c:spPr>
      <c:txPr>
        <a:bodyPr rot="0" spcFirstLastPara="1" vertOverflow="ellipsis" vert="horz" wrap="square" anchor="ctr" anchorCtr="1"/>
        <a:lstStyle/>
        <a:p>
          <a:pPr>
            <a:defRPr lang="ru-RU" sz="2300" b="1" i="0" u="none" strike="noStrike" kern="1200" cap="all" baseline="0" dirty="0">
              <a:solidFill>
                <a:srgbClr val="FF0000"/>
              </a:solidFill>
              <a:latin typeface="Calibri" panose="020F0502020204030204" pitchFamily="34" charset="0"/>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В КрасГМУ (ИПО)</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3"/>
                <c:pt idx="0">
                  <c:v>2014-2015</c:v>
                </c:pt>
                <c:pt idx="1">
                  <c:v>2015-2016</c:v>
                </c:pt>
                <c:pt idx="2">
                  <c:v>2016-2017</c:v>
                </c:pt>
              </c:strCache>
            </c:strRef>
          </c:cat>
          <c:val>
            <c:numRef>
              <c:f>Лист1!$B$2:$B$5</c:f>
              <c:numCache>
                <c:formatCode>General</c:formatCode>
                <c:ptCount val="4"/>
                <c:pt idx="0">
                  <c:v>277</c:v>
                </c:pt>
                <c:pt idx="1">
                  <c:v>248</c:v>
                </c:pt>
                <c:pt idx="2">
                  <c:v>568</c:v>
                </c:pt>
              </c:numCache>
            </c:numRef>
          </c:val>
        </c:ser>
        <c:ser>
          <c:idx val="1"/>
          <c:order val="1"/>
          <c:tx>
            <c:strRef>
              <c:f>Лист1!$C$1</c:f>
              <c:strCache>
                <c:ptCount val="1"/>
                <c:pt idx="0">
                  <c:v>г. Москва</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3"/>
                <c:pt idx="0">
                  <c:v>2014-2015</c:v>
                </c:pt>
                <c:pt idx="1">
                  <c:v>2015-2016</c:v>
                </c:pt>
                <c:pt idx="2">
                  <c:v>2016-2017</c:v>
                </c:pt>
              </c:strCache>
            </c:strRef>
          </c:cat>
          <c:val>
            <c:numRef>
              <c:f>Лист1!$C$2:$C$5</c:f>
              <c:numCache>
                <c:formatCode>General</c:formatCode>
                <c:ptCount val="4"/>
                <c:pt idx="0">
                  <c:v>117</c:v>
                </c:pt>
                <c:pt idx="1">
                  <c:v>136</c:v>
                </c:pt>
                <c:pt idx="2">
                  <c:v>104</c:v>
                </c:pt>
              </c:numCache>
            </c:numRef>
          </c:val>
        </c:ser>
        <c:ser>
          <c:idx val="2"/>
          <c:order val="2"/>
          <c:tx>
            <c:strRef>
              <c:f>Лист1!$D$1</c:f>
              <c:strCache>
                <c:ptCount val="1"/>
                <c:pt idx="0">
                  <c:v>Другие города по РФ</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3"/>
                <c:pt idx="0">
                  <c:v>2014-2015</c:v>
                </c:pt>
                <c:pt idx="1">
                  <c:v>2015-2016</c:v>
                </c:pt>
                <c:pt idx="2">
                  <c:v>2016-2017</c:v>
                </c:pt>
              </c:strCache>
            </c:strRef>
          </c:cat>
          <c:val>
            <c:numRef>
              <c:f>Лист1!$D$2:$D$5</c:f>
              <c:numCache>
                <c:formatCode>General</c:formatCode>
                <c:ptCount val="4"/>
                <c:pt idx="0">
                  <c:v>95</c:v>
                </c:pt>
                <c:pt idx="1">
                  <c:v>86</c:v>
                </c:pt>
                <c:pt idx="2">
                  <c:v>89</c:v>
                </c:pt>
              </c:numCache>
            </c:numRef>
          </c:val>
        </c:ser>
        <c:ser>
          <c:idx val="3"/>
          <c:order val="3"/>
          <c:tx>
            <c:strRef>
              <c:f>Лист1!$E$1</c:f>
              <c:strCache>
                <c:ptCount val="1"/>
                <c:pt idx="0">
                  <c:v>За пределами РФ</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3"/>
                <c:pt idx="0">
                  <c:v>2014-2015</c:v>
                </c:pt>
                <c:pt idx="1">
                  <c:v>2015-2016</c:v>
                </c:pt>
                <c:pt idx="2">
                  <c:v>2016-2017</c:v>
                </c:pt>
              </c:strCache>
            </c:strRef>
          </c:cat>
          <c:val>
            <c:numRef>
              <c:f>Лист1!$E$2:$E$5</c:f>
              <c:numCache>
                <c:formatCode>General</c:formatCode>
                <c:ptCount val="4"/>
                <c:pt idx="0">
                  <c:v>8</c:v>
                </c:pt>
                <c:pt idx="1">
                  <c:v>9</c:v>
                </c:pt>
                <c:pt idx="2">
                  <c:v>8</c:v>
                </c:pt>
              </c:numCache>
            </c:numRef>
          </c:val>
        </c:ser>
        <c:dLbls>
          <c:dLblPos val="outEnd"/>
          <c:showLegendKey val="0"/>
          <c:showVal val="1"/>
          <c:showCatName val="0"/>
          <c:showSerName val="0"/>
          <c:showPercent val="0"/>
          <c:showBubbleSize val="0"/>
        </c:dLbls>
        <c:gapWidth val="100"/>
        <c:overlap val="-24"/>
        <c:axId val="196689880"/>
        <c:axId val="196826800"/>
      </c:barChart>
      <c:catAx>
        <c:axId val="1966898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96826800"/>
        <c:crosses val="autoZero"/>
        <c:auto val="1"/>
        <c:lblAlgn val="ctr"/>
        <c:lblOffset val="100"/>
        <c:noMultiLvlLbl val="0"/>
      </c:catAx>
      <c:valAx>
        <c:axId val="196826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96689880"/>
        <c:crosses val="autoZero"/>
        <c:crossBetween val="between"/>
      </c:valAx>
      <c:spPr>
        <a:noFill/>
        <a:ln>
          <a:solidFill>
            <a:schemeClr val="accent1"/>
          </a:solid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C573437-9D4C-4496-89F3-27E199A74F4A}" type="datetimeFigureOut">
              <a:rPr lang="ru-RU" smtClean="0"/>
              <a:t>16.11.2017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358530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C573437-9D4C-4496-89F3-27E199A74F4A}" type="datetimeFigureOut">
              <a:rPr lang="ru-RU" smtClean="0"/>
              <a:t>16.11.2017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84861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C573437-9D4C-4496-89F3-27E199A74F4A}" type="datetimeFigureOut">
              <a:rPr lang="ru-RU" smtClean="0"/>
              <a:t>16.11.2017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320994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C573437-9D4C-4496-89F3-27E199A74F4A}" type="datetimeFigureOut">
              <a:rPr lang="ru-RU" smtClean="0"/>
              <a:t>16.11.2017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3257353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C573437-9D4C-4496-89F3-27E199A74F4A}" type="datetimeFigureOut">
              <a:rPr lang="ru-RU" smtClean="0"/>
              <a:t>16.11.2017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307336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C573437-9D4C-4496-89F3-27E199A74F4A}" type="datetimeFigureOut">
              <a:rPr lang="ru-RU" smtClean="0"/>
              <a:t>16.11.2017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126853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C573437-9D4C-4496-89F3-27E199A74F4A}" type="datetimeFigureOut">
              <a:rPr lang="ru-RU" smtClean="0"/>
              <a:t>16.11.2017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59633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C573437-9D4C-4496-89F3-27E199A74F4A}" type="datetimeFigureOut">
              <a:rPr lang="ru-RU" smtClean="0"/>
              <a:t>16.11.2017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2020036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73437-9D4C-4496-89F3-27E199A74F4A}" type="datetimeFigureOut">
              <a:rPr lang="ru-RU" smtClean="0"/>
              <a:t>16.11.2017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165930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C573437-9D4C-4496-89F3-27E199A74F4A}" type="datetimeFigureOut">
              <a:rPr lang="ru-RU" smtClean="0"/>
              <a:t>16.11.2017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408286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C573437-9D4C-4496-89F3-27E199A74F4A}" type="datetimeFigureOut">
              <a:rPr lang="ru-RU" smtClean="0"/>
              <a:t>16.11.2017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26B7D03-D0DB-4370-8439-3222731BD000}" type="slidenum">
              <a:rPr lang="ru-RU" smtClean="0"/>
              <a:t>‹#›</a:t>
            </a:fld>
            <a:endParaRPr lang="ru-RU"/>
          </a:p>
        </p:txBody>
      </p:sp>
    </p:spTree>
    <p:extLst>
      <p:ext uri="{BB962C8B-B14F-4D97-AF65-F5344CB8AC3E}">
        <p14:creationId xmlns:p14="http://schemas.microsoft.com/office/powerpoint/2010/main" val="1913102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73437-9D4C-4496-89F3-27E199A74F4A}" type="datetimeFigureOut">
              <a:rPr lang="ru-RU" smtClean="0"/>
              <a:t>16.11.2017</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B7D03-D0DB-4370-8439-3222731BD000}" type="slidenum">
              <a:rPr lang="ru-RU" smtClean="0"/>
              <a:t>‹#›</a:t>
            </a:fld>
            <a:endParaRPr lang="ru-RU"/>
          </a:p>
        </p:txBody>
      </p:sp>
    </p:spTree>
    <p:extLst>
      <p:ext uri="{BB962C8B-B14F-4D97-AF65-F5344CB8AC3E}">
        <p14:creationId xmlns:p14="http://schemas.microsoft.com/office/powerpoint/2010/main" val="3770803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0.png"/><Relationship Id="rId7" Type="http://schemas.openxmlformats.org/officeDocument/2006/relationships/image" Target="../media/image15.jp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845820" y="220981"/>
            <a:ext cx="8230153" cy="1409700"/>
          </a:xfrm>
        </p:spPr>
        <p:txBody>
          <a:bodyPr>
            <a:normAutofit fontScale="90000"/>
          </a:bodyPr>
          <a:lstStyle/>
          <a:p>
            <a:r>
              <a:rPr lang="ru-RU" sz="2400" b="1" cap="all" dirty="0">
                <a:solidFill>
                  <a:srgbClr val="002060"/>
                </a:solidFill>
                <a:latin typeface="Calibri" panose="020F0502020204030204" pitchFamily="34" charset="0"/>
              </a:rPr>
              <a:t>Повышение квалификации</a:t>
            </a:r>
            <a:br>
              <a:rPr lang="ru-RU" sz="2400" b="1" cap="all" dirty="0">
                <a:solidFill>
                  <a:srgbClr val="002060"/>
                </a:solidFill>
                <a:latin typeface="Calibri" panose="020F0502020204030204" pitchFamily="34" charset="0"/>
              </a:rPr>
            </a:br>
            <a:r>
              <a:rPr lang="ru-RU" sz="2400" b="1" cap="all" dirty="0">
                <a:solidFill>
                  <a:srgbClr val="002060"/>
                </a:solidFill>
                <a:latin typeface="Calibri" panose="020F0502020204030204" pitchFamily="34" charset="0"/>
              </a:rPr>
              <a:t>профессорско-преподавательского состава</a:t>
            </a:r>
            <a:br>
              <a:rPr lang="ru-RU" sz="2400" b="1" cap="all" dirty="0">
                <a:solidFill>
                  <a:srgbClr val="002060"/>
                </a:solidFill>
                <a:latin typeface="Calibri" panose="020F0502020204030204" pitchFamily="34" charset="0"/>
              </a:rPr>
            </a:br>
            <a:r>
              <a:rPr lang="ru-RU" sz="1800" b="1" cap="all" dirty="0">
                <a:solidFill>
                  <a:srgbClr val="002060"/>
                </a:solidFill>
                <a:latin typeface="Calibri" panose="020F0502020204030204" pitchFamily="34" charset="0"/>
              </a:rPr>
              <a:t>ФГБОУ ВО </a:t>
            </a:r>
            <a:r>
              <a:rPr lang="ru-RU" sz="1800" b="1" cap="all" dirty="0" err="1">
                <a:solidFill>
                  <a:srgbClr val="002060"/>
                </a:solidFill>
                <a:latin typeface="Calibri" panose="020F0502020204030204" pitchFamily="34" charset="0"/>
              </a:rPr>
              <a:t>КрасГМУ</a:t>
            </a:r>
            <a:r>
              <a:rPr lang="ru-RU" sz="1800" b="1" cap="all" dirty="0">
                <a:solidFill>
                  <a:srgbClr val="002060"/>
                </a:solidFill>
                <a:latin typeface="Calibri" panose="020F0502020204030204" pitchFamily="34" charset="0"/>
              </a:rPr>
              <a:t> им. проф. </a:t>
            </a:r>
            <a:r>
              <a:rPr lang="ru-RU" sz="1800" b="1" cap="all" dirty="0" smtClean="0">
                <a:solidFill>
                  <a:srgbClr val="002060"/>
                </a:solidFill>
                <a:latin typeface="Calibri" panose="020F0502020204030204" pitchFamily="34" charset="0"/>
              </a:rPr>
              <a:t>В</a:t>
            </a:r>
            <a:r>
              <a:rPr lang="ru-RU" sz="1800" b="1" cap="all" dirty="0">
                <a:solidFill>
                  <a:srgbClr val="002060"/>
                </a:solidFill>
                <a:latin typeface="Calibri" panose="020F0502020204030204" pitchFamily="34" charset="0"/>
              </a:rPr>
              <a:t>. Ф. </a:t>
            </a:r>
            <a:r>
              <a:rPr lang="ru-RU" sz="1800" b="1" cap="all" dirty="0" err="1">
                <a:solidFill>
                  <a:srgbClr val="002060"/>
                </a:solidFill>
                <a:latin typeface="Calibri" panose="020F0502020204030204" pitchFamily="34" charset="0"/>
              </a:rPr>
              <a:t>Войно-Ясенецкого</a:t>
            </a:r>
            <a:r>
              <a:rPr lang="ru-RU" sz="1800" b="1" cap="all" dirty="0">
                <a:solidFill>
                  <a:srgbClr val="002060"/>
                </a:solidFill>
                <a:latin typeface="Calibri" panose="020F0502020204030204" pitchFamily="34" charset="0"/>
              </a:rPr>
              <a:t> </a:t>
            </a:r>
            <a:br>
              <a:rPr lang="ru-RU" sz="1800" b="1" cap="all" dirty="0">
                <a:solidFill>
                  <a:srgbClr val="002060"/>
                </a:solidFill>
                <a:latin typeface="Calibri" panose="020F0502020204030204" pitchFamily="34" charset="0"/>
              </a:rPr>
            </a:br>
            <a:r>
              <a:rPr lang="ru-RU" sz="1800" b="1" cap="all" dirty="0">
                <a:solidFill>
                  <a:srgbClr val="002060"/>
                </a:solidFill>
                <a:latin typeface="Calibri" panose="020F0502020204030204" pitchFamily="34" charset="0"/>
              </a:rPr>
              <a:t>Министерства здравоохранения </a:t>
            </a:r>
            <a:r>
              <a:rPr lang="ru-RU" sz="1800" b="1" cap="all" dirty="0" smtClean="0">
                <a:solidFill>
                  <a:srgbClr val="002060"/>
                </a:solidFill>
                <a:latin typeface="Calibri" panose="020F0502020204030204" pitchFamily="34" charset="0"/>
              </a:rPr>
              <a:t>Российской </a:t>
            </a:r>
            <a:r>
              <a:rPr lang="ru-RU" sz="1800" b="1" cap="all" dirty="0">
                <a:solidFill>
                  <a:srgbClr val="002060"/>
                </a:solidFill>
                <a:latin typeface="Calibri" panose="020F0502020204030204" pitchFamily="34" charset="0"/>
              </a:rPr>
              <a:t>Федерации </a:t>
            </a:r>
            <a:r>
              <a:rPr lang="ru-RU" sz="2400" b="1" cap="all" dirty="0">
                <a:solidFill>
                  <a:srgbClr val="002060"/>
                </a:solidFill>
                <a:latin typeface="Calibri" panose="020F0502020204030204" pitchFamily="34" charset="0"/>
              </a:rPr>
              <a:t/>
            </a:r>
            <a:br>
              <a:rPr lang="ru-RU" sz="2400" b="1" cap="all" dirty="0">
                <a:solidFill>
                  <a:srgbClr val="002060"/>
                </a:solidFill>
                <a:latin typeface="Calibri" panose="020F0502020204030204" pitchFamily="34" charset="0"/>
              </a:rPr>
            </a:br>
            <a:r>
              <a:rPr lang="ru-RU" sz="2400" b="1" cap="all" dirty="0">
                <a:solidFill>
                  <a:srgbClr val="002060"/>
                </a:solidFill>
                <a:latin typeface="Calibri" panose="020F0502020204030204" pitchFamily="34" charset="0"/>
              </a:rPr>
              <a:t>в 2016-2017 учебном году</a:t>
            </a:r>
          </a:p>
        </p:txBody>
      </p:sp>
      <p:sp>
        <p:nvSpPr>
          <p:cNvPr id="4" name="Подзаголовок 3"/>
          <p:cNvSpPr>
            <a:spLocks noGrp="1"/>
          </p:cNvSpPr>
          <p:nvPr>
            <p:ph type="subTitle" idx="1"/>
          </p:nvPr>
        </p:nvSpPr>
        <p:spPr>
          <a:xfrm>
            <a:off x="1265030" y="5875020"/>
            <a:ext cx="7032384" cy="800100"/>
          </a:xfrm>
        </p:spPr>
        <p:txBody>
          <a:bodyPr>
            <a:noAutofit/>
          </a:bodyPr>
          <a:lstStyle/>
          <a:p>
            <a:pPr>
              <a:lnSpc>
                <a:spcPct val="100000"/>
              </a:lnSpc>
            </a:pPr>
            <a:r>
              <a:rPr lang="ru-RU" sz="2000" b="1" cap="all" dirty="0">
                <a:solidFill>
                  <a:srgbClr val="002060"/>
                </a:solidFill>
                <a:latin typeface="Calibri" panose="020F0502020204030204" pitchFamily="34" charset="0"/>
                <a:ea typeface="+mj-ea"/>
                <a:cs typeface="+mj-cs"/>
              </a:rPr>
              <a:t>Начальник УМУ Мягкова Е.Г.</a:t>
            </a:r>
          </a:p>
          <a:p>
            <a:pPr>
              <a:lnSpc>
                <a:spcPct val="100000"/>
              </a:lnSpc>
            </a:pPr>
            <a:r>
              <a:rPr lang="ru-RU" sz="2000" b="1" cap="all" dirty="0">
                <a:solidFill>
                  <a:srgbClr val="002060"/>
                </a:solidFill>
                <a:latin typeface="Calibri" panose="020F0502020204030204" pitchFamily="34" charset="0"/>
                <a:ea typeface="+mj-ea"/>
                <a:cs typeface="+mj-cs"/>
              </a:rPr>
              <a:t>Заседание ЦКМС</a:t>
            </a:r>
            <a:r>
              <a:rPr lang="ru-RU" sz="2000" b="1" cap="all" dirty="0" smtClean="0">
                <a:solidFill>
                  <a:srgbClr val="002060"/>
                </a:solidFill>
                <a:latin typeface="Calibri" panose="020F0502020204030204" pitchFamily="34" charset="0"/>
                <a:ea typeface="+mj-ea"/>
                <a:cs typeface="+mj-cs"/>
              </a:rPr>
              <a:t>, 16 </a:t>
            </a:r>
            <a:r>
              <a:rPr lang="ru-RU" sz="2000" b="1" cap="all" dirty="0">
                <a:solidFill>
                  <a:srgbClr val="002060"/>
                </a:solidFill>
                <a:latin typeface="Calibri" panose="020F0502020204030204" pitchFamily="34" charset="0"/>
                <a:ea typeface="+mj-ea"/>
                <a:cs typeface="+mj-cs"/>
              </a:rPr>
              <a:t>Ноября 2017 </a:t>
            </a:r>
            <a:r>
              <a:rPr lang="ru-RU" sz="2000" b="1" cap="all" dirty="0" smtClean="0">
                <a:solidFill>
                  <a:srgbClr val="002060"/>
                </a:solidFill>
                <a:latin typeface="Calibri" panose="020F0502020204030204" pitchFamily="34" charset="0"/>
                <a:ea typeface="+mj-ea"/>
                <a:cs typeface="+mj-cs"/>
              </a:rPr>
              <a:t>.</a:t>
            </a:r>
            <a:endParaRPr lang="ru-RU" sz="2000" b="1" cap="all" dirty="0">
              <a:solidFill>
                <a:srgbClr val="002060"/>
              </a:solidFill>
              <a:latin typeface="Calibri" panose="020F0502020204030204" pitchFamily="34" charset="0"/>
              <a:ea typeface="+mj-ea"/>
              <a:cs typeface="+mj-cs"/>
            </a:endParaRPr>
          </a:p>
          <a:p>
            <a:endParaRPr lang="ru-RU" sz="700" dirty="0"/>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225" y="1729740"/>
            <a:ext cx="7176152" cy="4027823"/>
          </a:xfrm>
          <a:prstGeom prst="rect">
            <a:avLst/>
          </a:prstGeom>
          <a:effectLst>
            <a:outerShdw blurRad="50800" dist="50800" dir="5400000" algn="ctr" rotWithShape="0">
              <a:srgbClr val="000000"/>
            </a:outerShdw>
            <a:softEdge rad="635000"/>
          </a:effectLst>
        </p:spPr>
      </p:pic>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 y="0"/>
            <a:ext cx="1571625" cy="2819400"/>
          </a:xfrm>
          <a:prstGeom prst="rect">
            <a:avLst/>
          </a:prstGeom>
          <a:effectLst>
            <a:softEdge rad="127000"/>
          </a:effectLst>
        </p:spPr>
      </p:pic>
    </p:spTree>
    <p:extLst>
      <p:ext uri="{BB962C8B-B14F-4D97-AF65-F5344CB8AC3E}">
        <p14:creationId xmlns:p14="http://schemas.microsoft.com/office/powerpoint/2010/main" val="2921795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182063"/>
            <a:ext cx="6212362" cy="536494"/>
          </a:xfrm>
          <a:prstGeom prst="rect">
            <a:avLst/>
          </a:prstGeom>
        </p:spPr>
      </p:pic>
      <p:sp>
        <p:nvSpPr>
          <p:cNvPr id="2" name="Заголовок 1"/>
          <p:cNvSpPr>
            <a:spLocks noGrp="1"/>
          </p:cNvSpPr>
          <p:nvPr>
            <p:ph type="title"/>
          </p:nvPr>
        </p:nvSpPr>
        <p:spPr>
          <a:xfrm>
            <a:off x="3308959" y="3348507"/>
            <a:ext cx="5384280" cy="4893972"/>
          </a:xfrm>
        </p:spPr>
        <p:txBody>
          <a:bodyPr>
            <a:normAutofit fontScale="90000"/>
          </a:bodyPr>
          <a:lstStyle/>
          <a:p>
            <a:r>
              <a:rPr lang="ru-RU" sz="1800" dirty="0">
                <a:solidFill>
                  <a:srgbClr val="002060"/>
                </a:solidFill>
                <a:latin typeface="+mn-lt"/>
                <a:ea typeface="+mn-ea"/>
                <a:cs typeface="+mn-cs"/>
              </a:rPr>
              <a:t>Северо-Западный государственный медицинский университет им. И.И. Мечникова, цикл «</a:t>
            </a:r>
            <a:r>
              <a:rPr lang="ru-RU" sz="1800" b="1" dirty="0">
                <a:solidFill>
                  <a:srgbClr val="002060"/>
                </a:solidFill>
                <a:latin typeface="+mn-lt"/>
                <a:ea typeface="+mn-ea"/>
                <a:cs typeface="+mn-cs"/>
              </a:rPr>
              <a:t>Бактериология</a:t>
            </a:r>
            <a:r>
              <a:rPr lang="ru-RU" sz="1800" dirty="0">
                <a:solidFill>
                  <a:srgbClr val="002060"/>
                </a:solidFill>
                <a:latin typeface="+mn-lt"/>
                <a:ea typeface="+mn-ea"/>
                <a:cs typeface="+mn-cs"/>
              </a:rPr>
              <a:t>» - </a:t>
            </a:r>
            <a:r>
              <a:rPr lang="ru-RU" sz="2200" b="1" cap="all" spc="-50" dirty="0">
                <a:solidFill>
                  <a:srgbClr val="FF0000"/>
                </a:solidFill>
                <a:latin typeface="Calibri" panose="020F0502020204030204" pitchFamily="34" charset="0"/>
                <a:ea typeface="+mn-ea"/>
                <a:cs typeface="+mn-cs"/>
              </a:rPr>
              <a:t>15</a:t>
            </a:r>
            <a:r>
              <a:rPr lang="ru-RU" sz="1800" dirty="0">
                <a:solidFill>
                  <a:srgbClr val="002060"/>
                </a:solidFill>
                <a:latin typeface="+mn-lt"/>
                <a:ea typeface="+mn-ea"/>
                <a:cs typeface="+mn-cs"/>
              </a:rPr>
              <a:t> сотрудников (на базе </a:t>
            </a:r>
            <a:r>
              <a:rPr lang="ru-RU" sz="1800" dirty="0" err="1">
                <a:solidFill>
                  <a:srgbClr val="002060"/>
                </a:solidFill>
                <a:latin typeface="+mn-lt"/>
                <a:ea typeface="+mn-ea"/>
                <a:cs typeface="+mn-cs"/>
              </a:rPr>
              <a:t>КрасГМУ</a:t>
            </a:r>
            <a:r>
              <a:rPr lang="ru-RU" sz="1800" dirty="0" smtClean="0">
                <a:solidFill>
                  <a:srgbClr val="002060"/>
                </a:solidFill>
                <a:latin typeface="+mn-lt"/>
                <a:ea typeface="+mn-ea"/>
                <a:cs typeface="+mn-cs"/>
              </a:rPr>
              <a:t>);</a:t>
            </a:r>
            <a:br>
              <a:rPr lang="ru-RU" sz="1800" dirty="0" smtClean="0">
                <a:solidFill>
                  <a:srgbClr val="002060"/>
                </a:solidFill>
                <a:latin typeface="+mn-lt"/>
                <a:ea typeface="+mn-ea"/>
                <a:cs typeface="+mn-cs"/>
              </a:rPr>
            </a:br>
            <a:r>
              <a:rPr lang="ru-RU" sz="1800" dirty="0" smtClean="0">
                <a:solidFill>
                  <a:srgbClr val="002060"/>
                </a:solidFill>
                <a:latin typeface="+mn-lt"/>
                <a:ea typeface="+mn-ea"/>
                <a:cs typeface="+mn-cs"/>
              </a:rPr>
              <a:t>ФГБОУ </a:t>
            </a:r>
            <a:r>
              <a:rPr lang="ru-RU" sz="1800" dirty="0" smtClean="0">
                <a:solidFill>
                  <a:srgbClr val="002060"/>
                </a:solidFill>
                <a:latin typeface="+mn-lt"/>
                <a:ea typeface="+mn-ea"/>
                <a:cs typeface="+mn-cs"/>
              </a:rPr>
              <a:t>ВО </a:t>
            </a:r>
            <a:r>
              <a:rPr lang="ru-RU" sz="1800" dirty="0" err="1" smtClean="0">
                <a:solidFill>
                  <a:srgbClr val="002060"/>
                </a:solidFill>
                <a:latin typeface="+mn-lt"/>
                <a:ea typeface="+mn-ea"/>
                <a:cs typeface="+mn-cs"/>
              </a:rPr>
              <a:t>ПСПбГМУ</a:t>
            </a:r>
            <a:r>
              <a:rPr lang="ru-RU" sz="1800" dirty="0" smtClean="0">
                <a:solidFill>
                  <a:srgbClr val="002060"/>
                </a:solidFill>
                <a:latin typeface="+mn-lt"/>
                <a:ea typeface="+mn-ea"/>
                <a:cs typeface="+mn-cs"/>
              </a:rPr>
              <a:t> им. И.П. Павлова Минздрава России, цикл «</a:t>
            </a:r>
            <a:r>
              <a:rPr lang="ru-RU" sz="1800" b="1" dirty="0" smtClean="0">
                <a:solidFill>
                  <a:srgbClr val="002060"/>
                </a:solidFill>
                <a:latin typeface="+mn-lt"/>
                <a:ea typeface="+mn-ea"/>
                <a:cs typeface="+mn-cs"/>
              </a:rPr>
              <a:t>Актуальные вопросы скорой медицинской помощи в современных условиях</a:t>
            </a:r>
            <a:r>
              <a:rPr lang="ru-RU" sz="1800" dirty="0">
                <a:solidFill>
                  <a:srgbClr val="002060"/>
                </a:solidFill>
                <a:latin typeface="+mn-lt"/>
                <a:ea typeface="+mn-ea"/>
                <a:cs typeface="+mn-cs"/>
              </a:rPr>
              <a:t>» - </a:t>
            </a:r>
            <a:r>
              <a:rPr lang="ru-RU" sz="2000" b="1" dirty="0">
                <a:solidFill>
                  <a:schemeClr val="accent1"/>
                </a:solidFill>
                <a:latin typeface="+mn-lt"/>
                <a:ea typeface="+mn-ea"/>
                <a:cs typeface="+mn-cs"/>
              </a:rPr>
              <a:t> </a:t>
            </a:r>
            <a:r>
              <a:rPr lang="ru-RU" sz="2200" b="1" cap="all" spc="-50" dirty="0">
                <a:solidFill>
                  <a:srgbClr val="FF0000"/>
                </a:solidFill>
                <a:latin typeface="Calibri" panose="020F0502020204030204" pitchFamily="34" charset="0"/>
                <a:ea typeface="+mn-ea"/>
                <a:cs typeface="+mn-cs"/>
              </a:rPr>
              <a:t>1</a:t>
            </a:r>
            <a:r>
              <a:rPr lang="ru-RU" sz="1800" dirty="0">
                <a:solidFill>
                  <a:srgbClr val="002060"/>
                </a:solidFill>
                <a:latin typeface="+mn-lt"/>
                <a:ea typeface="+mn-ea"/>
                <a:cs typeface="+mn-cs"/>
              </a:rPr>
              <a:t> сотрудник;</a:t>
            </a:r>
            <a:br>
              <a:rPr lang="ru-RU" sz="1800" dirty="0">
                <a:solidFill>
                  <a:srgbClr val="002060"/>
                </a:solidFill>
                <a:latin typeface="+mn-lt"/>
                <a:ea typeface="+mn-ea"/>
                <a:cs typeface="+mn-cs"/>
              </a:rPr>
            </a:br>
            <a:r>
              <a:rPr lang="ru-RU" sz="1800" dirty="0" smtClean="0">
                <a:solidFill>
                  <a:srgbClr val="002060"/>
                </a:solidFill>
                <a:latin typeface="+mn-lt"/>
                <a:ea typeface="+mn-ea"/>
                <a:cs typeface="+mn-cs"/>
              </a:rPr>
              <a:t>ФСБУ </a:t>
            </a:r>
            <a:r>
              <a:rPr lang="ru-RU" sz="1800" dirty="0">
                <a:solidFill>
                  <a:srgbClr val="002060"/>
                </a:solidFill>
                <a:latin typeface="+mn-lt"/>
                <a:ea typeface="+mn-ea"/>
                <a:cs typeface="+mn-cs"/>
              </a:rPr>
              <a:t>СПб НИИ ЛОР Минздрава России, цикл «</a:t>
            </a:r>
            <a:r>
              <a:rPr lang="ru-RU" sz="1800" b="1" dirty="0">
                <a:solidFill>
                  <a:srgbClr val="002060"/>
                </a:solidFill>
                <a:latin typeface="+mn-lt"/>
                <a:ea typeface="+mn-ea"/>
                <a:cs typeface="+mn-cs"/>
              </a:rPr>
              <a:t>Фониатрия</a:t>
            </a:r>
            <a:r>
              <a:rPr lang="ru-RU" sz="1800" dirty="0">
                <a:solidFill>
                  <a:srgbClr val="002060"/>
                </a:solidFill>
                <a:latin typeface="+mn-lt"/>
                <a:ea typeface="+mn-ea"/>
                <a:cs typeface="+mn-cs"/>
              </a:rPr>
              <a:t>» -</a:t>
            </a:r>
            <a:r>
              <a:rPr lang="ru-RU" sz="2200" b="1" cap="all" spc="-50" dirty="0">
                <a:solidFill>
                  <a:srgbClr val="FF0000"/>
                </a:solidFill>
                <a:latin typeface="Calibri" panose="020F0502020204030204" pitchFamily="34" charset="0"/>
                <a:ea typeface="+mn-ea"/>
                <a:cs typeface="+mn-cs"/>
              </a:rPr>
              <a:t> 1 </a:t>
            </a:r>
            <a:r>
              <a:rPr lang="ru-RU" sz="1800" dirty="0">
                <a:solidFill>
                  <a:srgbClr val="002060"/>
                </a:solidFill>
                <a:latin typeface="+mn-lt"/>
                <a:ea typeface="+mn-ea"/>
                <a:cs typeface="+mn-cs"/>
              </a:rPr>
              <a:t>сотрудник;</a:t>
            </a:r>
            <a:br>
              <a:rPr lang="ru-RU" sz="1800" dirty="0">
                <a:solidFill>
                  <a:srgbClr val="002060"/>
                </a:solidFill>
                <a:latin typeface="+mn-lt"/>
                <a:ea typeface="+mn-ea"/>
                <a:cs typeface="+mn-cs"/>
              </a:rPr>
            </a:br>
            <a:r>
              <a:rPr lang="ru-RU" sz="1800" dirty="0">
                <a:solidFill>
                  <a:srgbClr val="002060"/>
                </a:solidFill>
                <a:latin typeface="+mn-lt"/>
                <a:ea typeface="+mn-ea"/>
                <a:cs typeface="+mn-cs"/>
              </a:rPr>
              <a:t>Санкт-Петербургский НИИ ЛОР, цикл «</a:t>
            </a:r>
            <a:r>
              <a:rPr lang="ru-RU" sz="1800" b="1" dirty="0" err="1">
                <a:solidFill>
                  <a:srgbClr val="002060"/>
                </a:solidFill>
                <a:latin typeface="+mn-lt"/>
                <a:ea typeface="+mn-ea"/>
                <a:cs typeface="+mn-cs"/>
              </a:rPr>
              <a:t>Сурдология</a:t>
            </a:r>
            <a:r>
              <a:rPr lang="ru-RU" sz="1800" b="1" dirty="0">
                <a:solidFill>
                  <a:srgbClr val="002060"/>
                </a:solidFill>
                <a:latin typeface="+mn-lt"/>
                <a:ea typeface="+mn-ea"/>
                <a:cs typeface="+mn-cs"/>
              </a:rPr>
              <a:t>-оториноларингология</a:t>
            </a:r>
            <a:r>
              <a:rPr lang="ru-RU" sz="1800" dirty="0">
                <a:solidFill>
                  <a:srgbClr val="002060"/>
                </a:solidFill>
                <a:latin typeface="+mn-lt"/>
                <a:ea typeface="+mn-ea"/>
                <a:cs typeface="+mn-cs"/>
              </a:rPr>
              <a:t>» – </a:t>
            </a:r>
            <a:r>
              <a:rPr lang="ru-RU" sz="2200" b="1" cap="all" spc="-50" dirty="0">
                <a:solidFill>
                  <a:srgbClr val="FF0000"/>
                </a:solidFill>
                <a:latin typeface="Calibri" panose="020F0502020204030204" pitchFamily="34" charset="0"/>
                <a:ea typeface="+mn-ea"/>
                <a:cs typeface="+mn-cs"/>
              </a:rPr>
              <a:t>1</a:t>
            </a:r>
            <a:r>
              <a:rPr lang="ru-RU" sz="1800" dirty="0">
                <a:solidFill>
                  <a:srgbClr val="002060"/>
                </a:solidFill>
                <a:latin typeface="+mn-lt"/>
                <a:ea typeface="+mn-ea"/>
                <a:cs typeface="+mn-cs"/>
              </a:rPr>
              <a:t> сотрудник</a:t>
            </a:r>
            <a:r>
              <a:rPr lang="ru-RU" sz="1800" dirty="0" smtClean="0">
                <a:solidFill>
                  <a:srgbClr val="002060"/>
                </a:solidFill>
                <a:latin typeface="+mn-lt"/>
                <a:ea typeface="+mn-ea"/>
                <a:cs typeface="+mn-cs"/>
              </a:rPr>
              <a:t>;</a:t>
            </a:r>
            <a:r>
              <a:rPr lang="ru-RU" sz="1800" dirty="0">
                <a:solidFill>
                  <a:srgbClr val="002060"/>
                </a:solidFill>
                <a:latin typeface="+mn-lt"/>
                <a:ea typeface="+mn-ea"/>
                <a:cs typeface="+mn-cs"/>
              </a:rPr>
              <a:t/>
            </a:r>
            <a:br>
              <a:rPr lang="ru-RU" sz="1800" dirty="0">
                <a:solidFill>
                  <a:srgbClr val="002060"/>
                </a:solidFill>
                <a:latin typeface="+mn-lt"/>
                <a:ea typeface="+mn-ea"/>
                <a:cs typeface="+mn-cs"/>
              </a:rPr>
            </a:br>
            <a:r>
              <a:rPr lang="ru-RU" sz="1800" dirty="0">
                <a:solidFill>
                  <a:srgbClr val="002060"/>
                </a:solidFill>
                <a:latin typeface="+mn-lt"/>
                <a:ea typeface="+mn-ea"/>
                <a:cs typeface="+mn-cs"/>
              </a:rPr>
              <a:t>Институт психотерапии и медицинской психологии РПА им. Б.Д, </a:t>
            </a:r>
            <a:r>
              <a:rPr lang="ru-RU" sz="1800" dirty="0" err="1" smtClean="0">
                <a:solidFill>
                  <a:srgbClr val="002060"/>
                </a:solidFill>
                <a:latin typeface="+mn-lt"/>
                <a:ea typeface="+mn-ea"/>
                <a:cs typeface="+mn-cs"/>
              </a:rPr>
              <a:t>Карвасарского</a:t>
            </a:r>
            <a:r>
              <a:rPr lang="ru-RU" sz="1800" dirty="0" smtClean="0">
                <a:solidFill>
                  <a:srgbClr val="002060"/>
                </a:solidFill>
                <a:latin typeface="+mn-lt"/>
                <a:ea typeface="+mn-ea"/>
                <a:cs typeface="+mn-cs"/>
              </a:rPr>
              <a:t>, цикл «</a:t>
            </a:r>
            <a:r>
              <a:rPr lang="ru-RU" sz="1800" b="1" dirty="0">
                <a:solidFill>
                  <a:srgbClr val="002060"/>
                </a:solidFill>
                <a:latin typeface="+mn-lt"/>
                <a:ea typeface="+mn-ea"/>
                <a:cs typeface="+mn-cs"/>
              </a:rPr>
              <a:t>Актуальные вопросы медицинской психологии</a:t>
            </a:r>
            <a:r>
              <a:rPr lang="ru-RU" sz="1800" dirty="0" smtClean="0">
                <a:solidFill>
                  <a:srgbClr val="002060"/>
                </a:solidFill>
                <a:latin typeface="+mn-lt"/>
                <a:ea typeface="+mn-ea"/>
                <a:cs typeface="+mn-cs"/>
              </a:rPr>
              <a:t>» - </a:t>
            </a:r>
            <a:r>
              <a:rPr lang="ru-RU" sz="2200" b="1" cap="all" spc="-50" dirty="0">
                <a:solidFill>
                  <a:srgbClr val="FF0000"/>
                </a:solidFill>
                <a:latin typeface="Calibri" panose="020F0502020204030204" pitchFamily="34" charset="0"/>
                <a:ea typeface="+mn-ea"/>
                <a:cs typeface="+mn-cs"/>
              </a:rPr>
              <a:t>1</a:t>
            </a:r>
            <a:r>
              <a:rPr lang="ru-RU" sz="1800" dirty="0" smtClean="0">
                <a:solidFill>
                  <a:srgbClr val="002060"/>
                </a:solidFill>
                <a:latin typeface="+mn-lt"/>
                <a:ea typeface="+mn-ea"/>
                <a:cs typeface="+mn-cs"/>
              </a:rPr>
              <a:t> сотрудник;</a:t>
            </a:r>
            <a:r>
              <a:rPr lang="ru-RU" sz="1800" dirty="0">
                <a:solidFill>
                  <a:srgbClr val="002060"/>
                </a:solidFill>
                <a:latin typeface="+mn-lt"/>
                <a:ea typeface="+mn-ea"/>
                <a:cs typeface="+mn-cs"/>
              </a:rPr>
              <a:t/>
            </a:r>
            <a:br>
              <a:rPr lang="ru-RU" sz="1800" dirty="0">
                <a:solidFill>
                  <a:srgbClr val="002060"/>
                </a:solidFill>
                <a:latin typeface="+mn-lt"/>
                <a:ea typeface="+mn-ea"/>
                <a:cs typeface="+mn-cs"/>
              </a:rPr>
            </a:br>
            <a:r>
              <a:rPr lang="ru-RU" sz="1600" dirty="0" smtClean="0">
                <a:solidFill>
                  <a:srgbClr val="002060"/>
                </a:solidFill>
                <a:latin typeface="+mn-lt"/>
                <a:ea typeface="+mn-ea"/>
                <a:cs typeface="+mn-cs"/>
              </a:rPr>
              <a:t/>
            </a:r>
            <a:br>
              <a:rPr lang="ru-RU" sz="1600" dirty="0" smtClean="0">
                <a:solidFill>
                  <a:srgbClr val="002060"/>
                </a:solidFill>
                <a:latin typeface="+mn-lt"/>
                <a:ea typeface="+mn-ea"/>
                <a:cs typeface="+mn-cs"/>
              </a:rPr>
            </a:br>
            <a:r>
              <a:rPr lang="ru-RU" dirty="0" smtClean="0"/>
              <a:t/>
            </a:r>
            <a:br>
              <a:rPr lang="ru-RU" dirty="0" smtClean="0"/>
            </a:br>
            <a:r>
              <a:rPr lang="ru-RU" dirty="0" smtClean="0"/>
              <a:t/>
            </a:r>
            <a:br>
              <a:rPr lang="ru-RU" dirty="0" smtClean="0"/>
            </a:br>
            <a:endParaRPr lang="ru-RU" dirty="0"/>
          </a:p>
        </p:txBody>
      </p:sp>
      <p:pic>
        <p:nvPicPr>
          <p:cNvPr id="5" name="Рисунок 4"/>
          <p:cNvPicPr>
            <a:picLocks noChangeAspect="1"/>
          </p:cNvPicPr>
          <p:nvPr/>
        </p:nvPicPr>
        <p:blipFill>
          <a:blip r:embed="rId3"/>
          <a:stretch>
            <a:fillRect/>
          </a:stretch>
        </p:blipFill>
        <p:spPr>
          <a:xfrm>
            <a:off x="4187522" y="0"/>
            <a:ext cx="4956478" cy="105469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14" y="1705763"/>
            <a:ext cx="2922592" cy="4383888"/>
          </a:xfrm>
          <a:prstGeom prst="rect">
            <a:avLst/>
          </a:prstGeom>
          <a:effectLst>
            <a:softEdge rad="317500"/>
          </a:effectLst>
        </p:spPr>
      </p:pic>
    </p:spTree>
    <p:extLst>
      <p:ext uri="{BB962C8B-B14F-4D97-AF65-F5344CB8AC3E}">
        <p14:creationId xmlns:p14="http://schemas.microsoft.com/office/powerpoint/2010/main" val="1855565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78062" y="2846280"/>
            <a:ext cx="3252653" cy="1106386"/>
          </a:xfrm>
        </p:spPr>
        <p:txBody>
          <a:bodyPr>
            <a:normAutofit fontScale="90000"/>
          </a:bodyPr>
          <a:lstStyle/>
          <a:p>
            <a:pPr lvl="0" algn="just">
              <a:lnSpc>
                <a:spcPct val="100000"/>
              </a:lnSpc>
              <a:spcBef>
                <a:spcPts val="0"/>
              </a:spcBef>
            </a:pPr>
            <a:r>
              <a:rPr lang="ru-RU" sz="1800" dirty="0">
                <a:solidFill>
                  <a:srgbClr val="002060"/>
                </a:solidFill>
                <a:latin typeface="+mn-lt"/>
                <a:ea typeface="+mn-ea"/>
                <a:cs typeface="+mn-cs"/>
              </a:rPr>
              <a:t>Институт повышения квалификации </a:t>
            </a:r>
            <a:r>
              <a:rPr lang="ru-RU" sz="1800" dirty="0" smtClean="0">
                <a:solidFill>
                  <a:srgbClr val="002060"/>
                </a:solidFill>
                <a:latin typeface="+mn-lt"/>
                <a:ea typeface="+mn-ea"/>
                <a:cs typeface="+mn-cs"/>
              </a:rPr>
              <a:t>«Конверсия» </a:t>
            </a:r>
            <a:r>
              <a:rPr lang="ru-RU" sz="1800" dirty="0">
                <a:solidFill>
                  <a:srgbClr val="002060"/>
                </a:solidFill>
                <a:latin typeface="+mn-lt"/>
                <a:ea typeface="+mn-ea"/>
                <a:cs typeface="+mn-cs"/>
              </a:rPr>
              <a:t>- Высшая школа </a:t>
            </a:r>
            <a:r>
              <a:rPr lang="ru-RU" sz="1800" dirty="0" smtClean="0">
                <a:solidFill>
                  <a:srgbClr val="002060"/>
                </a:solidFill>
                <a:latin typeface="+mn-lt"/>
                <a:ea typeface="+mn-ea"/>
                <a:cs typeface="+mn-cs"/>
              </a:rPr>
              <a:t>бизнеса, программа «</a:t>
            </a:r>
            <a:r>
              <a:rPr lang="ru-RU" sz="1800" b="1" dirty="0" smtClean="0">
                <a:solidFill>
                  <a:srgbClr val="002060"/>
                </a:solidFill>
                <a:latin typeface="+mn-lt"/>
                <a:ea typeface="+mn-ea"/>
                <a:cs typeface="+mn-cs"/>
              </a:rPr>
              <a:t>Педагог </a:t>
            </a:r>
            <a:r>
              <a:rPr lang="ru-RU" sz="1800" b="1" dirty="0">
                <a:solidFill>
                  <a:srgbClr val="002060"/>
                </a:solidFill>
                <a:latin typeface="+mn-lt"/>
                <a:ea typeface="+mn-ea"/>
                <a:cs typeface="+mn-cs"/>
              </a:rPr>
              <a:t>профессионального </a:t>
            </a:r>
            <a:r>
              <a:rPr lang="ru-RU" sz="1800" b="1" dirty="0" smtClean="0">
                <a:solidFill>
                  <a:srgbClr val="002060"/>
                </a:solidFill>
                <a:latin typeface="+mn-lt"/>
                <a:ea typeface="+mn-ea"/>
                <a:cs typeface="+mn-cs"/>
              </a:rPr>
              <a:t>образования</a:t>
            </a:r>
            <a:r>
              <a:rPr lang="ru-RU" sz="1800" dirty="0" smtClean="0">
                <a:solidFill>
                  <a:srgbClr val="002060"/>
                </a:solidFill>
                <a:latin typeface="+mn-lt"/>
                <a:ea typeface="+mn-ea"/>
                <a:cs typeface="+mn-cs"/>
              </a:rPr>
              <a:t>» - </a:t>
            </a:r>
            <a:r>
              <a:rPr lang="ru-RU" sz="2200" b="1" cap="all" spc="-50" dirty="0">
                <a:solidFill>
                  <a:srgbClr val="FF0000"/>
                </a:solidFill>
                <a:latin typeface="Calibri" panose="020F0502020204030204" pitchFamily="34" charset="0"/>
                <a:ea typeface="+mn-ea"/>
                <a:cs typeface="+mn-cs"/>
              </a:rPr>
              <a:t>1</a:t>
            </a:r>
            <a:r>
              <a:rPr lang="ru-RU" sz="1800" dirty="0" smtClean="0">
                <a:solidFill>
                  <a:srgbClr val="002060"/>
                </a:solidFill>
                <a:latin typeface="+mn-lt"/>
                <a:ea typeface="+mn-ea"/>
                <a:cs typeface="+mn-cs"/>
              </a:rPr>
              <a:t> сотрудник, г. Ярославль;</a:t>
            </a:r>
            <a:r>
              <a:rPr lang="ru-RU" sz="1800" dirty="0">
                <a:solidFill>
                  <a:prstClr val="black"/>
                </a:solidFill>
                <a:latin typeface="Calibri" panose="020F0502020204030204"/>
                <a:ea typeface="+mn-ea"/>
                <a:cs typeface="+mn-cs"/>
              </a:rPr>
              <a:t/>
            </a:r>
            <a:br>
              <a:rPr lang="ru-RU" sz="1800" dirty="0">
                <a:solidFill>
                  <a:prstClr val="black"/>
                </a:solidFill>
                <a:latin typeface="Calibri" panose="020F0502020204030204"/>
                <a:ea typeface="+mn-ea"/>
                <a:cs typeface="+mn-cs"/>
              </a:rPr>
            </a:br>
            <a:endParaRPr lang="ru-RU" dirty="0"/>
          </a:p>
        </p:txBody>
      </p:sp>
      <p:pic>
        <p:nvPicPr>
          <p:cNvPr id="4" name="Рисунок 3"/>
          <p:cNvPicPr>
            <a:picLocks noChangeAspect="1"/>
          </p:cNvPicPr>
          <p:nvPr/>
        </p:nvPicPr>
        <p:blipFill>
          <a:blip r:embed="rId2"/>
          <a:stretch>
            <a:fillRect/>
          </a:stretch>
        </p:blipFill>
        <p:spPr>
          <a:xfrm>
            <a:off x="4187522" y="0"/>
            <a:ext cx="4956478" cy="1054699"/>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8" y="1516364"/>
            <a:ext cx="4934028" cy="1974637"/>
          </a:xfrm>
          <a:prstGeom prst="rect">
            <a:avLst/>
          </a:prstGeom>
          <a:effectLst>
            <a:softEdge rad="317500"/>
          </a:effectLst>
        </p:spPr>
      </p:pic>
      <p:sp>
        <p:nvSpPr>
          <p:cNvPr id="8" name="Прямоугольник 7"/>
          <p:cNvSpPr/>
          <p:nvPr/>
        </p:nvSpPr>
        <p:spPr>
          <a:xfrm>
            <a:off x="206062" y="3682144"/>
            <a:ext cx="4572000" cy="1138773"/>
          </a:xfrm>
          <a:prstGeom prst="rect">
            <a:avLst/>
          </a:prstGeom>
        </p:spPr>
        <p:txBody>
          <a:bodyPr>
            <a:spAutoFit/>
          </a:bodyPr>
          <a:lstStyle/>
          <a:p>
            <a:pPr algn="just"/>
            <a:r>
              <a:rPr lang="ru-RU" sz="1600" dirty="0">
                <a:solidFill>
                  <a:srgbClr val="002060"/>
                </a:solidFill>
              </a:rPr>
              <a:t>Казанский государственный медицинский университет Минздрава </a:t>
            </a:r>
            <a:r>
              <a:rPr lang="ru-RU" sz="1600" dirty="0" smtClean="0">
                <a:solidFill>
                  <a:srgbClr val="002060"/>
                </a:solidFill>
              </a:rPr>
              <a:t>РФ, цикл «</a:t>
            </a:r>
            <a:r>
              <a:rPr lang="ru-RU" sz="1600" b="1" dirty="0">
                <a:solidFill>
                  <a:srgbClr val="002060"/>
                </a:solidFill>
              </a:rPr>
              <a:t>Латинский язык с основами медицинской терминологии</a:t>
            </a:r>
            <a:r>
              <a:rPr lang="ru-RU" sz="1600" dirty="0" smtClean="0">
                <a:solidFill>
                  <a:srgbClr val="002060"/>
                </a:solidFill>
              </a:rPr>
              <a:t>» – </a:t>
            </a:r>
            <a:r>
              <a:rPr lang="ru-RU" sz="2000" b="1" cap="all" spc="-50" dirty="0">
                <a:solidFill>
                  <a:srgbClr val="FF0000"/>
                </a:solidFill>
                <a:latin typeface="Calibri" panose="020F0502020204030204" pitchFamily="34" charset="0"/>
              </a:rPr>
              <a:t>11</a:t>
            </a:r>
            <a:r>
              <a:rPr lang="ru-RU" sz="1600" dirty="0" smtClean="0">
                <a:solidFill>
                  <a:srgbClr val="002060"/>
                </a:solidFill>
              </a:rPr>
              <a:t> сотрудников, г. Казань (на базе </a:t>
            </a:r>
            <a:r>
              <a:rPr lang="ru-RU" sz="1600" dirty="0" err="1" smtClean="0">
                <a:solidFill>
                  <a:srgbClr val="002060"/>
                </a:solidFill>
              </a:rPr>
              <a:t>КрасГМУ</a:t>
            </a:r>
            <a:r>
              <a:rPr lang="ru-RU" sz="1600" dirty="0" smtClean="0">
                <a:solidFill>
                  <a:srgbClr val="002060"/>
                </a:solidFill>
              </a:rPr>
              <a:t>);</a:t>
            </a:r>
            <a:endParaRPr lang="ru-RU" sz="1600" dirty="0">
              <a:solidFill>
                <a:srgbClr val="002060"/>
              </a:solidFill>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3728" y="3307945"/>
            <a:ext cx="3943350" cy="2118937"/>
          </a:xfrm>
          <a:prstGeom prst="rect">
            <a:avLst/>
          </a:prstGeom>
          <a:effectLst>
            <a:softEdge rad="317500"/>
          </a:effectLst>
        </p:spPr>
      </p:pic>
      <p:sp>
        <p:nvSpPr>
          <p:cNvPr id="10" name="Текст 9"/>
          <p:cNvSpPr>
            <a:spLocks noGrp="1"/>
          </p:cNvSpPr>
          <p:nvPr>
            <p:ph type="body" idx="1"/>
          </p:nvPr>
        </p:nvSpPr>
        <p:spPr>
          <a:xfrm>
            <a:off x="4187522" y="5705880"/>
            <a:ext cx="4157936" cy="812530"/>
          </a:xfrm>
          <a:prstGeom prst="rect">
            <a:avLst/>
          </a:prstGeom>
        </p:spPr>
        <p:txBody>
          <a:bodyPr wrap="square">
            <a:spAutoFit/>
          </a:bodyPr>
          <a:lstStyle/>
          <a:p>
            <a:pPr algn="just"/>
            <a:r>
              <a:rPr lang="ru-RU" sz="1600" dirty="0" err="1">
                <a:solidFill>
                  <a:srgbClr val="002060"/>
                </a:solidFill>
              </a:rPr>
              <a:t>КубГМУ</a:t>
            </a:r>
            <a:r>
              <a:rPr lang="ru-RU" sz="1600" dirty="0">
                <a:solidFill>
                  <a:srgbClr val="002060"/>
                </a:solidFill>
              </a:rPr>
              <a:t> Минздрава </a:t>
            </a:r>
            <a:r>
              <a:rPr lang="ru-RU" sz="1600" dirty="0" smtClean="0">
                <a:solidFill>
                  <a:srgbClr val="002060"/>
                </a:solidFill>
              </a:rPr>
              <a:t>России, цикл «</a:t>
            </a:r>
            <a:r>
              <a:rPr lang="ru-RU" sz="1600" b="1" dirty="0" smtClean="0">
                <a:solidFill>
                  <a:srgbClr val="002060"/>
                </a:solidFill>
              </a:rPr>
              <a:t>Инфекционные болезни</a:t>
            </a:r>
            <a:r>
              <a:rPr lang="ru-RU" sz="1600" dirty="0" smtClean="0">
                <a:solidFill>
                  <a:srgbClr val="002060"/>
                </a:solidFill>
              </a:rPr>
              <a:t>» - </a:t>
            </a:r>
            <a:r>
              <a:rPr lang="ru-RU" sz="2000" b="1" cap="all" spc="-50" dirty="0">
                <a:solidFill>
                  <a:srgbClr val="FF0000"/>
                </a:solidFill>
                <a:latin typeface="Calibri" panose="020F0502020204030204" pitchFamily="34" charset="0"/>
              </a:rPr>
              <a:t>1</a:t>
            </a:r>
            <a:r>
              <a:rPr lang="ru-RU" sz="1600" dirty="0" smtClean="0">
                <a:solidFill>
                  <a:srgbClr val="002060"/>
                </a:solidFill>
              </a:rPr>
              <a:t> сотрудник, г. Краснодар;</a:t>
            </a:r>
            <a:endParaRPr lang="ru-RU" sz="1600" dirty="0">
              <a:solidFill>
                <a:srgbClr val="002060"/>
              </a:solidFill>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18" y="5204882"/>
            <a:ext cx="3707048" cy="1404624"/>
          </a:xfrm>
          <a:prstGeom prst="rect">
            <a:avLst/>
          </a:prstGeom>
          <a:effectLst>
            <a:softEdge rad="317500"/>
          </a:effectLst>
        </p:spPr>
      </p:pic>
      <p:sp>
        <p:nvSpPr>
          <p:cNvPr id="13" name="Прямоугольник 12"/>
          <p:cNvSpPr/>
          <p:nvPr/>
        </p:nvSpPr>
        <p:spPr>
          <a:xfrm>
            <a:off x="206062" y="486068"/>
            <a:ext cx="4572000" cy="646331"/>
          </a:xfrm>
          <a:prstGeom prst="rect">
            <a:avLst/>
          </a:prstGeom>
        </p:spPr>
        <p:txBody>
          <a:bodyPr>
            <a:spAutoFit/>
          </a:bodyPr>
          <a:lstStyle/>
          <a:p>
            <a:r>
              <a:rPr lang="ru-RU" b="1" cap="all" dirty="0" smtClean="0">
                <a:solidFill>
                  <a:srgbClr val="002060"/>
                </a:solidFill>
                <a:latin typeface="Calibri" panose="020F0502020204030204" pitchFamily="34" charset="0"/>
                <a:ea typeface="+mn-ea"/>
                <a:cs typeface="+mn-cs"/>
              </a:rPr>
              <a:t>Повышение квалификации (по информации управления кадров)</a:t>
            </a:r>
            <a:endParaRPr lang="ru-RU" dirty="0"/>
          </a:p>
        </p:txBody>
      </p:sp>
    </p:spTree>
    <p:extLst>
      <p:ext uri="{BB962C8B-B14F-4D97-AF65-F5344CB8AC3E}">
        <p14:creationId xmlns:p14="http://schemas.microsoft.com/office/powerpoint/2010/main" val="1792099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46608" y="1345047"/>
            <a:ext cx="4572000" cy="1138773"/>
          </a:xfrm>
          <a:prstGeom prst="rect">
            <a:avLst/>
          </a:prstGeom>
        </p:spPr>
        <p:txBody>
          <a:bodyPr>
            <a:spAutoFit/>
          </a:bodyPr>
          <a:lstStyle/>
          <a:p>
            <a:r>
              <a:rPr lang="ru-RU" sz="1600" dirty="0">
                <a:solidFill>
                  <a:srgbClr val="002060"/>
                </a:solidFill>
              </a:rPr>
              <a:t>Новосибирский государственный медицинский университет, цикл «</a:t>
            </a:r>
            <a:r>
              <a:rPr lang="ru-RU" sz="1600" b="1" dirty="0">
                <a:solidFill>
                  <a:srgbClr val="002060"/>
                </a:solidFill>
              </a:rPr>
              <a:t>Актуальные вопросы преподавания медицинской реабилитации</a:t>
            </a:r>
            <a:r>
              <a:rPr lang="ru-RU" sz="1600" dirty="0">
                <a:solidFill>
                  <a:srgbClr val="002060"/>
                </a:solidFill>
              </a:rPr>
              <a:t>» - </a:t>
            </a:r>
            <a:r>
              <a:rPr lang="ru-RU" sz="2000" b="1" cap="all" spc="-50" dirty="0">
                <a:solidFill>
                  <a:srgbClr val="FF0000"/>
                </a:solidFill>
                <a:latin typeface="Calibri" panose="020F0502020204030204" pitchFamily="34" charset="0"/>
              </a:rPr>
              <a:t>1</a:t>
            </a:r>
            <a:r>
              <a:rPr lang="ru-RU" sz="2000" b="1" dirty="0">
                <a:solidFill>
                  <a:schemeClr val="accent1"/>
                </a:solidFill>
              </a:rPr>
              <a:t> </a:t>
            </a:r>
            <a:r>
              <a:rPr lang="ru-RU" sz="1600" dirty="0">
                <a:solidFill>
                  <a:srgbClr val="002060"/>
                </a:solidFill>
              </a:rPr>
              <a:t>сотрудник;</a:t>
            </a:r>
          </a:p>
        </p:txBody>
      </p:sp>
      <p:sp>
        <p:nvSpPr>
          <p:cNvPr id="5" name="Прямоугольник 4"/>
          <p:cNvSpPr/>
          <p:nvPr/>
        </p:nvSpPr>
        <p:spPr>
          <a:xfrm>
            <a:off x="2575774" y="2974503"/>
            <a:ext cx="4572000" cy="892552"/>
          </a:xfrm>
          <a:prstGeom prst="rect">
            <a:avLst/>
          </a:prstGeom>
        </p:spPr>
        <p:txBody>
          <a:bodyPr>
            <a:spAutoFit/>
          </a:bodyPr>
          <a:lstStyle/>
          <a:p>
            <a:r>
              <a:rPr lang="ru-RU" sz="1600" dirty="0">
                <a:solidFill>
                  <a:srgbClr val="002060"/>
                </a:solidFill>
              </a:rPr>
              <a:t>Омский государственный медицинский </a:t>
            </a:r>
            <a:r>
              <a:rPr lang="ru-RU" sz="1600" dirty="0" smtClean="0">
                <a:solidFill>
                  <a:srgbClr val="002060"/>
                </a:solidFill>
              </a:rPr>
              <a:t>университет, цикл «</a:t>
            </a:r>
            <a:r>
              <a:rPr lang="ru-RU" sz="1600" b="1" dirty="0" smtClean="0">
                <a:solidFill>
                  <a:srgbClr val="002060"/>
                </a:solidFill>
              </a:rPr>
              <a:t>Общая гигиена</a:t>
            </a:r>
            <a:r>
              <a:rPr lang="ru-RU" sz="1600" dirty="0" smtClean="0">
                <a:solidFill>
                  <a:srgbClr val="002060"/>
                </a:solidFill>
              </a:rPr>
              <a:t>» - </a:t>
            </a:r>
            <a:r>
              <a:rPr lang="ru-RU" sz="2000" b="1" cap="all" spc="-50" dirty="0">
                <a:solidFill>
                  <a:srgbClr val="FF0000"/>
                </a:solidFill>
                <a:latin typeface="Calibri" panose="020F0502020204030204" pitchFamily="34" charset="0"/>
              </a:rPr>
              <a:t>1</a:t>
            </a:r>
            <a:r>
              <a:rPr lang="ru-RU" sz="1600" dirty="0" smtClean="0">
                <a:solidFill>
                  <a:srgbClr val="002060"/>
                </a:solidFill>
              </a:rPr>
              <a:t> сотрудник;</a:t>
            </a:r>
            <a:endParaRPr lang="ru-RU" sz="1600" dirty="0">
              <a:solidFill>
                <a:srgbClr val="002060"/>
              </a:solidFill>
            </a:endParaRPr>
          </a:p>
        </p:txBody>
      </p:sp>
      <p:sp>
        <p:nvSpPr>
          <p:cNvPr id="7" name="Прямоугольник 6"/>
          <p:cNvSpPr/>
          <p:nvPr/>
        </p:nvSpPr>
        <p:spPr>
          <a:xfrm>
            <a:off x="4335049" y="4892788"/>
            <a:ext cx="4572000" cy="1631216"/>
          </a:xfrm>
          <a:prstGeom prst="rect">
            <a:avLst/>
          </a:prstGeom>
        </p:spPr>
        <p:txBody>
          <a:bodyPr>
            <a:spAutoFit/>
          </a:bodyPr>
          <a:lstStyle/>
          <a:p>
            <a:r>
              <a:rPr lang="ru-RU" sz="1600" dirty="0">
                <a:solidFill>
                  <a:srgbClr val="002060"/>
                </a:solidFill>
              </a:rPr>
              <a:t>Рязанский государственный медицинский университет им</a:t>
            </a:r>
            <a:r>
              <a:rPr lang="ru-RU" sz="1600" dirty="0" smtClean="0">
                <a:solidFill>
                  <a:srgbClr val="002060"/>
                </a:solidFill>
              </a:rPr>
              <a:t>. акад</a:t>
            </a:r>
            <a:r>
              <a:rPr lang="ru-RU" sz="1600" dirty="0">
                <a:solidFill>
                  <a:srgbClr val="002060"/>
                </a:solidFill>
              </a:rPr>
              <a:t>. И.П. </a:t>
            </a:r>
            <a:r>
              <a:rPr lang="ru-RU" sz="1600" dirty="0" smtClean="0">
                <a:solidFill>
                  <a:srgbClr val="002060"/>
                </a:solidFill>
              </a:rPr>
              <a:t>Павлова, цикл «</a:t>
            </a:r>
            <a:r>
              <a:rPr lang="ru-RU" sz="1600" b="1" dirty="0" smtClean="0">
                <a:solidFill>
                  <a:srgbClr val="002060"/>
                </a:solidFill>
              </a:rPr>
              <a:t>Современные </a:t>
            </a:r>
            <a:r>
              <a:rPr lang="ru-RU" sz="1600" b="1" dirty="0">
                <a:solidFill>
                  <a:srgbClr val="002060"/>
                </a:solidFill>
              </a:rPr>
              <a:t>подходы и технологии совершенствования профессиональных компетенций при реализации непрерывного </a:t>
            </a:r>
            <a:r>
              <a:rPr lang="ru-RU" sz="1600" b="1" dirty="0" smtClean="0">
                <a:solidFill>
                  <a:srgbClr val="002060"/>
                </a:solidFill>
              </a:rPr>
              <a:t>образования</a:t>
            </a:r>
            <a:r>
              <a:rPr lang="ru-RU" sz="1600" dirty="0" smtClean="0">
                <a:solidFill>
                  <a:srgbClr val="002060"/>
                </a:solidFill>
              </a:rPr>
              <a:t>» - </a:t>
            </a:r>
            <a:r>
              <a:rPr lang="ru-RU" sz="2000" b="1" cap="all" spc="-50" dirty="0">
                <a:solidFill>
                  <a:srgbClr val="FF0000"/>
                </a:solidFill>
                <a:latin typeface="Calibri" panose="020F0502020204030204" pitchFamily="34" charset="0"/>
              </a:rPr>
              <a:t>1</a:t>
            </a:r>
            <a:r>
              <a:rPr lang="ru-RU" sz="1600" dirty="0" smtClean="0">
                <a:solidFill>
                  <a:srgbClr val="002060"/>
                </a:solidFill>
              </a:rPr>
              <a:t> сотрудник;</a:t>
            </a:r>
            <a:endParaRPr lang="ru-RU" sz="1600" dirty="0">
              <a:solidFill>
                <a:srgbClr val="002060"/>
              </a:solidFill>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06" y="912188"/>
            <a:ext cx="2420047" cy="3642211"/>
          </a:xfrm>
          <a:prstGeom prst="rect">
            <a:avLst/>
          </a:prstGeom>
          <a:effectLst>
            <a:softEdge rad="317500"/>
          </a:effectLst>
        </p:spPr>
      </p:pic>
      <p:pic>
        <p:nvPicPr>
          <p:cNvPr id="13" name="Рисунок 12"/>
          <p:cNvPicPr>
            <a:picLocks noChangeAspect="1"/>
          </p:cNvPicPr>
          <p:nvPr/>
        </p:nvPicPr>
        <p:blipFill>
          <a:blip r:embed="rId3"/>
          <a:stretch>
            <a:fillRect/>
          </a:stretch>
        </p:blipFill>
        <p:spPr>
          <a:xfrm>
            <a:off x="4187522" y="0"/>
            <a:ext cx="4956478" cy="1054699"/>
          </a:xfrm>
          <a:prstGeom prst="rect">
            <a:avLst/>
          </a:prstGeom>
        </p:spPr>
      </p:pic>
      <p:sp>
        <p:nvSpPr>
          <p:cNvPr id="14" name="Прямоугольник 13"/>
          <p:cNvSpPr/>
          <p:nvPr/>
        </p:nvSpPr>
        <p:spPr>
          <a:xfrm>
            <a:off x="168606" y="408368"/>
            <a:ext cx="4572000" cy="646331"/>
          </a:xfrm>
          <a:prstGeom prst="rect">
            <a:avLst/>
          </a:prstGeom>
        </p:spPr>
        <p:txBody>
          <a:bodyPr>
            <a:spAutoFit/>
          </a:bodyPr>
          <a:lstStyle/>
          <a:p>
            <a:r>
              <a:rPr lang="ru-RU" b="1" cap="all" dirty="0" smtClean="0">
                <a:solidFill>
                  <a:srgbClr val="002060"/>
                </a:solidFill>
                <a:latin typeface="Calibri" panose="020F0502020204030204" pitchFamily="34" charset="0"/>
                <a:ea typeface="+mn-ea"/>
                <a:cs typeface="+mn-cs"/>
              </a:rPr>
              <a:t>Повышение квалификации (по информации управления кадров)</a:t>
            </a:r>
            <a:endParaRPr lang="ru-RU" dirty="0"/>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961" y="2470191"/>
            <a:ext cx="3016707" cy="2221050"/>
          </a:xfrm>
          <a:prstGeom prst="rect">
            <a:avLst/>
          </a:prstGeom>
          <a:effectLst>
            <a:softEdge rad="317500"/>
          </a:effectLst>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133" y="4554399"/>
            <a:ext cx="3871389" cy="2000218"/>
          </a:xfrm>
          <a:prstGeom prst="rect">
            <a:avLst/>
          </a:prstGeom>
          <a:effectLst>
            <a:softEdge rad="127000"/>
          </a:effectLst>
        </p:spPr>
      </p:pic>
    </p:spTree>
    <p:extLst>
      <p:ext uri="{BB962C8B-B14F-4D97-AF65-F5344CB8AC3E}">
        <p14:creationId xmlns:p14="http://schemas.microsoft.com/office/powerpoint/2010/main" val="2078918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a:stretch>
            <a:fillRect/>
          </a:stretch>
        </p:blipFill>
        <p:spPr>
          <a:xfrm>
            <a:off x="4120609" y="78139"/>
            <a:ext cx="4956478" cy="1054699"/>
          </a:xfrm>
          <a:prstGeom prst="rect">
            <a:avLst/>
          </a:prstGeom>
        </p:spPr>
      </p:pic>
      <p:sp>
        <p:nvSpPr>
          <p:cNvPr id="15" name="Прямоугольник 14"/>
          <p:cNvSpPr/>
          <p:nvPr/>
        </p:nvSpPr>
        <p:spPr>
          <a:xfrm>
            <a:off x="4861776" y="1264207"/>
            <a:ext cx="4101920" cy="2092881"/>
          </a:xfrm>
          <a:prstGeom prst="rect">
            <a:avLst/>
          </a:prstGeom>
        </p:spPr>
        <p:txBody>
          <a:bodyPr wrap="square">
            <a:spAutoFit/>
          </a:bodyPr>
          <a:lstStyle/>
          <a:p>
            <a:pPr algn="just"/>
            <a:r>
              <a:rPr lang="ru-RU" dirty="0">
                <a:solidFill>
                  <a:srgbClr val="002060"/>
                </a:solidFill>
              </a:rPr>
              <a:t>ФГБОУ ВО «Красноярский государственный педагогический университет им</a:t>
            </a:r>
            <a:r>
              <a:rPr lang="ru-RU" dirty="0" smtClean="0">
                <a:solidFill>
                  <a:srgbClr val="002060"/>
                </a:solidFill>
              </a:rPr>
              <a:t>. В.П</a:t>
            </a:r>
            <a:r>
              <a:rPr lang="ru-RU" dirty="0">
                <a:solidFill>
                  <a:srgbClr val="002060"/>
                </a:solidFill>
              </a:rPr>
              <a:t>. Астафьева», повышение квалификации </a:t>
            </a:r>
            <a:r>
              <a:rPr lang="ru-RU" dirty="0">
                <a:solidFill>
                  <a:srgbClr val="002060"/>
                </a:solidFill>
              </a:rPr>
              <a:t>«</a:t>
            </a:r>
            <a:r>
              <a:rPr lang="ru-RU" b="1" dirty="0">
                <a:solidFill>
                  <a:srgbClr val="002060"/>
                </a:solidFill>
              </a:rPr>
              <a:t>Философия</a:t>
            </a:r>
            <a:r>
              <a:rPr lang="ru-RU" dirty="0">
                <a:solidFill>
                  <a:srgbClr val="002060"/>
                </a:solidFill>
              </a:rPr>
              <a:t>» - </a:t>
            </a:r>
            <a:r>
              <a:rPr lang="ru-RU" sz="2000" b="1" cap="all" spc="-50" dirty="0">
                <a:solidFill>
                  <a:srgbClr val="FF0000"/>
                </a:solidFill>
                <a:latin typeface="Calibri" panose="020F0502020204030204" pitchFamily="34" charset="0"/>
              </a:rPr>
              <a:t>10</a:t>
            </a:r>
            <a:r>
              <a:rPr lang="ru-RU" dirty="0">
                <a:solidFill>
                  <a:srgbClr val="002060"/>
                </a:solidFill>
              </a:rPr>
              <a:t> сотрудников;</a:t>
            </a:r>
          </a:p>
          <a:p>
            <a:pPr algn="just"/>
            <a:r>
              <a:rPr lang="ru-RU" dirty="0" smtClean="0">
                <a:solidFill>
                  <a:srgbClr val="002060"/>
                </a:solidFill>
              </a:rPr>
              <a:t>«</a:t>
            </a:r>
            <a:r>
              <a:rPr lang="ru-RU" b="1" dirty="0">
                <a:solidFill>
                  <a:srgbClr val="002060"/>
                </a:solidFill>
              </a:rPr>
              <a:t>Юридический психолог</a:t>
            </a:r>
            <a:r>
              <a:rPr lang="ru-RU" dirty="0">
                <a:solidFill>
                  <a:srgbClr val="002060"/>
                </a:solidFill>
              </a:rPr>
              <a:t>» - </a:t>
            </a:r>
            <a:r>
              <a:rPr lang="ru-RU" sz="2000" b="1" cap="all" spc="-50" dirty="0">
                <a:solidFill>
                  <a:srgbClr val="FF0000"/>
                </a:solidFill>
                <a:latin typeface="Calibri" panose="020F0502020204030204" pitchFamily="34" charset="0"/>
              </a:rPr>
              <a:t>1</a:t>
            </a:r>
            <a:r>
              <a:rPr lang="ru-RU" dirty="0">
                <a:solidFill>
                  <a:srgbClr val="002060"/>
                </a:solidFill>
              </a:rPr>
              <a:t> </a:t>
            </a:r>
            <a:r>
              <a:rPr lang="ru-RU" dirty="0" smtClean="0">
                <a:solidFill>
                  <a:srgbClr val="002060"/>
                </a:solidFill>
              </a:rPr>
              <a:t>сотрудник; </a:t>
            </a:r>
            <a:endParaRPr lang="ru-RU" dirty="0">
              <a:solidFill>
                <a:srgbClr val="002060"/>
              </a:solidFill>
            </a:endParaRPr>
          </a:p>
        </p:txBody>
      </p:sp>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490"/>
            <a:ext cx="4791045" cy="2292942"/>
          </a:xfrm>
          <a:prstGeom prst="rect">
            <a:avLst/>
          </a:prstGeom>
          <a:effectLst>
            <a:softEdge rad="317500"/>
          </a:effectLst>
        </p:spPr>
      </p:pic>
      <p:sp>
        <p:nvSpPr>
          <p:cNvPr id="17" name="Прямоугольник 16"/>
          <p:cNvSpPr/>
          <p:nvPr/>
        </p:nvSpPr>
        <p:spPr>
          <a:xfrm>
            <a:off x="289776" y="3573739"/>
            <a:ext cx="5162280" cy="3508653"/>
          </a:xfrm>
          <a:prstGeom prst="rect">
            <a:avLst/>
          </a:prstGeom>
        </p:spPr>
        <p:txBody>
          <a:bodyPr wrap="square">
            <a:spAutoFit/>
          </a:bodyPr>
          <a:lstStyle/>
          <a:p>
            <a:pPr algn="just"/>
            <a:r>
              <a:rPr lang="ru-RU" dirty="0">
                <a:solidFill>
                  <a:srgbClr val="002060"/>
                </a:solidFill>
              </a:rPr>
              <a:t>Сибирский федеральный университет, цикл «</a:t>
            </a:r>
            <a:r>
              <a:rPr lang="ru-RU" b="1" dirty="0">
                <a:solidFill>
                  <a:srgbClr val="002060"/>
                </a:solidFill>
              </a:rPr>
              <a:t>Методические аспекты преподавания дисциплин (актуальные проблемы (медицинский) биофизики</a:t>
            </a:r>
            <a:r>
              <a:rPr lang="ru-RU" dirty="0">
                <a:solidFill>
                  <a:srgbClr val="002060"/>
                </a:solidFill>
              </a:rPr>
              <a:t>» - </a:t>
            </a:r>
            <a:r>
              <a:rPr lang="ru-RU" sz="2000" b="1" cap="all" spc="-50" dirty="0">
                <a:solidFill>
                  <a:srgbClr val="FF0000"/>
                </a:solidFill>
                <a:latin typeface="Calibri" panose="020F0502020204030204" pitchFamily="34" charset="0"/>
              </a:rPr>
              <a:t>7</a:t>
            </a:r>
            <a:r>
              <a:rPr lang="ru-RU" dirty="0">
                <a:solidFill>
                  <a:srgbClr val="002060"/>
                </a:solidFill>
              </a:rPr>
              <a:t> сотрудников; </a:t>
            </a:r>
            <a:r>
              <a:rPr lang="ru-RU" dirty="0">
                <a:solidFill>
                  <a:srgbClr val="002060"/>
                </a:solidFill>
              </a:rPr>
              <a:t>повышение квалификации «О</a:t>
            </a:r>
            <a:r>
              <a:rPr lang="ru-RU" b="1" dirty="0">
                <a:solidFill>
                  <a:srgbClr val="002060"/>
                </a:solidFill>
              </a:rPr>
              <a:t>бучение информационным и математическим дисциплинам в электронной образовательной среде вуза» </a:t>
            </a:r>
            <a:r>
              <a:rPr lang="ru-RU" dirty="0">
                <a:solidFill>
                  <a:srgbClr val="002060"/>
                </a:solidFill>
              </a:rPr>
              <a:t>– </a:t>
            </a:r>
            <a:r>
              <a:rPr lang="ru-RU" sz="2000" b="1" cap="all" spc="-50" dirty="0">
                <a:solidFill>
                  <a:srgbClr val="FF0000"/>
                </a:solidFill>
                <a:latin typeface="Calibri" panose="020F0502020204030204" pitchFamily="34" charset="0"/>
              </a:rPr>
              <a:t>2</a:t>
            </a:r>
            <a:r>
              <a:rPr lang="ru-RU" dirty="0">
                <a:solidFill>
                  <a:srgbClr val="002060"/>
                </a:solidFill>
              </a:rPr>
              <a:t> сотрудника;</a:t>
            </a:r>
          </a:p>
          <a:p>
            <a:pPr algn="just"/>
            <a:r>
              <a:rPr lang="ru-RU" dirty="0" smtClean="0">
                <a:solidFill>
                  <a:srgbClr val="002060"/>
                </a:solidFill>
              </a:rPr>
              <a:t>цикл </a:t>
            </a:r>
            <a:r>
              <a:rPr lang="ru-RU" dirty="0">
                <a:solidFill>
                  <a:srgbClr val="002060"/>
                </a:solidFill>
              </a:rPr>
              <a:t>«</a:t>
            </a:r>
            <a:r>
              <a:rPr lang="ru-RU" b="1" dirty="0">
                <a:solidFill>
                  <a:srgbClr val="002060"/>
                </a:solidFill>
              </a:rPr>
              <a:t>Реализация образовательных программ с применением электронного обучения и дистанционных образовательных технологий</a:t>
            </a:r>
            <a:r>
              <a:rPr lang="ru-RU" dirty="0">
                <a:solidFill>
                  <a:srgbClr val="002060"/>
                </a:solidFill>
              </a:rPr>
              <a:t>» -</a:t>
            </a:r>
            <a:r>
              <a:rPr lang="ru-RU" sz="2000" b="1" cap="all" spc="-50" dirty="0">
                <a:solidFill>
                  <a:srgbClr val="FF0000"/>
                </a:solidFill>
                <a:latin typeface="Calibri" panose="020F0502020204030204" pitchFamily="34" charset="0"/>
              </a:rPr>
              <a:t>1</a:t>
            </a:r>
            <a:r>
              <a:rPr lang="ru-RU" dirty="0">
                <a:solidFill>
                  <a:srgbClr val="002060"/>
                </a:solidFill>
              </a:rPr>
              <a:t> сотрудник</a:t>
            </a:r>
            <a:r>
              <a:rPr lang="ru-RU" dirty="0" smtClean="0">
                <a:solidFill>
                  <a:srgbClr val="002060"/>
                </a:solidFill>
              </a:rPr>
              <a:t>; </a:t>
            </a:r>
            <a:endParaRPr lang="ru-RU" dirty="0"/>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2056" y="3573739"/>
            <a:ext cx="3204693" cy="2403520"/>
          </a:xfrm>
          <a:prstGeom prst="rect">
            <a:avLst/>
          </a:prstGeom>
          <a:effectLst>
            <a:softEdge rad="317500"/>
          </a:effectLst>
        </p:spPr>
      </p:pic>
    </p:spTree>
    <p:extLst>
      <p:ext uri="{BB962C8B-B14F-4D97-AF65-F5344CB8AC3E}">
        <p14:creationId xmlns:p14="http://schemas.microsoft.com/office/powerpoint/2010/main" val="30381993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58049" y="3870396"/>
            <a:ext cx="3452692" cy="1785104"/>
          </a:xfrm>
          <a:prstGeom prst="rect">
            <a:avLst/>
          </a:prstGeom>
        </p:spPr>
        <p:txBody>
          <a:bodyPr wrap="square">
            <a:spAutoFit/>
          </a:bodyPr>
          <a:lstStyle/>
          <a:p>
            <a:pPr algn="just"/>
            <a:r>
              <a:rPr lang="ru-RU" dirty="0">
                <a:solidFill>
                  <a:srgbClr val="002060"/>
                </a:solidFill>
              </a:rPr>
              <a:t>КГБОУ ДПО КК ЦПК специалистов со средним медицинским образованием, цикл «</a:t>
            </a:r>
            <a:r>
              <a:rPr lang="ru-RU" b="1" dirty="0">
                <a:solidFill>
                  <a:srgbClr val="002060"/>
                </a:solidFill>
              </a:rPr>
              <a:t>Первичная медико-санитарная помощь детям, сестринское дело</a:t>
            </a:r>
            <a:r>
              <a:rPr lang="ru-RU" dirty="0">
                <a:solidFill>
                  <a:srgbClr val="002060"/>
                </a:solidFill>
              </a:rPr>
              <a:t>» - </a:t>
            </a:r>
            <a:r>
              <a:rPr lang="ru-RU" sz="2000" b="1" cap="all" spc="-50" dirty="0">
                <a:solidFill>
                  <a:srgbClr val="FF0000"/>
                </a:solidFill>
                <a:latin typeface="Calibri" panose="020F0502020204030204" pitchFamily="34" charset="0"/>
              </a:rPr>
              <a:t>4</a:t>
            </a:r>
            <a:r>
              <a:rPr lang="ru-RU" dirty="0">
                <a:solidFill>
                  <a:srgbClr val="002060"/>
                </a:solidFill>
              </a:rPr>
              <a:t> сотрудника</a:t>
            </a:r>
            <a:r>
              <a:rPr lang="ru-RU" dirty="0" smtClean="0">
                <a:solidFill>
                  <a:srgbClr val="002060"/>
                </a:solidFill>
              </a:rPr>
              <a:t>;</a:t>
            </a:r>
            <a:endParaRPr lang="ru-RU" dirty="0">
              <a:solidFill>
                <a:srgbClr val="002060"/>
              </a:solidFill>
            </a:endParaRPr>
          </a:p>
        </p:txBody>
      </p:sp>
      <p:pic>
        <p:nvPicPr>
          <p:cNvPr id="4" name="Рисунок 3"/>
          <p:cNvPicPr>
            <a:picLocks noChangeAspect="1"/>
          </p:cNvPicPr>
          <p:nvPr/>
        </p:nvPicPr>
        <p:blipFill>
          <a:blip r:embed="rId2"/>
          <a:stretch>
            <a:fillRect/>
          </a:stretch>
        </p:blipFill>
        <p:spPr>
          <a:xfrm>
            <a:off x="4867514" y="78140"/>
            <a:ext cx="4116466" cy="875951"/>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94" y="845517"/>
            <a:ext cx="7993380" cy="3024879"/>
          </a:xfrm>
          <a:prstGeom prst="rect">
            <a:avLst/>
          </a:prstGeom>
          <a:effectLst>
            <a:softEdge rad="317500"/>
          </a:effectLst>
        </p:spPr>
      </p:pic>
      <p:sp>
        <p:nvSpPr>
          <p:cNvPr id="12" name="Прямоугольник 11"/>
          <p:cNvSpPr/>
          <p:nvPr/>
        </p:nvSpPr>
        <p:spPr>
          <a:xfrm>
            <a:off x="133275" y="5655500"/>
            <a:ext cx="4572000" cy="954107"/>
          </a:xfrm>
          <a:prstGeom prst="rect">
            <a:avLst/>
          </a:prstGeom>
        </p:spPr>
        <p:txBody>
          <a:bodyPr>
            <a:spAutoFit/>
          </a:bodyPr>
          <a:lstStyle/>
          <a:p>
            <a:pPr algn="just"/>
            <a:r>
              <a:rPr lang="ru-RU" dirty="0">
                <a:solidFill>
                  <a:srgbClr val="002060"/>
                </a:solidFill>
              </a:rPr>
              <a:t>Красноярский базовый медицинский колледж им. В.М. </a:t>
            </a:r>
            <a:r>
              <a:rPr lang="ru-RU" dirty="0" err="1">
                <a:solidFill>
                  <a:srgbClr val="002060"/>
                </a:solidFill>
              </a:rPr>
              <a:t>Крутовского</a:t>
            </a:r>
            <a:r>
              <a:rPr lang="ru-RU" dirty="0">
                <a:solidFill>
                  <a:srgbClr val="002060"/>
                </a:solidFill>
              </a:rPr>
              <a:t>, цикл «</a:t>
            </a:r>
            <a:r>
              <a:rPr lang="ru-RU" b="1" dirty="0">
                <a:solidFill>
                  <a:srgbClr val="002060"/>
                </a:solidFill>
              </a:rPr>
              <a:t>Сестринское дело</a:t>
            </a:r>
            <a:r>
              <a:rPr lang="ru-RU" dirty="0">
                <a:solidFill>
                  <a:srgbClr val="002060"/>
                </a:solidFill>
              </a:rPr>
              <a:t>» - </a:t>
            </a:r>
            <a:r>
              <a:rPr lang="ru-RU" sz="2000" b="1" cap="all" spc="-50" dirty="0">
                <a:solidFill>
                  <a:srgbClr val="FF0000"/>
                </a:solidFill>
                <a:latin typeface="Calibri" panose="020F0502020204030204" pitchFamily="34" charset="0"/>
              </a:rPr>
              <a:t>1</a:t>
            </a:r>
            <a:r>
              <a:rPr lang="ru-RU" dirty="0">
                <a:solidFill>
                  <a:srgbClr val="002060"/>
                </a:solidFill>
              </a:rPr>
              <a:t> сотрудник;</a:t>
            </a:r>
          </a:p>
        </p:txBody>
      </p:sp>
      <p:sp>
        <p:nvSpPr>
          <p:cNvPr id="14" name="Прямоугольник 13"/>
          <p:cNvSpPr/>
          <p:nvPr/>
        </p:nvSpPr>
        <p:spPr>
          <a:xfrm>
            <a:off x="4765163" y="5248523"/>
            <a:ext cx="3927446" cy="1631216"/>
          </a:xfrm>
          <a:prstGeom prst="rect">
            <a:avLst/>
          </a:prstGeom>
        </p:spPr>
        <p:txBody>
          <a:bodyPr wrap="square">
            <a:spAutoFit/>
          </a:bodyPr>
          <a:lstStyle/>
          <a:p>
            <a:pPr algn="just"/>
            <a:r>
              <a:rPr lang="ru-RU" sz="1600" dirty="0">
                <a:solidFill>
                  <a:srgbClr val="002060"/>
                </a:solidFill>
              </a:rPr>
              <a:t>ФГБНУ </a:t>
            </a:r>
            <a:r>
              <a:rPr lang="ru-RU" sz="1600" dirty="0" smtClean="0">
                <a:solidFill>
                  <a:srgbClr val="002060"/>
                </a:solidFill>
              </a:rPr>
              <a:t>«Федеральный исследовательский </a:t>
            </a:r>
            <a:r>
              <a:rPr lang="ru-RU" sz="1600" dirty="0">
                <a:solidFill>
                  <a:srgbClr val="002060"/>
                </a:solidFill>
              </a:rPr>
              <a:t>центр </a:t>
            </a:r>
            <a:r>
              <a:rPr lang="ru-RU" sz="1600" dirty="0" smtClean="0">
                <a:solidFill>
                  <a:srgbClr val="002060"/>
                </a:solidFill>
              </a:rPr>
              <a:t>«Красноярский </a:t>
            </a:r>
            <a:r>
              <a:rPr lang="ru-RU" sz="1600" dirty="0">
                <a:solidFill>
                  <a:srgbClr val="002060"/>
                </a:solidFill>
              </a:rPr>
              <a:t>научный центр Сибирского отделения Российской академии </a:t>
            </a:r>
            <a:r>
              <a:rPr lang="ru-RU" sz="1600" dirty="0" smtClean="0">
                <a:solidFill>
                  <a:srgbClr val="002060"/>
                </a:solidFill>
              </a:rPr>
              <a:t>наук», цикл «</a:t>
            </a:r>
            <a:r>
              <a:rPr lang="ru-RU" sz="1600" b="1" dirty="0" smtClean="0">
                <a:solidFill>
                  <a:srgbClr val="002060"/>
                </a:solidFill>
              </a:rPr>
              <a:t>Организация </a:t>
            </a:r>
            <a:r>
              <a:rPr lang="ru-RU" sz="1600" b="1" dirty="0">
                <a:solidFill>
                  <a:srgbClr val="002060"/>
                </a:solidFill>
              </a:rPr>
              <a:t>здравоохранения и общественное </a:t>
            </a:r>
            <a:r>
              <a:rPr lang="ru-RU" sz="1600" b="1" dirty="0" smtClean="0">
                <a:solidFill>
                  <a:srgbClr val="002060"/>
                </a:solidFill>
              </a:rPr>
              <a:t>здоровье</a:t>
            </a:r>
            <a:r>
              <a:rPr lang="ru-RU" sz="1600" dirty="0" smtClean="0">
                <a:solidFill>
                  <a:srgbClr val="002060"/>
                </a:solidFill>
              </a:rPr>
              <a:t>» – </a:t>
            </a:r>
            <a:r>
              <a:rPr lang="ru-RU" sz="2000" b="1" cap="all" spc="-50" dirty="0">
                <a:solidFill>
                  <a:srgbClr val="FF0000"/>
                </a:solidFill>
                <a:latin typeface="Calibri" panose="020F0502020204030204" pitchFamily="34" charset="0"/>
              </a:rPr>
              <a:t>1</a:t>
            </a:r>
            <a:r>
              <a:rPr lang="ru-RU" sz="1600" dirty="0" smtClean="0">
                <a:solidFill>
                  <a:srgbClr val="002060"/>
                </a:solidFill>
              </a:rPr>
              <a:t> сотрудник;</a:t>
            </a:r>
            <a:endParaRPr lang="ru-RU" sz="1600" dirty="0">
              <a:solidFill>
                <a:srgbClr val="002060"/>
              </a:solidFill>
            </a:endParaRPr>
          </a:p>
        </p:txBody>
      </p:sp>
      <p:sp>
        <p:nvSpPr>
          <p:cNvPr id="2" name="Прямоугольник 1"/>
          <p:cNvSpPr/>
          <p:nvPr/>
        </p:nvSpPr>
        <p:spPr>
          <a:xfrm>
            <a:off x="4180497" y="3805407"/>
            <a:ext cx="4572000" cy="1508105"/>
          </a:xfrm>
          <a:prstGeom prst="rect">
            <a:avLst/>
          </a:prstGeom>
        </p:spPr>
        <p:txBody>
          <a:bodyPr>
            <a:spAutoFit/>
          </a:bodyPr>
          <a:lstStyle/>
          <a:p>
            <a:pPr algn="just"/>
            <a:r>
              <a:rPr lang="ru-RU" dirty="0">
                <a:solidFill>
                  <a:srgbClr val="002060"/>
                </a:solidFill>
              </a:rPr>
              <a:t>В г. Красноярск ФГБОУ ВО «Сибирский государственный аэрокосмический Университет » </a:t>
            </a:r>
            <a:r>
              <a:rPr lang="ru-RU" sz="2000" b="1" cap="all" spc="-50" dirty="0">
                <a:solidFill>
                  <a:srgbClr val="FF0000"/>
                </a:solidFill>
                <a:latin typeface="Calibri" panose="020F0502020204030204" pitchFamily="34" charset="0"/>
              </a:rPr>
              <a:t>1</a:t>
            </a:r>
            <a:r>
              <a:rPr lang="ru-RU" dirty="0">
                <a:solidFill>
                  <a:srgbClr val="002060"/>
                </a:solidFill>
              </a:rPr>
              <a:t> сотрудник прошел повышение квалификации по программе </a:t>
            </a:r>
            <a:r>
              <a:rPr lang="ru-RU" b="1" dirty="0">
                <a:solidFill>
                  <a:srgbClr val="002060"/>
                </a:solidFill>
              </a:rPr>
              <a:t>«Безопасность жизнедеятельности» </a:t>
            </a:r>
            <a:endParaRPr lang="ru-RU" b="1" dirty="0">
              <a:solidFill>
                <a:srgbClr val="002060"/>
              </a:solidFill>
            </a:endParaRPr>
          </a:p>
        </p:txBody>
      </p:sp>
    </p:spTree>
    <p:extLst>
      <p:ext uri="{BB962C8B-B14F-4D97-AF65-F5344CB8AC3E}">
        <p14:creationId xmlns:p14="http://schemas.microsoft.com/office/powerpoint/2010/main" val="3106687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5048518" y="1"/>
            <a:ext cx="4095482" cy="871486"/>
          </a:xfrm>
          <a:prstGeom prst="rect">
            <a:avLst/>
          </a:prstGeom>
        </p:spPr>
      </p:pic>
      <p:sp>
        <p:nvSpPr>
          <p:cNvPr id="10" name="Прямоугольник 9"/>
          <p:cNvSpPr/>
          <p:nvPr/>
        </p:nvSpPr>
        <p:spPr>
          <a:xfrm>
            <a:off x="99060" y="3929463"/>
            <a:ext cx="8877300" cy="2308324"/>
          </a:xfrm>
          <a:prstGeom prst="rect">
            <a:avLst/>
          </a:prstGeom>
        </p:spPr>
        <p:txBody>
          <a:bodyPr wrap="square">
            <a:spAutoFit/>
          </a:bodyPr>
          <a:lstStyle/>
          <a:p>
            <a:pPr algn="ctr"/>
            <a:r>
              <a:rPr lang="ru-RU" dirty="0">
                <a:solidFill>
                  <a:srgbClr val="002060"/>
                </a:solidFill>
              </a:rPr>
              <a:t>ФГБОУ ВО «Сибирский государственный университет науки и технологий имени академика М.Ф. </a:t>
            </a:r>
            <a:r>
              <a:rPr lang="ru-RU" dirty="0" err="1">
                <a:solidFill>
                  <a:srgbClr val="002060"/>
                </a:solidFill>
              </a:rPr>
              <a:t>Решетнева</a:t>
            </a:r>
            <a:r>
              <a:rPr lang="ru-RU" dirty="0" smtClean="0">
                <a:solidFill>
                  <a:srgbClr val="002060"/>
                </a:solidFill>
              </a:rPr>
              <a:t>»</a:t>
            </a:r>
          </a:p>
          <a:p>
            <a:pPr algn="just"/>
            <a:r>
              <a:rPr lang="ru-RU" dirty="0" smtClean="0">
                <a:solidFill>
                  <a:srgbClr val="002060"/>
                </a:solidFill>
              </a:rPr>
              <a:t>«</a:t>
            </a:r>
            <a:r>
              <a:rPr lang="ru-RU" b="1" dirty="0">
                <a:solidFill>
                  <a:srgbClr val="002060"/>
                </a:solidFill>
              </a:rPr>
              <a:t>Экономика и управление на предприятии, экономист-менеджер</a:t>
            </a:r>
            <a:r>
              <a:rPr lang="ru-RU" dirty="0">
                <a:solidFill>
                  <a:srgbClr val="002060"/>
                </a:solidFill>
              </a:rPr>
              <a:t>» – </a:t>
            </a:r>
            <a:r>
              <a:rPr lang="ru-RU" b="1" dirty="0">
                <a:solidFill>
                  <a:srgbClr val="FF0000"/>
                </a:solidFill>
              </a:rPr>
              <a:t>1</a:t>
            </a:r>
            <a:r>
              <a:rPr lang="ru-RU" dirty="0">
                <a:solidFill>
                  <a:srgbClr val="002060"/>
                </a:solidFill>
              </a:rPr>
              <a:t> сотрудник</a:t>
            </a:r>
            <a:r>
              <a:rPr lang="ru-RU" dirty="0" smtClean="0">
                <a:solidFill>
                  <a:srgbClr val="002060"/>
                </a:solidFill>
              </a:rPr>
              <a:t>;</a:t>
            </a:r>
          </a:p>
          <a:p>
            <a:pPr algn="just"/>
            <a:r>
              <a:rPr lang="ru-RU" dirty="0" smtClean="0">
                <a:solidFill>
                  <a:srgbClr val="002060"/>
                </a:solidFill>
              </a:rPr>
              <a:t>«</a:t>
            </a:r>
            <a:r>
              <a:rPr lang="ru-RU" b="1" dirty="0">
                <a:solidFill>
                  <a:srgbClr val="002060"/>
                </a:solidFill>
              </a:rPr>
              <a:t>Организация дистанционного обучения</a:t>
            </a:r>
            <a:r>
              <a:rPr lang="ru-RU" dirty="0">
                <a:solidFill>
                  <a:srgbClr val="002060"/>
                </a:solidFill>
              </a:rPr>
              <a:t>» – </a:t>
            </a:r>
            <a:r>
              <a:rPr lang="ru-RU" b="1" dirty="0">
                <a:solidFill>
                  <a:srgbClr val="FF0000"/>
                </a:solidFill>
              </a:rPr>
              <a:t>1</a:t>
            </a:r>
            <a:r>
              <a:rPr lang="ru-RU" dirty="0">
                <a:solidFill>
                  <a:srgbClr val="002060"/>
                </a:solidFill>
              </a:rPr>
              <a:t> </a:t>
            </a:r>
            <a:r>
              <a:rPr lang="ru-RU" dirty="0" smtClean="0">
                <a:solidFill>
                  <a:srgbClr val="002060"/>
                </a:solidFill>
              </a:rPr>
              <a:t>сотрудник;</a:t>
            </a:r>
          </a:p>
          <a:p>
            <a:pPr algn="just"/>
            <a:r>
              <a:rPr lang="ru-RU" dirty="0" smtClean="0">
                <a:solidFill>
                  <a:srgbClr val="002060"/>
                </a:solidFill>
              </a:rPr>
              <a:t>«</a:t>
            </a:r>
            <a:r>
              <a:rPr lang="ru-RU" b="1" dirty="0">
                <a:solidFill>
                  <a:srgbClr val="002060"/>
                </a:solidFill>
              </a:rPr>
              <a:t>Современные методы исследований в химической и лесохимической отрасли</a:t>
            </a:r>
            <a:r>
              <a:rPr lang="ru-RU" dirty="0">
                <a:solidFill>
                  <a:srgbClr val="002060"/>
                </a:solidFill>
              </a:rPr>
              <a:t>» – </a:t>
            </a:r>
            <a:r>
              <a:rPr lang="ru-RU" b="1" dirty="0">
                <a:solidFill>
                  <a:srgbClr val="FF0000"/>
                </a:solidFill>
              </a:rPr>
              <a:t>1</a:t>
            </a:r>
            <a:r>
              <a:rPr lang="ru-RU" dirty="0">
                <a:solidFill>
                  <a:srgbClr val="002060"/>
                </a:solidFill>
              </a:rPr>
              <a:t> </a:t>
            </a:r>
            <a:r>
              <a:rPr lang="ru-RU" dirty="0" smtClean="0">
                <a:solidFill>
                  <a:srgbClr val="002060"/>
                </a:solidFill>
              </a:rPr>
              <a:t>сотрудник;</a:t>
            </a:r>
          </a:p>
          <a:p>
            <a:pPr algn="just"/>
            <a:r>
              <a:rPr lang="ru-RU" dirty="0" smtClean="0">
                <a:solidFill>
                  <a:srgbClr val="002060"/>
                </a:solidFill>
              </a:rPr>
              <a:t>«</a:t>
            </a:r>
            <a:r>
              <a:rPr lang="ru-RU" b="1" dirty="0">
                <a:solidFill>
                  <a:srgbClr val="002060"/>
                </a:solidFill>
              </a:rPr>
              <a:t>Психолого-педагогическая компетентность преподавателя ВУЗа</a:t>
            </a:r>
            <a:r>
              <a:rPr lang="ru-RU" dirty="0">
                <a:solidFill>
                  <a:srgbClr val="002060"/>
                </a:solidFill>
              </a:rPr>
              <a:t>» – </a:t>
            </a:r>
            <a:r>
              <a:rPr lang="ru-RU" b="1" dirty="0">
                <a:solidFill>
                  <a:srgbClr val="FF0000"/>
                </a:solidFill>
              </a:rPr>
              <a:t>1</a:t>
            </a:r>
            <a:r>
              <a:rPr lang="ru-RU" b="1" dirty="0">
                <a:solidFill>
                  <a:schemeClr val="accent1">
                    <a:lumMod val="75000"/>
                  </a:schemeClr>
                </a:solidFill>
              </a:rPr>
              <a:t> </a:t>
            </a:r>
            <a:r>
              <a:rPr lang="ru-RU" dirty="0">
                <a:solidFill>
                  <a:srgbClr val="002060"/>
                </a:solidFill>
              </a:rPr>
              <a:t>сотрудник;</a:t>
            </a:r>
          </a:p>
          <a:p>
            <a:endParaRPr lang="ru-RU" dirty="0">
              <a:solidFill>
                <a:srgbClr val="002060"/>
              </a:solidFill>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53" y="681365"/>
            <a:ext cx="8353756" cy="3132037"/>
          </a:xfrm>
          <a:prstGeom prst="rect">
            <a:avLst/>
          </a:prstGeom>
          <a:effectLst>
            <a:softEdge rad="317500"/>
          </a:effectLst>
        </p:spPr>
      </p:pic>
    </p:spTree>
    <p:extLst>
      <p:ext uri="{BB962C8B-B14F-4D97-AF65-F5344CB8AC3E}">
        <p14:creationId xmlns:p14="http://schemas.microsoft.com/office/powerpoint/2010/main" val="377718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048518" y="1"/>
            <a:ext cx="4095482" cy="871486"/>
          </a:xfrm>
          <a:prstGeom prst="rect">
            <a:avLst/>
          </a:prstGeom>
        </p:spPr>
      </p:pic>
      <p:sp>
        <p:nvSpPr>
          <p:cNvPr id="3" name="Прямоугольник 2"/>
          <p:cNvSpPr/>
          <p:nvPr/>
        </p:nvSpPr>
        <p:spPr>
          <a:xfrm>
            <a:off x="230013" y="1289294"/>
            <a:ext cx="8566257" cy="2308324"/>
          </a:xfrm>
          <a:prstGeom prst="rect">
            <a:avLst/>
          </a:prstGeom>
        </p:spPr>
        <p:txBody>
          <a:bodyPr wrap="square">
            <a:spAutoFit/>
          </a:bodyPr>
          <a:lstStyle/>
          <a:p>
            <a:pPr algn="just"/>
            <a:r>
              <a:rPr lang="ru-RU" b="1" dirty="0" smtClean="0">
                <a:solidFill>
                  <a:srgbClr val="002060"/>
                </a:solidFill>
              </a:rPr>
              <a:t>За пределами РФ (обмен опытом, стажировка, представление докладов):</a:t>
            </a:r>
          </a:p>
          <a:p>
            <a:pPr algn="just"/>
            <a:r>
              <a:rPr lang="ru-RU" dirty="0" smtClean="0">
                <a:solidFill>
                  <a:srgbClr val="002060"/>
                </a:solidFill>
              </a:rPr>
              <a:t>1. Аргентинская Республика </a:t>
            </a:r>
            <a:r>
              <a:rPr lang="ru-RU" dirty="0">
                <a:solidFill>
                  <a:srgbClr val="002060"/>
                </a:solidFill>
              </a:rPr>
              <a:t>(</a:t>
            </a:r>
            <a:r>
              <a:rPr lang="ru-RU" dirty="0" smtClean="0">
                <a:solidFill>
                  <a:srgbClr val="002060"/>
                </a:solidFill>
              </a:rPr>
              <a:t>Буэнос-Айрес</a:t>
            </a:r>
            <a:r>
              <a:rPr lang="ru-RU" dirty="0">
                <a:solidFill>
                  <a:srgbClr val="002060"/>
                </a:solidFill>
              </a:rPr>
              <a:t>) – </a:t>
            </a:r>
            <a:r>
              <a:rPr lang="ru-RU" b="1" dirty="0">
                <a:solidFill>
                  <a:schemeClr val="accent1">
                    <a:lumMod val="75000"/>
                  </a:schemeClr>
                </a:solidFill>
              </a:rPr>
              <a:t>1</a:t>
            </a:r>
            <a:r>
              <a:rPr lang="ru-RU" dirty="0">
                <a:solidFill>
                  <a:srgbClr val="002060"/>
                </a:solidFill>
              </a:rPr>
              <a:t> сотрудник;</a:t>
            </a:r>
          </a:p>
          <a:p>
            <a:pPr algn="just"/>
            <a:r>
              <a:rPr lang="ru-RU" dirty="0" smtClean="0">
                <a:solidFill>
                  <a:srgbClr val="002060"/>
                </a:solidFill>
              </a:rPr>
              <a:t>2. </a:t>
            </a:r>
            <a:r>
              <a:rPr lang="ru-RU" dirty="0">
                <a:solidFill>
                  <a:srgbClr val="002060"/>
                </a:solidFill>
              </a:rPr>
              <a:t>ФРГ (Дюссельдорф) </a:t>
            </a:r>
            <a:r>
              <a:rPr lang="ru-RU" dirty="0" smtClean="0">
                <a:solidFill>
                  <a:srgbClr val="002060"/>
                </a:solidFill>
              </a:rPr>
              <a:t> - </a:t>
            </a:r>
            <a:r>
              <a:rPr lang="ru-RU" b="1" dirty="0">
                <a:solidFill>
                  <a:schemeClr val="accent1">
                    <a:lumMod val="75000"/>
                  </a:schemeClr>
                </a:solidFill>
              </a:rPr>
              <a:t>1</a:t>
            </a:r>
            <a:r>
              <a:rPr lang="ru-RU" dirty="0" smtClean="0">
                <a:solidFill>
                  <a:srgbClr val="002060"/>
                </a:solidFill>
              </a:rPr>
              <a:t> сотрудник;</a:t>
            </a:r>
          </a:p>
          <a:p>
            <a:pPr algn="just"/>
            <a:r>
              <a:rPr lang="ru-RU" dirty="0" smtClean="0">
                <a:solidFill>
                  <a:srgbClr val="002060"/>
                </a:solidFill>
              </a:rPr>
              <a:t>3. Французская Республика (г. Бордо) – </a:t>
            </a:r>
            <a:r>
              <a:rPr lang="ru-RU" b="1" dirty="0">
                <a:solidFill>
                  <a:schemeClr val="accent1">
                    <a:lumMod val="75000"/>
                  </a:schemeClr>
                </a:solidFill>
              </a:rPr>
              <a:t>1</a:t>
            </a:r>
            <a:r>
              <a:rPr lang="ru-RU" dirty="0" smtClean="0">
                <a:solidFill>
                  <a:srgbClr val="002060"/>
                </a:solidFill>
              </a:rPr>
              <a:t> сотрудник;</a:t>
            </a:r>
          </a:p>
          <a:p>
            <a:pPr algn="just"/>
            <a:r>
              <a:rPr lang="ru-RU" dirty="0" smtClean="0">
                <a:solidFill>
                  <a:srgbClr val="002060"/>
                </a:solidFill>
              </a:rPr>
              <a:t>4. Королевство Испания (г. Барселона) – </a:t>
            </a:r>
            <a:r>
              <a:rPr lang="ru-RU" b="1" dirty="0">
                <a:solidFill>
                  <a:schemeClr val="accent1">
                    <a:lumMod val="75000"/>
                  </a:schemeClr>
                </a:solidFill>
              </a:rPr>
              <a:t>1</a:t>
            </a:r>
            <a:r>
              <a:rPr lang="ru-RU" dirty="0" smtClean="0">
                <a:solidFill>
                  <a:srgbClr val="002060"/>
                </a:solidFill>
              </a:rPr>
              <a:t> сотрудник;</a:t>
            </a:r>
          </a:p>
          <a:p>
            <a:pPr algn="just"/>
            <a:r>
              <a:rPr lang="ru-RU" dirty="0" smtClean="0">
                <a:solidFill>
                  <a:srgbClr val="002060"/>
                </a:solidFill>
              </a:rPr>
              <a:t>5. Япония (г. Токио) – </a:t>
            </a:r>
            <a:r>
              <a:rPr lang="ru-RU" b="1" dirty="0">
                <a:solidFill>
                  <a:schemeClr val="accent1">
                    <a:lumMod val="75000"/>
                  </a:schemeClr>
                </a:solidFill>
              </a:rPr>
              <a:t>3</a:t>
            </a:r>
            <a:r>
              <a:rPr lang="ru-RU" dirty="0" smtClean="0">
                <a:solidFill>
                  <a:srgbClr val="002060"/>
                </a:solidFill>
              </a:rPr>
              <a:t> сотрудника;</a:t>
            </a:r>
          </a:p>
          <a:p>
            <a:pPr algn="just"/>
            <a:r>
              <a:rPr lang="ru-RU" dirty="0" smtClean="0">
                <a:solidFill>
                  <a:srgbClr val="002060"/>
                </a:solidFill>
              </a:rPr>
              <a:t>6. Грузия (г. Тбилиси) – </a:t>
            </a:r>
            <a:r>
              <a:rPr lang="ru-RU" b="1" dirty="0">
                <a:solidFill>
                  <a:schemeClr val="accent1">
                    <a:lumMod val="75000"/>
                  </a:schemeClr>
                </a:solidFill>
              </a:rPr>
              <a:t>1</a:t>
            </a:r>
            <a:r>
              <a:rPr lang="ru-RU" dirty="0" smtClean="0">
                <a:solidFill>
                  <a:srgbClr val="002060"/>
                </a:solidFill>
              </a:rPr>
              <a:t> сотрудник;</a:t>
            </a:r>
            <a:endParaRPr lang="ru-RU" dirty="0">
              <a:solidFill>
                <a:srgbClr val="002060"/>
              </a:solidFill>
            </a:endParaRPr>
          </a:p>
          <a:p>
            <a:endParaRPr lang="ru-RU" dirty="0">
              <a:solidFill>
                <a:srgbClr val="002060"/>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569" y="4602220"/>
            <a:ext cx="3866234" cy="2000776"/>
          </a:xfrm>
          <a:prstGeom prst="rect">
            <a:avLst/>
          </a:prstGeom>
          <a:effectLst>
            <a:softEdge rad="317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8518" y="2816589"/>
            <a:ext cx="3836275" cy="2397672"/>
          </a:xfrm>
          <a:prstGeom prst="rect">
            <a:avLst/>
          </a:prstGeom>
          <a:effectLst>
            <a:softEdge rad="317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916" y="5022029"/>
            <a:ext cx="3719863" cy="2099066"/>
          </a:xfrm>
          <a:prstGeom prst="rect">
            <a:avLst/>
          </a:prstGeom>
          <a:effectLst>
            <a:softEdge rad="31750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4878" y="3009034"/>
            <a:ext cx="3449038" cy="2057926"/>
          </a:xfrm>
          <a:prstGeom prst="rect">
            <a:avLst/>
          </a:prstGeom>
          <a:effectLst>
            <a:softEdge rad="317500"/>
          </a:effectLst>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403" y="3626659"/>
            <a:ext cx="3754483" cy="2208319"/>
          </a:xfrm>
          <a:prstGeom prst="rect">
            <a:avLst/>
          </a:prstGeom>
          <a:effectLst>
            <a:softEdge rad="317500"/>
          </a:effectLst>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6540" y="1652545"/>
            <a:ext cx="2593428" cy="1945071"/>
          </a:xfrm>
          <a:prstGeom prst="rect">
            <a:avLst/>
          </a:prstGeom>
          <a:effectLst>
            <a:softEdge rad="317500"/>
          </a:effectLst>
        </p:spPr>
      </p:pic>
    </p:spTree>
    <p:extLst>
      <p:ext uri="{BB962C8B-B14F-4D97-AF65-F5344CB8AC3E}">
        <p14:creationId xmlns:p14="http://schemas.microsoft.com/office/powerpoint/2010/main" val="1640639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8285" y="802435"/>
            <a:ext cx="7922130" cy="861774"/>
          </a:xfrm>
          <a:prstGeom prst="rect">
            <a:avLst/>
          </a:prstGeom>
          <a:noFill/>
        </p:spPr>
        <p:txBody>
          <a:bodyPr wrap="square" rtlCol="0">
            <a:spAutoFit/>
          </a:bodyPr>
          <a:lstStyle/>
          <a:p>
            <a:pPr algn="just"/>
            <a:r>
              <a:rPr lang="ru-RU" sz="2500" b="1" cap="all" dirty="0">
                <a:solidFill>
                  <a:srgbClr val="002060"/>
                </a:solidFill>
                <a:latin typeface="Calibri" panose="020F0502020204030204" pitchFamily="34" charset="0"/>
              </a:rPr>
              <a:t>Планируемые циклы повышения Квалификации в </a:t>
            </a:r>
            <a:r>
              <a:rPr lang="ru-RU" sz="2500" b="1" cap="all" dirty="0" smtClean="0">
                <a:solidFill>
                  <a:srgbClr val="002060"/>
                </a:solidFill>
                <a:latin typeface="Calibri" panose="020F0502020204030204" pitchFamily="34" charset="0"/>
              </a:rPr>
              <a:t>2018 </a:t>
            </a:r>
            <a:r>
              <a:rPr lang="ru-RU" sz="2500" b="1" cap="all" dirty="0">
                <a:solidFill>
                  <a:srgbClr val="002060"/>
                </a:solidFill>
                <a:latin typeface="Calibri" panose="020F0502020204030204" pitchFamily="34" charset="0"/>
              </a:rPr>
              <a:t>году:</a:t>
            </a:r>
          </a:p>
        </p:txBody>
      </p:sp>
      <p:sp>
        <p:nvSpPr>
          <p:cNvPr id="15" name="TextBox 14"/>
          <p:cNvSpPr txBox="1"/>
          <p:nvPr/>
        </p:nvSpPr>
        <p:spPr>
          <a:xfrm>
            <a:off x="412573" y="3902187"/>
            <a:ext cx="8342543" cy="2890022"/>
          </a:xfrm>
          <a:prstGeom prst="rect">
            <a:avLst/>
          </a:prstGeom>
          <a:noFill/>
        </p:spPr>
        <p:txBody>
          <a:bodyPr wrap="square" rtlCol="0">
            <a:spAutoFit/>
          </a:bodyPr>
          <a:lstStyle/>
          <a:p>
            <a:pPr marL="285750" indent="-285750">
              <a:lnSpc>
                <a:spcPct val="90000"/>
              </a:lnSpc>
              <a:buFont typeface="Wingdings" panose="05000000000000000000" pitchFamily="2" charset="2"/>
              <a:buChar char="ü"/>
            </a:pPr>
            <a:r>
              <a:rPr lang="ru-RU" sz="1600" cap="all" dirty="0">
                <a:solidFill>
                  <a:srgbClr val="002060"/>
                </a:solidFill>
                <a:latin typeface="Calibri" panose="020F0502020204030204" pitchFamily="34" charset="0"/>
              </a:rPr>
              <a:t>Школа молодого преподавателя;</a:t>
            </a:r>
          </a:p>
          <a:p>
            <a:pPr marL="285750" indent="-285750">
              <a:lnSpc>
                <a:spcPct val="90000"/>
              </a:lnSpc>
              <a:buFont typeface="Wingdings" panose="05000000000000000000" pitchFamily="2" charset="2"/>
              <a:buChar char="ü"/>
            </a:pPr>
            <a:r>
              <a:rPr lang="ru-RU" sz="1600" cap="all" dirty="0">
                <a:solidFill>
                  <a:srgbClr val="002060"/>
                </a:solidFill>
                <a:latin typeface="Calibri" panose="020F0502020204030204" pitchFamily="34" charset="0"/>
              </a:rPr>
              <a:t>Преподаватель высшей </a:t>
            </a:r>
            <a:r>
              <a:rPr lang="ru-RU" sz="1600" cap="all" dirty="0" smtClean="0">
                <a:solidFill>
                  <a:srgbClr val="002060"/>
                </a:solidFill>
                <a:latin typeface="Calibri" panose="020F0502020204030204" pitchFamily="34" charset="0"/>
              </a:rPr>
              <a:t>школы (профессиональная переподготовка, повышение квалификации</a:t>
            </a:r>
            <a:r>
              <a:rPr lang="ru-RU" sz="1600" cap="all" dirty="0" smtClean="0">
                <a:solidFill>
                  <a:srgbClr val="002060"/>
                </a:solidFill>
                <a:latin typeface="Calibri" panose="020F0502020204030204" pitchFamily="34" charset="0"/>
              </a:rPr>
              <a:t>);</a:t>
            </a:r>
          </a:p>
          <a:p>
            <a:pPr marL="285750" indent="-285750">
              <a:lnSpc>
                <a:spcPct val="90000"/>
              </a:lnSpc>
              <a:buFont typeface="Wingdings" panose="05000000000000000000" pitchFamily="2" charset="2"/>
              <a:buChar char="ü"/>
            </a:pPr>
            <a:r>
              <a:rPr lang="ru-RU" sz="1600" cap="all" dirty="0">
                <a:solidFill>
                  <a:srgbClr val="002060"/>
                </a:solidFill>
                <a:latin typeface="Calibri" panose="020F0502020204030204" pitchFamily="34" charset="0"/>
              </a:rPr>
              <a:t>Доступная среда для инвалидов с ограниченными возможностями здоровья </a:t>
            </a:r>
            <a:endParaRPr lang="ru-RU" sz="1600" cap="all" dirty="0">
              <a:solidFill>
                <a:srgbClr val="002060"/>
              </a:solidFill>
              <a:latin typeface="Calibri" panose="020F0502020204030204" pitchFamily="34" charset="0"/>
            </a:endParaRPr>
          </a:p>
          <a:p>
            <a:pPr marL="285750" indent="-285750">
              <a:lnSpc>
                <a:spcPct val="90000"/>
              </a:lnSpc>
              <a:buFont typeface="Wingdings" panose="05000000000000000000" pitchFamily="2" charset="2"/>
              <a:buChar char="ü"/>
            </a:pPr>
            <a:r>
              <a:rPr lang="ru-RU" sz="1600" cap="all" dirty="0" smtClean="0">
                <a:solidFill>
                  <a:srgbClr val="002060"/>
                </a:solidFill>
                <a:latin typeface="Calibri" panose="020F0502020204030204" pitchFamily="34" charset="0"/>
              </a:rPr>
              <a:t>Высокотехнологические </a:t>
            </a:r>
            <a:r>
              <a:rPr lang="ru-RU" sz="1600" cap="all" dirty="0">
                <a:solidFill>
                  <a:srgbClr val="002060"/>
                </a:solidFill>
                <a:latin typeface="Calibri" panose="020F0502020204030204" pitchFamily="34" charset="0"/>
              </a:rPr>
              <a:t>способы диагностики и лечения в </a:t>
            </a:r>
            <a:r>
              <a:rPr lang="ru-RU" sz="1600" cap="all" dirty="0" err="1">
                <a:solidFill>
                  <a:srgbClr val="002060"/>
                </a:solidFill>
                <a:latin typeface="Calibri" panose="020F0502020204030204" pitchFamily="34" charset="0"/>
              </a:rPr>
              <a:t>гепатобилиарной</a:t>
            </a:r>
            <a:r>
              <a:rPr lang="ru-RU" sz="1600" cap="all" dirty="0">
                <a:solidFill>
                  <a:srgbClr val="002060"/>
                </a:solidFill>
                <a:latin typeface="Calibri" panose="020F0502020204030204" pitchFamily="34" charset="0"/>
              </a:rPr>
              <a:t> хирургии;</a:t>
            </a:r>
          </a:p>
          <a:p>
            <a:pPr marL="285750" indent="-285750">
              <a:lnSpc>
                <a:spcPct val="90000"/>
              </a:lnSpc>
              <a:buFont typeface="Wingdings" panose="05000000000000000000" pitchFamily="2" charset="2"/>
              <a:buChar char="ü"/>
            </a:pPr>
            <a:r>
              <a:rPr lang="ru-RU" sz="1600" cap="all" dirty="0">
                <a:solidFill>
                  <a:srgbClr val="002060"/>
                </a:solidFill>
                <a:latin typeface="Calibri" panose="020F0502020204030204" pitchFamily="34" charset="0"/>
              </a:rPr>
              <a:t>Ультразвуковая диагностика;</a:t>
            </a:r>
          </a:p>
          <a:p>
            <a:pPr marL="285750" indent="-285750">
              <a:lnSpc>
                <a:spcPct val="90000"/>
              </a:lnSpc>
              <a:buFont typeface="Wingdings" panose="05000000000000000000" pitchFamily="2" charset="2"/>
              <a:buChar char="ü"/>
            </a:pPr>
            <a:r>
              <a:rPr lang="ru-RU" sz="1600" cap="all" dirty="0" smtClean="0">
                <a:solidFill>
                  <a:srgbClr val="002060"/>
                </a:solidFill>
                <a:latin typeface="Calibri" panose="020F0502020204030204" pitchFamily="34" charset="0"/>
              </a:rPr>
              <a:t>Эндоскопия </a:t>
            </a:r>
            <a:r>
              <a:rPr lang="ru-RU" sz="1600" cap="all" dirty="0">
                <a:solidFill>
                  <a:srgbClr val="002060"/>
                </a:solidFill>
                <a:latin typeface="Calibri" panose="020F0502020204030204" pitchFamily="34" charset="0"/>
              </a:rPr>
              <a:t>в челюстно-лицевой хирургии;</a:t>
            </a:r>
          </a:p>
          <a:p>
            <a:pPr marL="285750" indent="-285750">
              <a:lnSpc>
                <a:spcPct val="90000"/>
              </a:lnSpc>
              <a:buFont typeface="Wingdings" panose="05000000000000000000" pitchFamily="2" charset="2"/>
              <a:buChar char="ü"/>
            </a:pPr>
            <a:r>
              <a:rPr lang="ru-RU" sz="1600" cap="all" dirty="0">
                <a:solidFill>
                  <a:srgbClr val="002060"/>
                </a:solidFill>
                <a:latin typeface="Calibri" panose="020F0502020204030204" pitchFamily="34" charset="0"/>
              </a:rPr>
              <a:t>Повышение квалификации в рамках </a:t>
            </a:r>
            <a:r>
              <a:rPr lang="ru-RU" sz="1600" cap="all" dirty="0" err="1" smtClean="0">
                <a:solidFill>
                  <a:srgbClr val="002060"/>
                </a:solidFill>
                <a:latin typeface="Calibri" panose="020F0502020204030204" pitchFamily="34" charset="0"/>
              </a:rPr>
              <a:t>зАдания</a:t>
            </a:r>
            <a:r>
              <a:rPr lang="ru-RU" sz="1600" cap="all" dirty="0" smtClean="0">
                <a:solidFill>
                  <a:srgbClr val="002060"/>
                </a:solidFill>
                <a:latin typeface="Calibri" panose="020F0502020204030204" pitchFamily="34" charset="0"/>
              </a:rPr>
              <a:t> </a:t>
            </a:r>
            <a:r>
              <a:rPr lang="ru-RU" sz="1600" cap="all" dirty="0">
                <a:solidFill>
                  <a:srgbClr val="002060"/>
                </a:solidFill>
                <a:latin typeface="Calibri" panose="020F0502020204030204" pitchFamily="34" charset="0"/>
              </a:rPr>
              <a:t>Минздрава РФ</a:t>
            </a:r>
            <a:r>
              <a:rPr lang="ru-RU" sz="1600" cap="all" dirty="0" smtClean="0">
                <a:solidFill>
                  <a:srgbClr val="002060"/>
                </a:solidFill>
                <a:latin typeface="Calibri" panose="020F0502020204030204" pitchFamily="34" charset="0"/>
              </a:rPr>
              <a:t>;</a:t>
            </a:r>
          </a:p>
          <a:p>
            <a:pPr marL="285750" indent="-285750">
              <a:lnSpc>
                <a:spcPct val="90000"/>
              </a:lnSpc>
              <a:buFont typeface="Wingdings" panose="05000000000000000000" pitchFamily="2" charset="2"/>
              <a:buChar char="ü"/>
            </a:pPr>
            <a:r>
              <a:rPr lang="ru-RU" sz="1600" cap="all" dirty="0" smtClean="0">
                <a:solidFill>
                  <a:srgbClr val="002060"/>
                </a:solidFill>
                <a:latin typeface="Calibri" panose="020F0502020204030204" pitchFamily="34" charset="0"/>
              </a:rPr>
              <a:t>Повышение квалификации «Молекулярная биология и генетика</a:t>
            </a:r>
            <a:r>
              <a:rPr lang="ru-RU" sz="1600" cap="all" dirty="0" smtClean="0">
                <a:solidFill>
                  <a:srgbClr val="002060"/>
                </a:solidFill>
                <a:latin typeface="Calibri" panose="020F0502020204030204" pitchFamily="34" charset="0"/>
              </a:rPr>
              <a:t>» (9 человек)</a:t>
            </a:r>
            <a:endParaRPr lang="ru-RU" sz="1600" cap="all" dirty="0">
              <a:solidFill>
                <a:srgbClr val="002060"/>
              </a:solidFill>
              <a:latin typeface="Calibri" panose="020F0502020204030204" pitchFamily="34" charset="0"/>
            </a:endParaRPr>
          </a:p>
          <a:p>
            <a:pPr>
              <a:lnSpc>
                <a:spcPct val="90000"/>
              </a:lnSpc>
            </a:pPr>
            <a:endParaRPr lang="ru-RU" sz="1200" cap="all" dirty="0">
              <a:solidFill>
                <a:srgbClr val="002060"/>
              </a:solidFill>
              <a:latin typeface="Calibri" panose="020F0502020204030204" pitchFamily="34" charset="0"/>
            </a:endParaRPr>
          </a:p>
          <a:p>
            <a:pPr>
              <a:lnSpc>
                <a:spcPct val="90000"/>
              </a:lnSpc>
            </a:pPr>
            <a:endParaRPr lang="ru-RU" sz="1200" cap="all" dirty="0">
              <a:solidFill>
                <a:srgbClr val="002060"/>
              </a:solidFill>
              <a:latin typeface="Calibri" panose="020F0502020204030204" pitchFamily="34" charset="0"/>
            </a:endParaRPr>
          </a:p>
          <a:p>
            <a:pPr>
              <a:lnSpc>
                <a:spcPct val="90000"/>
              </a:lnSpc>
            </a:pPr>
            <a:r>
              <a:rPr lang="ru-RU" b="1" cap="all" dirty="0" err="1">
                <a:solidFill>
                  <a:srgbClr val="FF0000"/>
                </a:solidFill>
                <a:latin typeface="Calibri" panose="020F0502020204030204" pitchFamily="34" charset="0"/>
              </a:rPr>
              <a:t>ЗАЯВки</a:t>
            </a:r>
            <a:r>
              <a:rPr lang="ru-RU" b="1" cap="all" dirty="0">
                <a:solidFill>
                  <a:srgbClr val="FF0000"/>
                </a:solidFill>
                <a:latin typeface="Calibri" panose="020F0502020204030204" pitchFamily="34" charset="0"/>
              </a:rPr>
              <a:t> на повышение квалификации принимаются до 20.11.2017 !!!!!</a:t>
            </a:r>
          </a:p>
        </p:txBody>
      </p:sp>
      <p:pic>
        <p:nvPicPr>
          <p:cNvPr id="6" name="Рисунок 5"/>
          <p:cNvPicPr>
            <a:picLocks noChangeAspect="1"/>
          </p:cNvPicPr>
          <p:nvPr/>
        </p:nvPicPr>
        <p:blipFill>
          <a:blip r:embed="rId2"/>
          <a:stretch>
            <a:fillRect/>
          </a:stretch>
        </p:blipFill>
        <p:spPr>
          <a:xfrm>
            <a:off x="5048518" y="-14667"/>
            <a:ext cx="4095482" cy="871486"/>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015" y="1664209"/>
            <a:ext cx="4578244" cy="2289122"/>
          </a:xfrm>
          <a:prstGeom prst="rect">
            <a:avLst/>
          </a:prstGeom>
          <a:effectLst>
            <a:softEdge rad="317500"/>
          </a:effectLst>
        </p:spPr>
      </p:pic>
    </p:spTree>
    <p:extLst>
      <p:ext uri="{BB962C8B-B14F-4D97-AF65-F5344CB8AC3E}">
        <p14:creationId xmlns:p14="http://schemas.microsoft.com/office/powerpoint/2010/main" val="2667646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544" y="0"/>
            <a:ext cx="5339456" cy="115909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648" y="1339404"/>
            <a:ext cx="6636912" cy="4977684"/>
          </a:xfrm>
          <a:prstGeom prst="rect">
            <a:avLst/>
          </a:prstGeom>
          <a:effectLst>
            <a:softEdge rad="317500"/>
          </a:effectLst>
        </p:spPr>
      </p:pic>
    </p:spTree>
    <p:extLst>
      <p:ext uri="{BB962C8B-B14F-4D97-AF65-F5344CB8AC3E}">
        <p14:creationId xmlns:p14="http://schemas.microsoft.com/office/powerpoint/2010/main" val="341133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Объект 13"/>
          <p:cNvSpPr>
            <a:spLocks noGrp="1"/>
          </p:cNvSpPr>
          <p:nvPr>
            <p:ph idx="1"/>
          </p:nvPr>
        </p:nvSpPr>
        <p:spPr>
          <a:xfrm>
            <a:off x="1572904" y="90153"/>
            <a:ext cx="7395836" cy="1476862"/>
          </a:xfrm>
        </p:spPr>
        <p:txBody>
          <a:bodyPr>
            <a:normAutofit fontScale="92500" lnSpcReduction="20000"/>
          </a:bodyPr>
          <a:lstStyle/>
          <a:p>
            <a:r>
              <a:rPr lang="ru-RU" sz="2500" b="1" cap="all" dirty="0">
                <a:solidFill>
                  <a:srgbClr val="002060"/>
                </a:solidFill>
                <a:latin typeface="Calibri" panose="020F0502020204030204" pitchFamily="34" charset="0"/>
              </a:rPr>
              <a:t>В </a:t>
            </a:r>
            <a:r>
              <a:rPr lang="ru-RU" sz="2500" b="1" cap="all" dirty="0" smtClean="0">
                <a:solidFill>
                  <a:srgbClr val="002060"/>
                </a:solidFill>
                <a:latin typeface="Calibri" panose="020F0502020204030204" pitchFamily="34" charset="0"/>
              </a:rPr>
              <a:t>2016-2017 </a:t>
            </a:r>
            <a:r>
              <a:rPr lang="ru-RU" sz="2500" b="1" cap="all" dirty="0">
                <a:solidFill>
                  <a:srgbClr val="002060"/>
                </a:solidFill>
                <a:latin typeface="Calibri" panose="020F0502020204030204" pitchFamily="34" charset="0"/>
              </a:rPr>
              <a:t>учебном году зарегистрировано:</a:t>
            </a:r>
            <a:br>
              <a:rPr lang="ru-RU" sz="2500" b="1" cap="all" dirty="0">
                <a:solidFill>
                  <a:srgbClr val="002060"/>
                </a:solidFill>
                <a:latin typeface="Calibri" panose="020F0502020204030204" pitchFamily="34" charset="0"/>
              </a:rPr>
            </a:br>
            <a:r>
              <a:rPr lang="ru-RU" sz="2500" b="1" cap="all" dirty="0" smtClean="0">
                <a:solidFill>
                  <a:srgbClr val="C00000"/>
                </a:solidFill>
                <a:latin typeface="Calibri" panose="020F0502020204030204" pitchFamily="34" charset="0"/>
              </a:rPr>
              <a:t>568 </a:t>
            </a:r>
            <a:r>
              <a:rPr lang="ru-RU" sz="2500" cap="all" dirty="0">
                <a:solidFill>
                  <a:srgbClr val="002060"/>
                </a:solidFill>
                <a:latin typeface="Calibri" panose="020F0502020204030204" pitchFamily="34" charset="0"/>
              </a:rPr>
              <a:t>фактов повышения квалификации ППС в ИПО </a:t>
            </a:r>
            <a:r>
              <a:rPr lang="ru-RU" sz="2500" cap="all" dirty="0" err="1" smtClean="0">
                <a:solidFill>
                  <a:srgbClr val="002060"/>
                </a:solidFill>
                <a:latin typeface="Calibri" panose="020F0502020204030204" pitchFamily="34" charset="0"/>
              </a:rPr>
              <a:t>КрасГМУ</a:t>
            </a:r>
            <a:r>
              <a:rPr lang="ru-RU" sz="2500" cap="all" dirty="0" smtClean="0">
                <a:solidFill>
                  <a:srgbClr val="002060"/>
                </a:solidFill>
                <a:latin typeface="Calibri" panose="020F0502020204030204" pitchFamily="34" charset="0"/>
              </a:rPr>
              <a:t>.</a:t>
            </a:r>
          </a:p>
          <a:p>
            <a:r>
              <a:rPr lang="ru-RU" sz="2500" b="1" cap="all" dirty="0" smtClean="0">
                <a:solidFill>
                  <a:srgbClr val="C00000"/>
                </a:solidFill>
                <a:latin typeface="Calibri" panose="020F0502020204030204" pitchFamily="34" charset="0"/>
              </a:rPr>
              <a:t>453</a:t>
            </a:r>
            <a:r>
              <a:rPr lang="ru-RU" sz="2500" b="1" cap="all" dirty="0" smtClean="0">
                <a:solidFill>
                  <a:srgbClr val="002060"/>
                </a:solidFill>
                <a:latin typeface="Calibri" panose="020F0502020204030204" pitchFamily="34" charset="0"/>
              </a:rPr>
              <a:t> сотрудника - </a:t>
            </a:r>
            <a:r>
              <a:rPr lang="ru-RU" sz="2500" cap="all" dirty="0" smtClean="0">
                <a:solidFill>
                  <a:srgbClr val="002060"/>
                </a:solidFill>
                <a:latin typeface="Calibri" panose="020F0502020204030204" pitchFamily="34" charset="0"/>
              </a:rPr>
              <a:t>ППС </a:t>
            </a:r>
            <a:r>
              <a:rPr lang="ru-RU" sz="2500" cap="all" dirty="0">
                <a:solidFill>
                  <a:srgbClr val="002060"/>
                </a:solidFill>
                <a:latin typeface="Calibri" panose="020F0502020204030204" pitchFamily="34" charset="0"/>
              </a:rPr>
              <a:t>прошли повышение квалификации в ИПО </a:t>
            </a:r>
            <a:r>
              <a:rPr lang="ru-RU" sz="2500" cap="all" dirty="0" err="1" smtClean="0">
                <a:solidFill>
                  <a:srgbClr val="002060"/>
                </a:solidFill>
                <a:latin typeface="Calibri" panose="020F0502020204030204" pitchFamily="34" charset="0"/>
              </a:rPr>
              <a:t>КрасГМУ</a:t>
            </a:r>
            <a:r>
              <a:rPr lang="ru-RU" sz="2500" cap="all" dirty="0" smtClean="0">
                <a:solidFill>
                  <a:srgbClr val="002060"/>
                </a:solidFill>
                <a:latin typeface="Calibri" panose="020F0502020204030204" pitchFamily="34" charset="0"/>
              </a:rPr>
              <a:t> (включая </a:t>
            </a:r>
            <a:r>
              <a:rPr lang="ru-RU" sz="2500" b="1" cap="all" dirty="0">
                <a:solidFill>
                  <a:srgbClr val="002060"/>
                </a:solidFill>
                <a:latin typeface="Calibri" panose="020F0502020204030204" pitchFamily="34" charset="0"/>
              </a:rPr>
              <a:t>ФК</a:t>
            </a:r>
            <a:r>
              <a:rPr lang="ru-RU" sz="2500" cap="all" dirty="0" smtClean="0">
                <a:solidFill>
                  <a:srgbClr val="002060"/>
                </a:solidFill>
                <a:latin typeface="Calibri" panose="020F0502020204030204" pitchFamily="34" charset="0"/>
              </a:rPr>
              <a:t> - </a:t>
            </a:r>
            <a:r>
              <a:rPr lang="ru-RU" sz="2500" b="1" cap="all" dirty="0">
                <a:solidFill>
                  <a:srgbClr val="C00000"/>
                </a:solidFill>
                <a:latin typeface="Calibri" panose="020F0502020204030204" pitchFamily="34" charset="0"/>
              </a:rPr>
              <a:t>43</a:t>
            </a:r>
            <a:r>
              <a:rPr lang="ru-RU" sz="2500" cap="all" dirty="0" smtClean="0">
                <a:solidFill>
                  <a:srgbClr val="002060"/>
                </a:solidFill>
                <a:latin typeface="Calibri" panose="020F0502020204030204" pitchFamily="34" charset="0"/>
              </a:rPr>
              <a:t>).</a:t>
            </a:r>
            <a:endParaRPr lang="ru-RU" sz="2500" dirty="0"/>
          </a:p>
        </p:txBody>
      </p:sp>
      <p:pic>
        <p:nvPicPr>
          <p:cNvPr id="3" name="Рисунок 2"/>
          <p:cNvPicPr>
            <a:picLocks noChangeAspect="1"/>
          </p:cNvPicPr>
          <p:nvPr/>
        </p:nvPicPr>
        <p:blipFill>
          <a:blip r:embed="rId2"/>
          <a:stretch>
            <a:fillRect/>
          </a:stretch>
        </p:blipFill>
        <p:spPr>
          <a:xfrm>
            <a:off x="0" y="0"/>
            <a:ext cx="1572904" cy="2822693"/>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654002"/>
            <a:ext cx="6617266" cy="4918757"/>
          </a:xfrm>
          <a:prstGeom prst="rect">
            <a:avLst/>
          </a:prstGeom>
          <a:effectLst>
            <a:softEdge rad="317500"/>
          </a:effectLst>
        </p:spPr>
      </p:pic>
    </p:spTree>
    <p:extLst>
      <p:ext uri="{BB962C8B-B14F-4D97-AF65-F5344CB8AC3E}">
        <p14:creationId xmlns:p14="http://schemas.microsoft.com/office/powerpoint/2010/main" val="3825861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1944" y="169787"/>
            <a:ext cx="7571096" cy="3786388"/>
          </a:xfrm>
        </p:spPr>
        <p:txBody>
          <a:bodyPr>
            <a:normAutofit fontScale="90000"/>
          </a:bodyPr>
          <a:lstStyle/>
          <a:p>
            <a:r>
              <a:rPr lang="ru-RU" sz="2600" b="1" cap="all" dirty="0">
                <a:solidFill>
                  <a:srgbClr val="002060"/>
                </a:solidFill>
                <a:latin typeface="Calibri" panose="020F0502020204030204" pitchFamily="34" charset="0"/>
                <a:ea typeface="+mn-ea"/>
                <a:cs typeface="+mn-cs"/>
              </a:rPr>
              <a:t>повышения квалификации ППС в </a:t>
            </a:r>
            <a:r>
              <a:rPr lang="ru-RU" sz="2600" b="1" cap="all" dirty="0">
                <a:solidFill>
                  <a:srgbClr val="FF0000"/>
                </a:solidFill>
                <a:latin typeface="Calibri" panose="020F0502020204030204" pitchFamily="34" charset="0"/>
                <a:ea typeface="+mn-ea"/>
                <a:cs typeface="+mn-cs"/>
              </a:rPr>
              <a:t>ИПО</a:t>
            </a:r>
            <a:r>
              <a:rPr lang="ru-RU" sz="2300" cap="all" dirty="0">
                <a:solidFill>
                  <a:srgbClr val="002060"/>
                </a:solidFill>
                <a:latin typeface="Calibri" panose="020F0502020204030204" pitchFamily="34" charset="0"/>
              </a:rPr>
              <a:t> </a:t>
            </a:r>
            <a:r>
              <a:rPr lang="ru-RU" sz="2600" b="1" cap="all" dirty="0" err="1" smtClean="0">
                <a:solidFill>
                  <a:srgbClr val="002060"/>
                </a:solidFill>
                <a:latin typeface="Calibri" panose="020F0502020204030204" pitchFamily="34" charset="0"/>
                <a:ea typeface="+mn-ea"/>
                <a:cs typeface="+mn-cs"/>
              </a:rPr>
              <a:t>КрасГМУ</a:t>
            </a:r>
            <a:r>
              <a:rPr lang="ru-RU" sz="2600" b="1" cap="all" dirty="0" smtClean="0">
                <a:solidFill>
                  <a:srgbClr val="002060"/>
                </a:solidFill>
                <a:latin typeface="Calibri" panose="020F0502020204030204" pitchFamily="34" charset="0"/>
                <a:ea typeface="+mn-ea"/>
                <a:cs typeface="+mn-cs"/>
              </a:rPr>
              <a:t>:</a:t>
            </a:r>
            <a:br>
              <a:rPr lang="ru-RU" sz="2600" b="1" cap="all" dirty="0" smtClean="0">
                <a:solidFill>
                  <a:srgbClr val="002060"/>
                </a:solidFill>
                <a:latin typeface="Calibri" panose="020F0502020204030204" pitchFamily="34" charset="0"/>
                <a:ea typeface="+mn-ea"/>
                <a:cs typeface="+mn-cs"/>
              </a:rPr>
            </a:br>
            <a:r>
              <a:rPr lang="ru-RU" sz="2600" b="1" cap="all" dirty="0" smtClean="0">
                <a:solidFill>
                  <a:srgbClr val="002060"/>
                </a:solidFill>
                <a:latin typeface="Calibri" panose="020F0502020204030204" pitchFamily="34" charset="0"/>
                <a:ea typeface="+mn-ea"/>
                <a:cs typeface="+mn-cs"/>
              </a:rPr>
              <a:t/>
            </a:r>
            <a:br>
              <a:rPr lang="ru-RU" sz="2600" b="1" cap="all" dirty="0" smtClean="0">
                <a:solidFill>
                  <a:srgbClr val="002060"/>
                </a:solidFill>
                <a:latin typeface="Calibri" panose="020F0502020204030204" pitchFamily="34" charset="0"/>
                <a:ea typeface="+mn-ea"/>
                <a:cs typeface="+mn-cs"/>
              </a:rPr>
            </a:br>
            <a:r>
              <a:rPr lang="ru-RU" sz="2300" dirty="0" smtClean="0">
                <a:solidFill>
                  <a:srgbClr val="002060"/>
                </a:solidFill>
                <a:latin typeface="Calibri" panose="020F0502020204030204" pitchFamily="34" charset="0"/>
              </a:rPr>
              <a:t>1. </a:t>
            </a:r>
            <a:r>
              <a:rPr lang="ru-RU" sz="2300" dirty="0">
                <a:solidFill>
                  <a:srgbClr val="002060"/>
                </a:solidFill>
                <a:latin typeface="Calibri" panose="020F0502020204030204" pitchFamily="34" charset="0"/>
              </a:rPr>
              <a:t>Психолого-педагогическая деятельность преподавателей высшей школы в контексте стандартов нового поколения – </a:t>
            </a:r>
            <a:r>
              <a:rPr lang="ru-RU" sz="2600" b="1" dirty="0">
                <a:solidFill>
                  <a:srgbClr val="FF0000"/>
                </a:solidFill>
                <a:latin typeface="Calibri" panose="020F0502020204030204" pitchFamily="34" charset="0"/>
                <a:ea typeface="+mn-ea"/>
                <a:cs typeface="+mn-cs"/>
              </a:rPr>
              <a:t>243</a:t>
            </a:r>
            <a:r>
              <a:rPr lang="ru-RU" sz="2300" dirty="0">
                <a:solidFill>
                  <a:srgbClr val="002060"/>
                </a:solidFill>
                <a:latin typeface="Calibri" panose="020F0502020204030204" pitchFamily="34" charset="0"/>
              </a:rPr>
              <a:t> сотрудника</a:t>
            </a:r>
            <a:r>
              <a:rPr lang="ru-RU" sz="2300" dirty="0" smtClean="0">
                <a:solidFill>
                  <a:srgbClr val="002060"/>
                </a:solidFill>
                <a:latin typeface="Calibri" panose="020F0502020204030204" pitchFamily="34" charset="0"/>
              </a:rPr>
              <a:t>;</a:t>
            </a:r>
            <a:r>
              <a:rPr lang="ru-RU" sz="2300" dirty="0" smtClean="0">
                <a:solidFill>
                  <a:srgbClr val="002060"/>
                </a:solidFill>
                <a:latin typeface="Calibri" panose="020F0502020204030204" pitchFamily="34" charset="0"/>
              </a:rPr>
              <a:t/>
            </a:r>
            <a:br>
              <a:rPr lang="ru-RU" sz="2300" dirty="0" smtClean="0">
                <a:solidFill>
                  <a:srgbClr val="002060"/>
                </a:solidFill>
                <a:latin typeface="Calibri" panose="020F0502020204030204" pitchFamily="34" charset="0"/>
              </a:rPr>
            </a:br>
            <a:r>
              <a:rPr lang="ru-RU" sz="2300" dirty="0" smtClean="0">
                <a:solidFill>
                  <a:srgbClr val="002060"/>
                </a:solidFill>
                <a:latin typeface="Calibri" panose="020F0502020204030204" pitchFamily="34" charset="0"/>
              </a:rPr>
              <a:t>2. </a:t>
            </a:r>
            <a:r>
              <a:rPr lang="ru-RU" sz="2300" dirty="0">
                <a:solidFill>
                  <a:srgbClr val="002060"/>
                </a:solidFill>
                <a:latin typeface="Calibri" panose="020F0502020204030204" pitchFamily="34" charset="0"/>
              </a:rPr>
              <a:t>Доступная среда для инвалидов с ограниченными возможностями здоровья – </a:t>
            </a:r>
            <a:r>
              <a:rPr lang="ru-RU" sz="2600" b="1" dirty="0">
                <a:solidFill>
                  <a:srgbClr val="FF0000"/>
                </a:solidFill>
                <a:latin typeface="Calibri" panose="020F0502020204030204" pitchFamily="34" charset="0"/>
                <a:ea typeface="+mn-ea"/>
                <a:cs typeface="+mn-cs"/>
              </a:rPr>
              <a:t>105</a:t>
            </a:r>
            <a:r>
              <a:rPr lang="ru-RU" sz="2300" dirty="0">
                <a:solidFill>
                  <a:srgbClr val="002060"/>
                </a:solidFill>
                <a:latin typeface="Calibri" panose="020F0502020204030204" pitchFamily="34" charset="0"/>
              </a:rPr>
              <a:t> сотрудников;</a:t>
            </a:r>
            <a:r>
              <a:rPr lang="ru-RU" sz="2300" dirty="0" smtClean="0">
                <a:solidFill>
                  <a:srgbClr val="002060"/>
                </a:solidFill>
                <a:latin typeface="Calibri" panose="020F0502020204030204" pitchFamily="34" charset="0"/>
              </a:rPr>
              <a:t/>
            </a:r>
            <a:br>
              <a:rPr lang="ru-RU" sz="2300" dirty="0" smtClean="0">
                <a:solidFill>
                  <a:srgbClr val="002060"/>
                </a:solidFill>
                <a:latin typeface="Calibri" panose="020F0502020204030204" pitchFamily="34" charset="0"/>
              </a:rPr>
            </a:br>
            <a:r>
              <a:rPr lang="ru-RU" sz="2300" dirty="0" smtClean="0">
                <a:solidFill>
                  <a:srgbClr val="002060"/>
                </a:solidFill>
                <a:latin typeface="Calibri" panose="020F0502020204030204" pitchFamily="34" charset="0"/>
              </a:rPr>
              <a:t>3. Технология разработки курсов дистанционного обучения (ППС)– </a:t>
            </a:r>
            <a:r>
              <a:rPr lang="ru-RU" sz="2600" b="1" dirty="0" smtClean="0">
                <a:solidFill>
                  <a:srgbClr val="FF0000"/>
                </a:solidFill>
                <a:latin typeface="Calibri" panose="020F0502020204030204" pitchFamily="34" charset="0"/>
                <a:ea typeface="+mn-ea"/>
                <a:cs typeface="+mn-cs"/>
              </a:rPr>
              <a:t>45</a:t>
            </a:r>
            <a:r>
              <a:rPr lang="ru-RU" sz="2300" dirty="0" smtClean="0">
                <a:solidFill>
                  <a:srgbClr val="002060"/>
                </a:solidFill>
                <a:latin typeface="Calibri" panose="020F0502020204030204" pitchFamily="34" charset="0"/>
              </a:rPr>
              <a:t> сотрудников;</a:t>
            </a:r>
            <a:br>
              <a:rPr lang="ru-RU" sz="2300" dirty="0" smtClean="0">
                <a:solidFill>
                  <a:srgbClr val="002060"/>
                </a:solidFill>
                <a:latin typeface="Calibri" panose="020F0502020204030204" pitchFamily="34" charset="0"/>
              </a:rPr>
            </a:br>
            <a:r>
              <a:rPr lang="ru-RU" sz="2300" dirty="0" smtClean="0">
                <a:solidFill>
                  <a:srgbClr val="002060"/>
                </a:solidFill>
                <a:latin typeface="Calibri" panose="020F0502020204030204" pitchFamily="34" charset="0"/>
              </a:rPr>
              <a:t>4. Основы внутреннего аудита (ППС)  -  </a:t>
            </a:r>
            <a:r>
              <a:rPr lang="ru-RU" sz="2600" b="1" dirty="0" smtClean="0">
                <a:solidFill>
                  <a:srgbClr val="FF0000"/>
                </a:solidFill>
                <a:latin typeface="Calibri" panose="020F0502020204030204" pitchFamily="34" charset="0"/>
                <a:ea typeface="+mn-ea"/>
                <a:cs typeface="+mn-cs"/>
              </a:rPr>
              <a:t>14 </a:t>
            </a:r>
            <a:r>
              <a:rPr lang="ru-RU" sz="2300" dirty="0" smtClean="0">
                <a:solidFill>
                  <a:srgbClr val="002060"/>
                </a:solidFill>
                <a:latin typeface="Calibri" panose="020F0502020204030204" pitchFamily="34" charset="0"/>
              </a:rPr>
              <a:t>сотрудников;</a:t>
            </a:r>
            <a:br>
              <a:rPr lang="ru-RU" sz="2300" dirty="0" smtClean="0">
                <a:solidFill>
                  <a:srgbClr val="002060"/>
                </a:solidFill>
                <a:latin typeface="Calibri" panose="020F0502020204030204" pitchFamily="34" charset="0"/>
              </a:rPr>
            </a:br>
            <a:r>
              <a:rPr lang="ru-RU" sz="2300" dirty="0" smtClean="0">
                <a:solidFill>
                  <a:srgbClr val="002060"/>
                </a:solidFill>
                <a:latin typeface="Calibri" panose="020F0502020204030204" pitchFamily="34" charset="0"/>
              </a:rPr>
              <a:t>5. Школа молодого преподавателя – </a:t>
            </a:r>
            <a:r>
              <a:rPr lang="ru-RU" sz="2600" b="1" dirty="0" smtClean="0">
                <a:solidFill>
                  <a:srgbClr val="FF0000"/>
                </a:solidFill>
                <a:latin typeface="Calibri" panose="020F0502020204030204" pitchFamily="34" charset="0"/>
                <a:ea typeface="+mn-ea"/>
                <a:cs typeface="+mn-cs"/>
              </a:rPr>
              <a:t>13</a:t>
            </a:r>
            <a:r>
              <a:rPr lang="ru-RU" sz="2300" dirty="0" smtClean="0">
                <a:solidFill>
                  <a:srgbClr val="002060"/>
                </a:solidFill>
                <a:latin typeface="Calibri" panose="020F0502020204030204" pitchFamily="34" charset="0"/>
              </a:rPr>
              <a:t> сотрудников;</a:t>
            </a:r>
            <a:br>
              <a:rPr lang="ru-RU" sz="2300" dirty="0" smtClean="0">
                <a:solidFill>
                  <a:srgbClr val="002060"/>
                </a:solidFill>
                <a:latin typeface="Calibri" panose="020F0502020204030204" pitchFamily="34" charset="0"/>
              </a:rPr>
            </a:br>
            <a:r>
              <a:rPr lang="ru-RU" sz="2300" dirty="0" smtClean="0">
                <a:solidFill>
                  <a:srgbClr val="002060"/>
                </a:solidFill>
                <a:latin typeface="Calibri" panose="020F0502020204030204" pitchFamily="34" charset="0"/>
              </a:rPr>
              <a:t>6. Школа педагога-куратора – </a:t>
            </a:r>
            <a:r>
              <a:rPr lang="ru-RU" sz="2600" b="1" dirty="0" smtClean="0">
                <a:solidFill>
                  <a:srgbClr val="FF0000"/>
                </a:solidFill>
                <a:latin typeface="Calibri" panose="020F0502020204030204" pitchFamily="34" charset="0"/>
                <a:ea typeface="+mn-ea"/>
                <a:cs typeface="+mn-cs"/>
              </a:rPr>
              <a:t>10</a:t>
            </a:r>
            <a:r>
              <a:rPr lang="ru-RU" sz="2300" dirty="0" smtClean="0">
                <a:solidFill>
                  <a:srgbClr val="002060"/>
                </a:solidFill>
                <a:latin typeface="Calibri" panose="020F0502020204030204" pitchFamily="34" charset="0"/>
              </a:rPr>
              <a:t> сотрудников.</a:t>
            </a:r>
            <a:br>
              <a:rPr lang="ru-RU" sz="2300" dirty="0" smtClean="0">
                <a:solidFill>
                  <a:srgbClr val="002060"/>
                </a:solidFill>
                <a:latin typeface="Calibri" panose="020F0502020204030204" pitchFamily="34" charset="0"/>
              </a:rPr>
            </a:br>
            <a:endParaRPr lang="ru-RU" sz="2300" dirty="0">
              <a:solidFill>
                <a:srgbClr val="002060"/>
              </a:solidFill>
              <a:latin typeface="Calibri" panose="020F0502020204030204" pitchFamily="34"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3869084"/>
            <a:ext cx="5212543" cy="2988916"/>
          </a:xfrm>
          <a:effectLst>
            <a:softEdge rad="317500"/>
          </a:effectLst>
        </p:spPr>
      </p:pic>
      <p:pic>
        <p:nvPicPr>
          <p:cNvPr id="4" name="Рисунок 3"/>
          <p:cNvPicPr>
            <a:picLocks noChangeAspect="1"/>
          </p:cNvPicPr>
          <p:nvPr/>
        </p:nvPicPr>
        <p:blipFill>
          <a:blip r:embed="rId3"/>
          <a:stretch>
            <a:fillRect/>
          </a:stretch>
        </p:blipFill>
        <p:spPr>
          <a:xfrm>
            <a:off x="0" y="1"/>
            <a:ext cx="1346024" cy="2415540"/>
          </a:xfrm>
          <a:prstGeom prst="rect">
            <a:avLst/>
          </a:prstGeom>
        </p:spPr>
      </p:pic>
    </p:spTree>
    <p:extLst>
      <p:ext uri="{BB962C8B-B14F-4D97-AF65-F5344CB8AC3E}">
        <p14:creationId xmlns:p14="http://schemas.microsoft.com/office/powerpoint/2010/main" val="381150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911608877"/>
              </p:ext>
            </p:extLst>
          </p:nvPr>
        </p:nvGraphicFramePr>
        <p:xfrm>
          <a:off x="628650" y="1144676"/>
          <a:ext cx="7886700" cy="5713324"/>
        </p:xfrm>
        <a:graphic>
          <a:graphicData uri="http://schemas.openxmlformats.org/drawingml/2006/chart">
            <c:chart xmlns:c="http://schemas.openxmlformats.org/drawingml/2006/chart" xmlns:r="http://schemas.openxmlformats.org/officeDocument/2006/relationships" r:id="rId2"/>
          </a:graphicData>
        </a:graphic>
      </p:graphicFrame>
      <p:pic>
        <p:nvPicPr>
          <p:cNvPr id="7" name="Рисунок 6"/>
          <p:cNvPicPr>
            <a:picLocks noChangeAspect="1"/>
          </p:cNvPicPr>
          <p:nvPr/>
        </p:nvPicPr>
        <p:blipFill>
          <a:blip r:embed="rId3"/>
          <a:stretch>
            <a:fillRect/>
          </a:stretch>
        </p:blipFill>
        <p:spPr>
          <a:xfrm>
            <a:off x="5095905" y="0"/>
            <a:ext cx="4048095" cy="865707"/>
          </a:xfrm>
          <a:prstGeom prst="rect">
            <a:avLst/>
          </a:prstGeom>
        </p:spPr>
      </p:pic>
    </p:spTree>
    <p:extLst>
      <p:ext uri="{BB962C8B-B14F-4D97-AF65-F5344CB8AC3E}">
        <p14:creationId xmlns:p14="http://schemas.microsoft.com/office/powerpoint/2010/main" val="1930403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019" y="1348790"/>
            <a:ext cx="8831580" cy="888643"/>
          </a:xfrm>
        </p:spPr>
        <p:txBody>
          <a:bodyPr>
            <a:normAutofit fontScale="90000"/>
          </a:bodyPr>
          <a:lstStyle/>
          <a:p>
            <a:r>
              <a:rPr lang="ru-RU" sz="2300" b="1" cap="all" dirty="0">
                <a:solidFill>
                  <a:srgbClr val="002060"/>
                </a:solidFill>
                <a:latin typeface="Calibri" panose="020F0502020204030204" pitchFamily="34" charset="0"/>
                <a:ea typeface="+mn-ea"/>
                <a:cs typeface="+mn-cs"/>
              </a:rPr>
              <a:t>Повышение квалификации в г. </a:t>
            </a:r>
            <a:r>
              <a:rPr lang="ru-RU" sz="2300" b="1" cap="all" dirty="0" smtClean="0">
                <a:solidFill>
                  <a:srgbClr val="002060"/>
                </a:solidFill>
                <a:latin typeface="Calibri" panose="020F0502020204030204" pitchFamily="34" charset="0"/>
                <a:ea typeface="+mn-ea"/>
                <a:cs typeface="+mn-cs"/>
              </a:rPr>
              <a:t>Москва (</a:t>
            </a:r>
            <a:r>
              <a:rPr lang="ru-RU" sz="2400" b="1" cap="all" dirty="0" smtClean="0">
                <a:solidFill>
                  <a:srgbClr val="002060"/>
                </a:solidFill>
                <a:latin typeface="Calibri" panose="020F0502020204030204" pitchFamily="34" charset="0"/>
              </a:rPr>
              <a:t>зарегистрировано </a:t>
            </a:r>
            <a:r>
              <a:rPr lang="ru-RU" sz="3200" b="1" cap="all" dirty="0">
                <a:solidFill>
                  <a:srgbClr val="FF0000"/>
                </a:solidFill>
                <a:latin typeface="Calibri" panose="020F0502020204030204" pitchFamily="34" charset="0"/>
              </a:rPr>
              <a:t>104</a:t>
            </a:r>
            <a:r>
              <a:rPr lang="ru-RU" sz="2400" b="1" cap="all" dirty="0">
                <a:solidFill>
                  <a:srgbClr val="002060"/>
                </a:solidFill>
                <a:latin typeface="Calibri" panose="020F0502020204030204" pitchFamily="34" charset="0"/>
              </a:rPr>
              <a:t> </a:t>
            </a:r>
            <a:r>
              <a:rPr lang="ru-RU" sz="2400" b="1" cap="all" dirty="0" smtClean="0">
                <a:solidFill>
                  <a:srgbClr val="002060"/>
                </a:solidFill>
                <a:latin typeface="Calibri" panose="020F0502020204030204" pitchFamily="34" charset="0"/>
              </a:rPr>
              <a:t>факта </a:t>
            </a:r>
            <a:r>
              <a:rPr lang="ru-RU" sz="2400" b="1" cap="all" dirty="0">
                <a:solidFill>
                  <a:srgbClr val="002060"/>
                </a:solidFill>
                <a:latin typeface="Calibri" panose="020F0502020204030204" pitchFamily="34" charset="0"/>
              </a:rPr>
              <a:t>повышения </a:t>
            </a:r>
            <a:r>
              <a:rPr lang="ru-RU" sz="2400" b="1" cap="all" dirty="0" smtClean="0">
                <a:solidFill>
                  <a:srgbClr val="002060"/>
                </a:solidFill>
                <a:latin typeface="Calibri" panose="020F0502020204030204" pitchFamily="34" charset="0"/>
              </a:rPr>
              <a:t>квалификации(с </a:t>
            </a:r>
            <a:r>
              <a:rPr lang="ru-RU" sz="2400" b="1" cap="all" dirty="0">
                <a:solidFill>
                  <a:srgbClr val="002060"/>
                </a:solidFill>
                <a:latin typeface="Calibri" panose="020F0502020204030204" pitchFamily="34" charset="0"/>
              </a:rPr>
              <a:t>учетом выездных циклов)</a:t>
            </a:r>
            <a:br>
              <a:rPr lang="ru-RU" sz="2400" b="1" cap="all" dirty="0">
                <a:solidFill>
                  <a:srgbClr val="002060"/>
                </a:solidFill>
                <a:latin typeface="Calibri" panose="020F0502020204030204" pitchFamily="34" charset="0"/>
              </a:rPr>
            </a:br>
            <a:endParaRPr lang="ru-RU" sz="2300" b="1" cap="all" dirty="0">
              <a:solidFill>
                <a:srgbClr val="002060"/>
              </a:solidFill>
              <a:latin typeface="Calibri" panose="020F0502020204030204" pitchFamily="34" charset="0"/>
              <a:ea typeface="+mn-ea"/>
              <a:cs typeface="+mn-cs"/>
            </a:endParaRPr>
          </a:p>
        </p:txBody>
      </p:sp>
      <p:sp>
        <p:nvSpPr>
          <p:cNvPr id="12" name="TextBox 11"/>
          <p:cNvSpPr txBox="1"/>
          <p:nvPr/>
        </p:nvSpPr>
        <p:spPr>
          <a:xfrm>
            <a:off x="2598420" y="2138373"/>
            <a:ext cx="6440159" cy="6309420"/>
          </a:xfrm>
          <a:prstGeom prst="rect">
            <a:avLst/>
          </a:prstGeom>
          <a:noFill/>
        </p:spPr>
        <p:txBody>
          <a:bodyPr wrap="square" rtlCol="0">
            <a:spAutoFit/>
          </a:bodyPr>
          <a:lstStyle/>
          <a:p>
            <a:pPr marL="285750" indent="-285750" algn="just">
              <a:buFont typeface="Arial" panose="020B0604020202020204" pitchFamily="34" charset="0"/>
              <a:buChar char="•"/>
            </a:pPr>
            <a:r>
              <a:rPr lang="ru-RU" sz="1600" dirty="0" smtClean="0">
                <a:solidFill>
                  <a:srgbClr val="002060"/>
                </a:solidFill>
              </a:rPr>
              <a:t>Российская </a:t>
            </a:r>
            <a:r>
              <a:rPr lang="ru-RU" sz="1600" dirty="0">
                <a:solidFill>
                  <a:srgbClr val="002060"/>
                </a:solidFill>
              </a:rPr>
              <a:t>медицинская академия ПО, цикл «</a:t>
            </a:r>
            <a:r>
              <a:rPr lang="ru-RU" sz="1600" b="1" dirty="0">
                <a:solidFill>
                  <a:srgbClr val="002060"/>
                </a:solidFill>
              </a:rPr>
              <a:t>Преподавание медицины катастроф в системе непрерывного медицинского образования</a:t>
            </a:r>
            <a:r>
              <a:rPr lang="ru-RU" sz="1600" dirty="0">
                <a:solidFill>
                  <a:srgbClr val="002060"/>
                </a:solidFill>
              </a:rPr>
              <a:t>» - </a:t>
            </a:r>
            <a:r>
              <a:rPr lang="ru-RU" sz="1600" b="1" dirty="0">
                <a:solidFill>
                  <a:srgbClr val="FF0000"/>
                </a:solidFill>
              </a:rPr>
              <a:t>47</a:t>
            </a:r>
            <a:r>
              <a:rPr lang="ru-RU" sz="1600" dirty="0">
                <a:solidFill>
                  <a:srgbClr val="002060"/>
                </a:solidFill>
              </a:rPr>
              <a:t> сотрудников</a:t>
            </a:r>
            <a:r>
              <a:rPr lang="ru-RU" sz="1600" dirty="0" smtClean="0">
                <a:solidFill>
                  <a:srgbClr val="002060"/>
                </a:solidFill>
              </a:rPr>
              <a:t>;</a:t>
            </a:r>
            <a:endParaRPr lang="ru-RU" sz="1600" dirty="0" smtClean="0">
              <a:solidFill>
                <a:srgbClr val="002060"/>
              </a:solidFill>
              <a:latin typeface="+mj-lt"/>
              <a:ea typeface="+mj-ea"/>
              <a:cs typeface="+mj-cs"/>
            </a:endParaRPr>
          </a:p>
          <a:p>
            <a:pPr marL="285750" indent="-285750" algn="just">
              <a:buFont typeface="Arial" panose="020B0604020202020204" pitchFamily="34" charset="0"/>
              <a:buChar char="•"/>
            </a:pPr>
            <a:r>
              <a:rPr lang="ru-RU" sz="1600" dirty="0" smtClean="0">
                <a:solidFill>
                  <a:srgbClr val="002060"/>
                </a:solidFill>
                <a:latin typeface="+mj-lt"/>
                <a:ea typeface="+mj-ea"/>
                <a:cs typeface="+mj-cs"/>
              </a:rPr>
              <a:t>Институт </a:t>
            </a:r>
            <a:r>
              <a:rPr lang="ru-RU" sz="1600" dirty="0">
                <a:solidFill>
                  <a:srgbClr val="002060"/>
                </a:solidFill>
                <a:latin typeface="+mj-lt"/>
                <a:ea typeface="+mj-ea"/>
                <a:cs typeface="+mj-cs"/>
              </a:rPr>
              <a:t>интегративной семейной </a:t>
            </a:r>
            <a:r>
              <a:rPr lang="ru-RU" sz="1600" dirty="0" smtClean="0">
                <a:solidFill>
                  <a:srgbClr val="002060"/>
                </a:solidFill>
                <a:latin typeface="+mj-lt"/>
                <a:ea typeface="+mj-ea"/>
                <a:cs typeface="+mj-cs"/>
              </a:rPr>
              <a:t>терапии, цикл «</a:t>
            </a:r>
            <a:r>
              <a:rPr lang="ru-RU" sz="1600" b="1" dirty="0">
                <a:solidFill>
                  <a:srgbClr val="002060"/>
                </a:solidFill>
              </a:rPr>
              <a:t>Новые подходы к терапии внутренних болезней</a:t>
            </a:r>
            <a:r>
              <a:rPr lang="ru-RU" sz="1600" dirty="0" smtClean="0">
                <a:solidFill>
                  <a:srgbClr val="002060"/>
                </a:solidFill>
                <a:latin typeface="+mj-lt"/>
                <a:ea typeface="+mj-ea"/>
                <a:cs typeface="+mj-cs"/>
              </a:rPr>
              <a:t>» - </a:t>
            </a:r>
            <a:r>
              <a:rPr lang="ru-RU" b="1" dirty="0">
                <a:solidFill>
                  <a:srgbClr val="FF0000"/>
                </a:solidFill>
              </a:rPr>
              <a:t>1</a:t>
            </a:r>
            <a:r>
              <a:rPr lang="ru-RU" sz="1600" dirty="0">
                <a:solidFill>
                  <a:srgbClr val="002060"/>
                </a:solidFill>
                <a:latin typeface="+mj-lt"/>
                <a:ea typeface="+mj-ea"/>
                <a:cs typeface="+mj-cs"/>
              </a:rPr>
              <a:t> </a:t>
            </a:r>
            <a:r>
              <a:rPr lang="ru-RU" sz="1600" dirty="0" smtClean="0">
                <a:solidFill>
                  <a:srgbClr val="002060"/>
                </a:solidFill>
                <a:latin typeface="+mj-lt"/>
                <a:ea typeface="+mj-ea"/>
                <a:cs typeface="+mj-cs"/>
              </a:rPr>
              <a:t>сотрудник;</a:t>
            </a:r>
            <a:endParaRPr lang="ru-RU" sz="1600" dirty="0">
              <a:solidFill>
                <a:srgbClr val="002060"/>
              </a:solidFill>
              <a:latin typeface="+mj-lt"/>
              <a:ea typeface="+mj-ea"/>
              <a:cs typeface="+mj-cs"/>
            </a:endParaRPr>
          </a:p>
          <a:p>
            <a:pPr marL="285750" indent="-285750" algn="just">
              <a:buFont typeface="Arial" panose="020B0604020202020204" pitchFamily="34" charset="0"/>
              <a:buChar char="•"/>
            </a:pPr>
            <a:r>
              <a:rPr lang="ru-RU" sz="1600" dirty="0">
                <a:solidFill>
                  <a:srgbClr val="002060"/>
                </a:solidFill>
                <a:latin typeface="+mj-lt"/>
                <a:ea typeface="+mj-ea"/>
                <a:cs typeface="+mj-cs"/>
              </a:rPr>
              <a:t>Московский государственный медико-стоматологический университет им. </a:t>
            </a:r>
            <a:r>
              <a:rPr lang="ru-RU" sz="1600" dirty="0" smtClean="0">
                <a:solidFill>
                  <a:srgbClr val="002060"/>
                </a:solidFill>
                <a:latin typeface="+mj-lt"/>
                <a:ea typeface="+mj-ea"/>
                <a:cs typeface="+mj-cs"/>
              </a:rPr>
              <a:t>А.И. Евдокимова, цикл «</a:t>
            </a:r>
            <a:r>
              <a:rPr lang="ru-RU" sz="1600" b="1" dirty="0">
                <a:solidFill>
                  <a:srgbClr val="002060"/>
                </a:solidFill>
              </a:rPr>
              <a:t>Педагогическое обеспечение и психологическое сопровождение процесса непрерывной подготовки кадров</a:t>
            </a:r>
            <a:r>
              <a:rPr lang="ru-RU" sz="1600" dirty="0" smtClean="0">
                <a:solidFill>
                  <a:srgbClr val="002060"/>
                </a:solidFill>
                <a:latin typeface="+mj-lt"/>
                <a:ea typeface="+mj-ea"/>
                <a:cs typeface="+mj-cs"/>
              </a:rPr>
              <a:t>» - </a:t>
            </a:r>
            <a:r>
              <a:rPr lang="ru-RU" b="1" dirty="0">
                <a:solidFill>
                  <a:srgbClr val="FF0000"/>
                </a:solidFill>
              </a:rPr>
              <a:t>1</a:t>
            </a:r>
            <a:r>
              <a:rPr lang="ru-RU" sz="1600" dirty="0">
                <a:solidFill>
                  <a:srgbClr val="002060"/>
                </a:solidFill>
                <a:latin typeface="+mj-lt"/>
                <a:ea typeface="+mj-ea"/>
                <a:cs typeface="+mj-cs"/>
              </a:rPr>
              <a:t> </a:t>
            </a:r>
            <a:r>
              <a:rPr lang="ru-RU" sz="1600" dirty="0" smtClean="0">
                <a:solidFill>
                  <a:srgbClr val="002060"/>
                </a:solidFill>
                <a:latin typeface="+mj-lt"/>
                <a:ea typeface="+mj-ea"/>
                <a:cs typeface="+mj-cs"/>
              </a:rPr>
              <a:t>сотрудник </a:t>
            </a:r>
            <a:r>
              <a:rPr lang="ru-RU" sz="1600" dirty="0">
                <a:solidFill>
                  <a:srgbClr val="002060"/>
                </a:solidFill>
                <a:latin typeface="+mj-lt"/>
                <a:ea typeface="+mj-ea"/>
                <a:cs typeface="+mj-cs"/>
              </a:rPr>
              <a:t>;</a:t>
            </a:r>
          </a:p>
          <a:p>
            <a:pPr marL="285750" indent="-285750" algn="just">
              <a:buFont typeface="Arial" panose="020B0604020202020204" pitchFamily="34" charset="0"/>
              <a:buChar char="•"/>
            </a:pPr>
            <a:r>
              <a:rPr lang="ru-RU" sz="1600" dirty="0">
                <a:solidFill>
                  <a:srgbClr val="002060"/>
                </a:solidFill>
                <a:latin typeface="+mj-lt"/>
                <a:ea typeface="+mj-ea"/>
                <a:cs typeface="+mj-cs"/>
              </a:rPr>
              <a:t>Федеральный институт </a:t>
            </a:r>
            <a:r>
              <a:rPr lang="ru-RU" sz="1600" dirty="0" smtClean="0">
                <a:solidFill>
                  <a:srgbClr val="002060"/>
                </a:solidFill>
                <a:latin typeface="+mj-lt"/>
                <a:ea typeface="+mj-ea"/>
                <a:cs typeface="+mj-cs"/>
              </a:rPr>
              <a:t>развития образования, цикл «</a:t>
            </a:r>
            <a:r>
              <a:rPr lang="ru-RU" sz="1600" b="1" dirty="0">
                <a:solidFill>
                  <a:srgbClr val="002060"/>
                </a:solidFill>
              </a:rPr>
              <a:t>Современные подходы к организации учебного процесса, практики и разработке ФОС</a:t>
            </a:r>
            <a:r>
              <a:rPr lang="ru-RU" sz="1600" dirty="0" smtClean="0">
                <a:solidFill>
                  <a:srgbClr val="002060"/>
                </a:solidFill>
                <a:latin typeface="+mj-lt"/>
                <a:ea typeface="+mj-ea"/>
                <a:cs typeface="+mj-cs"/>
              </a:rPr>
              <a:t>» - </a:t>
            </a:r>
            <a:r>
              <a:rPr lang="ru-RU" b="1" dirty="0">
                <a:solidFill>
                  <a:srgbClr val="FF0000"/>
                </a:solidFill>
              </a:rPr>
              <a:t>1</a:t>
            </a:r>
            <a:r>
              <a:rPr lang="ru-RU" sz="1600" dirty="0" smtClean="0">
                <a:solidFill>
                  <a:srgbClr val="002060"/>
                </a:solidFill>
                <a:latin typeface="+mj-lt"/>
                <a:ea typeface="+mj-ea"/>
                <a:cs typeface="+mj-cs"/>
              </a:rPr>
              <a:t> сотрудник;</a:t>
            </a:r>
            <a:endParaRPr lang="ru-RU" sz="1600" dirty="0">
              <a:solidFill>
                <a:srgbClr val="002060"/>
              </a:solidFill>
              <a:latin typeface="+mj-lt"/>
              <a:ea typeface="+mj-ea"/>
              <a:cs typeface="+mj-cs"/>
            </a:endParaRPr>
          </a:p>
          <a:p>
            <a:pPr marL="285750" indent="-285750" algn="just">
              <a:buFont typeface="Arial" panose="020B0604020202020204" pitchFamily="34" charset="0"/>
              <a:buChar char="•"/>
            </a:pPr>
            <a:r>
              <a:rPr lang="ru-RU" sz="1600" dirty="0">
                <a:solidFill>
                  <a:srgbClr val="002060"/>
                </a:solidFill>
                <a:latin typeface="+mj-lt"/>
                <a:ea typeface="+mj-ea"/>
                <a:cs typeface="+mj-cs"/>
              </a:rPr>
              <a:t>Центр </a:t>
            </a:r>
            <a:r>
              <a:rPr lang="ru-RU" sz="1600" dirty="0" smtClean="0">
                <a:solidFill>
                  <a:srgbClr val="002060"/>
                </a:solidFill>
                <a:latin typeface="+mj-lt"/>
                <a:ea typeface="+mj-ea"/>
                <a:cs typeface="+mj-cs"/>
              </a:rPr>
              <a:t>онлайн-обучения, цикл «</a:t>
            </a:r>
            <a:r>
              <a:rPr lang="ru-RU" sz="1600" b="1" dirty="0" err="1">
                <a:solidFill>
                  <a:srgbClr val="002060"/>
                </a:solidFill>
              </a:rPr>
              <a:t>Нетология</a:t>
            </a:r>
            <a:r>
              <a:rPr lang="ru-RU" sz="1600" b="1" dirty="0">
                <a:solidFill>
                  <a:srgbClr val="002060"/>
                </a:solidFill>
              </a:rPr>
              <a:t>-групп</a:t>
            </a:r>
            <a:r>
              <a:rPr lang="ru-RU" sz="1600" dirty="0" smtClean="0">
                <a:solidFill>
                  <a:srgbClr val="002060"/>
                </a:solidFill>
                <a:latin typeface="+mj-lt"/>
                <a:ea typeface="+mj-ea"/>
                <a:cs typeface="+mj-cs"/>
              </a:rPr>
              <a:t>» -</a:t>
            </a:r>
            <a:r>
              <a:rPr lang="ru-RU" sz="1600" dirty="0">
                <a:solidFill>
                  <a:srgbClr val="002060"/>
                </a:solidFill>
                <a:latin typeface="+mj-lt"/>
                <a:ea typeface="+mj-ea"/>
                <a:cs typeface="+mj-cs"/>
              </a:rPr>
              <a:t> </a:t>
            </a:r>
            <a:r>
              <a:rPr lang="ru-RU" b="1" dirty="0">
                <a:solidFill>
                  <a:srgbClr val="FF0000"/>
                </a:solidFill>
              </a:rPr>
              <a:t>1</a:t>
            </a:r>
            <a:r>
              <a:rPr lang="ru-RU" sz="1600" b="1" dirty="0">
                <a:solidFill>
                  <a:schemeClr val="accent1"/>
                </a:solidFill>
              </a:rPr>
              <a:t> </a:t>
            </a:r>
            <a:r>
              <a:rPr lang="ru-RU" sz="1600" dirty="0">
                <a:solidFill>
                  <a:srgbClr val="002060"/>
                </a:solidFill>
                <a:latin typeface="+mj-lt"/>
                <a:ea typeface="+mj-ea"/>
                <a:cs typeface="+mj-cs"/>
              </a:rPr>
              <a:t>сотрудник;</a:t>
            </a:r>
          </a:p>
          <a:p>
            <a:pPr marL="285750" indent="-285750" algn="just">
              <a:buFont typeface="Arial" panose="020B0604020202020204" pitchFamily="34" charset="0"/>
              <a:buChar char="•"/>
            </a:pPr>
            <a:r>
              <a:rPr lang="ru-RU" sz="1600" dirty="0">
                <a:solidFill>
                  <a:srgbClr val="002060"/>
                </a:solidFill>
                <a:latin typeface="+mj-lt"/>
                <a:ea typeface="+mj-ea"/>
                <a:cs typeface="+mj-cs"/>
              </a:rPr>
              <a:t>Московский государственный медико-стоматологический университет им. </a:t>
            </a:r>
            <a:r>
              <a:rPr lang="ru-RU" sz="1600" dirty="0" smtClean="0">
                <a:solidFill>
                  <a:srgbClr val="002060"/>
                </a:solidFill>
                <a:latin typeface="+mj-lt"/>
                <a:ea typeface="+mj-ea"/>
                <a:cs typeface="+mj-cs"/>
              </a:rPr>
              <a:t>А.И. Евдокимова, </a:t>
            </a:r>
            <a:r>
              <a:rPr lang="ru-RU" sz="1600" b="1" dirty="0">
                <a:solidFill>
                  <a:srgbClr val="002060"/>
                </a:solidFill>
              </a:rPr>
              <a:t>программа для профессоров и зав. кафедрами терапевтической стоматологии вузов России</a:t>
            </a:r>
            <a:r>
              <a:rPr lang="ru-RU" sz="1600" dirty="0">
                <a:solidFill>
                  <a:srgbClr val="002060"/>
                </a:solidFill>
                <a:latin typeface="+mj-lt"/>
                <a:ea typeface="+mj-ea"/>
                <a:cs typeface="+mj-cs"/>
              </a:rPr>
              <a:t> </a:t>
            </a:r>
            <a:r>
              <a:rPr lang="ru-RU" sz="1600" dirty="0" smtClean="0">
                <a:solidFill>
                  <a:srgbClr val="002060"/>
                </a:solidFill>
                <a:latin typeface="+mj-lt"/>
                <a:ea typeface="+mj-ea"/>
                <a:cs typeface="+mj-cs"/>
              </a:rPr>
              <a:t>– </a:t>
            </a:r>
            <a:r>
              <a:rPr lang="ru-RU" b="1" dirty="0">
                <a:solidFill>
                  <a:srgbClr val="FF0000"/>
                </a:solidFill>
              </a:rPr>
              <a:t>1</a:t>
            </a:r>
            <a:r>
              <a:rPr lang="ru-RU" sz="1600" dirty="0" smtClean="0">
                <a:solidFill>
                  <a:srgbClr val="002060"/>
                </a:solidFill>
                <a:latin typeface="+mj-lt"/>
                <a:ea typeface="+mj-ea"/>
                <a:cs typeface="+mj-cs"/>
              </a:rPr>
              <a:t> сотрудник;</a:t>
            </a:r>
            <a:endParaRPr lang="ru-RU" sz="1600" dirty="0">
              <a:solidFill>
                <a:srgbClr val="002060"/>
              </a:solidFill>
              <a:latin typeface="+mj-lt"/>
              <a:ea typeface="+mj-ea"/>
              <a:cs typeface="+mj-cs"/>
            </a:endParaRPr>
          </a:p>
          <a:p>
            <a:pPr marL="285750" indent="-285750" algn="just">
              <a:buFont typeface="Arial" panose="020B0604020202020204" pitchFamily="34" charset="0"/>
              <a:buChar char="•"/>
            </a:pPr>
            <a:r>
              <a:rPr lang="ru-RU" sz="1600" dirty="0">
                <a:solidFill>
                  <a:srgbClr val="002060"/>
                </a:solidFill>
                <a:latin typeface="+mj-lt"/>
                <a:ea typeface="+mj-ea"/>
                <a:cs typeface="+mj-cs"/>
              </a:rPr>
              <a:t>Московский государственный медико-стоматологический университет им. </a:t>
            </a:r>
            <a:r>
              <a:rPr lang="ru-RU" sz="1600" dirty="0" smtClean="0">
                <a:solidFill>
                  <a:srgbClr val="002060"/>
                </a:solidFill>
                <a:latin typeface="+mj-lt"/>
                <a:ea typeface="+mj-ea"/>
                <a:cs typeface="+mj-cs"/>
              </a:rPr>
              <a:t>А.И. Евдокимова, цикл «</a:t>
            </a:r>
            <a:r>
              <a:rPr lang="ru-RU" sz="1600" b="1" dirty="0">
                <a:solidFill>
                  <a:srgbClr val="002060"/>
                </a:solidFill>
              </a:rPr>
              <a:t>Детская кардиология</a:t>
            </a:r>
            <a:r>
              <a:rPr lang="ru-RU" sz="1600" dirty="0" smtClean="0">
                <a:solidFill>
                  <a:srgbClr val="002060"/>
                </a:solidFill>
                <a:latin typeface="+mj-lt"/>
                <a:ea typeface="+mj-ea"/>
                <a:cs typeface="+mj-cs"/>
              </a:rPr>
              <a:t>» - </a:t>
            </a:r>
            <a:r>
              <a:rPr lang="ru-RU" b="1" dirty="0">
                <a:solidFill>
                  <a:srgbClr val="FF0000"/>
                </a:solidFill>
              </a:rPr>
              <a:t>1</a:t>
            </a:r>
            <a:r>
              <a:rPr lang="ru-RU" sz="1600" dirty="0" smtClean="0">
                <a:solidFill>
                  <a:srgbClr val="002060"/>
                </a:solidFill>
                <a:latin typeface="+mj-lt"/>
                <a:ea typeface="+mj-ea"/>
                <a:cs typeface="+mj-cs"/>
              </a:rPr>
              <a:t> сотрудник.</a:t>
            </a:r>
            <a:endParaRPr lang="ru-RU" sz="1600" dirty="0">
              <a:solidFill>
                <a:srgbClr val="002060"/>
              </a:solidFill>
              <a:latin typeface="+mj-lt"/>
              <a:ea typeface="+mj-ea"/>
              <a:cs typeface="+mj-cs"/>
            </a:endParaRPr>
          </a:p>
          <a:p>
            <a:endParaRPr lang="ru-RU" dirty="0" smtClean="0"/>
          </a:p>
          <a:p>
            <a:endParaRPr lang="ru-RU" dirty="0" smtClean="0"/>
          </a:p>
          <a:p>
            <a:endParaRPr lang="ru-RU" dirty="0">
              <a:solidFill>
                <a:srgbClr val="002060"/>
              </a:solidFill>
            </a:endParaRPr>
          </a:p>
          <a:p>
            <a:endParaRPr lang="ru-RU" dirty="0">
              <a:solidFill>
                <a:srgbClr val="00206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148606"/>
            <a:ext cx="4046220" cy="862748"/>
          </a:xfrm>
          <a:prstGeom prst="rect">
            <a:avLst/>
          </a:prstGeom>
        </p:spPr>
      </p:pic>
      <p:pic>
        <p:nvPicPr>
          <p:cNvPr id="9" name="Объект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9019" y="2237433"/>
            <a:ext cx="2675008" cy="3896667"/>
          </a:xfrm>
          <a:prstGeom prst="rect">
            <a:avLst/>
          </a:prstGeom>
          <a:effectLst>
            <a:softEdge rad="317500"/>
          </a:effectLst>
        </p:spPr>
      </p:pic>
    </p:spTree>
    <p:extLst>
      <p:ext uri="{BB962C8B-B14F-4D97-AF65-F5344CB8AC3E}">
        <p14:creationId xmlns:p14="http://schemas.microsoft.com/office/powerpoint/2010/main" val="281993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675032" y="3309870"/>
            <a:ext cx="5029374" cy="3233621"/>
          </a:xfrm>
        </p:spPr>
        <p:txBody>
          <a:bodyPr>
            <a:normAutofit fontScale="90000"/>
          </a:bodyPr>
          <a:lstStyle/>
          <a:p>
            <a:pPr algn="just"/>
            <a:r>
              <a:rPr lang="ru-RU" sz="1800" dirty="0" smtClean="0">
                <a:solidFill>
                  <a:srgbClr val="002060"/>
                </a:solidFill>
              </a:rPr>
              <a:t>Национальный исследовательский университет Высшая школа экономики, цикл «</a:t>
            </a:r>
            <a:r>
              <a:rPr lang="ru-RU" sz="1800" b="1" dirty="0" smtClean="0">
                <a:solidFill>
                  <a:srgbClr val="002060"/>
                </a:solidFill>
                <a:latin typeface="+mn-lt"/>
                <a:ea typeface="+mn-ea"/>
                <a:cs typeface="+mn-cs"/>
              </a:rPr>
              <a:t>Методы и технологии управления вузом в современных условиях</a:t>
            </a:r>
            <a:r>
              <a:rPr lang="ru-RU" sz="1800" dirty="0" smtClean="0">
                <a:solidFill>
                  <a:srgbClr val="002060"/>
                </a:solidFill>
                <a:latin typeface="+mn-lt"/>
                <a:ea typeface="+mn-ea"/>
                <a:cs typeface="+mn-cs"/>
              </a:rPr>
              <a:t>» </a:t>
            </a:r>
            <a:r>
              <a:rPr lang="ru-RU" sz="1800" dirty="0" smtClean="0">
                <a:solidFill>
                  <a:srgbClr val="002060"/>
                </a:solidFill>
              </a:rPr>
              <a:t>– </a:t>
            </a:r>
            <a:r>
              <a:rPr lang="ru-RU" sz="2000" b="1" dirty="0">
                <a:solidFill>
                  <a:srgbClr val="FF0000"/>
                </a:solidFill>
                <a:latin typeface="+mn-lt"/>
                <a:ea typeface="+mn-ea"/>
                <a:cs typeface="+mn-cs"/>
              </a:rPr>
              <a:t>1</a:t>
            </a:r>
            <a:r>
              <a:rPr lang="ru-RU" sz="1800" b="1" dirty="0">
                <a:solidFill>
                  <a:schemeClr val="accent1"/>
                </a:solidFill>
                <a:latin typeface="+mn-lt"/>
                <a:ea typeface="+mn-ea"/>
                <a:cs typeface="+mn-cs"/>
              </a:rPr>
              <a:t> </a:t>
            </a:r>
            <a:r>
              <a:rPr lang="ru-RU" sz="1800" dirty="0" smtClean="0">
                <a:solidFill>
                  <a:srgbClr val="002060"/>
                </a:solidFill>
              </a:rPr>
              <a:t>сотрудник;</a:t>
            </a:r>
            <a:br>
              <a:rPr lang="ru-RU" sz="1800" dirty="0" smtClean="0">
                <a:solidFill>
                  <a:srgbClr val="002060"/>
                </a:solidFill>
              </a:rPr>
            </a:br>
            <a:r>
              <a:rPr lang="ru-RU" sz="1800" dirty="0">
                <a:solidFill>
                  <a:srgbClr val="002060"/>
                </a:solidFill>
              </a:rPr>
              <a:t>Первый Московский государственный медицинский университет имени Н.М. Сеченова, цикл «</a:t>
            </a:r>
            <a:r>
              <a:rPr lang="ru-RU" sz="1800" b="1" dirty="0">
                <a:solidFill>
                  <a:srgbClr val="002060"/>
                </a:solidFill>
              </a:rPr>
              <a:t>Сердечно-сосудистая хирургия</a:t>
            </a:r>
            <a:r>
              <a:rPr lang="ru-RU" sz="1800" dirty="0">
                <a:solidFill>
                  <a:srgbClr val="002060"/>
                </a:solidFill>
              </a:rPr>
              <a:t>» - </a:t>
            </a:r>
            <a:r>
              <a:rPr lang="ru-RU" sz="1800" b="1" dirty="0">
                <a:solidFill>
                  <a:srgbClr val="FF0000"/>
                </a:solidFill>
              </a:rPr>
              <a:t>1</a:t>
            </a:r>
            <a:r>
              <a:rPr lang="ru-RU" sz="1800" b="1" dirty="0">
                <a:solidFill>
                  <a:schemeClr val="accent1"/>
                </a:solidFill>
              </a:rPr>
              <a:t> </a:t>
            </a:r>
            <a:r>
              <a:rPr lang="ru-RU" sz="1800" dirty="0">
                <a:solidFill>
                  <a:srgbClr val="002060"/>
                </a:solidFill>
              </a:rPr>
              <a:t>сотрудник;</a:t>
            </a:r>
            <a:r>
              <a:rPr lang="ru-RU" sz="1800" dirty="0" smtClean="0">
                <a:solidFill>
                  <a:srgbClr val="002060"/>
                </a:solidFill>
              </a:rPr>
              <a:t/>
            </a:r>
            <a:br>
              <a:rPr lang="ru-RU" sz="1800" dirty="0" smtClean="0">
                <a:solidFill>
                  <a:srgbClr val="002060"/>
                </a:solidFill>
              </a:rPr>
            </a:br>
            <a:r>
              <a:rPr lang="ru-RU" sz="1800" dirty="0" smtClean="0">
                <a:solidFill>
                  <a:srgbClr val="002060"/>
                </a:solidFill>
              </a:rPr>
              <a:t/>
            </a:r>
            <a:br>
              <a:rPr lang="ru-RU" sz="1800" dirty="0" smtClean="0">
                <a:solidFill>
                  <a:srgbClr val="002060"/>
                </a:solidFill>
              </a:rPr>
            </a:br>
            <a:r>
              <a:rPr lang="ru-RU" sz="1800" dirty="0" smtClean="0">
                <a:solidFill>
                  <a:srgbClr val="002060"/>
                </a:solidFill>
              </a:rPr>
              <a:t>ФГБУ «ФМИЦПН им. В.П. Сербского» Минздрава России, цикл «</a:t>
            </a:r>
            <a:r>
              <a:rPr lang="ru-RU" sz="1800" b="1" dirty="0" smtClean="0">
                <a:solidFill>
                  <a:srgbClr val="002060"/>
                </a:solidFill>
                <a:latin typeface="+mn-lt"/>
                <a:ea typeface="+mn-ea"/>
                <a:cs typeface="+mn-cs"/>
              </a:rPr>
              <a:t>Патопсихологические </a:t>
            </a:r>
            <a:r>
              <a:rPr lang="ru-RU" sz="1800" b="1" dirty="0" err="1" smtClean="0">
                <a:solidFill>
                  <a:srgbClr val="002060"/>
                </a:solidFill>
                <a:latin typeface="+mn-lt"/>
                <a:ea typeface="+mn-ea"/>
                <a:cs typeface="+mn-cs"/>
              </a:rPr>
              <a:t>симптомокомплексы</a:t>
            </a:r>
            <a:r>
              <a:rPr lang="ru-RU" sz="1800" b="1" dirty="0" smtClean="0">
                <a:solidFill>
                  <a:srgbClr val="002060"/>
                </a:solidFill>
                <a:latin typeface="+mn-lt"/>
                <a:ea typeface="+mn-ea"/>
                <a:cs typeface="+mn-cs"/>
              </a:rPr>
              <a:t> при психических заболеваниях, их значение для судебно-психиатра</a:t>
            </a:r>
            <a:r>
              <a:rPr lang="ru-RU" sz="1800" dirty="0" smtClean="0">
                <a:solidFill>
                  <a:srgbClr val="002060"/>
                </a:solidFill>
              </a:rPr>
              <a:t>» - </a:t>
            </a:r>
            <a:r>
              <a:rPr lang="ru-RU" sz="2000" b="1" dirty="0">
                <a:solidFill>
                  <a:srgbClr val="FF0000"/>
                </a:solidFill>
                <a:latin typeface="+mn-lt"/>
                <a:ea typeface="+mn-ea"/>
                <a:cs typeface="+mn-cs"/>
              </a:rPr>
              <a:t>1</a:t>
            </a:r>
            <a:r>
              <a:rPr lang="ru-RU" sz="1800" b="1" dirty="0">
                <a:solidFill>
                  <a:schemeClr val="accent1"/>
                </a:solidFill>
                <a:latin typeface="+mn-lt"/>
                <a:ea typeface="+mn-ea"/>
                <a:cs typeface="+mn-cs"/>
              </a:rPr>
              <a:t> </a:t>
            </a:r>
            <a:r>
              <a:rPr lang="ru-RU" sz="1800" dirty="0" smtClean="0">
                <a:solidFill>
                  <a:srgbClr val="002060"/>
                </a:solidFill>
              </a:rPr>
              <a:t>сотрудник;</a:t>
            </a:r>
            <a:r>
              <a:rPr lang="ru-RU" sz="1600" dirty="0" smtClean="0">
                <a:solidFill>
                  <a:srgbClr val="002060"/>
                </a:solidFill>
              </a:rPr>
              <a:t/>
            </a:r>
            <a:br>
              <a:rPr lang="ru-RU" sz="1600" dirty="0" smtClean="0">
                <a:solidFill>
                  <a:srgbClr val="002060"/>
                </a:solidFill>
              </a:rPr>
            </a:br>
            <a:r>
              <a:rPr lang="ru-RU" sz="1600" dirty="0"/>
              <a:t/>
            </a:r>
            <a:br>
              <a:rPr lang="ru-RU" sz="1600" dirty="0"/>
            </a:br>
            <a:r>
              <a:rPr lang="ru-RU" sz="1600" dirty="0"/>
              <a:t/>
            </a:r>
            <a:br>
              <a:rPr lang="ru-RU" sz="1600" dirty="0"/>
            </a:br>
            <a:r>
              <a:rPr lang="ru-RU" sz="1600" dirty="0"/>
              <a:t> </a:t>
            </a:r>
            <a:r>
              <a:rPr lang="ru-RU" sz="1600" dirty="0" smtClean="0">
                <a:solidFill>
                  <a:srgbClr val="002060"/>
                </a:solidFill>
              </a:rPr>
              <a:t/>
            </a:r>
            <a:br>
              <a:rPr lang="ru-RU" sz="1600" dirty="0" smtClean="0">
                <a:solidFill>
                  <a:srgbClr val="002060"/>
                </a:solidFill>
              </a:rPr>
            </a:br>
            <a:r>
              <a:rPr lang="ru-RU" sz="1800" dirty="0" smtClean="0"/>
              <a:t/>
            </a:r>
            <a:br>
              <a:rPr lang="ru-RU" sz="1800" dirty="0" smtClean="0"/>
            </a:br>
            <a:r>
              <a:rPr lang="ru-RU" sz="1800" dirty="0" smtClean="0">
                <a:solidFill>
                  <a:srgbClr val="002060"/>
                </a:solidFill>
              </a:rPr>
              <a:t/>
            </a:r>
            <a:br>
              <a:rPr lang="ru-RU" sz="1800" dirty="0" smtClean="0">
                <a:solidFill>
                  <a:srgbClr val="002060"/>
                </a:solidFill>
              </a:rPr>
            </a:br>
            <a:r>
              <a:rPr lang="ru-RU" sz="1800" dirty="0" smtClean="0">
                <a:solidFill>
                  <a:srgbClr val="002060"/>
                </a:solidFill>
                <a:latin typeface="+mn-lt"/>
                <a:ea typeface="+mn-ea"/>
                <a:cs typeface="+mn-cs"/>
              </a:rPr>
              <a:t/>
            </a:r>
            <a:br>
              <a:rPr lang="ru-RU" sz="1800" dirty="0" smtClean="0">
                <a:solidFill>
                  <a:srgbClr val="002060"/>
                </a:solidFill>
                <a:latin typeface="+mn-lt"/>
                <a:ea typeface="+mn-ea"/>
                <a:cs typeface="+mn-cs"/>
              </a:rPr>
            </a:br>
            <a:r>
              <a:rPr lang="ru-RU" sz="1800" dirty="0" smtClean="0">
                <a:solidFill>
                  <a:srgbClr val="002060"/>
                </a:solidFill>
                <a:latin typeface="+mn-lt"/>
                <a:ea typeface="+mn-ea"/>
                <a:cs typeface="+mn-cs"/>
              </a:rPr>
              <a:t/>
            </a:r>
            <a:br>
              <a:rPr lang="ru-RU" sz="1800" dirty="0" smtClean="0">
                <a:solidFill>
                  <a:srgbClr val="002060"/>
                </a:solidFill>
                <a:latin typeface="+mn-lt"/>
                <a:ea typeface="+mn-ea"/>
                <a:cs typeface="+mn-cs"/>
              </a:rPr>
            </a:br>
            <a:endParaRPr lang="ru-RU" sz="1800" dirty="0">
              <a:solidFill>
                <a:srgbClr val="002060"/>
              </a:solidFill>
              <a:latin typeface="+mn-lt"/>
              <a:ea typeface="+mn-ea"/>
              <a:cs typeface="+mn-cs"/>
            </a:endParaRPr>
          </a:p>
        </p:txBody>
      </p:sp>
      <p:pic>
        <p:nvPicPr>
          <p:cNvPr id="3" name="Объект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96" y="2648663"/>
            <a:ext cx="2751239" cy="3668318"/>
          </a:xfrm>
          <a:prstGeom prst="rect">
            <a:avLst/>
          </a:prstGeom>
          <a:effectLst>
            <a:softEdge rad="317500"/>
          </a:effectLst>
        </p:spPr>
      </p:pic>
      <p:pic>
        <p:nvPicPr>
          <p:cNvPr id="9" name="Рисунок 8"/>
          <p:cNvPicPr>
            <a:picLocks noChangeAspect="1"/>
          </p:cNvPicPr>
          <p:nvPr/>
        </p:nvPicPr>
        <p:blipFill>
          <a:blip r:embed="rId3"/>
          <a:stretch>
            <a:fillRect/>
          </a:stretch>
        </p:blipFill>
        <p:spPr>
          <a:xfrm>
            <a:off x="0" y="63894"/>
            <a:ext cx="4956478" cy="1054699"/>
          </a:xfrm>
          <a:prstGeom prst="rect">
            <a:avLst/>
          </a:prstGeom>
        </p:spPr>
      </p:pic>
      <p:sp>
        <p:nvSpPr>
          <p:cNvPr id="10" name="Прямоугольник 9"/>
          <p:cNvSpPr/>
          <p:nvPr/>
        </p:nvSpPr>
        <p:spPr>
          <a:xfrm>
            <a:off x="183596" y="1402015"/>
            <a:ext cx="6133384" cy="461665"/>
          </a:xfrm>
          <a:prstGeom prst="rect">
            <a:avLst/>
          </a:prstGeom>
        </p:spPr>
        <p:txBody>
          <a:bodyPr wrap="square">
            <a:spAutoFit/>
          </a:bodyPr>
          <a:lstStyle/>
          <a:p>
            <a:r>
              <a:rPr lang="ru-RU" sz="2400" b="1" cap="all" dirty="0" smtClean="0">
                <a:solidFill>
                  <a:srgbClr val="002060"/>
                </a:solidFill>
                <a:latin typeface="Calibri" panose="020F0502020204030204" pitchFamily="34" charset="0"/>
                <a:ea typeface="+mn-ea"/>
                <a:cs typeface="+mn-cs"/>
              </a:rPr>
              <a:t>Повышение квалификации в г. </a:t>
            </a:r>
            <a:r>
              <a:rPr lang="ru-RU" sz="2400" b="1" cap="all" dirty="0" smtClean="0">
                <a:solidFill>
                  <a:srgbClr val="002060"/>
                </a:solidFill>
                <a:latin typeface="Calibri" panose="020F0502020204030204" pitchFamily="34" charset="0"/>
                <a:ea typeface="+mn-ea"/>
                <a:cs typeface="+mn-cs"/>
              </a:rPr>
              <a:t>Москва</a:t>
            </a:r>
            <a:endParaRPr lang="ru-RU" sz="2400" b="1" cap="all" dirty="0" smtClean="0">
              <a:solidFill>
                <a:srgbClr val="002060"/>
              </a:solidFill>
              <a:latin typeface="Calibri" panose="020F0502020204030204" pitchFamily="34" charset="0"/>
              <a:ea typeface="+mn-ea"/>
              <a:cs typeface="+mn-cs"/>
            </a:endParaRPr>
          </a:p>
        </p:txBody>
      </p:sp>
    </p:spTree>
    <p:extLst>
      <p:ext uri="{BB962C8B-B14F-4D97-AF65-F5344CB8AC3E}">
        <p14:creationId xmlns:p14="http://schemas.microsoft.com/office/powerpoint/2010/main" val="2978824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6485" y="1609123"/>
            <a:ext cx="4245403" cy="4950071"/>
          </a:xfrm>
        </p:spPr>
        <p:txBody>
          <a:bodyPr>
            <a:noAutofit/>
          </a:bodyPr>
          <a:lstStyle/>
          <a:p>
            <a:pPr algn="just"/>
            <a:r>
              <a:rPr lang="ru-RU" sz="1500" dirty="0">
                <a:solidFill>
                  <a:srgbClr val="002060"/>
                </a:solidFill>
              </a:rPr>
              <a:t>Москва – </a:t>
            </a:r>
            <a:r>
              <a:rPr lang="ru-RU" sz="1500" b="1" dirty="0">
                <a:solidFill>
                  <a:srgbClr val="FF0000"/>
                </a:solidFill>
                <a:latin typeface="+mn-lt"/>
                <a:ea typeface="+mn-ea"/>
                <a:cs typeface="+mn-cs"/>
              </a:rPr>
              <a:t>48</a:t>
            </a:r>
            <a:r>
              <a:rPr lang="ru-RU" sz="1500" dirty="0">
                <a:solidFill>
                  <a:srgbClr val="002060"/>
                </a:solidFill>
              </a:rPr>
              <a:t> </a:t>
            </a:r>
            <a:r>
              <a:rPr lang="ru-RU" sz="1500" dirty="0" smtClean="0">
                <a:solidFill>
                  <a:srgbClr val="002060"/>
                </a:solidFill>
              </a:rPr>
              <a:t>фактов (</a:t>
            </a:r>
            <a:r>
              <a:rPr lang="ru-RU" sz="1500" dirty="0" err="1" smtClean="0">
                <a:solidFill>
                  <a:srgbClr val="002060"/>
                </a:solidFill>
              </a:rPr>
              <a:t>Жестовская</a:t>
            </a:r>
            <a:r>
              <a:rPr lang="ru-RU" sz="1500" dirty="0" smtClean="0">
                <a:solidFill>
                  <a:srgbClr val="002060"/>
                </a:solidFill>
              </a:rPr>
              <a:t> С.И., </a:t>
            </a:r>
            <a:r>
              <a:rPr lang="ru-RU" sz="1500" dirty="0" err="1" smtClean="0">
                <a:solidFill>
                  <a:srgbClr val="002060"/>
                </a:solidFill>
              </a:rPr>
              <a:t>Шульмин</a:t>
            </a:r>
            <a:r>
              <a:rPr lang="ru-RU" sz="1500" dirty="0" smtClean="0">
                <a:solidFill>
                  <a:srgbClr val="002060"/>
                </a:solidFill>
              </a:rPr>
              <a:t> А.В., Большакова М.А., Попов А.А., </a:t>
            </a:r>
            <a:r>
              <a:rPr lang="ru-RU" sz="1500" dirty="0" err="1" smtClean="0">
                <a:solidFill>
                  <a:srgbClr val="002060"/>
                </a:solidFill>
              </a:rPr>
              <a:t>Алямовский</a:t>
            </a:r>
            <a:r>
              <a:rPr lang="ru-RU" sz="1500" dirty="0" smtClean="0">
                <a:solidFill>
                  <a:srgbClr val="002060"/>
                </a:solidFill>
              </a:rPr>
              <a:t> В.В., Лопатина О.Л., Горбунов Н.С., Верещагина Т.Д., </a:t>
            </a:r>
            <a:r>
              <a:rPr lang="ru-RU" sz="1500" dirty="0" err="1" smtClean="0">
                <a:solidFill>
                  <a:srgbClr val="002060"/>
                </a:solidFill>
              </a:rPr>
              <a:t>Теппер</a:t>
            </a:r>
            <a:r>
              <a:rPr lang="ru-RU" sz="1500" dirty="0" smtClean="0">
                <a:solidFill>
                  <a:srgbClr val="002060"/>
                </a:solidFill>
              </a:rPr>
              <a:t> Е.А., </a:t>
            </a:r>
            <a:r>
              <a:rPr lang="ru-RU" sz="1500" dirty="0" err="1" smtClean="0">
                <a:solidFill>
                  <a:srgbClr val="002060"/>
                </a:solidFill>
              </a:rPr>
              <a:t>Каскаева</a:t>
            </a:r>
            <a:r>
              <a:rPr lang="ru-RU" sz="1500" dirty="0" smtClean="0">
                <a:solidFill>
                  <a:srgbClr val="002060"/>
                </a:solidFill>
              </a:rPr>
              <a:t> Д.С., Данилова Л.К. – Минздрав, Ростовцев С.И., Сапронова М.Р. – Минздрав, (Третьякова С.С., Маркелова Н.В. - </a:t>
            </a:r>
            <a:r>
              <a:rPr lang="ru-RU" sz="1500" dirty="0">
                <a:solidFill>
                  <a:srgbClr val="002060"/>
                </a:solidFill>
              </a:rPr>
              <a:t>Первый Московский государственный медицинский университет имени Н.М. </a:t>
            </a:r>
            <a:r>
              <a:rPr lang="ru-RU" sz="1500" dirty="0" smtClean="0">
                <a:solidFill>
                  <a:srgbClr val="002060"/>
                </a:solidFill>
              </a:rPr>
              <a:t>Сеченова), (Пронина Е.А., Коновалов В.Н. </a:t>
            </a:r>
            <a:r>
              <a:rPr lang="ru-RU" sz="1500" dirty="0">
                <a:solidFill>
                  <a:srgbClr val="002060"/>
                </a:solidFill>
              </a:rPr>
              <a:t>- Первый Московский государственный медицинский университет им. И. М. </a:t>
            </a:r>
            <a:r>
              <a:rPr lang="ru-RU" sz="1500" dirty="0" smtClean="0">
                <a:solidFill>
                  <a:srgbClr val="002060"/>
                </a:solidFill>
              </a:rPr>
              <a:t>Сеченова), Мартынова Г.П., Корецкая Н.М., Шнайдер Н.А., </a:t>
            </a:r>
            <a:r>
              <a:rPr lang="ru-RU" sz="1500" dirty="0" err="1" smtClean="0">
                <a:solidFill>
                  <a:srgbClr val="002060"/>
                </a:solidFill>
              </a:rPr>
              <a:t>Головенкин</a:t>
            </a:r>
            <a:r>
              <a:rPr lang="ru-RU" sz="1500" dirty="0" smtClean="0">
                <a:solidFill>
                  <a:srgbClr val="002060"/>
                </a:solidFill>
              </a:rPr>
              <a:t> С.Е., </a:t>
            </a:r>
            <a:r>
              <a:rPr lang="ru-RU" sz="1500" dirty="0" err="1" smtClean="0">
                <a:solidFill>
                  <a:srgbClr val="002060"/>
                </a:solidFill>
              </a:rPr>
              <a:t>Шимохина</a:t>
            </a:r>
            <a:r>
              <a:rPr lang="ru-RU" sz="1500" dirty="0" smtClean="0">
                <a:solidFill>
                  <a:srgbClr val="002060"/>
                </a:solidFill>
              </a:rPr>
              <a:t> Н.Ю., </a:t>
            </a:r>
            <a:r>
              <a:rPr lang="ru-RU" sz="1500" dirty="0" err="1" smtClean="0">
                <a:solidFill>
                  <a:srgbClr val="002060"/>
                </a:solidFill>
              </a:rPr>
              <a:t>Хорольская</a:t>
            </a:r>
            <a:r>
              <a:rPr lang="ru-RU" sz="1500" dirty="0" smtClean="0">
                <a:solidFill>
                  <a:srgbClr val="002060"/>
                </a:solidFill>
              </a:rPr>
              <a:t> М.А., (Никулина С.Ю., Гаврилюк О.А., </a:t>
            </a:r>
            <a:r>
              <a:rPr lang="ru-RU" sz="1500" dirty="0" err="1" smtClean="0">
                <a:solidFill>
                  <a:srgbClr val="002060"/>
                </a:solidFill>
              </a:rPr>
              <a:t>Газенкампф</a:t>
            </a:r>
            <a:r>
              <a:rPr lang="ru-RU" sz="1500" dirty="0" smtClean="0">
                <a:solidFill>
                  <a:srgbClr val="002060"/>
                </a:solidFill>
              </a:rPr>
              <a:t> А.А., Галактионова М.Ю., Селютина Г.В., Мягкова Е.Г., Юрьева Е.А., Гапонова Т.Э., </a:t>
            </a:r>
            <a:r>
              <a:rPr lang="ru-RU" sz="1500" dirty="0" err="1" smtClean="0">
                <a:solidFill>
                  <a:srgbClr val="002060"/>
                </a:solidFill>
              </a:rPr>
              <a:t>Таптыгина</a:t>
            </a:r>
            <a:r>
              <a:rPr lang="ru-RU" sz="1500" dirty="0" smtClean="0">
                <a:solidFill>
                  <a:srgbClr val="002060"/>
                </a:solidFill>
              </a:rPr>
              <a:t> Е.В., Сенченко А.Ю. - </a:t>
            </a:r>
            <a:r>
              <a:rPr lang="ru-RU" sz="1500" dirty="0">
                <a:solidFill>
                  <a:srgbClr val="002060"/>
                </a:solidFill>
              </a:rPr>
              <a:t>Первый Московский государственный медицинский университет им. И. М. </a:t>
            </a:r>
            <a:r>
              <a:rPr lang="ru-RU" sz="1500" dirty="0" smtClean="0">
                <a:solidFill>
                  <a:srgbClr val="002060"/>
                </a:solidFill>
              </a:rPr>
              <a:t>Сеченова, </a:t>
            </a:r>
            <a:r>
              <a:rPr lang="ru-RU" sz="1500" dirty="0" err="1" smtClean="0">
                <a:solidFill>
                  <a:srgbClr val="002060"/>
                </a:solidFill>
              </a:rPr>
              <a:t>Салмина</a:t>
            </a:r>
            <a:r>
              <a:rPr lang="ru-RU" sz="1500" dirty="0" smtClean="0">
                <a:solidFill>
                  <a:srgbClr val="002060"/>
                </a:solidFill>
              </a:rPr>
              <a:t> А.Б., </a:t>
            </a:r>
            <a:r>
              <a:rPr lang="ru-RU" sz="1500" dirty="0" err="1" smtClean="0">
                <a:solidFill>
                  <a:srgbClr val="002060"/>
                </a:solidFill>
              </a:rPr>
              <a:t>Салмин</a:t>
            </a:r>
            <a:r>
              <a:rPr lang="ru-RU" sz="1500" dirty="0" smtClean="0">
                <a:solidFill>
                  <a:srgbClr val="002060"/>
                </a:solidFill>
              </a:rPr>
              <a:t> В.В., Большакова М.А., Соловьева </a:t>
            </a:r>
            <a:r>
              <a:rPr lang="ru-RU" sz="1500" dirty="0" smtClean="0">
                <a:solidFill>
                  <a:srgbClr val="002060"/>
                </a:solidFill>
              </a:rPr>
              <a:t>И.А., </a:t>
            </a:r>
            <a:r>
              <a:rPr lang="ru-RU" sz="1500" dirty="0" smtClean="0">
                <a:solidFill>
                  <a:srgbClr val="002060"/>
                </a:solidFill>
              </a:rPr>
              <a:t>Попов А.А., Наркевич А.А., Лопатина О.Л., Тихонова Е.П., Логинова И.О.;</a:t>
            </a:r>
            <a:r>
              <a:rPr lang="ru-RU" sz="1500" dirty="0">
                <a:solidFill>
                  <a:srgbClr val="002060"/>
                </a:solidFill>
              </a:rPr>
              <a:t/>
            </a:r>
            <a:br>
              <a:rPr lang="ru-RU" sz="1500" dirty="0">
                <a:solidFill>
                  <a:srgbClr val="002060"/>
                </a:solidFill>
              </a:rPr>
            </a:br>
            <a:endParaRPr lang="ru-RU" sz="1600" dirty="0">
              <a:latin typeface="+mn-lt"/>
            </a:endParaRPr>
          </a:p>
        </p:txBody>
      </p:sp>
      <p:sp>
        <p:nvSpPr>
          <p:cNvPr id="6" name="Заголовок 1"/>
          <p:cNvSpPr txBox="1">
            <a:spLocks/>
          </p:cNvSpPr>
          <p:nvPr/>
        </p:nvSpPr>
        <p:spPr>
          <a:xfrm>
            <a:off x="83387" y="206062"/>
            <a:ext cx="4163201" cy="1615551"/>
          </a:xfrm>
          <a:prstGeom prst="rect">
            <a:avLst/>
          </a:prstGeom>
        </p:spPr>
        <p:txBody>
          <a:bodyPr vert="horz" lIns="91440" tIns="45720" rIns="91440" bIns="45720" rtlCol="0" anchor="b" anchorCtr="0">
            <a:normAutofit fontScale="97500"/>
          </a:bodyPr>
          <a:lstStyle>
            <a:lvl1pPr algn="l" defTabSz="914126" rtl="0" eaLnBrk="1" latinLnBrk="0" hangingPunct="1">
              <a:lnSpc>
                <a:spcPct val="85000"/>
              </a:lnSpc>
              <a:spcBef>
                <a:spcPct val="0"/>
              </a:spcBef>
              <a:buNone/>
              <a:defRPr sz="7998" b="0" kern="1200" spc="-50" baseline="0">
                <a:solidFill>
                  <a:schemeClr val="tx1">
                    <a:lumMod val="85000"/>
                    <a:lumOff val="15000"/>
                  </a:schemeClr>
                </a:solidFill>
                <a:latin typeface="+mj-lt"/>
                <a:ea typeface="+mj-ea"/>
                <a:cs typeface="+mj-cs"/>
              </a:defRPr>
            </a:lvl1pPr>
          </a:lstStyle>
          <a:p>
            <a:r>
              <a:rPr lang="ru-RU" sz="2300" b="1" cap="all" dirty="0">
                <a:solidFill>
                  <a:srgbClr val="002060"/>
                </a:solidFill>
                <a:latin typeface="Calibri" panose="020F0502020204030204" pitchFamily="34" charset="0"/>
                <a:ea typeface="+mn-ea"/>
                <a:cs typeface="+mn-cs"/>
              </a:rPr>
              <a:t>Повышение квалификации </a:t>
            </a:r>
            <a:r>
              <a:rPr lang="ru-RU" sz="2300" b="1" cap="all" dirty="0" smtClean="0">
                <a:solidFill>
                  <a:srgbClr val="002060"/>
                </a:solidFill>
                <a:latin typeface="Calibri" panose="020F0502020204030204" pitchFamily="34" charset="0"/>
                <a:ea typeface="+mn-ea"/>
                <a:cs typeface="+mn-cs"/>
              </a:rPr>
              <a:t>(служебные командировки по информации управления бухгалтерского учета и отчетности) 2017 год</a:t>
            </a:r>
            <a:endParaRPr lang="ru-RU" sz="2300" b="1" cap="all" dirty="0">
              <a:solidFill>
                <a:srgbClr val="002060"/>
              </a:solidFill>
              <a:latin typeface="Calibri" panose="020F0502020204030204" pitchFamily="34" charset="0"/>
              <a:ea typeface="+mn-ea"/>
              <a:cs typeface="+mn-cs"/>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642" y="1950401"/>
            <a:ext cx="3611117" cy="2133758"/>
          </a:xfrm>
          <a:prstGeom prst="rect">
            <a:avLst/>
          </a:prstGeom>
          <a:effectLst>
            <a:softEdge rad="317500"/>
          </a:effectLst>
        </p:spPr>
      </p:pic>
      <p:pic>
        <p:nvPicPr>
          <p:cNvPr id="8" name="Рисунок 7"/>
          <p:cNvPicPr>
            <a:picLocks noChangeAspect="1"/>
          </p:cNvPicPr>
          <p:nvPr/>
        </p:nvPicPr>
        <p:blipFill>
          <a:blip r:embed="rId3"/>
          <a:stretch>
            <a:fillRect/>
          </a:stretch>
        </p:blipFill>
        <p:spPr>
          <a:xfrm>
            <a:off x="4811050" y="0"/>
            <a:ext cx="4332950" cy="922017"/>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01" y="2358639"/>
            <a:ext cx="2313368" cy="3084490"/>
          </a:xfrm>
          <a:prstGeom prst="rect">
            <a:avLst/>
          </a:prstGeom>
          <a:effectLst>
            <a:softEdge rad="31750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7874" y="3220645"/>
            <a:ext cx="2976905" cy="1984603"/>
          </a:xfrm>
          <a:prstGeom prst="rect">
            <a:avLst/>
          </a:prstGeom>
          <a:effectLst>
            <a:softEdge rad="317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6564" y="3763363"/>
            <a:ext cx="1774202" cy="2365603"/>
          </a:xfrm>
          <a:prstGeom prst="rect">
            <a:avLst/>
          </a:prstGeom>
          <a:effectLst>
            <a:softEdge rad="317500"/>
          </a:effectLst>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558" y="5012947"/>
            <a:ext cx="2005464" cy="1700426"/>
          </a:xfrm>
          <a:prstGeom prst="rect">
            <a:avLst/>
          </a:prstGeom>
          <a:effectLst>
            <a:softEdge rad="317500"/>
          </a:effectLst>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7771" y="5022558"/>
            <a:ext cx="2548817" cy="1749126"/>
          </a:xfrm>
          <a:prstGeom prst="rect">
            <a:avLst/>
          </a:prstGeom>
          <a:effectLst>
            <a:softEdge rad="317500"/>
          </a:effectLst>
        </p:spPr>
      </p:pic>
    </p:spTree>
    <p:extLst>
      <p:ext uri="{BB962C8B-B14F-4D97-AF65-F5344CB8AC3E}">
        <p14:creationId xmlns:p14="http://schemas.microsoft.com/office/powerpoint/2010/main" val="2554422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5265" y="2346939"/>
            <a:ext cx="5770803" cy="6037208"/>
          </a:xfrm>
        </p:spPr>
        <p:txBody>
          <a:bodyPr>
            <a:normAutofit fontScale="90000"/>
          </a:bodyPr>
          <a:lstStyle/>
          <a:p>
            <a:r>
              <a:rPr lang="ru-RU" sz="1800" dirty="0">
                <a:solidFill>
                  <a:srgbClr val="002060"/>
                </a:solidFill>
              </a:rPr>
              <a:t>Барнаул – </a:t>
            </a:r>
            <a:r>
              <a:rPr lang="ru-RU" sz="2000" b="1" dirty="0">
                <a:solidFill>
                  <a:srgbClr val="FF0000"/>
                </a:solidFill>
                <a:latin typeface="+mn-lt"/>
                <a:ea typeface="+mn-ea"/>
                <a:cs typeface="+mn-cs"/>
              </a:rPr>
              <a:t>5</a:t>
            </a:r>
            <a:r>
              <a:rPr lang="ru-RU" sz="1800" dirty="0">
                <a:solidFill>
                  <a:srgbClr val="002060"/>
                </a:solidFill>
              </a:rPr>
              <a:t> сотрудников (Маркелова Н.М., Борисов Р.Н., Большаков И.Н., </a:t>
            </a:r>
            <a:r>
              <a:rPr lang="ru-RU" sz="1800" dirty="0" err="1">
                <a:solidFill>
                  <a:srgbClr val="002060"/>
                </a:solidFill>
              </a:rPr>
              <a:t>Антюфриева</a:t>
            </a:r>
            <a:r>
              <a:rPr lang="ru-RU" sz="1800" dirty="0">
                <a:solidFill>
                  <a:srgbClr val="002060"/>
                </a:solidFill>
              </a:rPr>
              <a:t> Д.А.);</a:t>
            </a:r>
            <a:br>
              <a:rPr lang="ru-RU" sz="1800" dirty="0">
                <a:solidFill>
                  <a:srgbClr val="002060"/>
                </a:solidFill>
              </a:rPr>
            </a:br>
            <a:r>
              <a:rPr lang="ru-RU" sz="1800" dirty="0">
                <a:solidFill>
                  <a:srgbClr val="002060"/>
                </a:solidFill>
              </a:rPr>
              <a:t>Улан-Удэ – </a:t>
            </a:r>
            <a:r>
              <a:rPr lang="ru-RU" sz="2000" b="1" dirty="0">
                <a:solidFill>
                  <a:srgbClr val="FF0000"/>
                </a:solidFill>
                <a:latin typeface="+mn-lt"/>
                <a:ea typeface="+mn-ea"/>
                <a:cs typeface="+mn-cs"/>
              </a:rPr>
              <a:t>1</a:t>
            </a:r>
            <a:r>
              <a:rPr lang="ru-RU" sz="1800" dirty="0">
                <a:solidFill>
                  <a:srgbClr val="002060"/>
                </a:solidFill>
              </a:rPr>
              <a:t> сотрудник (Рассказов Л.Д.);</a:t>
            </a:r>
            <a:br>
              <a:rPr lang="ru-RU" sz="1800" dirty="0">
                <a:solidFill>
                  <a:srgbClr val="002060"/>
                </a:solidFill>
              </a:rPr>
            </a:br>
            <a:r>
              <a:rPr lang="ru-RU" sz="1800" dirty="0">
                <a:solidFill>
                  <a:srgbClr val="002060"/>
                </a:solidFill>
              </a:rPr>
              <a:t>Краснодар – </a:t>
            </a:r>
            <a:r>
              <a:rPr lang="ru-RU" sz="2000" b="1" dirty="0">
                <a:solidFill>
                  <a:srgbClr val="FF0000"/>
                </a:solidFill>
                <a:latin typeface="+mn-lt"/>
                <a:ea typeface="+mn-ea"/>
                <a:cs typeface="+mn-cs"/>
              </a:rPr>
              <a:t>1</a:t>
            </a:r>
            <a:r>
              <a:rPr lang="ru-RU" sz="1800" dirty="0">
                <a:solidFill>
                  <a:srgbClr val="002060"/>
                </a:solidFill>
              </a:rPr>
              <a:t> сотрудник (</a:t>
            </a:r>
            <a:r>
              <a:rPr lang="ru-RU" sz="1800" dirty="0" err="1">
                <a:solidFill>
                  <a:srgbClr val="002060"/>
                </a:solidFill>
              </a:rPr>
              <a:t>Грицан</a:t>
            </a:r>
            <a:r>
              <a:rPr lang="ru-RU" sz="1800" dirty="0">
                <a:solidFill>
                  <a:srgbClr val="002060"/>
                </a:solidFill>
              </a:rPr>
              <a:t> А.И.);</a:t>
            </a:r>
            <a:br>
              <a:rPr lang="ru-RU" sz="1800" dirty="0">
                <a:solidFill>
                  <a:srgbClr val="002060"/>
                </a:solidFill>
              </a:rPr>
            </a:br>
            <a:r>
              <a:rPr lang="ru-RU" sz="1800" dirty="0">
                <a:solidFill>
                  <a:srgbClr val="002060"/>
                </a:solidFill>
              </a:rPr>
              <a:t>Казань – </a:t>
            </a:r>
            <a:r>
              <a:rPr lang="ru-RU" sz="2000" b="1" dirty="0">
                <a:solidFill>
                  <a:srgbClr val="FF0000"/>
                </a:solidFill>
                <a:latin typeface="+mn-lt"/>
                <a:ea typeface="+mn-ea"/>
                <a:cs typeface="+mn-cs"/>
              </a:rPr>
              <a:t>1</a:t>
            </a:r>
            <a:r>
              <a:rPr lang="ru-RU" sz="1800" dirty="0">
                <a:solidFill>
                  <a:srgbClr val="002060"/>
                </a:solidFill>
              </a:rPr>
              <a:t> сотрудник (Казакова Е.Н.);</a:t>
            </a:r>
            <a:br>
              <a:rPr lang="ru-RU" sz="1800" dirty="0">
                <a:solidFill>
                  <a:srgbClr val="002060"/>
                </a:solidFill>
              </a:rPr>
            </a:br>
            <a:r>
              <a:rPr lang="ru-RU" sz="1800" dirty="0">
                <a:solidFill>
                  <a:srgbClr val="002060"/>
                </a:solidFill>
              </a:rPr>
              <a:t>Судак – </a:t>
            </a:r>
            <a:r>
              <a:rPr lang="ru-RU" sz="2000" b="1" dirty="0">
                <a:solidFill>
                  <a:srgbClr val="FF0000"/>
                </a:solidFill>
                <a:latin typeface="+mn-lt"/>
                <a:ea typeface="+mn-ea"/>
                <a:cs typeface="+mn-cs"/>
              </a:rPr>
              <a:t>2</a:t>
            </a:r>
            <a:r>
              <a:rPr lang="ru-RU" sz="1800" dirty="0">
                <a:solidFill>
                  <a:srgbClr val="002060"/>
                </a:solidFill>
              </a:rPr>
              <a:t> сотрудника (Горина Я.В., </a:t>
            </a:r>
            <a:r>
              <a:rPr lang="ru-RU" sz="1800" dirty="0" err="1">
                <a:solidFill>
                  <a:srgbClr val="002060"/>
                </a:solidFill>
              </a:rPr>
              <a:t>Смбатян</a:t>
            </a:r>
            <a:r>
              <a:rPr lang="ru-RU" sz="1800" dirty="0">
                <a:solidFill>
                  <a:srgbClr val="002060"/>
                </a:solidFill>
              </a:rPr>
              <a:t> А.С.);</a:t>
            </a:r>
            <a:br>
              <a:rPr lang="ru-RU" sz="1800" dirty="0">
                <a:solidFill>
                  <a:srgbClr val="002060"/>
                </a:solidFill>
              </a:rPr>
            </a:br>
            <a:r>
              <a:rPr lang="ru-RU" sz="1800" dirty="0">
                <a:solidFill>
                  <a:srgbClr val="002060"/>
                </a:solidFill>
              </a:rPr>
              <a:t>Воронеж – </a:t>
            </a:r>
            <a:r>
              <a:rPr lang="ru-RU" sz="2000" b="1" dirty="0">
                <a:solidFill>
                  <a:srgbClr val="FF0000"/>
                </a:solidFill>
                <a:latin typeface="+mn-lt"/>
                <a:ea typeface="+mn-ea"/>
                <a:cs typeface="+mn-cs"/>
              </a:rPr>
              <a:t>1</a:t>
            </a:r>
            <a:r>
              <a:rPr lang="ru-RU" sz="1800" b="1" dirty="0">
                <a:solidFill>
                  <a:schemeClr val="accent1"/>
                </a:solidFill>
              </a:rPr>
              <a:t> </a:t>
            </a:r>
            <a:r>
              <a:rPr lang="ru-RU" sz="1800" dirty="0">
                <a:solidFill>
                  <a:srgbClr val="002060"/>
                </a:solidFill>
              </a:rPr>
              <a:t>сотрудник (Медведева Н.Н.);</a:t>
            </a:r>
            <a:br>
              <a:rPr lang="ru-RU" sz="1800" dirty="0">
                <a:solidFill>
                  <a:srgbClr val="002060"/>
                </a:solidFill>
              </a:rPr>
            </a:br>
            <a:r>
              <a:rPr lang="ru-RU" sz="1800" dirty="0">
                <a:solidFill>
                  <a:srgbClr val="002060"/>
                </a:solidFill>
              </a:rPr>
              <a:t>Саратов – </a:t>
            </a:r>
            <a:r>
              <a:rPr lang="ru-RU" sz="2000" b="1" dirty="0">
                <a:solidFill>
                  <a:srgbClr val="FF0000"/>
                </a:solidFill>
                <a:latin typeface="+mn-lt"/>
                <a:ea typeface="+mn-ea"/>
                <a:cs typeface="+mn-cs"/>
              </a:rPr>
              <a:t>1</a:t>
            </a:r>
            <a:r>
              <a:rPr lang="ru-RU" sz="1800" dirty="0">
                <a:solidFill>
                  <a:srgbClr val="002060"/>
                </a:solidFill>
              </a:rPr>
              <a:t> сотрудник (Моргун А.В.);</a:t>
            </a:r>
            <a:br>
              <a:rPr lang="ru-RU" sz="1800" dirty="0">
                <a:solidFill>
                  <a:srgbClr val="002060"/>
                </a:solidFill>
              </a:rPr>
            </a:br>
            <a:r>
              <a:rPr lang="ru-RU" sz="1800" dirty="0">
                <a:solidFill>
                  <a:srgbClr val="002060"/>
                </a:solidFill>
              </a:rPr>
              <a:t>Ижевск – </a:t>
            </a:r>
            <a:r>
              <a:rPr lang="ru-RU" sz="2000" b="1" dirty="0">
                <a:solidFill>
                  <a:srgbClr val="FF0000"/>
                </a:solidFill>
                <a:latin typeface="+mn-lt"/>
                <a:ea typeface="+mn-ea"/>
                <a:cs typeface="+mn-cs"/>
              </a:rPr>
              <a:t>1</a:t>
            </a:r>
            <a:r>
              <a:rPr lang="ru-RU" sz="1800" dirty="0">
                <a:solidFill>
                  <a:srgbClr val="002060"/>
                </a:solidFill>
              </a:rPr>
              <a:t> сотрудник (</a:t>
            </a:r>
            <a:r>
              <a:rPr lang="ru-RU" sz="1800" dirty="0" err="1">
                <a:solidFill>
                  <a:srgbClr val="002060"/>
                </a:solidFill>
              </a:rPr>
              <a:t>Плахотников</a:t>
            </a:r>
            <a:r>
              <a:rPr lang="ru-RU" sz="1800" dirty="0">
                <a:solidFill>
                  <a:srgbClr val="002060"/>
                </a:solidFill>
              </a:rPr>
              <a:t> А.В.);</a:t>
            </a:r>
            <a:br>
              <a:rPr lang="ru-RU" sz="1800" dirty="0">
                <a:solidFill>
                  <a:srgbClr val="002060"/>
                </a:solidFill>
              </a:rPr>
            </a:br>
            <a:r>
              <a:rPr lang="ru-RU" sz="1800" dirty="0">
                <a:solidFill>
                  <a:srgbClr val="002060"/>
                </a:solidFill>
              </a:rPr>
              <a:t>Грозный – </a:t>
            </a:r>
            <a:r>
              <a:rPr lang="ru-RU" sz="2000" b="1" dirty="0">
                <a:solidFill>
                  <a:srgbClr val="FF0000"/>
                </a:solidFill>
                <a:latin typeface="+mn-lt"/>
                <a:ea typeface="+mn-ea"/>
                <a:cs typeface="+mn-cs"/>
              </a:rPr>
              <a:t>1</a:t>
            </a:r>
            <a:r>
              <a:rPr lang="ru-RU" sz="1800" dirty="0">
                <a:solidFill>
                  <a:srgbClr val="002060"/>
                </a:solidFill>
              </a:rPr>
              <a:t> сотрудник (</a:t>
            </a:r>
            <a:r>
              <a:rPr lang="ru-RU" sz="1800" dirty="0" err="1">
                <a:solidFill>
                  <a:srgbClr val="002060"/>
                </a:solidFill>
              </a:rPr>
              <a:t>Штегман</a:t>
            </a:r>
            <a:r>
              <a:rPr lang="ru-RU" sz="1800" dirty="0">
                <a:solidFill>
                  <a:srgbClr val="002060"/>
                </a:solidFill>
              </a:rPr>
              <a:t> О.А.);</a:t>
            </a:r>
            <a:r>
              <a:rPr lang="ru-RU" sz="1800" dirty="0" smtClean="0">
                <a:solidFill>
                  <a:srgbClr val="002060"/>
                </a:solidFill>
              </a:rPr>
              <a:t/>
            </a:r>
            <a:br>
              <a:rPr lang="ru-RU" sz="1800" dirty="0" smtClean="0">
                <a:solidFill>
                  <a:srgbClr val="002060"/>
                </a:solidFill>
              </a:rPr>
            </a:br>
            <a:r>
              <a:rPr lang="ru-RU" sz="1800" dirty="0" smtClean="0">
                <a:solidFill>
                  <a:srgbClr val="002060"/>
                </a:solidFill>
              </a:rPr>
              <a:t>Новосибирск </a:t>
            </a:r>
            <a:r>
              <a:rPr lang="ru-RU" sz="1800" dirty="0">
                <a:solidFill>
                  <a:srgbClr val="002060"/>
                </a:solidFill>
              </a:rPr>
              <a:t>– </a:t>
            </a:r>
            <a:r>
              <a:rPr lang="ru-RU" sz="2000" b="1" dirty="0">
                <a:solidFill>
                  <a:srgbClr val="FF0000"/>
                </a:solidFill>
                <a:latin typeface="+mn-lt"/>
                <a:ea typeface="+mn-ea"/>
                <a:cs typeface="+mn-cs"/>
              </a:rPr>
              <a:t>7</a:t>
            </a:r>
            <a:r>
              <a:rPr lang="ru-RU" sz="1800" b="1" dirty="0" smtClean="0">
                <a:solidFill>
                  <a:schemeClr val="accent1"/>
                </a:solidFill>
              </a:rPr>
              <a:t> </a:t>
            </a:r>
            <a:r>
              <a:rPr lang="ru-RU" sz="1800" dirty="0" smtClean="0">
                <a:solidFill>
                  <a:srgbClr val="002060"/>
                </a:solidFill>
              </a:rPr>
              <a:t>сотрудников (</a:t>
            </a:r>
            <a:r>
              <a:rPr lang="ru-RU" sz="1800" dirty="0" err="1" smtClean="0">
                <a:solidFill>
                  <a:srgbClr val="002060"/>
                </a:solidFill>
              </a:rPr>
              <a:t>Днилова</a:t>
            </a:r>
            <a:r>
              <a:rPr lang="ru-RU" sz="1800" dirty="0" smtClean="0">
                <a:solidFill>
                  <a:srgbClr val="002060"/>
                </a:solidFill>
              </a:rPr>
              <a:t> Э.А., Борисов Р.Н., Тарасова Н.В., </a:t>
            </a:r>
            <a:r>
              <a:rPr lang="ru-RU" sz="1800" dirty="0" err="1" smtClean="0">
                <a:solidFill>
                  <a:srgbClr val="002060"/>
                </a:solidFill>
              </a:rPr>
              <a:t>Кичкайло</a:t>
            </a:r>
            <a:r>
              <a:rPr lang="ru-RU" sz="1800" dirty="0" smtClean="0">
                <a:solidFill>
                  <a:srgbClr val="002060"/>
                </a:solidFill>
              </a:rPr>
              <a:t> А.С., </a:t>
            </a:r>
            <a:r>
              <a:rPr lang="ru-RU" sz="1800" dirty="0" err="1" smtClean="0">
                <a:solidFill>
                  <a:srgbClr val="002060"/>
                </a:solidFill>
              </a:rPr>
              <a:t>Шульмин</a:t>
            </a:r>
            <a:r>
              <a:rPr lang="ru-RU" sz="1800" dirty="0" smtClean="0">
                <a:solidFill>
                  <a:srgbClr val="002060"/>
                </a:solidFill>
              </a:rPr>
              <a:t> А.В., Короткова К.М.);</a:t>
            </a:r>
            <a:r>
              <a:rPr lang="ru-RU" sz="1800" dirty="0">
                <a:solidFill>
                  <a:srgbClr val="002060"/>
                </a:solidFill>
              </a:rPr>
              <a:t/>
            </a:r>
            <a:br>
              <a:rPr lang="ru-RU" sz="1800" dirty="0">
                <a:solidFill>
                  <a:srgbClr val="002060"/>
                </a:solidFill>
              </a:rPr>
            </a:br>
            <a:r>
              <a:rPr lang="ru-RU" sz="1800" dirty="0">
                <a:solidFill>
                  <a:srgbClr val="002060"/>
                </a:solidFill>
              </a:rPr>
              <a:t>Томск – </a:t>
            </a:r>
            <a:r>
              <a:rPr lang="ru-RU" sz="2000" b="1" dirty="0">
                <a:solidFill>
                  <a:srgbClr val="FF0000"/>
                </a:solidFill>
                <a:latin typeface="+mn-lt"/>
                <a:ea typeface="+mn-ea"/>
                <a:cs typeface="+mn-cs"/>
              </a:rPr>
              <a:t>4</a:t>
            </a:r>
            <a:r>
              <a:rPr lang="ru-RU" sz="1800" dirty="0">
                <a:solidFill>
                  <a:srgbClr val="002060"/>
                </a:solidFill>
              </a:rPr>
              <a:t> сотрудника (Григорьева В.Л., Карачева Ю.А., Сергеева О.Л., </a:t>
            </a:r>
            <a:r>
              <a:rPr lang="ru-RU" sz="1800" dirty="0" err="1">
                <a:solidFill>
                  <a:srgbClr val="002060"/>
                </a:solidFill>
              </a:rPr>
              <a:t>Гаранджа</a:t>
            </a:r>
            <a:r>
              <a:rPr lang="ru-RU" sz="1800" dirty="0">
                <a:solidFill>
                  <a:srgbClr val="002060"/>
                </a:solidFill>
              </a:rPr>
              <a:t> В.И.);</a:t>
            </a:r>
            <a:br>
              <a:rPr lang="ru-RU" sz="1800" dirty="0">
                <a:solidFill>
                  <a:srgbClr val="002060"/>
                </a:solidFill>
              </a:rPr>
            </a:br>
            <a:r>
              <a:rPr lang="ru-RU" sz="1800" dirty="0">
                <a:solidFill>
                  <a:srgbClr val="002060"/>
                </a:solidFill>
              </a:rPr>
              <a:t>Рязань – </a:t>
            </a:r>
            <a:r>
              <a:rPr lang="ru-RU" sz="2000" b="1" dirty="0">
                <a:solidFill>
                  <a:srgbClr val="FF0000"/>
                </a:solidFill>
                <a:latin typeface="+mn-lt"/>
                <a:ea typeface="+mn-ea"/>
                <a:cs typeface="+mn-cs"/>
              </a:rPr>
              <a:t>2</a:t>
            </a:r>
            <a:r>
              <a:rPr lang="ru-RU" sz="1800" b="1" dirty="0">
                <a:solidFill>
                  <a:schemeClr val="accent1"/>
                </a:solidFill>
              </a:rPr>
              <a:t> </a:t>
            </a:r>
            <a:r>
              <a:rPr lang="ru-RU" sz="1800" dirty="0">
                <a:solidFill>
                  <a:srgbClr val="002060"/>
                </a:solidFill>
              </a:rPr>
              <a:t>сотрудника (</a:t>
            </a:r>
            <a:r>
              <a:rPr lang="ru-RU" sz="1800" dirty="0" err="1">
                <a:solidFill>
                  <a:srgbClr val="002060"/>
                </a:solidFill>
              </a:rPr>
              <a:t>Каскаева</a:t>
            </a:r>
            <a:r>
              <a:rPr lang="ru-RU" sz="1800" dirty="0">
                <a:solidFill>
                  <a:srgbClr val="002060"/>
                </a:solidFill>
              </a:rPr>
              <a:t> Д.С. , Степанов А.Д.);</a:t>
            </a:r>
            <a:br>
              <a:rPr lang="ru-RU" sz="1800" dirty="0">
                <a:solidFill>
                  <a:srgbClr val="002060"/>
                </a:solidFill>
              </a:rPr>
            </a:br>
            <a:r>
              <a:rPr lang="ru-RU" sz="1800" dirty="0">
                <a:solidFill>
                  <a:srgbClr val="002060"/>
                </a:solidFill>
              </a:rPr>
              <a:t>Абакан – </a:t>
            </a:r>
            <a:r>
              <a:rPr lang="ru-RU" sz="2000" b="1" dirty="0">
                <a:solidFill>
                  <a:srgbClr val="FF0000"/>
                </a:solidFill>
                <a:latin typeface="+mn-lt"/>
                <a:ea typeface="+mn-ea"/>
                <a:cs typeface="+mn-cs"/>
              </a:rPr>
              <a:t>4</a:t>
            </a:r>
            <a:r>
              <a:rPr lang="ru-RU" sz="1800" dirty="0">
                <a:solidFill>
                  <a:srgbClr val="002060"/>
                </a:solidFill>
              </a:rPr>
              <a:t> сотрудника (Попов А.А., Попова Е.А., </a:t>
            </a:r>
            <a:r>
              <a:rPr lang="ru-RU" sz="1800" dirty="0" smtClean="0">
                <a:solidFill>
                  <a:srgbClr val="002060"/>
                </a:solidFill>
              </a:rPr>
              <a:t>Федин И.В., </a:t>
            </a:r>
            <a:r>
              <a:rPr lang="ru-RU" sz="1800" dirty="0" err="1">
                <a:solidFill>
                  <a:srgbClr val="002060"/>
                </a:solidFill>
              </a:rPr>
              <a:t>Чикун</a:t>
            </a:r>
            <a:r>
              <a:rPr lang="ru-RU" sz="1800" dirty="0">
                <a:solidFill>
                  <a:srgbClr val="002060"/>
                </a:solidFill>
              </a:rPr>
              <a:t> В.И</a:t>
            </a:r>
            <a:r>
              <a:rPr lang="ru-RU" sz="1800" dirty="0">
                <a:solidFill>
                  <a:srgbClr val="002060"/>
                </a:solidFill>
              </a:rPr>
              <a:t>.);</a:t>
            </a:r>
            <a:br>
              <a:rPr lang="ru-RU" sz="1800" dirty="0">
                <a:solidFill>
                  <a:srgbClr val="002060"/>
                </a:solidFill>
              </a:rPr>
            </a:br>
            <a:r>
              <a:rPr lang="ru-RU" sz="1800" dirty="0">
                <a:solidFill>
                  <a:srgbClr val="002060"/>
                </a:solidFill>
              </a:rPr>
              <a:t>Санкт-Петербург – </a:t>
            </a:r>
            <a:r>
              <a:rPr lang="ru-RU" sz="2000" b="1" dirty="0">
                <a:solidFill>
                  <a:srgbClr val="FF0000"/>
                </a:solidFill>
                <a:latin typeface="+mn-lt"/>
                <a:ea typeface="+mn-ea"/>
                <a:cs typeface="+mn-cs"/>
              </a:rPr>
              <a:t>6</a:t>
            </a:r>
            <a:r>
              <a:rPr lang="ru-RU" sz="1800" dirty="0">
                <a:solidFill>
                  <a:srgbClr val="002060"/>
                </a:solidFill>
              </a:rPr>
              <a:t> сотрудников (</a:t>
            </a:r>
            <a:r>
              <a:rPr lang="ru-RU" sz="1800" dirty="0" err="1">
                <a:solidFill>
                  <a:srgbClr val="002060"/>
                </a:solidFill>
              </a:rPr>
              <a:t>Кутяков</a:t>
            </a:r>
            <a:r>
              <a:rPr lang="ru-RU" sz="1800" dirty="0">
                <a:solidFill>
                  <a:srgbClr val="002060"/>
                </a:solidFill>
              </a:rPr>
              <a:t> В.А., Хохлова О.Е., </a:t>
            </a:r>
            <a:r>
              <a:rPr lang="ru-RU" sz="1800" dirty="0" err="1">
                <a:solidFill>
                  <a:srgbClr val="002060"/>
                </a:solidFill>
              </a:rPr>
              <a:t>Теппер</a:t>
            </a:r>
            <a:r>
              <a:rPr lang="ru-RU" sz="1800" dirty="0">
                <a:solidFill>
                  <a:srgbClr val="002060"/>
                </a:solidFill>
              </a:rPr>
              <a:t> Е.А., Журавлев Д.А., </a:t>
            </a:r>
            <a:r>
              <a:rPr lang="ru-RU" sz="1800" dirty="0" err="1">
                <a:solidFill>
                  <a:srgbClr val="002060"/>
                </a:solidFill>
              </a:rPr>
              <a:t>Смбатян</a:t>
            </a:r>
            <a:r>
              <a:rPr lang="ru-RU" sz="1800" dirty="0">
                <a:solidFill>
                  <a:srgbClr val="002060"/>
                </a:solidFill>
              </a:rPr>
              <a:t> А.С., Дунаевская С.А.);</a:t>
            </a:r>
            <a:br>
              <a:rPr lang="ru-RU" sz="1800" dirty="0">
                <a:solidFill>
                  <a:srgbClr val="002060"/>
                </a:solidFill>
              </a:rPr>
            </a:br>
            <a:r>
              <a:rPr lang="ru-RU" sz="1800" dirty="0">
                <a:solidFill>
                  <a:srgbClr val="002060"/>
                </a:solidFill>
              </a:rPr>
              <a:t>Омск- </a:t>
            </a:r>
            <a:r>
              <a:rPr lang="ru-RU" sz="2000" b="1" dirty="0">
                <a:solidFill>
                  <a:srgbClr val="FF0000"/>
                </a:solidFill>
                <a:latin typeface="+mn-lt"/>
                <a:ea typeface="+mn-ea"/>
                <a:cs typeface="+mn-cs"/>
              </a:rPr>
              <a:t>2</a:t>
            </a:r>
            <a:r>
              <a:rPr lang="ru-RU" sz="1800" dirty="0">
                <a:solidFill>
                  <a:srgbClr val="002060"/>
                </a:solidFill>
              </a:rPr>
              <a:t> сотрудника (Терентьева О.В., Перфильева Г.В.);</a:t>
            </a:r>
            <a:r>
              <a:rPr lang="ru-RU" sz="2000" dirty="0">
                <a:solidFill>
                  <a:srgbClr val="002060"/>
                </a:solidFill>
              </a:rPr>
              <a:t/>
            </a:r>
            <a:br>
              <a:rPr lang="ru-RU" sz="2000" dirty="0">
                <a:solidFill>
                  <a:srgbClr val="002060"/>
                </a:solidFill>
              </a:rPr>
            </a:br>
            <a:r>
              <a:rPr lang="ru-RU" sz="2000" dirty="0">
                <a:solidFill>
                  <a:srgbClr val="002060"/>
                </a:solidFill>
              </a:rPr>
              <a:t/>
            </a:r>
            <a:br>
              <a:rPr lang="ru-RU" sz="2000" dirty="0">
                <a:solidFill>
                  <a:srgbClr val="002060"/>
                </a:solidFill>
              </a:rPr>
            </a:br>
            <a:r>
              <a:rPr lang="ru-RU" sz="1800" dirty="0"/>
              <a:t/>
            </a:r>
            <a:br>
              <a:rPr lang="ru-RU" sz="1800" dirty="0"/>
            </a:br>
            <a:r>
              <a:rPr lang="ru-RU" sz="1800" dirty="0"/>
              <a:t/>
            </a:r>
            <a:br>
              <a:rPr lang="ru-RU" sz="1800" dirty="0"/>
            </a:br>
            <a:r>
              <a:rPr lang="ru-RU" sz="1800" dirty="0" smtClean="0">
                <a:solidFill>
                  <a:srgbClr val="002060"/>
                </a:solidFill>
              </a:rPr>
              <a:t/>
            </a:r>
            <a:br>
              <a:rPr lang="ru-RU" sz="1800" dirty="0" smtClean="0">
                <a:solidFill>
                  <a:srgbClr val="002060"/>
                </a:solidFill>
              </a:rPr>
            </a:br>
            <a:r>
              <a:rPr lang="ru-RU" sz="1800" dirty="0">
                <a:solidFill>
                  <a:srgbClr val="002060"/>
                </a:solidFill>
              </a:rPr>
              <a:t/>
            </a:r>
            <a:br>
              <a:rPr lang="ru-RU" sz="1800" dirty="0">
                <a:solidFill>
                  <a:srgbClr val="002060"/>
                </a:solidFill>
              </a:rPr>
            </a:br>
            <a:r>
              <a:rPr lang="ru-RU" sz="2700" b="1" dirty="0">
                <a:solidFill>
                  <a:srgbClr val="002060"/>
                </a:solidFill>
              </a:rPr>
              <a:t/>
            </a:r>
            <a:br>
              <a:rPr lang="ru-RU" sz="2700" b="1" dirty="0">
                <a:solidFill>
                  <a:srgbClr val="002060"/>
                </a:solidFill>
              </a:rPr>
            </a:br>
            <a:endParaRPr lang="ru-RU" sz="2700" b="1" dirty="0"/>
          </a:p>
        </p:txBody>
      </p:sp>
      <p:pic>
        <p:nvPicPr>
          <p:cNvPr id="4" name="Рисунок 3"/>
          <p:cNvPicPr>
            <a:picLocks noChangeAspect="1"/>
          </p:cNvPicPr>
          <p:nvPr/>
        </p:nvPicPr>
        <p:blipFill>
          <a:blip r:embed="rId2"/>
          <a:stretch>
            <a:fillRect/>
          </a:stretch>
        </p:blipFill>
        <p:spPr>
          <a:xfrm>
            <a:off x="4187522" y="0"/>
            <a:ext cx="4956478" cy="1054699"/>
          </a:xfrm>
          <a:prstGeom prst="rect">
            <a:avLst/>
          </a:prstGeom>
        </p:spPr>
      </p:pic>
      <p:sp>
        <p:nvSpPr>
          <p:cNvPr id="5" name="Заголовок 1"/>
          <p:cNvSpPr txBox="1">
            <a:spLocks/>
          </p:cNvSpPr>
          <p:nvPr/>
        </p:nvSpPr>
        <p:spPr>
          <a:xfrm>
            <a:off x="147781" y="1241138"/>
            <a:ext cx="8455306" cy="468601"/>
          </a:xfrm>
          <a:prstGeom prst="rect">
            <a:avLst/>
          </a:prstGeom>
        </p:spPr>
        <p:txBody>
          <a:bodyPr vert="horz" lIns="91440" tIns="45720" rIns="91440" bIns="45720" rtlCol="0" anchor="b" anchorCtr="0">
            <a:normAutofit fontScale="82500" lnSpcReduction="20000"/>
          </a:bodyPr>
          <a:lstStyle>
            <a:lvl1pPr algn="l" defTabSz="914126" rtl="0" eaLnBrk="1" latinLnBrk="0" hangingPunct="1">
              <a:lnSpc>
                <a:spcPct val="85000"/>
              </a:lnSpc>
              <a:spcBef>
                <a:spcPct val="0"/>
              </a:spcBef>
              <a:buNone/>
              <a:defRPr sz="7998" b="0" kern="1200" spc="-50" baseline="0">
                <a:solidFill>
                  <a:schemeClr val="tx1">
                    <a:lumMod val="85000"/>
                    <a:lumOff val="15000"/>
                  </a:schemeClr>
                </a:solidFill>
                <a:latin typeface="+mj-lt"/>
                <a:ea typeface="+mj-ea"/>
                <a:cs typeface="+mj-cs"/>
              </a:defRPr>
            </a:lvl1pPr>
          </a:lstStyle>
          <a:p>
            <a:r>
              <a:rPr lang="ru-RU" sz="2300" b="1" cap="all" dirty="0">
                <a:solidFill>
                  <a:srgbClr val="002060"/>
                </a:solidFill>
                <a:latin typeface="Calibri" panose="020F0502020204030204" pitchFamily="34" charset="0"/>
                <a:ea typeface="+mn-ea"/>
                <a:cs typeface="+mn-cs"/>
              </a:rPr>
              <a:t>Повышение квалификации </a:t>
            </a:r>
            <a:r>
              <a:rPr lang="ru-RU" sz="2300" b="1" cap="all" dirty="0" smtClean="0">
                <a:solidFill>
                  <a:srgbClr val="002060"/>
                </a:solidFill>
                <a:latin typeface="Calibri" panose="020F0502020204030204" pitchFamily="34" charset="0"/>
                <a:ea typeface="+mn-ea"/>
                <a:cs typeface="+mn-cs"/>
              </a:rPr>
              <a:t>(служебные командировки по информации управления бухгалтерского учета и отчетности) 2017 год</a:t>
            </a:r>
            <a:endParaRPr lang="ru-RU" sz="2300" b="1" cap="all" dirty="0">
              <a:solidFill>
                <a:srgbClr val="002060"/>
              </a:solidFill>
              <a:latin typeface="Calibri" panose="020F0502020204030204" pitchFamily="34" charset="0"/>
              <a:ea typeface="+mn-ea"/>
              <a:cs typeface="+mn-cs"/>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80" y="1799554"/>
            <a:ext cx="2987487" cy="2220699"/>
          </a:xfrm>
          <a:prstGeom prst="rect">
            <a:avLst/>
          </a:prstGeom>
          <a:effectLst>
            <a:softEdge rad="317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373" y="3236914"/>
            <a:ext cx="2430299" cy="3013571"/>
          </a:xfrm>
          <a:prstGeom prst="rect">
            <a:avLst/>
          </a:prstGeom>
          <a:effectLst>
            <a:softEdge rad="317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43699"/>
            <a:ext cx="2569597" cy="1817989"/>
          </a:xfrm>
          <a:prstGeom prst="rect">
            <a:avLst/>
          </a:prstGeom>
          <a:effectLst>
            <a:softEdge rad="317500"/>
          </a:effectLst>
        </p:spPr>
      </p:pic>
    </p:spTree>
    <p:extLst>
      <p:ext uri="{BB962C8B-B14F-4D97-AF65-F5344CB8AC3E}">
        <p14:creationId xmlns:p14="http://schemas.microsoft.com/office/powerpoint/2010/main" val="3227662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773" y="3389093"/>
            <a:ext cx="3758926" cy="1209676"/>
          </a:xfrm>
        </p:spPr>
        <p:txBody>
          <a:bodyPr>
            <a:normAutofit fontScale="90000"/>
          </a:bodyPr>
          <a:lstStyle/>
          <a:p>
            <a:pPr algn="ctr" defTabSz="914126">
              <a:lnSpc>
                <a:spcPct val="85000"/>
              </a:lnSpc>
            </a:pPr>
            <a:r>
              <a:rPr lang="ru-RU" sz="2200" b="1" cap="all" spc="-50" dirty="0">
                <a:solidFill>
                  <a:srgbClr val="FF0000"/>
                </a:solidFill>
                <a:latin typeface="Calibri" panose="020F0502020204030204" pitchFamily="34" charset="0"/>
                <a:ea typeface="+mn-ea"/>
                <a:cs typeface="+mn-cs"/>
              </a:rPr>
              <a:t>Уважаемый профессорско-преподавательский состав</a:t>
            </a:r>
            <a:r>
              <a:rPr lang="ru-RU" sz="2200" b="1" cap="all" spc="-50" dirty="0" smtClean="0">
                <a:solidFill>
                  <a:srgbClr val="FF0000"/>
                </a:solidFill>
                <a:latin typeface="Calibri" panose="020F0502020204030204" pitchFamily="34" charset="0"/>
                <a:ea typeface="+mn-ea"/>
                <a:cs typeface="+mn-cs"/>
              </a:rPr>
              <a:t>!</a:t>
            </a:r>
            <a:br>
              <a:rPr lang="ru-RU" sz="2200" b="1" cap="all" spc="-50" dirty="0" smtClean="0">
                <a:solidFill>
                  <a:srgbClr val="FF0000"/>
                </a:solidFill>
                <a:latin typeface="Calibri" panose="020F0502020204030204" pitchFamily="34" charset="0"/>
                <a:ea typeface="+mn-ea"/>
                <a:cs typeface="+mn-cs"/>
              </a:rPr>
            </a:br>
            <a:r>
              <a:rPr lang="ru-RU" sz="2200" b="1" cap="all" spc="-50" dirty="0">
                <a:solidFill>
                  <a:srgbClr val="002060"/>
                </a:solidFill>
                <a:latin typeface="Calibri" panose="020F0502020204030204" pitchFamily="34" charset="0"/>
                <a:ea typeface="+mn-ea"/>
                <a:cs typeface="+mn-cs"/>
              </a:rPr>
              <a:t/>
            </a:r>
            <a:br>
              <a:rPr lang="ru-RU" sz="2200" b="1" cap="all" spc="-50" dirty="0">
                <a:solidFill>
                  <a:srgbClr val="002060"/>
                </a:solidFill>
                <a:latin typeface="Calibri" panose="020F0502020204030204" pitchFamily="34" charset="0"/>
                <a:ea typeface="+mn-ea"/>
                <a:cs typeface="+mn-cs"/>
              </a:rPr>
            </a:br>
            <a:r>
              <a:rPr lang="ru-RU" sz="2200" b="1" cap="all" spc="-50" dirty="0" smtClean="0">
                <a:solidFill>
                  <a:srgbClr val="002060"/>
                </a:solidFill>
                <a:latin typeface="Calibri" panose="020F0502020204030204" pitchFamily="34" charset="0"/>
                <a:ea typeface="+mn-ea"/>
                <a:cs typeface="+mn-cs"/>
              </a:rPr>
              <a:t>Необходимо Внести  повышение </a:t>
            </a:r>
            <a:r>
              <a:rPr lang="ru-RU" sz="2200" b="1" cap="all" spc="-50" dirty="0">
                <a:solidFill>
                  <a:srgbClr val="002060"/>
                </a:solidFill>
                <a:latin typeface="Calibri" panose="020F0502020204030204" pitchFamily="34" charset="0"/>
                <a:ea typeface="+mn-ea"/>
                <a:cs typeface="+mn-cs"/>
              </a:rPr>
              <a:t>квалификации, стажировки, доклады и т.д. в раздел «Портфолио» - «Достижения»!!!</a:t>
            </a:r>
          </a:p>
        </p:txBody>
      </p:sp>
      <p:pic>
        <p:nvPicPr>
          <p:cNvPr id="4" name="Рисунок 3"/>
          <p:cNvPicPr>
            <a:picLocks noChangeAspect="1"/>
          </p:cNvPicPr>
          <p:nvPr/>
        </p:nvPicPr>
        <p:blipFill>
          <a:blip r:embed="rId2"/>
          <a:stretch>
            <a:fillRect/>
          </a:stretch>
        </p:blipFill>
        <p:spPr>
          <a:xfrm>
            <a:off x="4187522" y="0"/>
            <a:ext cx="4956478" cy="1054699"/>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24" y="1812649"/>
            <a:ext cx="5391807" cy="3594538"/>
          </a:xfrm>
          <a:prstGeom prst="rect">
            <a:avLst/>
          </a:prstGeom>
          <a:effectLst>
            <a:softEdge rad="317500"/>
          </a:effectLst>
        </p:spPr>
      </p:pic>
    </p:spTree>
    <p:extLst>
      <p:ext uri="{BB962C8B-B14F-4D97-AF65-F5344CB8AC3E}">
        <p14:creationId xmlns:p14="http://schemas.microsoft.com/office/powerpoint/2010/main" val="4225435133"/>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725</TotalTime>
  <Words>1018</Words>
  <Application>Microsoft Office PowerPoint</Application>
  <PresentationFormat>Экран (4:3)</PresentationFormat>
  <Paragraphs>65</Paragraphs>
  <Slides>18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Calibri</vt:lpstr>
      <vt:lpstr>Calibri Light</vt:lpstr>
      <vt:lpstr>Wingdings</vt:lpstr>
      <vt:lpstr>Тема Office</vt:lpstr>
      <vt:lpstr>Повышение квалификации профессорско-преподавательского состава ФГБОУ ВО КрасГМУ им. проф. В. Ф. Войно-Ясенецкого  Министерства здравоохранения Российской Федерации  в 2016-2017 учебном году</vt:lpstr>
      <vt:lpstr>Презентация PowerPoint</vt:lpstr>
      <vt:lpstr>повышения квалификации ППС в ИПО КрасГМУ:  1. Психолого-педагогическая деятельность преподавателей высшей школы в контексте стандартов нового поколения – 243 сотрудника; 2. Доступная среда для инвалидов с ограниченными возможностями здоровья – 105 сотрудников; 3. Технология разработки курсов дистанционного обучения (ППС)– 45 сотрудников; 4. Основы внутреннего аудита (ППС)  -  14 сотрудников; 5. Школа молодого преподавателя – 13 сотрудников; 6. Школа педагога-куратора – 10 сотрудников. </vt:lpstr>
      <vt:lpstr>Презентация PowerPoint</vt:lpstr>
      <vt:lpstr>Повышение квалификации в г. Москва (зарегистрировано 104 факта повышения квалификации(с учетом выездных циклов) </vt:lpstr>
      <vt:lpstr>Национальный исследовательский университет Высшая школа экономики, цикл «Методы и технологии управления вузом в современных условиях» – 1 сотрудник; Первый Московский государственный медицинский университет имени Н.М. Сеченова, цикл «Сердечно-сосудистая хирургия» - 1 сотрудник;  ФГБУ «ФМИЦПН им. В.П. Сербского» Минздрава России, цикл «Патопсихологические симптомокомплексы при психических заболеваниях, их значение для судебно-психиатра» - 1 сотрудник;         </vt:lpstr>
      <vt:lpstr>Москва – 48 фактов (Жестовская С.И., Шульмин А.В., Большакова М.А., Попов А.А., Алямовский В.В., Лопатина О.Л., Горбунов Н.С., Верещагина Т.Д., Теппер Е.А., Каскаева Д.С., Данилова Л.К. – Минздрав, Ростовцев С.И., Сапронова М.Р. – Минздрав, (Третьякова С.С., Маркелова Н.В. - Первый Московский государственный медицинский университет имени Н.М. Сеченова), (Пронина Е.А., Коновалов В.Н. - Первый Московский государственный медицинский университет им. И. М. Сеченова), Мартынова Г.П., Корецкая Н.М., Шнайдер Н.А., Головенкин С.Е., Шимохина Н.Ю., Хорольская М.А., (Никулина С.Ю., Гаврилюк О.А., Газенкампф А.А., Галактионова М.Ю., Селютина Г.В., Мягкова Е.Г., Юрьева Е.А., Гапонова Т.Э., Таптыгина Е.В., Сенченко А.Ю. - Первый Московский государственный медицинский университет им. И. М. Сеченова, Салмина А.Б., Салмин В.В., Большакова М.А., Соловьева И.А., Попов А.А., Наркевич А.А., Лопатина О.Л., Тихонова Е.П., Логинова И.О.; </vt:lpstr>
      <vt:lpstr>Барнаул – 5 сотрудников (Маркелова Н.М., Борисов Р.Н., Большаков И.Н., Антюфриева Д.А.); Улан-Удэ – 1 сотрудник (Рассказов Л.Д.); Краснодар – 1 сотрудник (Грицан А.И.); Казань – 1 сотрудник (Казакова Е.Н.); Судак – 2 сотрудника (Горина Я.В., Смбатян А.С.); Воронеж – 1 сотрудник (Медведева Н.Н.); Саратов – 1 сотрудник (Моргун А.В.); Ижевск – 1 сотрудник (Плахотников А.В.); Грозный – 1 сотрудник (Штегман О.А.); Новосибирск – 7 сотрудников (Днилова Э.А., Борисов Р.Н., Тарасова Н.В., Кичкайло А.С., Шульмин А.В., Короткова К.М.); Томск – 4 сотрудника (Григорьева В.Л., Карачева Ю.А., Сергеева О.Л., Гаранджа В.И.); Рязань – 2 сотрудника (Каскаева Д.С. , Степанов А.Д.); Абакан – 4 сотрудника (Попов А.А., Попова Е.А., Федин И.В., Чикун В.И.); Санкт-Петербург – 6 сотрудников (Кутяков В.А., Хохлова О.Е., Теппер Е.А., Журавлев Д.А., Смбатян А.С., Дунаевская С.А.); Омск- 2 сотрудника (Терентьева О.В., Перфильева Г.В.);       </vt:lpstr>
      <vt:lpstr>Уважаемый профессорско-преподавательский состав!  Необходимо Внести  повышение квалификации, стажировки, доклады и т.д. в раздел «Портфолио» - «Достижения»!!!</vt:lpstr>
      <vt:lpstr>Северо-Западный государственный медицинский университет им. И.И. Мечникова, цикл «Бактериология» - 15 сотрудников (на базе КрасГМУ); ФГБОУ ВО ПСПбГМУ им. И.П. Павлова Минздрава России, цикл «Актуальные вопросы скорой медицинской помощи в современных условиях» -  1 сотрудник; ФСБУ СПб НИИ ЛОР Минздрава России, цикл «Фониатрия» - 1 сотрудник; Санкт-Петербургский НИИ ЛОР, цикл «Сурдология-оториноларингология» – 1 сотрудник; Институт психотерапии и медицинской психологии РПА им. Б.Д, Карвасарского, цикл «Актуальные вопросы медицинской психологии» - 1 сотрудник;    </vt:lpstr>
      <vt:lpstr>Институт повышения квалификации «Конверсия» - Высшая школа бизнеса, программа «Педагог профессионального образования» - 1 сотрудник, г. Ярославль;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Повышение квалификации профессорско-преподавательского состава ФГБОУ ВО КрасГМУ им. проф.  В. Ф. Войно-Ясенецкого  Министерства здравоохранения  Российской Федерации  в 2016-2017 учебном году</dc:title>
  <dc:creator>Ольга Левковская</dc:creator>
  <cp:lastModifiedBy>Ольга Левковская</cp:lastModifiedBy>
  <cp:revision>49</cp:revision>
  <dcterms:created xsi:type="dcterms:W3CDTF">2017-11-15T03:34:22Z</dcterms:created>
  <dcterms:modified xsi:type="dcterms:W3CDTF">2017-11-16T07:11:12Z</dcterms:modified>
</cp:coreProperties>
</file>