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400" r:id="rId2"/>
    <p:sldId id="401" r:id="rId3"/>
    <p:sldId id="258" r:id="rId4"/>
    <p:sldId id="317" r:id="rId5"/>
    <p:sldId id="321" r:id="rId6"/>
    <p:sldId id="351" r:id="rId7"/>
    <p:sldId id="325" r:id="rId8"/>
    <p:sldId id="326" r:id="rId9"/>
    <p:sldId id="327" r:id="rId10"/>
    <p:sldId id="328" r:id="rId11"/>
    <p:sldId id="360" r:id="rId12"/>
    <p:sldId id="352" r:id="rId13"/>
    <p:sldId id="323" r:id="rId14"/>
    <p:sldId id="329" r:id="rId15"/>
    <p:sldId id="324" r:id="rId16"/>
    <p:sldId id="330" r:id="rId17"/>
    <p:sldId id="353" r:id="rId18"/>
    <p:sldId id="331" r:id="rId19"/>
    <p:sldId id="505" r:id="rId20"/>
    <p:sldId id="504" r:id="rId21"/>
    <p:sldId id="332" r:id="rId22"/>
    <p:sldId id="354" r:id="rId23"/>
    <p:sldId id="333" r:id="rId24"/>
    <p:sldId id="359" r:id="rId25"/>
    <p:sldId id="357" r:id="rId26"/>
    <p:sldId id="506" r:id="rId27"/>
    <p:sldId id="358" r:id="rId28"/>
    <p:sldId id="334" r:id="rId29"/>
    <p:sldId id="489" r:id="rId30"/>
    <p:sldId id="422" r:id="rId31"/>
    <p:sldId id="423" r:id="rId32"/>
    <p:sldId id="491" r:id="rId33"/>
    <p:sldId id="492" r:id="rId34"/>
    <p:sldId id="424" r:id="rId35"/>
    <p:sldId id="493" r:id="rId36"/>
    <p:sldId id="495" r:id="rId37"/>
    <p:sldId id="494" r:id="rId38"/>
    <p:sldId id="496" r:id="rId39"/>
    <p:sldId id="497" r:id="rId40"/>
    <p:sldId id="499" r:id="rId41"/>
    <p:sldId id="500" r:id="rId42"/>
    <p:sldId id="498" r:id="rId43"/>
    <p:sldId id="501" r:id="rId44"/>
    <p:sldId id="490" r:id="rId45"/>
    <p:sldId id="416" r:id="rId46"/>
    <p:sldId id="417" r:id="rId47"/>
    <p:sldId id="502" r:id="rId48"/>
    <p:sldId id="418" r:id="rId49"/>
    <p:sldId id="419" r:id="rId50"/>
    <p:sldId id="420" r:id="rId51"/>
    <p:sldId id="421" r:id="rId52"/>
    <p:sldId id="425" r:id="rId53"/>
    <p:sldId id="503" r:id="rId54"/>
    <p:sldId id="426" r:id="rId55"/>
    <p:sldId id="486" r:id="rId56"/>
    <p:sldId id="487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749A5-044B-4392-800F-AE2F52BBB3C1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22363-E351-4153-8AEB-BC7F0CB698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4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22363-E351-4153-8AEB-BC7F0CB6982A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9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22363-E351-4153-8AEB-BC7F0CB6982A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22363-E351-4153-8AEB-BC7F0CB6982A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3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A0472-35F3-448F-896B-A95AA6F26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928802"/>
            <a:ext cx="7072362" cy="1571636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Общие свойства биологических систем</a:t>
            </a:r>
            <a:b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Наследственность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14480" y="285729"/>
            <a:ext cx="7215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Красноярский государственный медицинский университет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им. В.Ф.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Войно-Ясенецкого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Кафедра Биологии с экологией и курсом фармакогнозии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4286256"/>
            <a:ext cx="6000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Лекция № 6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для специальности 060609 – «Медицинская кибернетика»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(очная форма обучения)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к.б.н. Ермакова И.Г.</a:t>
            </a:r>
            <a:r>
              <a:rPr lang="ru-RU" sz="1600" dirty="0" smtClean="0"/>
              <a:t> 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Красноярск 2015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61436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Мендель выбрал из всех признаков только альтернативные — такие, которые имели у его сортов два чётко различающихся варианта (</a:t>
            </a:r>
            <a:r>
              <a:rPr lang="ru-RU" dirty="0" smtClean="0"/>
              <a:t>семена либо гладкие, либо морщинистые; промежуточных вариантов не бывает</a:t>
            </a:r>
            <a:r>
              <a:rPr lang="ru-RU" b="1" dirty="0" smtClean="0"/>
              <a:t>). </a:t>
            </a:r>
          </a:p>
          <a:p>
            <a:pPr lvl="1"/>
            <a:r>
              <a:rPr lang="ru-RU" b="1" dirty="0" smtClean="0">
                <a:solidFill>
                  <a:srgbClr val="0070C0"/>
                </a:solidFill>
              </a:rPr>
              <a:t>Такое сознательное сужение задачи исследования позволило чётко установить общие закономерности наследования.</a:t>
            </a:r>
          </a:p>
          <a:p>
            <a:r>
              <a:rPr lang="ru-RU" b="1" dirty="0" smtClean="0"/>
              <a:t>Им было получено от семеноводческих фирм 34 сорта гороха, из которых он отобрал 22 «чистых» (</a:t>
            </a:r>
            <a:r>
              <a:rPr lang="ru-RU" dirty="0" smtClean="0"/>
              <a:t>не дающих расщепления по изучаемым признакам при самоопылении</a:t>
            </a:r>
            <a:r>
              <a:rPr lang="ru-RU" b="1" dirty="0" smtClean="0"/>
              <a:t>) сорта. </a:t>
            </a:r>
          </a:p>
          <a:p>
            <a:r>
              <a:rPr lang="ru-RU" b="1" dirty="0" smtClean="0"/>
              <a:t>Затем он проводил искусственную гибридизацию сортов, а полученные гибриды скрещивал между собой. </a:t>
            </a:r>
          </a:p>
          <a:p>
            <a:r>
              <a:rPr lang="ru-RU" b="1" dirty="0" smtClean="0"/>
              <a:t>Он изучил наследование семи признаков, изучив в общей сложности около 20 000 гибридов второго поколения. </a:t>
            </a:r>
          </a:p>
          <a:p>
            <a:pPr lvl="1"/>
            <a:r>
              <a:rPr lang="ru-RU" dirty="0" smtClean="0"/>
              <a:t>Эксперимент облегчался удачным выбором объекта: горох в норме — самоопылитель, но легко проводить искусственную гибридизацию.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iki.vladimir.i-edu.ru/images/4/43/138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5819599" cy="4857784"/>
          </a:xfrm>
          <a:prstGeom prst="rect">
            <a:avLst/>
          </a:prstGeom>
          <a:noFill/>
        </p:spPr>
      </p:pic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714744" y="142852"/>
            <a:ext cx="4929222" cy="2246769"/>
          </a:xfrm>
          <a:prstGeom prst="rect">
            <a:avLst/>
          </a:prstGeom>
          <a:solidFill>
            <a:srgbClr val="F9F9F9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>
                <a:solidFill>
                  <a:srgbClr val="000000"/>
                </a:solidFill>
                <a:latin typeface="Arial Unicode MS" pitchFamily="34" charset="-128"/>
              </a:rPr>
              <a:t>	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Альтернативные признаки гороха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rgbClr val="000000"/>
                </a:solidFill>
                <a:latin typeface="Arial Unicode MS" pitchFamily="34" charset="-128"/>
              </a:rPr>
              <a:t>Доминантные</a:t>
            </a:r>
            <a:r>
              <a:rPr lang="ru-RU" sz="1400" dirty="0" smtClean="0">
                <a:solidFill>
                  <a:srgbClr val="000000"/>
                </a:solidFill>
                <a:latin typeface="Arial Unicode MS" pitchFamily="34" charset="-128"/>
              </a:rPr>
              <a:t>	</a:t>
            </a:r>
            <a:r>
              <a:rPr lang="ru-RU" sz="1400" b="1" i="1" dirty="0" smtClean="0">
                <a:solidFill>
                  <a:srgbClr val="000000"/>
                </a:solidFill>
                <a:latin typeface="Arial Unicode MS" pitchFamily="34" charset="-128"/>
              </a:rPr>
              <a:t>Рецессивные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1. гладкие семена  	морщинистые семена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2. жёлтые горошины 	зелёные горошины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3. красные цветки 	белые цветки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4. пазушные цветки 	верхушечные цветки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5. высокий стебель 	низкий стебель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6.зелёный стручок	жёлтый стручок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7.плоские плоды 	выпуклые плоды с перетяжками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358246" cy="378621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Мендель одним из первых в биологии использовал точные количественные методы для анализа данных.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 основе знания теории вероятностей он понял необходимость анализа большого числа скрещиваний для устранения роли случайных отклонений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1154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Закономерности наследования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429684" cy="4214842"/>
          </a:xfrm>
        </p:spPr>
        <p:txBody>
          <a:bodyPr/>
          <a:lstStyle/>
          <a:p>
            <a:r>
              <a:rPr lang="ru-RU" dirty="0" smtClean="0"/>
              <a:t>Проявление у гибридов признака только одного из родителей Мендель назвал доминированием.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Закон единообразия гибридов первого поколения</a:t>
            </a:r>
            <a:r>
              <a:rPr lang="ru-RU" dirty="0" smtClean="0"/>
              <a:t> 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первый закон Менделя: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при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скрещивании двух гомозиготных организмов, отличающихся друг от друга по одной паре альтернативных проявлений признака, всё первое поколение гибридов (F1) окажется единообразным и будет нести проявление признака одного из родителей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01122" cy="578647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Иногда некоторые противоположные признаки находятся в отношении </a:t>
            </a:r>
            <a:r>
              <a:rPr lang="ru-RU" b="1" dirty="0" smtClean="0">
                <a:solidFill>
                  <a:srgbClr val="C00000"/>
                </a:solidFill>
              </a:rPr>
              <a:t>неполного доминирования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Например, при скрещивании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чистых линий львиного зева с пурпурными и белыми цветками особи первого поколения имеют розовые цветки.</a:t>
            </a:r>
          </a:p>
          <a:p>
            <a:pPr lvl="1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скрещивании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чистых линий андалузских кур чёрной и белой окраски в первом поколении рождаются куры серой окраски.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неполном доминировании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гетерозиготы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имеют признаки,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промежуточные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между признаками рецессивной и доминантной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гомозигот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215370" cy="5902472"/>
          </a:xfrm>
        </p:spPr>
        <p:txBody>
          <a:bodyPr>
            <a:normAutofit/>
          </a:bodyPr>
          <a:lstStyle/>
          <a:p>
            <a:r>
              <a:rPr lang="ru-RU" dirty="0" smtClean="0"/>
              <a:t>При </a:t>
            </a:r>
            <a:r>
              <a:rPr lang="ru-RU" b="1" dirty="0" smtClean="0">
                <a:solidFill>
                  <a:srgbClr val="C00000"/>
                </a:solidFill>
              </a:rPr>
              <a:t>кодоминировании</a:t>
            </a:r>
            <a:r>
              <a:rPr lang="ru-RU" b="1" dirty="0" smtClean="0"/>
              <a:t> </a:t>
            </a:r>
            <a:r>
              <a:rPr lang="ru-RU" dirty="0" smtClean="0"/>
              <a:t>у  гетерозигот признаки проявляются одновременно (смешанно). </a:t>
            </a:r>
          </a:p>
          <a:p>
            <a:pPr lvl="1"/>
            <a:r>
              <a:rPr lang="ru-RU" dirty="0" smtClean="0"/>
              <a:t>Типичный пример </a:t>
            </a:r>
            <a:r>
              <a:rPr lang="ru-RU" b="1" dirty="0" err="1" smtClean="0"/>
              <a:t>кодоминирования</a:t>
            </a:r>
            <a:r>
              <a:rPr lang="ru-RU" dirty="0" smtClean="0"/>
              <a:t> — наследование групп крови системы АВ0 у человека, где А и В — доминантные гены, а 0 — рецессивный. </a:t>
            </a:r>
          </a:p>
          <a:p>
            <a:pPr lvl="1"/>
            <a:r>
              <a:rPr lang="ru-RU" dirty="0" smtClean="0"/>
              <a:t>По этой системе генотип 00 определяет первую группу крови, АА и А0 — вторую, ВВ и В0 — третью, а АВ будет определять четвёртую группу крови. </a:t>
            </a:r>
          </a:p>
          <a:p>
            <a:pPr lvl="1"/>
            <a:r>
              <a:rPr lang="ru-RU" dirty="0" smtClean="0"/>
              <a:t>Т.о. всё потомство людей с генотипами АА (вторая группа) и ВВ (третья группа) будет иметь генотип АВ (четвёртая группа). </a:t>
            </a:r>
          </a:p>
          <a:p>
            <a:pPr lvl="1"/>
            <a:r>
              <a:rPr lang="ru-RU" b="1" dirty="0" smtClean="0"/>
              <a:t>Их фенотип не является промежуточным между фенотипами родителей, так как на поверхности эритроцитов присутствуют оба </a:t>
            </a:r>
            <a:r>
              <a:rPr lang="ru-RU" b="1" dirty="0" err="1" smtClean="0"/>
              <a:t>агглютиногена</a:t>
            </a:r>
            <a:r>
              <a:rPr lang="ru-RU" b="1" dirty="0" smtClean="0"/>
              <a:t> </a:t>
            </a:r>
            <a:r>
              <a:rPr lang="ru-RU" dirty="0" smtClean="0"/>
              <a:t>(А и В).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924800" cy="5973910"/>
          </a:xfrm>
        </p:spPr>
        <p:txBody>
          <a:bodyPr/>
          <a:lstStyle/>
          <a:p>
            <a:r>
              <a:rPr lang="ru-RU" dirty="0" smtClean="0"/>
              <a:t>Явления </a:t>
            </a:r>
            <a:r>
              <a:rPr lang="ru-RU" b="1" dirty="0" err="1" smtClean="0"/>
              <a:t>кодоминирования</a:t>
            </a:r>
            <a:r>
              <a:rPr lang="ru-RU" dirty="0" smtClean="0"/>
              <a:t> и </a:t>
            </a:r>
            <a:r>
              <a:rPr lang="ru-RU" b="1" dirty="0" smtClean="0"/>
              <a:t>неполного доминирования</a:t>
            </a:r>
            <a:r>
              <a:rPr lang="ru-RU" dirty="0" smtClean="0"/>
              <a:t> признаков слегка видоизменяет первый закон Менделя: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Гибриды первого поколения от скрещивания чистых линий особей с противоположными признаками всегда единообразны </a:t>
            </a:r>
            <a:r>
              <a:rPr lang="ru-RU" dirty="0" smtClean="0">
                <a:solidFill>
                  <a:srgbClr val="002060"/>
                </a:solidFill>
              </a:rPr>
              <a:t>и проявляют </a:t>
            </a:r>
            <a:r>
              <a:rPr lang="ru-RU" i="1" dirty="0" smtClean="0">
                <a:solidFill>
                  <a:srgbClr val="002060"/>
                </a:solidFill>
              </a:rPr>
              <a:t>доминирующий признак</a:t>
            </a:r>
            <a:r>
              <a:rPr lang="ru-RU" dirty="0" smtClean="0">
                <a:solidFill>
                  <a:srgbClr val="002060"/>
                </a:solidFill>
              </a:rPr>
              <a:t>, если признаки находятся в отношении доминирования, или </a:t>
            </a:r>
            <a:r>
              <a:rPr lang="ru-RU" i="1" dirty="0" smtClean="0">
                <a:solidFill>
                  <a:srgbClr val="002060"/>
                </a:solidFill>
              </a:rPr>
              <a:t>смешанный (промежуточный) признак</a:t>
            </a:r>
            <a:r>
              <a:rPr lang="ru-RU" dirty="0" smtClean="0">
                <a:solidFill>
                  <a:srgbClr val="002060"/>
                </a:solidFill>
              </a:rPr>
              <a:t>, если они находятся в отношении </a:t>
            </a:r>
            <a:r>
              <a:rPr lang="ru-RU" dirty="0" err="1" smtClean="0">
                <a:solidFill>
                  <a:srgbClr val="002060"/>
                </a:solidFill>
              </a:rPr>
              <a:t>кодоминирования</a:t>
            </a:r>
            <a:r>
              <a:rPr lang="ru-RU" dirty="0" smtClean="0">
                <a:solidFill>
                  <a:srgbClr val="002060"/>
                </a:solidFill>
              </a:rPr>
              <a:t> (неполного доминирования).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72560" cy="2257428"/>
          </a:xfrm>
        </p:spPr>
        <p:txBody>
          <a:bodyPr/>
          <a:lstStyle/>
          <a:p>
            <a:r>
              <a:rPr lang="ru-RU" b="1" dirty="0" smtClean="0"/>
              <a:t>Явление, при котором скрещивание гетерозиготных особей приводит к образованию потомства, часть которого несёт доминантный признак, а часть — рецессивный, называется расщеплением.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72452" cy="371477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Закон расщепления - второй закон Менделя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smtClean="0">
                <a:solidFill>
                  <a:srgbClr val="002060"/>
                </a:solidFill>
              </a:rPr>
              <a:t>при скрещивании двух гетерозиготных потомков первого поколения между собой во втором поколении наблюдается расщепление в определенном числовом отношении: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по фенотипу 3:1, по генотипу 1:2:1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i="1" dirty="0" smtClean="0"/>
              <a:t>неполном доминировании и </a:t>
            </a:r>
            <a:r>
              <a:rPr lang="ru-RU" i="1" dirty="0" err="1" smtClean="0"/>
              <a:t>кодоминировании</a:t>
            </a:r>
            <a:r>
              <a:rPr lang="ru-RU" i="1" dirty="0" smtClean="0"/>
              <a:t> </a:t>
            </a:r>
            <a:r>
              <a:rPr lang="ru-RU" dirty="0" smtClean="0"/>
              <a:t>расщепление по генотипу и фенотипу 1:2:1.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Изучая </a:t>
            </a:r>
            <a:r>
              <a:rPr lang="ru-RU" dirty="0" err="1" smtClean="0"/>
              <a:t>моногибриное</a:t>
            </a:r>
            <a:r>
              <a:rPr lang="ru-RU" dirty="0" smtClean="0"/>
              <a:t> скрещивание, Мендель разработал разные типы скрещивания: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Возвратное </a:t>
            </a:r>
            <a:r>
              <a:rPr lang="ru-RU" dirty="0" err="1" smtClean="0"/>
              <a:t>скрещиваниее</a:t>
            </a:r>
            <a:r>
              <a:rPr lang="ru-RU" dirty="0" smtClean="0"/>
              <a:t> гибрида с родительской особью.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Прямое и обратное скрещивание – характеризуется </a:t>
            </a:r>
            <a:r>
              <a:rPr lang="ru-RU" dirty="0" err="1" smtClean="0"/>
              <a:t>взаимопротивоположным</a:t>
            </a:r>
            <a:r>
              <a:rPr lang="ru-RU" dirty="0" smtClean="0"/>
              <a:t> сочетанием анализируемого признака и пола.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Анализирующее скрещивание – </a:t>
            </a:r>
            <a:r>
              <a:rPr lang="ru-RU" dirty="0" err="1" smtClean="0"/>
              <a:t>скрещивание</a:t>
            </a:r>
            <a:r>
              <a:rPr lang="ru-RU" dirty="0" smtClean="0"/>
              <a:t> гибрида с </a:t>
            </a:r>
            <a:r>
              <a:rPr lang="ru-RU" dirty="0" err="1" smtClean="0"/>
              <a:t>рецесссивной</a:t>
            </a:r>
            <a:r>
              <a:rPr lang="ru-RU" dirty="0" smtClean="0"/>
              <a:t> </a:t>
            </a:r>
            <a:r>
              <a:rPr lang="ru-RU" dirty="0" err="1" smtClean="0"/>
              <a:t>гомозиготой</a:t>
            </a:r>
            <a:r>
              <a:rPr lang="ru-RU" dirty="0" smtClean="0"/>
              <a:t>: </a:t>
            </a:r>
          </a:p>
          <a:p>
            <a:pPr marL="457200" indent="-457200">
              <a:buNone/>
            </a:pPr>
            <a:r>
              <a:rPr lang="ru-RU" dirty="0" smtClean="0"/>
              <a:t>	 </a:t>
            </a:r>
            <a:r>
              <a:rPr lang="ru-RU" dirty="0" err="1" smtClean="0"/>
              <a:t>Аа</a:t>
            </a:r>
            <a:r>
              <a:rPr lang="ru-RU" dirty="0" smtClean="0"/>
              <a:t> * </a:t>
            </a:r>
            <a:r>
              <a:rPr lang="ru-RU" dirty="0" err="1" smtClean="0"/>
              <a:t>аа</a:t>
            </a:r>
            <a:r>
              <a:rPr lang="ru-RU" dirty="0" smtClean="0"/>
              <a:t>, </a:t>
            </a:r>
          </a:p>
          <a:p>
            <a:pPr marL="457200" indent="-457200">
              <a:buNone/>
            </a:pPr>
            <a:r>
              <a:rPr lang="ru-RU" dirty="0" smtClean="0"/>
              <a:t>	при этом гомозиготная </a:t>
            </a:r>
            <a:r>
              <a:rPr lang="ru-RU" dirty="0" err="1" smtClean="0"/>
              <a:t>рециссивная</a:t>
            </a:r>
            <a:r>
              <a:rPr lang="ru-RU" dirty="0" smtClean="0"/>
              <a:t>  особь называется анализатором, т.к. она не будет влиять на фенотипическое проявление задатков, получаемых от гибрида.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990099"/>
                </a:solidFill>
                <a:latin typeface="Tahoma" pitchFamily="34" charset="0"/>
              </a:rPr>
              <a:t>Цель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Изучить основные закономерности наследования.</a:t>
            </a:r>
          </a:p>
          <a:p>
            <a:r>
              <a:rPr lang="ru-RU" dirty="0" smtClean="0"/>
              <a:t>Рассмотреть закономерности наследования и их цитологическое обоснование.</a:t>
            </a:r>
          </a:p>
          <a:p>
            <a:r>
              <a:rPr lang="ru-RU" dirty="0" smtClean="0"/>
              <a:t>Рассмотреть виды взаимодействия аллельных неаллельных генов.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286808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Мендель сделал вывод, что наследуются не сами признаки, а </a:t>
            </a:r>
            <a:r>
              <a:rPr lang="ru-RU" b="1" dirty="0" smtClean="0">
                <a:solidFill>
                  <a:srgbClr val="002060"/>
                </a:solidFill>
              </a:rPr>
              <a:t>наследственные задатки</a:t>
            </a:r>
            <a:r>
              <a:rPr lang="ru-RU" dirty="0" smtClean="0"/>
              <a:t>, или </a:t>
            </a:r>
            <a:r>
              <a:rPr lang="ru-RU" b="1" dirty="0" smtClean="0">
                <a:solidFill>
                  <a:srgbClr val="002060"/>
                </a:solidFill>
              </a:rPr>
              <a:t>факторы</a:t>
            </a:r>
            <a:r>
              <a:rPr lang="ru-RU" dirty="0" smtClean="0"/>
              <a:t>, их определяющие.</a:t>
            </a:r>
          </a:p>
          <a:p>
            <a:r>
              <a:rPr lang="ru-RU" dirty="0" smtClean="0"/>
              <a:t>Эта теория получила название </a:t>
            </a:r>
            <a:r>
              <a:rPr lang="ru-RU" b="1" dirty="0" smtClean="0">
                <a:solidFill>
                  <a:srgbClr val="002060"/>
                </a:solidFill>
              </a:rPr>
              <a:t>факториальной теории Менделя</a:t>
            </a:r>
            <a:r>
              <a:rPr lang="ru-RU" dirty="0" smtClean="0"/>
              <a:t>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Эти задатки являются постоянными и в неизменном виде передаются из поколения в поколение. </a:t>
            </a:r>
          </a:p>
          <a:p>
            <a:pPr lvl="1"/>
            <a:r>
              <a:rPr lang="ru-RU" dirty="0" smtClean="0"/>
              <a:t>Впоследствии эти наследственные факторы, определяющие единицу наследственности, были названы генами. 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215370" cy="428628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Закон чистоты гамет</a:t>
            </a:r>
            <a:r>
              <a:rPr lang="ru-RU" dirty="0" smtClean="0">
                <a:solidFill>
                  <a:srgbClr val="002060"/>
                </a:solidFill>
              </a:rPr>
              <a:t>: в каждую гамету попадает только одна аллель из пары аллелей данного гена родительской особи.</a:t>
            </a:r>
          </a:p>
          <a:p>
            <a:pPr lvl="1"/>
            <a:endParaRPr lang="ru-RU" b="1" dirty="0" smtClean="0">
              <a:solidFill>
                <a:srgbClr val="002060"/>
              </a:solidFill>
            </a:endParaRP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Аллельные гены расположены в гомологичных хромосомах.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В процессе образования гамет у гибрида гомологичные хромосомы во время I </a:t>
            </a:r>
            <a:r>
              <a:rPr lang="ru-RU" b="1" dirty="0" err="1" smtClean="0">
                <a:solidFill>
                  <a:srgbClr val="002060"/>
                </a:solidFill>
              </a:rPr>
              <a:t>мейотического</a:t>
            </a:r>
            <a:r>
              <a:rPr lang="ru-RU" b="1" dirty="0" smtClean="0">
                <a:solidFill>
                  <a:srgbClr val="002060"/>
                </a:solidFill>
              </a:rPr>
              <a:t> деления попадают в разные клетки и, соответственно, в разные гаметы.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urbopro.ru/itk/itk_02_08/2008/kaxula_yul/images/monogi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6015869" cy="60007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1285860"/>
            <a:ext cx="12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12858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21431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21431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371475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2928934"/>
            <a:ext cx="26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292893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378619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44" y="4572008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1467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0062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86446" y="12144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12144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86512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215074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143504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5762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35795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429684" cy="40005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Закон независимого наследования</a:t>
            </a:r>
            <a:r>
              <a:rPr lang="ru-RU" sz="2800" dirty="0" smtClean="0">
                <a:solidFill>
                  <a:srgbClr val="C00000"/>
                </a:solidFill>
              </a:rPr>
              <a:t> - </a:t>
            </a:r>
            <a:r>
              <a:rPr lang="ru-RU" sz="2800" b="1" dirty="0" smtClean="0">
                <a:solidFill>
                  <a:srgbClr val="C00000"/>
                </a:solidFill>
              </a:rPr>
              <a:t>третий закон Менделя</a:t>
            </a:r>
            <a:r>
              <a:rPr lang="ru-RU" sz="2800" dirty="0" smtClean="0"/>
              <a:t> — </a:t>
            </a:r>
            <a:r>
              <a:rPr lang="ru-RU" sz="2800" dirty="0" smtClean="0">
                <a:solidFill>
                  <a:srgbClr val="002060"/>
                </a:solidFill>
              </a:rPr>
              <a:t>при скрещивании двух гомозиготных особей, отличающихся друг от друга по двум (и более) парам альтернативных признаков, гены и соответствующие им признаки </a:t>
            </a:r>
            <a:r>
              <a:rPr lang="ru-RU" sz="2800" b="1" dirty="0" smtClean="0">
                <a:solidFill>
                  <a:srgbClr val="002060"/>
                </a:solidFill>
              </a:rPr>
              <a:t>наследуются независимо друг от друга и комбинируются во всех возможных сочетаниях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http://olgabut08.narod.ru/picture/3zak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52"/>
            <a:ext cx="621510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7710518" cy="6259662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скрещивались растения, отличающиеся по двум парам признаков: гладкие или морщинистые горошины, желтые или зелёные горошины, наследование каждого из признаков следовало первым двум законам и в потомстве они комбинировались таким образом, как будто их наследование происходило независимо друг от друга. </a:t>
            </a:r>
          </a:p>
          <a:p>
            <a:pPr lvl="1"/>
            <a:r>
              <a:rPr lang="ru-RU" dirty="0" smtClean="0"/>
              <a:t>Первое поколение после скрещивания обладало доминантным фенотипом по всем признакам. </a:t>
            </a:r>
          </a:p>
          <a:p>
            <a:pPr lvl="1"/>
            <a:r>
              <a:rPr lang="ru-RU" dirty="0" smtClean="0"/>
              <a:t>Во втором поколении наблюдалось расщепление фенотипов по формуле 9:3:3:1, то есть 9:16 были с гладкими желтыми горошинами, 3:16 с морщинистыми желтыми горошинами, 3:16 с гладкими зелёными горошинами, 1:16 с морщинистыми зелёными горошинами.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3398837"/>
          <a:ext cx="7467600" cy="127635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1276350">
                <a:tc>
                  <a:txBody>
                    <a:bodyPr/>
                    <a:lstStyle/>
                    <a:p>
                      <a:pPr algn="l"/>
                      <a:endParaRPr lang="ru-RU" dirty="0">
                        <a:effectLst/>
                      </a:endParaRPr>
                    </a:p>
                  </a:txBody>
                  <a:tcPr marL="24130" marR="24130" marT="36830" marB="368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467600" cy="4297688"/>
          </a:xfrm>
        </p:spPr>
        <p:txBody>
          <a:bodyPr/>
          <a:lstStyle/>
          <a:p>
            <a:pPr lvl="0"/>
            <a:r>
              <a:rPr lang="ru-RU" dirty="0">
                <a:latin typeface="Arial" panose="020B0604020202020204" pitchFamily="34" charset="0"/>
              </a:rPr>
              <a:t>Независимое распределение генов в потомстве и возникновение различных комбинаций этих генов при </a:t>
            </a:r>
            <a:r>
              <a:rPr lang="ru-RU" dirty="0" err="1">
                <a:latin typeface="Arial" panose="020B0604020202020204" pitchFamily="34" charset="0"/>
              </a:rPr>
              <a:t>дигибридном</a:t>
            </a:r>
            <a:r>
              <a:rPr lang="ru-RU" dirty="0">
                <a:latin typeface="Arial" panose="020B0604020202020204" pitchFamily="34" charset="0"/>
              </a:rPr>
              <a:t> скрещивании возможно лишь в том слу­чае, если пары аллельных генов расположены в разных парах </a:t>
            </a:r>
            <a:r>
              <a:rPr lang="ru-RU">
                <a:latin typeface="Arial" panose="020B0604020202020204" pitchFamily="34" charset="0"/>
              </a:rPr>
              <a:t>гомологичных </a:t>
            </a:r>
            <a:r>
              <a:rPr lang="ru-RU" smtClean="0">
                <a:latin typeface="Arial" panose="020B0604020202020204" pitchFamily="34" charset="0"/>
              </a:rPr>
              <a:t>хромосом.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954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File:Dihybrid cr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14290"/>
            <a:ext cx="4643470" cy="62046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72132" y="928670"/>
            <a:ext cx="286136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ru-RU" sz="2400" dirty="0" smtClean="0"/>
              <a:t> – короткий хвост</a:t>
            </a:r>
            <a:endParaRPr lang="en-US" sz="2400" dirty="0" smtClean="0"/>
          </a:p>
          <a:p>
            <a:r>
              <a:rPr lang="en-US" sz="2400" dirty="0" smtClean="0"/>
              <a:t>s</a:t>
            </a:r>
            <a:r>
              <a:rPr lang="ru-RU" sz="2400" dirty="0" smtClean="0"/>
              <a:t> – длинный хвост</a:t>
            </a:r>
            <a:endParaRPr lang="en-US" sz="2400" dirty="0" smtClean="0"/>
          </a:p>
          <a:p>
            <a:r>
              <a:rPr lang="en-US" sz="2400" dirty="0" smtClean="0"/>
              <a:t>B</a:t>
            </a:r>
            <a:r>
              <a:rPr lang="ru-RU" sz="2400" dirty="0" smtClean="0"/>
              <a:t> - рыжий</a:t>
            </a:r>
            <a:endParaRPr lang="en-US" sz="2400" dirty="0" smtClean="0"/>
          </a:p>
          <a:p>
            <a:r>
              <a:rPr lang="en-US" sz="2400" dirty="0" smtClean="0"/>
              <a:t>b</a:t>
            </a:r>
            <a:r>
              <a:rPr lang="ru-RU" sz="2400" dirty="0" smtClean="0"/>
              <a:t> - белый</a:t>
            </a:r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Условия выполнения </a:t>
            </a:r>
            <a:br>
              <a:rPr lang="ru-RU" b="1" dirty="0" smtClean="0"/>
            </a:br>
            <a:r>
              <a:rPr lang="ru-RU" b="1" dirty="0" smtClean="0"/>
              <a:t>законов Менделя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86808" cy="511665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 соответствии с законами Менделя наследуются только </a:t>
            </a:r>
            <a:r>
              <a:rPr lang="ru-RU" b="1" dirty="0" err="1" smtClean="0"/>
              <a:t>моногенные</a:t>
            </a:r>
            <a:r>
              <a:rPr lang="ru-RU" b="1" dirty="0" smtClean="0"/>
              <a:t> признаки. </a:t>
            </a:r>
          </a:p>
          <a:p>
            <a:pPr lvl="1"/>
            <a:r>
              <a:rPr lang="ru-RU" dirty="0" smtClean="0"/>
              <a:t>Если за фенотипический признак отвечает более одного гена (а таких признаков абсолютное большинство), он имеет более сложный характер наследования.</a:t>
            </a:r>
          </a:p>
          <a:p>
            <a:r>
              <a:rPr lang="ru-RU" b="1" dirty="0" smtClean="0"/>
              <a:t>Условия выполнения закона расщепления при моногибридном скрещивании</a:t>
            </a:r>
          </a:p>
          <a:p>
            <a:pPr lvl="1"/>
            <a:r>
              <a:rPr lang="ru-RU" dirty="0" smtClean="0"/>
              <a:t>Расщепление 3 : 1 по фенотипу и 1 : 2 : 1 по генотипу выполняется приближенно и лишь при следующих условиях:</a:t>
            </a:r>
          </a:p>
          <a:p>
            <a:pPr lvl="2"/>
            <a:r>
              <a:rPr lang="ru-RU" dirty="0" smtClean="0"/>
              <a:t>Изучается большое число скрещиваний (большое число потомков).</a:t>
            </a:r>
          </a:p>
          <a:p>
            <a:pPr lvl="2"/>
            <a:r>
              <a:rPr lang="ru-RU" dirty="0" smtClean="0"/>
              <a:t>Гаметы, содержащие аллели А и а, образуются в равном числе (обладают равной жизнеспособностью).</a:t>
            </a:r>
          </a:p>
          <a:p>
            <a:pPr lvl="2"/>
            <a:r>
              <a:rPr lang="ru-RU" dirty="0" smtClean="0"/>
              <a:t>Нет избирательного оплодотворения: гаметы, содержащие любой аллель, сливаются друг с другом с равной вероятностью.</a:t>
            </a:r>
          </a:p>
          <a:p>
            <a:pPr lvl="2"/>
            <a:r>
              <a:rPr lang="ru-RU" dirty="0" smtClean="0"/>
              <a:t>Зиготы (зародыши) с разными генотипами одинаково жизнеспособны.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аллельных генов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Полное доминирование</a:t>
            </a:r>
          </a:p>
          <a:p>
            <a:r>
              <a:rPr lang="ru-RU" dirty="0" smtClean="0"/>
              <a:t>Неполное доминирование</a:t>
            </a:r>
          </a:p>
          <a:p>
            <a:r>
              <a:rPr lang="ru-RU" dirty="0" err="1" smtClean="0"/>
              <a:t>Кодоминирование</a:t>
            </a:r>
            <a:endParaRPr lang="ru-RU" dirty="0" smtClean="0"/>
          </a:p>
          <a:p>
            <a:r>
              <a:rPr lang="ru-RU" dirty="0" smtClean="0"/>
              <a:t>Плейотропия</a:t>
            </a:r>
          </a:p>
          <a:p>
            <a:r>
              <a:rPr lang="ru-RU" dirty="0" smtClean="0"/>
              <a:t>Множественный </a:t>
            </a:r>
            <a:r>
              <a:rPr lang="ru-RU" dirty="0" err="1" smtClean="0"/>
              <a:t>аллелизим</a:t>
            </a:r>
            <a:endParaRPr lang="ru-RU" dirty="0" smtClean="0"/>
          </a:p>
          <a:p>
            <a:r>
              <a:rPr lang="ru-RU" dirty="0" smtClean="0"/>
              <a:t>Экспрессивность и пенетрантность генов</a:t>
            </a:r>
          </a:p>
          <a:p>
            <a:r>
              <a:rPr lang="ru-RU" dirty="0" smtClean="0"/>
              <a:t>Сверхдоминирование</a:t>
            </a:r>
          </a:p>
          <a:p>
            <a:r>
              <a:rPr lang="ru-RU" dirty="0" err="1" smtClean="0"/>
              <a:t>Межаллельная</a:t>
            </a:r>
            <a:r>
              <a:rPr lang="ru-RU" dirty="0" smtClean="0"/>
              <a:t> </a:t>
            </a:r>
            <a:r>
              <a:rPr lang="ru-RU" dirty="0" err="1" smtClean="0"/>
              <a:t>комплементация</a:t>
            </a:r>
            <a:endParaRPr lang="ru-RU" dirty="0" smtClean="0"/>
          </a:p>
          <a:p>
            <a:r>
              <a:rPr lang="ru-RU" dirty="0" smtClean="0"/>
              <a:t>Аллельное исключение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56" y="533400"/>
            <a:ext cx="6143644" cy="11096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990099"/>
                </a:solidFill>
                <a:latin typeface="Tahoma" pitchFamily="34" charset="0"/>
              </a:rPr>
              <a:t>План лекции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928794" y="1857364"/>
            <a:ext cx="678661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buClr>
                <a:srgbClr val="990099"/>
              </a:buClr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Законы Менделя</a:t>
            </a:r>
          </a:p>
          <a:p>
            <a:pPr marL="514350" indent="-514350" eaLnBrk="0" hangingPunct="0">
              <a:buClr>
                <a:srgbClr val="990099"/>
              </a:buClr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Виды взаимодействия аллельных генов</a:t>
            </a:r>
          </a:p>
          <a:p>
            <a:pPr marL="514350" indent="-514350" eaLnBrk="0" hangingPunct="0">
              <a:buClr>
                <a:srgbClr val="990099"/>
              </a:buClr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Виды взаимодействия неаллельных генов</a:t>
            </a:r>
          </a:p>
          <a:p>
            <a:pPr marL="971550" lvl="1" indent="-514350" eaLnBrk="0" hangingPunct="0">
              <a:buClr>
                <a:srgbClr val="990099"/>
              </a:buClr>
            </a:pPr>
            <a:endParaRPr kumimoji="0" lang="ru-RU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215370" cy="4286280"/>
          </a:xfrm>
        </p:spPr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Плейотропи́я</a:t>
            </a:r>
            <a:r>
              <a:rPr lang="ru-RU" dirty="0" smtClean="0"/>
              <a:t> (от греч. </a:t>
            </a:r>
            <a:r>
              <a:rPr lang="ru-RU" dirty="0" err="1" smtClean="0"/>
              <a:t>πλείων </a:t>
            </a:r>
            <a:r>
              <a:rPr lang="ru-RU" dirty="0" smtClean="0"/>
              <a:t>— «больше» и греч. </a:t>
            </a:r>
            <a:r>
              <a:rPr lang="ru-RU" dirty="0" err="1" smtClean="0"/>
              <a:t>τρέπειν </a:t>
            </a:r>
            <a:r>
              <a:rPr lang="ru-RU" dirty="0" smtClean="0"/>
              <a:t>— «поворачивать, превращать») — явление множественного действия гена. </a:t>
            </a:r>
          </a:p>
          <a:p>
            <a:r>
              <a:rPr lang="ru-RU" b="1" dirty="0" smtClean="0"/>
              <a:t>Выражается в способности одного гена влиять на несколько фенотипических признаков.</a:t>
            </a:r>
          </a:p>
          <a:p>
            <a:r>
              <a:rPr lang="ru-RU" dirty="0" smtClean="0"/>
              <a:t>Таким образом, новая мутация в гене может оказать влияние на некоторые или все связанные с этим геном признаки.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7901014" cy="6331100"/>
          </a:xfrm>
        </p:spPr>
        <p:txBody>
          <a:bodyPr>
            <a:normAutofit/>
          </a:bodyPr>
          <a:lstStyle/>
          <a:p>
            <a:r>
              <a:rPr lang="ru-RU" b="1" dirty="0" smtClean="0"/>
              <a:t>У людей:</a:t>
            </a:r>
          </a:p>
          <a:p>
            <a:pPr lvl="1"/>
            <a:r>
              <a:rPr lang="ru-RU" dirty="0" smtClean="0"/>
              <a:t>Ген, обуславливающий рыжие волосы, обуславливает более светлую окраску кожи и появление веснушек.</a:t>
            </a:r>
          </a:p>
          <a:p>
            <a:pPr lvl="1"/>
            <a:r>
              <a:rPr lang="ru-RU" b="1" dirty="0" err="1" smtClean="0"/>
              <a:t>Фенилкетонурия</a:t>
            </a:r>
            <a:r>
              <a:rPr lang="ru-RU" b="1" dirty="0" smtClean="0"/>
              <a:t> (ФКУ)</a:t>
            </a:r>
            <a:r>
              <a:rPr lang="ru-RU" dirty="0" smtClean="0"/>
              <a:t>, болезнь, вызывающая задержку умственного развития, выпадение волос и пигментацию кожи, может быть вызвана мутацией в гене, кодирующем фермент фенилаланин-4-гидроксилаза, который в норме катализирует превращение </a:t>
            </a:r>
            <a:r>
              <a:rPr lang="ru-RU" dirty="0" err="1" smtClean="0"/>
              <a:t>фенилаланина</a:t>
            </a:r>
            <a:r>
              <a:rPr lang="ru-RU" dirty="0" smtClean="0"/>
              <a:t> в тирозин.</a:t>
            </a:r>
          </a:p>
          <a:p>
            <a:pPr lvl="1"/>
            <a:r>
              <a:rPr lang="ru-RU" b="1" dirty="0" err="1" smtClean="0"/>
              <a:t>Синндром</a:t>
            </a:r>
            <a:r>
              <a:rPr lang="ru-RU" b="1" dirty="0" smtClean="0"/>
              <a:t> </a:t>
            </a:r>
            <a:r>
              <a:rPr lang="ru-RU" b="1" dirty="0" err="1" smtClean="0"/>
              <a:t>Морфана</a:t>
            </a:r>
            <a:r>
              <a:rPr lang="ru-RU" dirty="0" smtClean="0"/>
              <a:t>, вызываемый доминантной мутацией, проявляется одновременно в изменениях пальцев рук и ног, вывихах хрусталика глаза и врождённых пороках сердца.</a:t>
            </a:r>
          </a:p>
          <a:p>
            <a:pPr lvl="1"/>
            <a:r>
              <a:rPr lang="ru-RU" b="1" dirty="0" err="1" smtClean="0"/>
              <a:t>Галактоземия</a:t>
            </a:r>
            <a:r>
              <a:rPr lang="ru-RU" dirty="0" smtClean="0"/>
              <a:t>, вызываемая рецессивной мутацией гена, кодирующего фермент галактозо-1-фосфатуридилтрансфераза, приводит к слабоумию, циррозу печени и слепоте.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5" descr="151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000108"/>
            <a:ext cx="2000232" cy="4398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629" name="WordArt 12"/>
          <p:cNvSpPr>
            <a:spLocks noChangeArrowheads="1" noChangeShapeType="1" noTextEdit="1"/>
          </p:cNvSpPr>
          <p:nvPr/>
        </p:nvSpPr>
        <p:spPr bwMode="auto">
          <a:xfrm>
            <a:off x="714375" y="476250"/>
            <a:ext cx="544195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2571736" y="928670"/>
            <a:ext cx="40719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Наследственное заболевание </a:t>
            </a:r>
            <a:r>
              <a:rPr lang="ru-RU" sz="2400" b="1" i="1" dirty="0">
                <a:latin typeface="Times New Roman" pitchFamily="18" charset="0"/>
              </a:rPr>
              <a:t>соединительной ткани </a:t>
            </a:r>
            <a:r>
              <a:rPr lang="ru-RU" sz="2400" dirty="0">
                <a:latin typeface="Times New Roman" pitchFamily="18" charset="0"/>
              </a:rPr>
              <a:t>, проявляющееся изменениями скелета: высоким ростом с относительно коротким туловищем , длинными паукообразными пальцами </a:t>
            </a:r>
            <a:r>
              <a:rPr lang="ru-RU" sz="2400" dirty="0" smtClean="0">
                <a:latin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</a:rPr>
              <a:t>арахнодактилия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</a:rPr>
              <a:t>часто </a:t>
            </a:r>
            <a:r>
              <a:rPr lang="ru-RU" sz="2400" dirty="0">
                <a:latin typeface="Times New Roman" pitchFamily="18" charset="0"/>
              </a:rPr>
              <a:t>сколиозом , кифозом , деформациями грудной </a:t>
            </a:r>
            <a:r>
              <a:rPr lang="ru-RU" sz="2400" dirty="0" smtClean="0">
                <a:latin typeface="Times New Roman" pitchFamily="18" charset="0"/>
              </a:rPr>
              <a:t>клетки. </a:t>
            </a:r>
            <a:r>
              <a:rPr lang="ru-RU" sz="2400" dirty="0">
                <a:latin typeface="Times New Roman" pitchFamily="18" charset="0"/>
              </a:rPr>
              <a:t>Характерны также поражения </a:t>
            </a:r>
            <a:r>
              <a:rPr lang="ru-RU" sz="2400" dirty="0" smtClean="0">
                <a:latin typeface="Times New Roman" pitchFamily="18" charset="0"/>
              </a:rPr>
              <a:t>глаз.  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5825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Синдром  </a:t>
            </a:r>
            <a:r>
              <a:rPr lang="ru-RU" sz="2800" b="1" dirty="0" err="1" smtClean="0">
                <a:solidFill>
                  <a:srgbClr val="002060"/>
                </a:solidFill>
              </a:rPr>
              <a:t>Морфана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9570" name="Picture 2" descr="http://www.tftj.com/zhaopian/event/Teen/2005/9METeenUSAMEAMpag.jpg"/>
          <p:cNvPicPr>
            <a:picLocks noChangeAspect="1" noChangeArrowheads="1"/>
          </p:cNvPicPr>
          <p:nvPr/>
        </p:nvPicPr>
        <p:blipFill>
          <a:blip r:embed="rId4" cstate="print"/>
          <a:srcRect l="72858"/>
          <a:stretch>
            <a:fillRect/>
          </a:stretch>
        </p:blipFill>
        <p:spPr bwMode="auto">
          <a:xfrm>
            <a:off x="6715140" y="0"/>
            <a:ext cx="2060260" cy="570377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57158" y="5786454"/>
            <a:ext cx="5857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В связи с аномалиями </a:t>
            </a:r>
            <a:r>
              <a:rPr lang="ru-RU" dirty="0" err="1" smtClean="0">
                <a:latin typeface="Times New Roman" pitchFamily="18" charset="0"/>
              </a:rPr>
              <a:t>сердечно-сосудистой</a:t>
            </a:r>
            <a:r>
              <a:rPr lang="ru-RU" dirty="0" smtClean="0">
                <a:latin typeface="Times New Roman" pitchFamily="18" charset="0"/>
              </a:rPr>
              <a:t> системы средняя продолжительность жизни сокращена.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68" y="714356"/>
            <a:ext cx="5072090" cy="3714776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Высокий выброс адреналина, характерный для заболевания, способствует не только развитию сердечно - сосудистых осложнений, но и появлению у некоторых лиц особой силы духа и одаренности.</a:t>
            </a:r>
          </a:p>
          <a:p>
            <a:r>
              <a:rPr lang="ru-RU" sz="3200" dirty="0" smtClean="0"/>
              <a:t>Считают, что ею болели Паганини, Андерсен, Чуковский. </a:t>
            </a:r>
          </a:p>
          <a:p>
            <a:r>
              <a:rPr lang="ru-RU" sz="3200" dirty="0" smtClean="0"/>
              <a:t>Способы лечения неизвестны. </a:t>
            </a:r>
            <a:endParaRPr lang="ru-RU" sz="3200" dirty="0" smtClean="0">
              <a:latin typeface="Times New Roman" pitchFamily="18" charset="0"/>
            </a:endParaRPr>
          </a:p>
        </p:txBody>
      </p:sp>
      <p:pic>
        <p:nvPicPr>
          <p:cNvPr id="34819" name="Picture 4" descr="stat14_1_bi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85728"/>
            <a:ext cx="2857500" cy="363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546" name="Picture 2" descr="http://medsputnik.ru/upload/publication/001655/medium/110/Vrach_postavil_diagnoz_po_fotografii_ruki_v_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071942"/>
            <a:ext cx="5029200" cy="2590800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8596" y="3929066"/>
            <a:ext cx="288131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>
                <a:latin typeface="Times New Roman" pitchFamily="18" charset="0"/>
              </a:rPr>
              <a:t>Арахнодактилия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901014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>У других организмов:</a:t>
            </a:r>
            <a:endParaRPr lang="ru-RU" b="1" dirty="0" smtClean="0"/>
          </a:p>
          <a:p>
            <a:pPr lvl="1"/>
            <a:r>
              <a:rPr lang="ru-RU" dirty="0" smtClean="0"/>
              <a:t>Белые голубоглазые коты имеют склонность к глухоте.</a:t>
            </a:r>
          </a:p>
          <a:p>
            <a:pPr lvl="1"/>
            <a:r>
              <a:rPr lang="ru-RU" dirty="0" smtClean="0"/>
              <a:t>Летальная мутация, вызывающая нарушения в развитии хрящей у крыс, приводит к смерти за счет большого количества патологий в разных системах организма.</a:t>
            </a:r>
          </a:p>
          <a:p>
            <a:pPr lvl="1"/>
            <a:r>
              <a:rPr lang="ru-RU" dirty="0" smtClean="0"/>
              <a:t>У овса окраска чешуйки и длина ости семени регулируются одним геном.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043890" cy="59024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Экспрессивность</a:t>
            </a:r>
            <a:r>
              <a:rPr lang="ru-RU" dirty="0" smtClean="0"/>
              <a:t> — (от лат. </a:t>
            </a:r>
            <a:r>
              <a:rPr lang="ru-RU" dirty="0" err="1" smtClean="0"/>
              <a:t>expressio</a:t>
            </a:r>
            <a:r>
              <a:rPr lang="ru-RU" dirty="0" smtClean="0"/>
              <a:t> выражение), степень фенотипического проявления одного и того же </a:t>
            </a:r>
            <a:r>
              <a:rPr lang="ru-RU" dirty="0" err="1" smtClean="0"/>
              <a:t>аллеля</a:t>
            </a:r>
            <a:r>
              <a:rPr lang="ru-RU" dirty="0" smtClean="0"/>
              <a:t> определённого гена у разных особей.</a:t>
            </a:r>
          </a:p>
          <a:p>
            <a:pPr lvl="1"/>
            <a:r>
              <a:rPr lang="ru-RU" dirty="0" smtClean="0"/>
              <a:t>Например, аллели групп крови АВ0 у человека имеют постоянную экспрессивность (всегда проявляются на 100%), а аллели, определяющие окраску глаз, – изменчивую экспрессивность. </a:t>
            </a:r>
          </a:p>
          <a:p>
            <a:pPr lvl="1"/>
            <a:r>
              <a:rPr lang="ru-RU" dirty="0" smtClean="0"/>
              <a:t>Рецессивная мутация, уменьшающая число фасеток глаза у дрозофилы, у разных особей по разному уменьшает число фасеток вплоть до полного их отсутствия.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58204" cy="59024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Пенетрантность</a:t>
            </a:r>
            <a:r>
              <a:rPr lang="ru-RU" dirty="0" smtClean="0"/>
              <a:t> – вероятность фенотипического проявления признака при наличии соответствующего гена. </a:t>
            </a:r>
          </a:p>
          <a:p>
            <a:pPr lvl="1"/>
            <a:r>
              <a:rPr lang="ru-RU" dirty="0" smtClean="0"/>
              <a:t>Например, пенетрантность врожденного вывиха бедра у человека составляет 25%, т.е. болезнью страдает только  1/4 рецессивных </a:t>
            </a:r>
            <a:r>
              <a:rPr lang="ru-RU" dirty="0" err="1" smtClean="0"/>
              <a:t>гомозигот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В медицине </a:t>
            </a:r>
            <a:r>
              <a:rPr lang="ru-RU" b="1" dirty="0" smtClean="0">
                <a:solidFill>
                  <a:srgbClr val="C00000"/>
                </a:solidFill>
              </a:rPr>
              <a:t>пенетрантность</a:t>
            </a:r>
            <a:r>
              <a:rPr lang="ru-RU" dirty="0" smtClean="0"/>
              <a:t> – это доля людей с данным генотипом, имеющих хотя бы один симптом заболевания (иными словами, пенетрантность определяет вероятность заболевания, но не его тяжесть). 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Пенетрантность – явление качественное, экспрессивность количественное.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r>
              <a:rPr lang="ru-RU" dirty="0" smtClean="0"/>
              <a:t>Пенетрантность может иметь важное значение при медико-генетическом консультировании в случае аутосомно-доминантных заболеваний.</a:t>
            </a:r>
          </a:p>
          <a:p>
            <a:r>
              <a:rPr lang="ru-RU" dirty="0" smtClean="0"/>
              <a:t>Здоровый человек, у которого один из родителей страдает подобным заболеванием, с точки зрения классического наследования не может быть носителем мутантного гена.</a:t>
            </a:r>
          </a:p>
          <a:p>
            <a:r>
              <a:rPr lang="ru-RU" dirty="0" smtClean="0"/>
              <a:t>Однако если учитывать возможность неполной пенетрантности, то картина совсем иная: внешне здоровый человек может иметь </a:t>
            </a:r>
            <a:r>
              <a:rPr lang="ru-RU" dirty="0" err="1" smtClean="0"/>
              <a:t>непроявляющийся</a:t>
            </a:r>
            <a:r>
              <a:rPr lang="ru-RU" dirty="0" smtClean="0"/>
              <a:t> мутантный ген и передать его детям.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Сверхдоминирование</a:t>
            </a:r>
            <a:r>
              <a:rPr lang="ru-RU" dirty="0" smtClean="0"/>
              <a:t> — более сильное проявление признака у гетерозиготной особи, чем у любой гомозиготной. </a:t>
            </a:r>
          </a:p>
          <a:p>
            <a:r>
              <a:rPr lang="ru-RU" dirty="0" smtClean="0"/>
              <a:t>На этом типе аллельного взаимодействия основано явление </a:t>
            </a:r>
            <a:r>
              <a:rPr lang="ru-RU" dirty="0" smtClean="0">
                <a:solidFill>
                  <a:srgbClr val="C00000"/>
                </a:solidFill>
              </a:rPr>
              <a:t>гетерозиса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(превосходство над родителями по жизнеспособности, энергии роста, плодовитости, продуктивности)</a:t>
            </a:r>
          </a:p>
          <a:p>
            <a:pPr lvl="1"/>
            <a:r>
              <a:rPr lang="ru-RU" dirty="0" smtClean="0"/>
              <a:t>Одним из характерных примеров сверхдоминирования является повышенная частота </a:t>
            </a:r>
            <a:r>
              <a:rPr lang="ru-RU" dirty="0" err="1" smtClean="0"/>
              <a:t>аллеля</a:t>
            </a:r>
            <a:r>
              <a:rPr lang="ru-RU" dirty="0" smtClean="0"/>
              <a:t> гена серповидноклеточной анемии в популяциях человека, живущих в условиях высокой вероятности заражения малярией. </a:t>
            </a:r>
          </a:p>
          <a:p>
            <a:pPr lvl="1"/>
            <a:r>
              <a:rPr lang="ru-RU" dirty="0" smtClean="0"/>
              <a:t>Мутантный аллель защищает организм от заболевания малярией. </a:t>
            </a:r>
            <a:r>
              <a:rPr lang="ru-RU" dirty="0" err="1" smtClean="0"/>
              <a:t>Гомозиготы</a:t>
            </a:r>
            <a:r>
              <a:rPr lang="ru-RU" dirty="0" smtClean="0"/>
              <a:t> по нормальному </a:t>
            </a:r>
            <a:r>
              <a:rPr lang="ru-RU" dirty="0" err="1" smtClean="0"/>
              <a:t>аллелю</a:t>
            </a:r>
            <a:r>
              <a:rPr lang="ru-RU" dirty="0" smtClean="0"/>
              <a:t> могут заболеть малярией и погибнуть, </a:t>
            </a:r>
            <a:r>
              <a:rPr lang="ru-RU" dirty="0" err="1" smtClean="0"/>
              <a:t>гомозиготы</a:t>
            </a:r>
            <a:r>
              <a:rPr lang="ru-RU" dirty="0" smtClean="0"/>
              <a:t> по мутантному </a:t>
            </a:r>
            <a:r>
              <a:rPr lang="ru-RU" dirty="0" err="1" smtClean="0"/>
              <a:t>аллелю</a:t>
            </a:r>
            <a:r>
              <a:rPr lang="ru-RU" dirty="0" smtClean="0"/>
              <a:t> — с высокой вероятностью гибнут от анемии. </a:t>
            </a:r>
            <a:r>
              <a:rPr lang="ru-RU" dirty="0" err="1" smtClean="0"/>
              <a:t>Гетрозиготы</a:t>
            </a:r>
            <a:r>
              <a:rPr lang="ru-RU" dirty="0" smtClean="0"/>
              <a:t> по этому гену не болеют серповидноклеточной анемией и устойчивы к малярии.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57158" y="5143512"/>
            <a:ext cx="8429684" cy="1357322"/>
          </a:xfrm>
        </p:spPr>
        <p:txBody>
          <a:bodyPr>
            <a:no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Первичная структура гемоглобина здоровых (1 ) и больных серповидно- клеточной анемией ( 2 ).</a:t>
            </a:r>
            <a:endParaRPr lang="ru-RU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1) - вал- </a:t>
            </a:r>
            <a:r>
              <a:rPr lang="ru-RU" sz="2000" dirty="0" err="1" smtClean="0"/>
              <a:t>гис-лей-тре</a:t>
            </a:r>
            <a:r>
              <a:rPr lang="ru-RU" sz="2000" dirty="0" smtClean="0"/>
              <a:t> – </a:t>
            </a:r>
            <a:r>
              <a:rPr lang="ru-RU" sz="2000" b="1" i="1" dirty="0" err="1" smtClean="0"/>
              <a:t>про-глут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к-та</a:t>
            </a:r>
            <a:r>
              <a:rPr lang="ru-RU" sz="2000" b="1" i="1" dirty="0" smtClean="0"/>
              <a:t>-</a:t>
            </a:r>
            <a:r>
              <a:rPr lang="ru-RU" sz="2000" dirty="0" smtClean="0"/>
              <a:t> </a:t>
            </a:r>
            <a:r>
              <a:rPr lang="ru-RU" sz="2000" dirty="0" err="1" smtClean="0"/>
              <a:t>глу-лиз</a:t>
            </a:r>
            <a:endParaRPr lang="ru-RU" sz="20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2) - вал- </a:t>
            </a:r>
            <a:r>
              <a:rPr lang="ru-RU" sz="2000" dirty="0" err="1" smtClean="0"/>
              <a:t>гис-лей-тре</a:t>
            </a:r>
            <a:r>
              <a:rPr lang="ru-RU" sz="2000" dirty="0" smtClean="0"/>
              <a:t> –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валин</a:t>
            </a:r>
            <a:r>
              <a:rPr lang="ru-RU" sz="2000" i="1" dirty="0" smtClean="0"/>
              <a:t>- </a:t>
            </a:r>
            <a:r>
              <a:rPr lang="ru-RU" sz="2000" dirty="0" err="1" smtClean="0"/>
              <a:t>глу-лиз</a:t>
            </a:r>
            <a:endParaRPr lang="ru-RU" sz="2000" dirty="0" smtClean="0"/>
          </a:p>
        </p:txBody>
      </p:sp>
      <p:pic>
        <p:nvPicPr>
          <p:cNvPr id="51204" name="Picture 4" descr="Безимени-3"/>
          <p:cNvPicPr>
            <a:picLocks noChangeAspect="1" noChangeArrowheads="1"/>
          </p:cNvPicPr>
          <p:nvPr/>
        </p:nvPicPr>
        <p:blipFill>
          <a:blip r:embed="rId3" cstate="print"/>
          <a:srcRect t="13960" b="23165"/>
          <a:stretch>
            <a:fillRect/>
          </a:stretch>
        </p:blipFill>
        <p:spPr bwMode="auto">
          <a:xfrm>
            <a:off x="571472" y="1071546"/>
            <a:ext cx="7553325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357166"/>
            <a:ext cx="8472518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Серповидно-клеточная анемия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714752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small" dirty="0" smtClean="0">
                <a:solidFill>
                  <a:srgbClr val="002060"/>
                </a:solidFill>
                <a:ea typeface="+mj-ea"/>
                <a:cs typeface="+mj-cs"/>
              </a:rPr>
              <a:t>Фотографии нормальных (слева) и серповидно клеточных (справа) эритроцитов, сделанные с помощью электронного микроскопа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</a:rPr>
              <a:t>1. Наследственность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143932" cy="4873752"/>
          </a:xfrm>
        </p:spPr>
        <p:txBody>
          <a:bodyPr/>
          <a:lstStyle/>
          <a:p>
            <a:r>
              <a:rPr lang="ru-RU" b="1" dirty="0" smtClean="0"/>
              <a:t>Свойство обеспечивать в ряду поколений преемственность признаков и особенностей развития, т. е. морфологической, физиологической и биохимической организации живых существ и характера их индивидуального развития (онтогенеза). </a:t>
            </a:r>
          </a:p>
          <a:p>
            <a:pPr lvl="1"/>
            <a:r>
              <a:rPr lang="ru-RU" dirty="0" smtClean="0"/>
              <a:t>Явление наследственности лежит в основе воспроизведения форм жизни из поколения в поколение, что принципиально отличает живое от неживого.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501122" cy="597391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Межаллельная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комплементация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— дополняющее друг друга действие двух аллелей одного гена или разных генов одного хромосомного набора. </a:t>
            </a:r>
          </a:p>
          <a:p>
            <a:pPr lvl="1"/>
            <a:r>
              <a:rPr lang="ru-RU" dirty="0" err="1" smtClean="0"/>
              <a:t>Межаллельная</a:t>
            </a:r>
            <a:r>
              <a:rPr lang="ru-RU" dirty="0" smtClean="0"/>
              <a:t> </a:t>
            </a:r>
            <a:r>
              <a:rPr lang="ru-RU" dirty="0" err="1" smtClean="0"/>
              <a:t>комплементация</a:t>
            </a:r>
            <a:r>
              <a:rPr lang="ru-RU" dirty="0" smtClean="0"/>
              <a:t>. связана с синтезом у гетерозигот  двух разных, но близких по своим функциям белковых молекул вместо одной у каждой из </a:t>
            </a:r>
            <a:r>
              <a:rPr lang="ru-RU" dirty="0" err="1" smtClean="0"/>
              <a:t>гомозигот</a:t>
            </a:r>
            <a:r>
              <a:rPr lang="ru-RU" dirty="0" smtClean="0"/>
              <a:t>. </a:t>
            </a:r>
          </a:p>
          <a:p>
            <a:pPr lvl="1"/>
            <a:r>
              <a:rPr lang="ru-RU" b="1" dirty="0" smtClean="0"/>
              <a:t>Кроме того, у гетерозигот часто обнаруживаются «гибридные» белковые молекулы, построенные из полипептидных цепочек, синтезируемых в клетке под контролем двух разных аллелей. </a:t>
            </a:r>
          </a:p>
          <a:p>
            <a:pPr lvl="1"/>
            <a:r>
              <a:rPr lang="ru-RU" dirty="0" smtClean="0"/>
              <a:t>У гетерозигот по дефектным мутантным аллелям </a:t>
            </a:r>
            <a:r>
              <a:rPr lang="ru-RU" dirty="0" err="1" smtClean="0"/>
              <a:t>комплементация</a:t>
            </a:r>
            <a:r>
              <a:rPr lang="ru-RU" dirty="0" smtClean="0"/>
              <a:t> может выразиться в восстановлении способности синтезировать нормально функционирующий белок — способности, которая частично или полностью утрачена каждым из мутантов в отдельности</a:t>
            </a:r>
            <a:r>
              <a:rPr lang="ru-RU" i="1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335758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Межаллельная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комплементация</a:t>
            </a:r>
            <a:r>
              <a:rPr lang="ru-RU" dirty="0" smtClean="0"/>
              <a:t>, по-видимому, главная причина </a:t>
            </a:r>
            <a:r>
              <a:rPr lang="ru-RU" dirty="0" err="1" smtClean="0"/>
              <a:t>одногенного</a:t>
            </a:r>
            <a:r>
              <a:rPr lang="ru-RU" dirty="0" smtClean="0"/>
              <a:t> гетерозиса</a:t>
            </a:r>
            <a:r>
              <a:rPr lang="ru-RU" i="1" dirty="0" smtClean="0"/>
              <a:t> —</a:t>
            </a:r>
            <a:r>
              <a:rPr lang="ru-RU" dirty="0" smtClean="0"/>
              <a:t>преимущества гетерозигот над </a:t>
            </a:r>
            <a:r>
              <a:rPr lang="ru-RU" dirty="0" err="1" smtClean="0"/>
              <a:t>гомозиготами</a:t>
            </a:r>
            <a:r>
              <a:rPr lang="ru-RU" dirty="0" smtClean="0"/>
              <a:t> по жизнеспособности и скорости роста. </a:t>
            </a:r>
          </a:p>
          <a:p>
            <a:r>
              <a:rPr lang="ru-RU" dirty="0" smtClean="0"/>
              <a:t>Для некоторых вирусов, бактерий и грибов построены подробные </a:t>
            </a:r>
            <a:r>
              <a:rPr lang="ru-RU" dirty="0" err="1" smtClean="0"/>
              <a:t>комплементационные</a:t>
            </a:r>
            <a:r>
              <a:rPr lang="ru-RU" dirty="0" smtClean="0"/>
              <a:t> карты генов, помогающие изучать их тонкую структуру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58204" cy="56881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Аллельное исключение</a:t>
            </a:r>
            <a:r>
              <a:rPr lang="ru-RU" dirty="0" smtClean="0"/>
              <a:t> — процесс, при котором в диплоидной клетке экспрессируется лишь один аллель гена, в то время как экспрессия другого </a:t>
            </a:r>
            <a:r>
              <a:rPr lang="ru-RU" dirty="0" err="1" smtClean="0"/>
              <a:t>аллеля</a:t>
            </a:r>
            <a:r>
              <a:rPr lang="ru-RU" dirty="0" smtClean="0"/>
              <a:t> подавлена.</a:t>
            </a:r>
          </a:p>
          <a:p>
            <a:pPr lvl="1"/>
            <a:r>
              <a:rPr lang="ru-RU" dirty="0" smtClean="0"/>
              <a:t>Существует два разных механизма аллельного исключения. </a:t>
            </a:r>
          </a:p>
          <a:p>
            <a:pPr lvl="1"/>
            <a:r>
              <a:rPr lang="ru-RU" dirty="0" smtClean="0"/>
              <a:t>В первом случае аллель гена может быть подавленным на стадии транскрипции, что приводит к экспрессии только второго </a:t>
            </a:r>
            <a:r>
              <a:rPr lang="ru-RU" dirty="0" err="1" smtClean="0"/>
              <a:t>аллеля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Во втором случае оба </a:t>
            </a:r>
            <a:r>
              <a:rPr lang="ru-RU" dirty="0" err="1" smtClean="0"/>
              <a:t>аллеля</a:t>
            </a:r>
            <a:r>
              <a:rPr lang="ru-RU" dirty="0" smtClean="0"/>
              <a:t> могут транскрибироваться, но </a:t>
            </a:r>
            <a:r>
              <a:rPr lang="ru-RU" dirty="0" err="1" smtClean="0"/>
              <a:t>посттранскрипционные</a:t>
            </a:r>
            <a:r>
              <a:rPr lang="ru-RU" dirty="0" smtClean="0"/>
              <a:t> и </a:t>
            </a:r>
            <a:r>
              <a:rPr lang="ru-RU" dirty="0" err="1" smtClean="0"/>
              <a:t>посттрансляционны</a:t>
            </a:r>
            <a:r>
              <a:rPr lang="ru-RU" u="sng" dirty="0" err="1" smtClean="0"/>
              <a:t>е</a:t>
            </a:r>
            <a:r>
              <a:rPr lang="ru-RU" dirty="0" smtClean="0"/>
              <a:t> механизмы приводят к элиминации продукта одного из аллелей.</a:t>
            </a:r>
          </a:p>
          <a:p>
            <a:pPr lvl="1"/>
            <a:r>
              <a:rPr lang="ru-RU" dirty="0" smtClean="0"/>
              <a:t>Механизмы аллельного исключения не изучены до конца.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58204" cy="59024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Множественный аллелизм</a:t>
            </a:r>
            <a:r>
              <a:rPr lang="ru-RU" dirty="0" smtClean="0"/>
              <a:t> — это существование в популяции более двух аллелей данного гена. </a:t>
            </a:r>
          </a:p>
          <a:p>
            <a:pPr lvl="1"/>
            <a:r>
              <a:rPr lang="ru-RU" dirty="0" smtClean="0"/>
              <a:t>Примером множественного аллелизма является серия множественных окраски шерсти у кроликов («сплошная», гималайская, альбинос); аллели, определяющие группы крови у человека, и т. д.</a:t>
            </a:r>
          </a:p>
          <a:p>
            <a:r>
              <a:rPr lang="ru-RU" dirty="0" smtClean="0"/>
              <a:t>Серия множественных аллелей — результат </a:t>
            </a:r>
            <a:r>
              <a:rPr lang="ru-RU" dirty="0" err="1" smtClean="0"/>
              <a:t>мутирования</a:t>
            </a:r>
            <a:r>
              <a:rPr lang="ru-RU" dirty="0" smtClean="0"/>
              <a:t> одного гена.</a:t>
            </a:r>
          </a:p>
          <a:p>
            <a:r>
              <a:rPr lang="ru-RU" dirty="0" smtClean="0"/>
              <a:t>Существование множественных аллелей не меняет соотношения фенотипов в гибридном потомстве.</a:t>
            </a:r>
          </a:p>
          <a:p>
            <a:r>
              <a:rPr lang="ru-RU" dirty="0" smtClean="0"/>
              <a:t>Во всех случаях в генотипе присутствует только одна пара аллелей, их взаимодействие и определяет развитие признака.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868346"/>
          </a:xfrm>
        </p:spPr>
        <p:txBody>
          <a:bodyPr/>
          <a:lstStyle/>
          <a:p>
            <a:r>
              <a:rPr lang="ru-RU" dirty="0" smtClean="0"/>
              <a:t>Взаимодействие неаллельных генов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211455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Комплементарность</a:t>
            </a:r>
            <a:endParaRPr lang="ru-RU" sz="3200" dirty="0" smtClean="0"/>
          </a:p>
          <a:p>
            <a:r>
              <a:rPr lang="ru-RU" sz="3200" dirty="0" err="1" smtClean="0"/>
              <a:t>Эпистаз</a:t>
            </a:r>
            <a:endParaRPr lang="ru-RU" sz="3200" dirty="0" smtClean="0"/>
          </a:p>
          <a:p>
            <a:r>
              <a:rPr lang="ru-RU" sz="3200" dirty="0" smtClean="0"/>
              <a:t>Полимерия</a:t>
            </a:r>
            <a:endParaRPr lang="ru-RU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247174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Комплементарность</a:t>
            </a:r>
            <a:r>
              <a:rPr lang="ru-RU" sz="3200" b="1" dirty="0" smtClean="0">
                <a:solidFill>
                  <a:srgbClr val="7030A0"/>
                </a:solidFill>
              </a:rPr>
              <a:t> – </a:t>
            </a:r>
            <a:r>
              <a:rPr lang="ru-RU" sz="3200" dirty="0" smtClean="0"/>
              <a:t>форма взаимодействия неаллельных генов, при котором одновременное действие нескольких доминантных генов дает новый признак.</a:t>
            </a:r>
            <a:endParaRPr lang="ru-RU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5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880129" cy="3643314"/>
          </a:xfrm>
          <a:prstGeom prst="rect">
            <a:avLst/>
          </a:prstGeom>
          <a:noFill/>
        </p:spPr>
      </p:pic>
      <p:pic>
        <p:nvPicPr>
          <p:cNvPr id="1030" name="Picture 6" descr="Картинка 21 из 64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214818"/>
            <a:ext cx="4762500" cy="23812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0496" y="714356"/>
            <a:ext cx="46434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Наследственная изменчивость формы гребня у петухов:</a:t>
            </a:r>
          </a:p>
          <a:p>
            <a:r>
              <a:rPr lang="ru-RU" b="1" dirty="0" smtClean="0"/>
              <a:t>А — гороховидный (</a:t>
            </a:r>
            <a:r>
              <a:rPr lang="ru-RU" b="1" dirty="0" err="1" smtClean="0"/>
              <a:t>ааВВ</a:t>
            </a:r>
            <a:r>
              <a:rPr lang="ru-RU" b="1" dirty="0" smtClean="0"/>
              <a:t> или </a:t>
            </a:r>
            <a:r>
              <a:rPr lang="ru-RU" b="1" dirty="0" err="1" smtClean="0"/>
              <a:t>ааВв</a:t>
            </a:r>
            <a:r>
              <a:rPr lang="ru-RU" b="1" dirty="0" smtClean="0"/>
              <a:t>); </a:t>
            </a:r>
          </a:p>
          <a:p>
            <a:r>
              <a:rPr lang="ru-RU" b="1" dirty="0" smtClean="0"/>
              <a:t>Б — розовидный (</a:t>
            </a:r>
            <a:r>
              <a:rPr lang="ru-RU" b="1" dirty="0" err="1" smtClean="0"/>
              <a:t>ААbb</a:t>
            </a:r>
            <a:r>
              <a:rPr lang="ru-RU" b="1" dirty="0" smtClean="0"/>
              <a:t> или </a:t>
            </a:r>
            <a:r>
              <a:rPr lang="ru-RU" b="1" dirty="0" err="1" smtClean="0"/>
              <a:t>Aabb</a:t>
            </a:r>
            <a:r>
              <a:rPr lang="ru-RU" b="1" dirty="0" smtClean="0"/>
              <a:t>); </a:t>
            </a:r>
          </a:p>
          <a:p>
            <a:r>
              <a:rPr lang="ru-RU" b="1" dirty="0" smtClean="0"/>
              <a:t>В — листовидный (</a:t>
            </a:r>
            <a:r>
              <a:rPr lang="ru-RU" b="1" dirty="0" err="1" smtClean="0"/>
              <a:t>aabb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Г — ореховидный (ААВВ, </a:t>
            </a:r>
            <a:r>
              <a:rPr lang="ru-RU" b="1" dirty="0" err="1" smtClean="0"/>
              <a:t>ААВb</a:t>
            </a:r>
            <a:r>
              <a:rPr lang="ru-RU" b="1" dirty="0" smtClean="0"/>
              <a:t>, </a:t>
            </a:r>
            <a:r>
              <a:rPr lang="ru-RU" b="1" dirty="0" err="1" smtClean="0"/>
              <a:t>АаВВ</a:t>
            </a:r>
            <a:r>
              <a:rPr lang="ru-RU" b="1" dirty="0" smtClean="0"/>
              <a:t> или </a:t>
            </a:r>
            <a:r>
              <a:rPr lang="ru-RU" b="1" dirty="0" err="1" smtClean="0"/>
              <a:t>АаВb</a:t>
            </a:r>
            <a:r>
              <a:rPr lang="ru-RU" b="1" dirty="0" smtClean="0"/>
              <a:t>).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</a:rPr>
              <a:t>Комплементарное</a:t>
            </a:r>
            <a:r>
              <a:rPr lang="ru-RU" sz="2400" b="1" dirty="0" smtClean="0">
                <a:solidFill>
                  <a:srgbClr val="002060"/>
                </a:solidFill>
              </a:rPr>
              <a:t> взаимодействие генов</a:t>
            </a:r>
            <a:endParaRPr lang="ru-RU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58204" cy="5902472"/>
          </a:xfrm>
        </p:spPr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>
                <a:solidFill>
                  <a:srgbClr val="7030A0"/>
                </a:solidFill>
              </a:rPr>
              <a:t>комплементарности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расщепление гибридов F</a:t>
            </a:r>
            <a:r>
              <a:rPr lang="ru-RU" sz="1500" dirty="0" smtClean="0"/>
              <a:t>2</a:t>
            </a:r>
            <a:r>
              <a:rPr lang="ru-RU" dirty="0" smtClean="0"/>
              <a:t> по фенотипу может происходить в соотношениях 9:6:1, 9:3:4, 9:7, иногда 9:3:3:1. </a:t>
            </a:r>
          </a:p>
          <a:p>
            <a:pPr lvl="1"/>
            <a:r>
              <a:rPr lang="ru-RU" dirty="0" smtClean="0"/>
              <a:t>Например, наследование формы плода тыквы: наличие в генотипе доминантных генов А или В обусловливает сферическую форму плодов, а рецессивных — </a:t>
            </a:r>
            <a:r>
              <a:rPr lang="ru-RU" dirty="0" err="1" smtClean="0"/>
              <a:t>удлиннённую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При наличии в генотипе одновременно доминантных генов А и В форма плода будет дисковидной. </a:t>
            </a:r>
          </a:p>
          <a:p>
            <a:pPr lvl="1"/>
            <a:r>
              <a:rPr lang="ru-RU" dirty="0" smtClean="0"/>
              <a:t>При скрещивании чистых линий с сортами, имеющими сферическую форму плодов, в первом гибридном поколении F</a:t>
            </a:r>
            <a:r>
              <a:rPr lang="ru-RU" sz="1200" dirty="0" smtClean="0"/>
              <a:t>1</a:t>
            </a:r>
            <a:r>
              <a:rPr lang="ru-RU" dirty="0" smtClean="0"/>
              <a:t> все плоды будут иметь дисковидную форму, а в поколении F</a:t>
            </a:r>
            <a:r>
              <a:rPr lang="ru-RU" sz="1200" dirty="0" smtClean="0"/>
              <a:t>2</a:t>
            </a:r>
            <a:r>
              <a:rPr lang="ru-RU" dirty="0" smtClean="0"/>
              <a:t> произойдёт расщепление по фенотипу: из каждых 16 растений 9 будут иметь дисковидные плоды, 6 — сферические и 1 — удлинённые.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29684" cy="561672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Полимери́я</a:t>
            </a:r>
            <a:r>
              <a:rPr lang="ru-RU" sz="3200" dirty="0" smtClean="0"/>
              <a:t> — взаимодействие неаллельных множественных генов, </a:t>
            </a:r>
            <a:r>
              <a:rPr lang="ru-RU" sz="3200" dirty="0" err="1" smtClean="0"/>
              <a:t>однонаправленно</a:t>
            </a:r>
            <a:r>
              <a:rPr lang="ru-RU" sz="3200" dirty="0" smtClean="0"/>
              <a:t> влияющих на развитие одного и того же признака; </a:t>
            </a:r>
          </a:p>
          <a:p>
            <a:pPr lvl="1"/>
            <a:r>
              <a:rPr lang="ru-RU" sz="2800" b="1" dirty="0" smtClean="0">
                <a:solidFill>
                  <a:srgbClr val="002060"/>
                </a:solidFill>
              </a:rPr>
              <a:t>степень проявления признака зависит от количества генов;</a:t>
            </a:r>
          </a:p>
          <a:p>
            <a:pPr lvl="1"/>
            <a:r>
              <a:rPr lang="ru-RU" sz="2800" b="1" dirty="0" smtClean="0">
                <a:solidFill>
                  <a:srgbClr val="002060"/>
                </a:solidFill>
              </a:rPr>
              <a:t>полимерные гены обозначаются одинаковыми буквами, а аллели одного локуса имеют одинаковый нижний индекс.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358246" cy="618822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Полимерное взаимодействие неаллельных генов может быть кумулятивным и некумулятивным. 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При кумулятивной (накопительной) полимерии степень проявления признака зависит от суммарного действия нескольких генов. Чем больше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При некумулятивной полимерии признак проявляется при наличии хотя бы одного из доминантных аллелей полимерных генов. </a:t>
            </a:r>
            <a:r>
              <a:rPr lang="ru-RU" b="1" dirty="0" smtClean="0">
                <a:solidFill>
                  <a:srgbClr val="7030A0"/>
                </a:solidFill>
              </a:rPr>
              <a:t>Количество доминантных аллелей не влияет на степень выраженности признака.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Пример полимерии — наследование цвета кожи у людей, который зависит (в первом приближении) от четырёх пар генов с кумулятивным эффектом.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215370" cy="5143536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Наследственность может быть хромосомная и внехромосомная.</a:t>
            </a:r>
          </a:p>
          <a:p>
            <a:endParaRPr lang="ru-RU" b="1" dirty="0" smtClean="0"/>
          </a:p>
          <a:p>
            <a:r>
              <a:rPr lang="ru-RU" b="1" dirty="0" smtClean="0"/>
              <a:t>Хромосомная наследственность связана с распределением генов в хромосомах. </a:t>
            </a:r>
          </a:p>
          <a:p>
            <a:pPr lvl="1"/>
            <a:endParaRPr lang="ru-RU" b="1" dirty="0" smtClean="0"/>
          </a:p>
          <a:p>
            <a:pPr lvl="1"/>
            <a:r>
              <a:rPr lang="ru-RU" b="1" dirty="0" smtClean="0"/>
              <a:t>Преемственность между родителями и потомством потомству особенно четко прослеживается при наследовании проявлении т.н. </a:t>
            </a:r>
            <a:r>
              <a:rPr lang="ru-RU" b="1" dirty="0" err="1" smtClean="0"/>
              <a:t>менделирующих</a:t>
            </a:r>
            <a:r>
              <a:rPr lang="ru-RU" b="1" dirty="0" smtClean="0"/>
              <a:t> признаков, т.е. таких признаков, наследование которых происходит в соответствии с законами Менделя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7901014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Используя буквы а, </a:t>
            </a:r>
            <a:r>
              <a:rPr lang="ru-RU" dirty="0" err="1" smtClean="0"/>
              <a:t>b</a:t>
            </a:r>
            <a:r>
              <a:rPr lang="ru-RU" dirty="0" smtClean="0"/>
              <a:t>, с и </a:t>
            </a:r>
            <a:r>
              <a:rPr lang="ru-RU" dirty="0" err="1" smtClean="0"/>
              <a:t>d</a:t>
            </a:r>
            <a:r>
              <a:rPr lang="ru-RU" dirty="0" smtClean="0"/>
              <a:t>, рассмотрим некоторые детали наследования цвета кожи. Согласно этой системе человек с самой темной кожей будет иметь набор </a:t>
            </a:r>
            <a:r>
              <a:rPr lang="ru-RU" b="1" i="1" dirty="0" smtClean="0"/>
              <a:t>AABBCCDD</a:t>
            </a:r>
            <a:r>
              <a:rPr lang="ru-RU" dirty="0" smtClean="0"/>
              <a:t>, а с самой светлой кожей - </a:t>
            </a:r>
            <a:r>
              <a:rPr lang="ru-RU" b="1" i="1" dirty="0" err="1" smtClean="0"/>
              <a:t>aabbccdd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Каждый дополнительный ген, обозначенный большой буквой, добавляет темноты цвету кожи.</a:t>
            </a:r>
          </a:p>
          <a:p>
            <a:r>
              <a:rPr lang="ru-RU" dirty="0" smtClean="0"/>
              <a:t>Человек с набором </a:t>
            </a:r>
            <a:r>
              <a:rPr lang="ru-RU" b="1" i="1" dirty="0" err="1" smtClean="0"/>
              <a:t>AaBbCcDd</a:t>
            </a:r>
            <a:r>
              <a:rPr lang="ru-RU" dirty="0" smtClean="0"/>
              <a:t> будет обладать средним цветом кожи, так же как и люди с </a:t>
            </a:r>
            <a:r>
              <a:rPr lang="ru-RU" b="1" i="1" dirty="0" err="1" smtClean="0"/>
              <a:t>AABBccdd</a:t>
            </a:r>
            <a:r>
              <a:rPr lang="ru-RU" dirty="0" smtClean="0"/>
              <a:t> или </a:t>
            </a:r>
            <a:r>
              <a:rPr lang="ru-RU" b="1" i="1" dirty="0" err="1" smtClean="0"/>
              <a:t>aabbCCDD</a:t>
            </a:r>
            <a:r>
              <a:rPr lang="ru-RU" dirty="0" smtClean="0"/>
              <a:t>, или с любой другой комбинацией, включающей четыре большие буквы.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8" name="Picture 12" descr="File:Blondaj infan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3169466" cy="3929090"/>
          </a:xfrm>
          <a:prstGeom prst="rect">
            <a:avLst/>
          </a:prstGeom>
          <a:noFill/>
        </p:spPr>
      </p:pic>
      <p:pic>
        <p:nvPicPr>
          <p:cNvPr id="10" name="Picture 2" descr="http://school.xvatit.com/images/6/66/Bior8_5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7290" y="714356"/>
            <a:ext cx="3571900" cy="3571900"/>
          </a:xfrm>
          <a:prstGeom prst="rect">
            <a:avLst/>
          </a:prstGeom>
          <a:noFill/>
        </p:spPr>
      </p:pic>
      <p:pic>
        <p:nvPicPr>
          <p:cNvPr id="11" name="Picture 4" descr="http://s008.radikal.ru/i303/1010/68/953559a17ca4.jpg"/>
          <p:cNvPicPr>
            <a:picLocks noChangeAspect="1" noChangeArrowheads="1"/>
          </p:cNvPicPr>
          <p:nvPr/>
        </p:nvPicPr>
        <p:blipFill>
          <a:blip r:embed="rId4" cstate="print"/>
          <a:srcRect r="51117"/>
          <a:stretch>
            <a:fillRect/>
          </a:stretch>
        </p:blipFill>
        <p:spPr bwMode="auto">
          <a:xfrm>
            <a:off x="285720" y="0"/>
            <a:ext cx="2500330" cy="3571875"/>
          </a:xfrm>
          <a:prstGeom prst="rect">
            <a:avLst/>
          </a:prstGeom>
          <a:noFill/>
        </p:spPr>
      </p:pic>
      <p:pic>
        <p:nvPicPr>
          <p:cNvPr id="12" name="Picture 6" descr="http://www.tunnel.ru/i/870/130108587830662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286124"/>
            <a:ext cx="2524116" cy="3363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043890" cy="4429156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</a:rPr>
              <a:t>Эписта́з</a:t>
            </a:r>
            <a:r>
              <a:rPr lang="ru-RU" sz="2800" dirty="0" smtClean="0"/>
              <a:t> — взаимодействие генов, при котором активность одного гена находится под влиянием другого гена (генов), неаллельного ему.</a:t>
            </a:r>
          </a:p>
          <a:p>
            <a:pPr lvl="1"/>
            <a:r>
              <a:rPr lang="ru-RU" sz="2500" dirty="0" smtClean="0"/>
              <a:t>Ген, подавляющий фенотипические проявления другого, называется </a:t>
            </a:r>
            <a:r>
              <a:rPr lang="ru-RU" sz="2500" b="1" i="1" dirty="0" err="1" smtClean="0">
                <a:solidFill>
                  <a:srgbClr val="7030A0"/>
                </a:solidFill>
              </a:rPr>
              <a:t>эпистатичным</a:t>
            </a:r>
            <a:r>
              <a:rPr lang="ru-RU" sz="2500" dirty="0" smtClean="0"/>
              <a:t>; </a:t>
            </a:r>
          </a:p>
          <a:p>
            <a:pPr lvl="1"/>
            <a:r>
              <a:rPr lang="ru-RU" sz="2500" dirty="0" smtClean="0"/>
              <a:t>ген, чья активность изменена или подавлена, называется </a:t>
            </a:r>
            <a:r>
              <a:rPr lang="ru-RU" sz="2500" b="1" i="1" dirty="0" err="1" smtClean="0">
                <a:solidFill>
                  <a:srgbClr val="7030A0"/>
                </a:solidFill>
              </a:rPr>
              <a:t>гипостатичным</a:t>
            </a:r>
            <a:r>
              <a:rPr lang="ru-RU" sz="2500" dirty="0" smtClean="0"/>
              <a:t>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Если </a:t>
            </a:r>
            <a:r>
              <a:rPr lang="ru-RU" dirty="0" err="1" smtClean="0">
                <a:solidFill>
                  <a:srgbClr val="7030A0"/>
                </a:solidFill>
              </a:rPr>
              <a:t>эпистатичный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ген не имеет собственного фенотипического проявления, то он называется ингибитором и обозначается буквой I.</a:t>
            </a:r>
          </a:p>
          <a:p>
            <a:r>
              <a:rPr lang="ru-RU" dirty="0" smtClean="0"/>
              <a:t>Эпистатическое взаимодействие неаллельных генов может быть доминантным и рецессивным.</a:t>
            </a:r>
          </a:p>
          <a:p>
            <a:pPr lvl="1"/>
            <a:r>
              <a:rPr lang="ru-RU" dirty="0" smtClean="0"/>
              <a:t>При доминантном </a:t>
            </a:r>
            <a:r>
              <a:rPr lang="ru-RU" dirty="0" err="1" smtClean="0"/>
              <a:t>эпистазе</a:t>
            </a:r>
            <a:r>
              <a:rPr lang="ru-RU" dirty="0" smtClean="0"/>
              <a:t> проявление </a:t>
            </a:r>
            <a:r>
              <a:rPr lang="ru-RU" dirty="0" err="1" smtClean="0"/>
              <a:t>гипостатичного</a:t>
            </a:r>
            <a:r>
              <a:rPr lang="ru-RU" dirty="0" smtClean="0"/>
              <a:t> гена (В, </a:t>
            </a:r>
            <a:r>
              <a:rPr lang="ru-RU" dirty="0" err="1" smtClean="0"/>
              <a:t>b</a:t>
            </a:r>
            <a:r>
              <a:rPr lang="ru-RU" dirty="0" smtClean="0"/>
              <a:t>) подавляется доминантным </a:t>
            </a:r>
            <a:r>
              <a:rPr lang="ru-RU" dirty="0" err="1" smtClean="0"/>
              <a:t>эпистатичным</a:t>
            </a:r>
            <a:r>
              <a:rPr lang="ru-RU" dirty="0" smtClean="0"/>
              <a:t> геном (I &gt; В, </a:t>
            </a:r>
            <a:r>
              <a:rPr lang="ru-RU" dirty="0" err="1" smtClean="0"/>
              <a:t>b</a:t>
            </a:r>
            <a:r>
              <a:rPr lang="ru-RU" dirty="0" smtClean="0"/>
              <a:t>). Расщепление по фенотипу при доминантном </a:t>
            </a:r>
            <a:r>
              <a:rPr lang="ru-RU" dirty="0" err="1" smtClean="0"/>
              <a:t>эпистазе</a:t>
            </a:r>
            <a:r>
              <a:rPr lang="ru-RU" dirty="0" smtClean="0"/>
              <a:t> может происходить в соотношении 12:3:1, 13:3, 7:6:3. </a:t>
            </a:r>
          </a:p>
          <a:p>
            <a:pPr lvl="1"/>
            <a:r>
              <a:rPr lang="ru-RU" dirty="0" smtClean="0"/>
              <a:t>Рецессивный </a:t>
            </a:r>
            <a:r>
              <a:rPr lang="ru-RU" dirty="0" err="1" smtClean="0"/>
              <a:t>эпистаз</a:t>
            </a:r>
            <a:r>
              <a:rPr lang="ru-RU" dirty="0" smtClean="0"/>
              <a:t> — это подавление рецессивным </a:t>
            </a:r>
            <a:r>
              <a:rPr lang="ru-RU" dirty="0" err="1" smtClean="0"/>
              <a:t>аллелем</a:t>
            </a:r>
            <a:r>
              <a:rPr lang="ru-RU" dirty="0" smtClean="0"/>
              <a:t> </a:t>
            </a:r>
            <a:r>
              <a:rPr lang="ru-RU" dirty="0" err="1" smtClean="0"/>
              <a:t>эпистатичного</a:t>
            </a:r>
            <a:r>
              <a:rPr lang="ru-RU" dirty="0" smtClean="0"/>
              <a:t> гена аллелей </a:t>
            </a:r>
            <a:r>
              <a:rPr lang="ru-RU" dirty="0" err="1" smtClean="0"/>
              <a:t>гипостатичного</a:t>
            </a:r>
            <a:r>
              <a:rPr lang="ru-RU" dirty="0" smtClean="0"/>
              <a:t> гена (</a:t>
            </a:r>
            <a:r>
              <a:rPr lang="ru-RU" dirty="0" err="1" smtClean="0"/>
              <a:t>i</a:t>
            </a:r>
            <a:r>
              <a:rPr lang="ru-RU" dirty="0" smtClean="0"/>
              <a:t> &gt; В, </a:t>
            </a:r>
            <a:r>
              <a:rPr lang="ru-RU" dirty="0" err="1" smtClean="0"/>
              <a:t>b</a:t>
            </a:r>
            <a:r>
              <a:rPr lang="ru-RU" dirty="0" smtClean="0"/>
              <a:t>). Расщепление по фенотипу может идти в соотношении 9:3:4, 9:7, 13:3.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xreferat.ru/image/10/1304770268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4500786" cy="33575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43372" y="285728"/>
            <a:ext cx="4483920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У свиней</a:t>
            </a:r>
          </a:p>
          <a:p>
            <a:r>
              <a:rPr lang="en-US" dirty="0" smtClean="0"/>
              <a:t>I</a:t>
            </a:r>
            <a:r>
              <a:rPr lang="ru-RU" dirty="0" smtClean="0"/>
              <a:t> - белая окраска (подавляет окраску);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- не влияет</a:t>
            </a:r>
          </a:p>
          <a:p>
            <a:r>
              <a:rPr lang="ru-RU" dirty="0" smtClean="0"/>
              <a:t> Е – чёрная окраска;</a:t>
            </a:r>
            <a:endParaRPr lang="en-US" dirty="0" smtClean="0"/>
          </a:p>
          <a:p>
            <a:r>
              <a:rPr lang="ru-RU" dirty="0" smtClean="0"/>
              <a:t> е – красная окраска</a:t>
            </a:r>
          </a:p>
          <a:p>
            <a:r>
              <a:rPr lang="ru-RU" dirty="0" smtClean="0"/>
              <a:t>Расщепление:   12 : 3 : 1</a:t>
            </a:r>
            <a:endParaRPr lang="ru-RU" dirty="0"/>
          </a:p>
        </p:txBody>
      </p:sp>
      <p:pic>
        <p:nvPicPr>
          <p:cNvPr id="79876" name="Picture 4" descr="http://www.medbiol.ru/medbiol/genetic_sk/images/ris09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7628" y="2857496"/>
            <a:ext cx="4167075" cy="37862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478632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У собак</a:t>
            </a:r>
          </a:p>
          <a:p>
            <a:r>
              <a:rPr lang="en-US" dirty="0" smtClean="0"/>
              <a:t>I</a:t>
            </a:r>
            <a:r>
              <a:rPr lang="ru-RU" dirty="0" smtClean="0"/>
              <a:t> - белая окраска (подавляет окраску);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- не влияет</a:t>
            </a:r>
          </a:p>
          <a:p>
            <a:r>
              <a:rPr lang="ru-RU" dirty="0" smtClean="0"/>
              <a:t>А – чёрная окраска;</a:t>
            </a:r>
            <a:endParaRPr lang="en-US" dirty="0" smtClean="0"/>
          </a:p>
          <a:p>
            <a:r>
              <a:rPr lang="ru-RU" dirty="0" smtClean="0"/>
              <a:t>а – коричневая окраска</a:t>
            </a:r>
          </a:p>
          <a:p>
            <a:r>
              <a:rPr lang="ru-RU" dirty="0" smtClean="0"/>
              <a:t>Расщепление:   12 : 3 : 1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558218" cy="13573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Значение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наследственности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285992"/>
            <a:ext cx="8643998" cy="323374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Наследственность обеспечивает преемственность поколений и поддерживает непрерывность жизни.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Наследственность закрепляет полезные признаки в процессе эволюции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643042" y="857232"/>
            <a:ext cx="6429420" cy="4873752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Благодарю за внимание!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2255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Законы Менделя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714488"/>
            <a:ext cx="8215402" cy="3400436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800" b="1" dirty="0" smtClean="0"/>
              <a:t>Законы Менделя — эмпирические закономерности, устанавливающие численные соотношения проявления отдельных признаков и их сочетания в гибридном потомстве при половом размножении.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ndelCOLOR18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4365169" cy="56921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6286520"/>
            <a:ext cx="2170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Портрет 1884 года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500174"/>
            <a:ext cx="3500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Грегор</a:t>
            </a:r>
            <a:r>
              <a:rPr lang="ru-RU" b="1" dirty="0" smtClean="0"/>
              <a:t> Иоганн Мендель</a:t>
            </a:r>
          </a:p>
          <a:p>
            <a:r>
              <a:rPr lang="ru-RU" b="1" dirty="0" smtClean="0"/>
              <a:t>Родился в 1922 г. в Силезии, </a:t>
            </a:r>
          </a:p>
          <a:p>
            <a:r>
              <a:rPr lang="ru-RU" b="1" dirty="0" smtClean="0"/>
              <a:t>Австрийской империи.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358246" cy="611678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1847 Мендель был посвящен в сан священника. Одновременно он обучался в теологической школе. </a:t>
            </a:r>
          </a:p>
          <a:p>
            <a:r>
              <a:rPr lang="ru-RU" dirty="0" err="1" smtClean="0"/>
              <a:t>Августинской</a:t>
            </a:r>
            <a:r>
              <a:rPr lang="ru-RU" dirty="0" smtClean="0"/>
              <a:t> монастырь св. Фомы был центром научной и культурной жизни Моравии. Помимо богатой библиотеки, он имел коллекцию минералов, опытный садик и гербарий. </a:t>
            </a:r>
          </a:p>
          <a:p>
            <a:r>
              <a:rPr lang="ru-RU" dirty="0" smtClean="0"/>
              <a:t>С 1856 </a:t>
            </a:r>
            <a:r>
              <a:rPr lang="ru-RU" dirty="0" err="1" smtClean="0"/>
              <a:t>Грегор</a:t>
            </a:r>
            <a:r>
              <a:rPr lang="ru-RU" dirty="0" smtClean="0"/>
              <a:t> Мендель начал проводить в монастырском садике опыты по скрещиванию растений (прежде всего среди тщательно отобранных сортов гороха) и выяснению закономерностей наследования признаков в потомстве гибридов.</a:t>
            </a:r>
          </a:p>
          <a:p>
            <a:r>
              <a:rPr lang="ru-RU" dirty="0" smtClean="0"/>
              <a:t> В 1863 он закончил эксперименты и в </a:t>
            </a:r>
            <a:r>
              <a:rPr lang="ru-RU" b="1" dirty="0" smtClean="0"/>
              <a:t>1865</a:t>
            </a:r>
            <a:r>
              <a:rPr lang="ru-RU" dirty="0" smtClean="0"/>
              <a:t> на двух заседаниях </a:t>
            </a:r>
            <a:r>
              <a:rPr lang="ru-RU" dirty="0" err="1" smtClean="0"/>
              <a:t>Брюннского</a:t>
            </a:r>
            <a:r>
              <a:rPr lang="ru-RU" dirty="0" smtClean="0"/>
              <a:t> общества естествоиспытателей доложил результаты своей работы.</a:t>
            </a:r>
          </a:p>
          <a:p>
            <a:r>
              <a:rPr lang="ru-RU" b="1" dirty="0" smtClean="0"/>
              <a:t>В 1866 в трудах общества вышла его статья «Опыты над растительными гибридами», которая заложила основы генетики как самостоятельной науки. </a:t>
            </a:r>
          </a:p>
          <a:p>
            <a:r>
              <a:rPr lang="ru-RU" b="1" dirty="0" smtClean="0"/>
              <a:t>Это редкий в истории знаний случай, когда одна статья знаменует собой рождение новой научной дисциплины.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55486"/>
            <a:ext cx="8429684" cy="5831034"/>
          </a:xfrm>
        </p:spPr>
        <p:txBody>
          <a:bodyPr>
            <a:normAutofit/>
          </a:bodyPr>
          <a:lstStyle/>
          <a:p>
            <a:r>
              <a:rPr lang="ru-RU" dirty="0" smtClean="0"/>
              <a:t>К середине XIX века было открыто явление </a:t>
            </a:r>
            <a:r>
              <a:rPr lang="ru-RU" dirty="0" err="1" smtClean="0"/>
              <a:t>доминантности</a:t>
            </a:r>
            <a:r>
              <a:rPr lang="ru-RU" dirty="0" smtClean="0"/>
              <a:t>, единообразие гибридов в первом поколении (все гибриды первого поколения похожи друг на друга), расщепление и комбинаторика признаков во втором поколении. </a:t>
            </a:r>
          </a:p>
          <a:p>
            <a:r>
              <a:rPr lang="ru-RU" dirty="0" smtClean="0"/>
              <a:t>Мендель, высоко оценивая работы предшественников указывал, что всеобщего закона образования и развития гибридов ими не было найдено, и их опыты не обладают достаточной достоверностью для определения численных соотношений.</a:t>
            </a:r>
          </a:p>
          <a:p>
            <a:r>
              <a:rPr lang="ru-RU" b="1" dirty="0" smtClean="0"/>
              <a:t>Нахождение такого достоверного метода и математический анализ результатов, которые помогли создать теорию наследственности является главной заслугой Менделя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717</TotalTime>
  <Words>1492</Words>
  <Application>Microsoft Office PowerPoint</Application>
  <PresentationFormat>Экран (4:3)</PresentationFormat>
  <Paragraphs>255</Paragraphs>
  <Slides>56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6" baseType="lpstr">
      <vt:lpstr>Arial Unicode MS</vt:lpstr>
      <vt:lpstr>Arial</vt:lpstr>
      <vt:lpstr>Calibri</vt:lpstr>
      <vt:lpstr>Century Schoolbook</vt:lpstr>
      <vt:lpstr>Impact</vt:lpstr>
      <vt:lpstr>Tahoma</vt:lpstr>
      <vt:lpstr>Times New Roman</vt:lpstr>
      <vt:lpstr>Wingdings</vt:lpstr>
      <vt:lpstr>Wingdings 2</vt:lpstr>
      <vt:lpstr>Эркер</vt:lpstr>
      <vt:lpstr>Общие свойства биологических систем Наследственность  </vt:lpstr>
      <vt:lpstr>Цель лекции</vt:lpstr>
      <vt:lpstr>План лекции</vt:lpstr>
      <vt:lpstr>1. Наследственность</vt:lpstr>
      <vt:lpstr>Презентация PowerPoint</vt:lpstr>
      <vt:lpstr>Законы Менделя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Закономерности наследования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выполнения  законов Менделя</vt:lpstr>
      <vt:lpstr>Взаимодействие аллельных генов</vt:lpstr>
      <vt:lpstr>Презентация PowerPoint</vt:lpstr>
      <vt:lpstr>Презентация PowerPoint</vt:lpstr>
      <vt:lpstr>Синдром  Морфана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Серповидно-клеточная анемия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неаллельных генов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Значение  наследственности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генотипа и средовых факторов в формировании фенотипа</dc:title>
  <dc:creator>Биология</dc:creator>
  <cp:lastModifiedBy>Биология</cp:lastModifiedBy>
  <cp:revision>155</cp:revision>
  <dcterms:modified xsi:type="dcterms:W3CDTF">2015-10-16T05:28:29Z</dcterms:modified>
</cp:coreProperties>
</file>