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7" r:id="rId3"/>
    <p:sldId id="258" r:id="rId4"/>
    <p:sldId id="260" r:id="rId5"/>
    <p:sldId id="273" r:id="rId6"/>
    <p:sldId id="279" r:id="rId7"/>
    <p:sldId id="280" r:id="rId8"/>
    <p:sldId id="274" r:id="rId9"/>
    <p:sldId id="281" r:id="rId10"/>
    <p:sldId id="282" r:id="rId11"/>
    <p:sldId id="283" r:id="rId12"/>
    <p:sldId id="284" r:id="rId13"/>
    <p:sldId id="285" r:id="rId14"/>
    <p:sldId id="286" r:id="rId15"/>
    <p:sldId id="287" r:id="rId16"/>
    <p:sldId id="288" r:id="rId17"/>
    <p:sldId id="289" r:id="rId18"/>
    <p:sldId id="290" r:id="rId19"/>
    <p:sldId id="278" r:id="rId20"/>
    <p:sldId id="25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5" d="100"/>
          <a:sy n="85"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7B965-D9FA-4566-8939-997A458990A4}" type="datetimeFigureOut">
              <a:rPr lang="ru-RU" smtClean="0"/>
              <a:t>23.01.2023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481F9-C850-4A5F-B4FA-A936C73F2DF2}" type="slidenum">
              <a:rPr lang="ru-RU" smtClean="0"/>
              <a:t>‹#›</a:t>
            </a:fld>
            <a:endParaRPr lang="ru-RU"/>
          </a:p>
        </p:txBody>
      </p:sp>
    </p:spTree>
    <p:extLst>
      <p:ext uri="{BB962C8B-B14F-4D97-AF65-F5344CB8AC3E}">
        <p14:creationId xmlns:p14="http://schemas.microsoft.com/office/powerpoint/2010/main" val="196178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D45BB6-23E3-4C1B-BF3D-E81331AED9B2}"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180746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D45BB6-23E3-4C1B-BF3D-E81331AED9B2}"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308547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D45BB6-23E3-4C1B-BF3D-E81331AED9B2}"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230771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D45BB6-23E3-4C1B-BF3D-E81331AED9B2}"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AAD4CD-CEEC-4BC8-88AF-9FD1F67D4E62}" type="slidenum">
              <a:rPr lang="ru-RU" smtClean="0"/>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167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D45BB6-23E3-4C1B-BF3D-E81331AED9B2}"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3703868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8D45BB6-23E3-4C1B-BF3D-E81331AED9B2}" type="datetimeFigureOut">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3432175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18D45BB6-23E3-4C1B-BF3D-E81331AED9B2}" type="datetimeFigureOut">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1119609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D45BB6-23E3-4C1B-BF3D-E81331AED9B2}"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1065445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D45BB6-23E3-4C1B-BF3D-E81331AED9B2}"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183852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D45BB6-23E3-4C1B-BF3D-E81331AED9B2}"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29076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D45BB6-23E3-4C1B-BF3D-E81331AED9B2}" type="datetimeFigureOut">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156735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D45BB6-23E3-4C1B-BF3D-E81331AED9B2}"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23753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D45BB6-23E3-4C1B-BF3D-E81331AED9B2}" type="datetimeFigureOut">
              <a:rPr lang="ru-RU" smtClean="0"/>
              <a:t>23.01.2023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408525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D45BB6-23E3-4C1B-BF3D-E81331AED9B2}" type="datetimeFigureOut">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313447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45BB6-23E3-4C1B-BF3D-E81331AED9B2}" type="datetimeFigureOut">
              <a:rPr lang="ru-RU" smtClean="0"/>
              <a:t>23.01.2023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317126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45BB6-23E3-4C1B-BF3D-E81331AED9B2}"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116468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D45BB6-23E3-4C1B-BF3D-E81331AED9B2}" type="datetimeFigureOut">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AAD4CD-CEEC-4BC8-88AF-9FD1F67D4E62}" type="slidenum">
              <a:rPr lang="ru-RU" smtClean="0"/>
              <a:t>‹#›</a:t>
            </a:fld>
            <a:endParaRPr lang="ru-RU"/>
          </a:p>
        </p:txBody>
      </p:sp>
    </p:spTree>
    <p:extLst>
      <p:ext uri="{BB962C8B-B14F-4D97-AF65-F5344CB8AC3E}">
        <p14:creationId xmlns:p14="http://schemas.microsoft.com/office/powerpoint/2010/main" val="154761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8D45BB6-23E3-4C1B-BF3D-E81331AED9B2}" type="datetimeFigureOut">
              <a:rPr lang="ru-RU" smtClean="0"/>
              <a:t>23.01.2023</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BAAD4CD-CEEC-4BC8-88AF-9FD1F67D4E62}" type="slidenum">
              <a:rPr lang="ru-RU" smtClean="0"/>
              <a:t>‹#›</a:t>
            </a:fld>
            <a:endParaRPr lang="ru-RU"/>
          </a:p>
        </p:txBody>
      </p:sp>
    </p:spTree>
    <p:extLst>
      <p:ext uri="{BB962C8B-B14F-4D97-AF65-F5344CB8AC3E}">
        <p14:creationId xmlns:p14="http://schemas.microsoft.com/office/powerpoint/2010/main" val="286110642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D38FBB-05C5-7034-2CAE-3DCA7194EE61}"/>
              </a:ext>
            </a:extLst>
          </p:cNvPr>
          <p:cNvSpPr>
            <a:spLocks noGrp="1"/>
          </p:cNvSpPr>
          <p:nvPr>
            <p:ph type="ctrTitle"/>
          </p:nvPr>
        </p:nvSpPr>
        <p:spPr>
          <a:xfrm>
            <a:off x="1375983" y="2514599"/>
            <a:ext cx="9440034" cy="1828801"/>
          </a:xfrm>
        </p:spPr>
        <p:txBody>
          <a:bodyPr>
            <a:noAutofit/>
          </a:bodyPr>
          <a:lstStyle/>
          <a:p>
            <a:r>
              <a:rPr lang="ru-RU" sz="3600" dirty="0"/>
              <a:t>Факультативные предраковые заболевания СОПР и красной каймы губ. Этиология, классификация, диагностика.</a:t>
            </a:r>
          </a:p>
        </p:txBody>
      </p:sp>
      <p:sp>
        <p:nvSpPr>
          <p:cNvPr id="3" name="Подзаголовок 2">
            <a:extLst>
              <a:ext uri="{FF2B5EF4-FFF2-40B4-BE49-F238E27FC236}">
                <a16:creationId xmlns:a16="http://schemas.microsoft.com/office/drawing/2014/main" id="{80183B0E-B159-631D-A4E9-555A21418593}"/>
              </a:ext>
            </a:extLst>
          </p:cNvPr>
          <p:cNvSpPr>
            <a:spLocks noGrp="1"/>
          </p:cNvSpPr>
          <p:nvPr>
            <p:ph type="subTitle" idx="1"/>
          </p:nvPr>
        </p:nvSpPr>
        <p:spPr>
          <a:xfrm>
            <a:off x="4509819" y="5002933"/>
            <a:ext cx="9440034" cy="1049867"/>
          </a:xfrm>
        </p:spPr>
        <p:txBody>
          <a:bodyPr>
            <a:normAutofit fontScale="25000" lnSpcReduction="20000"/>
          </a:bodyPr>
          <a:lstStyle/>
          <a:p>
            <a:pPr algn="ctr"/>
            <a:r>
              <a:rPr lang="ru-RU" sz="5600" dirty="0">
                <a:latin typeface="+mj-lt"/>
              </a:rPr>
              <a:t>Выполнил ординатор </a:t>
            </a:r>
          </a:p>
          <a:p>
            <a:pPr algn="ctr"/>
            <a:r>
              <a:rPr lang="ru-RU" sz="5600" dirty="0">
                <a:latin typeface="+mj-lt"/>
              </a:rPr>
              <a:t>кафедры стоматологии ИПО </a:t>
            </a:r>
          </a:p>
          <a:p>
            <a:pPr algn="ctr"/>
            <a:r>
              <a:rPr lang="ru-RU" sz="5600" dirty="0">
                <a:latin typeface="+mj-lt"/>
              </a:rPr>
              <a:t>по специальности  «стоматология детская»</a:t>
            </a:r>
          </a:p>
          <a:p>
            <a:pPr algn="ctr"/>
            <a:r>
              <a:rPr lang="ru-RU" sz="5600" dirty="0">
                <a:latin typeface="+mj-lt"/>
              </a:rPr>
              <a:t>Жиделева Виктория Евгеньевна</a:t>
            </a:r>
          </a:p>
          <a:p>
            <a:pPr algn="ctr"/>
            <a:r>
              <a:rPr lang="ru-RU" sz="5600" dirty="0">
                <a:latin typeface="+mj-lt"/>
              </a:rPr>
              <a:t>рецензент к.м.н., доцент </a:t>
            </a:r>
            <a:r>
              <a:rPr lang="ru-RU" sz="5600" dirty="0" err="1">
                <a:latin typeface="+mj-lt"/>
              </a:rPr>
              <a:t>Буянкина</a:t>
            </a:r>
            <a:r>
              <a:rPr lang="ru-RU" sz="5600" dirty="0">
                <a:latin typeface="+mj-lt"/>
              </a:rPr>
              <a:t> Римма Геннадьевна</a:t>
            </a:r>
          </a:p>
          <a:p>
            <a:endParaRPr lang="ru-RU" dirty="0"/>
          </a:p>
        </p:txBody>
      </p:sp>
      <p:sp>
        <p:nvSpPr>
          <p:cNvPr id="5" name="TextBox 4">
            <a:extLst>
              <a:ext uri="{FF2B5EF4-FFF2-40B4-BE49-F238E27FC236}">
                <a16:creationId xmlns:a16="http://schemas.microsoft.com/office/drawing/2014/main" id="{A9FBC9F0-11BC-381F-49D9-37B4CF36E4D9}"/>
              </a:ext>
            </a:extLst>
          </p:cNvPr>
          <p:cNvSpPr txBox="1"/>
          <p:nvPr/>
        </p:nvSpPr>
        <p:spPr>
          <a:xfrm>
            <a:off x="1470974" y="375724"/>
            <a:ext cx="9250051" cy="1477328"/>
          </a:xfrm>
          <a:prstGeom prst="rect">
            <a:avLst/>
          </a:prstGeom>
          <a:noFill/>
        </p:spPr>
        <p:txBody>
          <a:bodyPr wrap="square">
            <a:spAutoFit/>
          </a:bodyPr>
          <a:lstStyle/>
          <a:p>
            <a:pPr algn="ctr"/>
            <a:r>
              <a:rPr lang="ru-RU" dirty="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a:t>
            </a:r>
            <a:br>
              <a:rPr lang="ru-RU" dirty="0"/>
            </a:br>
            <a:r>
              <a:rPr lang="ru-RU" dirty="0"/>
              <a:t>Министерства здравоохранения Российской Федерации </a:t>
            </a:r>
            <a:br>
              <a:rPr lang="ru-RU" dirty="0"/>
            </a:br>
            <a:r>
              <a:rPr lang="ru-RU" dirty="0"/>
              <a:t>Кафедра стоматологии ИПО </a:t>
            </a:r>
          </a:p>
        </p:txBody>
      </p:sp>
      <p:sp>
        <p:nvSpPr>
          <p:cNvPr id="7" name="TextBox 6">
            <a:extLst>
              <a:ext uri="{FF2B5EF4-FFF2-40B4-BE49-F238E27FC236}">
                <a16:creationId xmlns:a16="http://schemas.microsoft.com/office/drawing/2014/main" id="{81446496-6877-6C1E-F9C3-EBA728BF2688}"/>
              </a:ext>
            </a:extLst>
          </p:cNvPr>
          <p:cNvSpPr txBox="1"/>
          <p:nvPr/>
        </p:nvSpPr>
        <p:spPr>
          <a:xfrm>
            <a:off x="2601012" y="6450630"/>
            <a:ext cx="6989974" cy="307777"/>
          </a:xfrm>
          <a:prstGeom prst="rect">
            <a:avLst/>
          </a:prstGeom>
          <a:noFill/>
        </p:spPr>
        <p:txBody>
          <a:bodyPr wrap="square">
            <a:spAutoFit/>
          </a:bodyPr>
          <a:lstStyle/>
          <a:p>
            <a:pPr algn="ctr"/>
            <a:r>
              <a:rPr lang="ru-RU" sz="1400" dirty="0">
                <a:latin typeface="+mj-lt"/>
              </a:rPr>
              <a:t>Красноярск, 2023</a:t>
            </a:r>
          </a:p>
        </p:txBody>
      </p:sp>
    </p:spTree>
    <p:extLst>
      <p:ext uri="{BB962C8B-B14F-4D97-AF65-F5344CB8AC3E}">
        <p14:creationId xmlns:p14="http://schemas.microsoft.com/office/powerpoint/2010/main" val="426206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D2F05B-4892-6EC9-2A6D-1495311B8508}"/>
              </a:ext>
            </a:extLst>
          </p:cNvPr>
          <p:cNvSpPr>
            <a:spLocks noGrp="1"/>
          </p:cNvSpPr>
          <p:nvPr>
            <p:ph type="title"/>
          </p:nvPr>
        </p:nvSpPr>
        <p:spPr/>
        <p:txBody>
          <a:bodyPr>
            <a:normAutofit fontScale="90000"/>
          </a:bodyPr>
          <a:lstStyle/>
          <a:p>
            <a:r>
              <a:rPr lang="ru-RU" dirty="0"/>
              <a:t>Хроническая язва слизистой оболочки полости рта</a:t>
            </a:r>
          </a:p>
        </p:txBody>
      </p:sp>
      <p:sp>
        <p:nvSpPr>
          <p:cNvPr id="3" name="Объект 2">
            <a:extLst>
              <a:ext uri="{FF2B5EF4-FFF2-40B4-BE49-F238E27FC236}">
                <a16:creationId xmlns:a16="http://schemas.microsoft.com/office/drawing/2014/main" id="{0BA5DBA1-4075-AFD9-0816-DEA32ECF00E4}"/>
              </a:ext>
            </a:extLst>
          </p:cNvPr>
          <p:cNvSpPr>
            <a:spLocks noGrp="1"/>
          </p:cNvSpPr>
          <p:nvPr>
            <p:ph idx="1"/>
          </p:nvPr>
        </p:nvSpPr>
        <p:spPr/>
        <p:txBody>
          <a:bodyPr>
            <a:normAutofit lnSpcReduction="10000"/>
          </a:bodyPr>
          <a:lstStyle/>
          <a:p>
            <a:pPr marL="36900" indent="0">
              <a:buNone/>
            </a:pPr>
            <a:r>
              <a:rPr lang="ru-RU" b="1" dirty="0"/>
              <a:t>Клиника</a:t>
            </a:r>
          </a:p>
          <a:p>
            <a:pPr marL="36900" indent="0">
              <a:buNone/>
            </a:pPr>
            <a:r>
              <a:rPr lang="ru-RU" dirty="0" err="1"/>
              <a:t>Декубитальная</a:t>
            </a:r>
            <a:r>
              <a:rPr lang="ru-RU" dirty="0"/>
              <a:t> язва – это болезненное образование, поэтому пациенты часто жалуются на неприятные ощущения во время приёма пищи или разговора, ощущение «инородного тела» во рту.</a:t>
            </a:r>
          </a:p>
          <a:p>
            <a:pPr marL="36900" indent="0">
              <a:buNone/>
            </a:pPr>
            <a:r>
              <a:rPr lang="ru-RU" dirty="0"/>
              <a:t>Во время осмотра врач обнаруживает наличие одного язвенного дефекта, обладающего неровными краями и покрытого специфическим серым налётом. Налёт легко удаляется при помощи шпателя, после чего язва начинает слегка кровоточить.</a:t>
            </a:r>
          </a:p>
          <a:p>
            <a:pPr marL="36900" indent="0">
              <a:buNone/>
            </a:pPr>
            <a:r>
              <a:rPr lang="ru-RU" dirty="0"/>
              <a:t>Прикосновения к очагу поражения вызывают у пациента резкую боль. Ткани вокруг пораженной области отекают и воспаляются. Лимфатические узлы, расположенные под челюстью, воспаляются и увеличиваются в размерах, а также становятся болезненными при пальпации. Дефект может начать быстро самопроизвольно заживать, если был устранен травмирующий фактор.</a:t>
            </a:r>
          </a:p>
        </p:txBody>
      </p:sp>
      <p:pic>
        <p:nvPicPr>
          <p:cNvPr id="4" name="Рисунок 3">
            <a:extLst>
              <a:ext uri="{FF2B5EF4-FFF2-40B4-BE49-F238E27FC236}">
                <a16:creationId xmlns:a16="http://schemas.microsoft.com/office/drawing/2014/main" id="{00F2E626-E7D5-B971-E9F2-FC9887A57FF9}"/>
              </a:ext>
            </a:extLst>
          </p:cNvPr>
          <p:cNvPicPr>
            <a:picLocks noChangeAspect="1"/>
          </p:cNvPicPr>
          <p:nvPr/>
        </p:nvPicPr>
        <p:blipFill>
          <a:blip r:embed="rId2"/>
          <a:stretch>
            <a:fillRect/>
          </a:stretch>
        </p:blipFill>
        <p:spPr>
          <a:xfrm>
            <a:off x="8108478" y="5300415"/>
            <a:ext cx="2286198" cy="1286367"/>
          </a:xfrm>
          <a:prstGeom prst="rect">
            <a:avLst/>
          </a:prstGeom>
        </p:spPr>
      </p:pic>
    </p:spTree>
    <p:extLst>
      <p:ext uri="{BB962C8B-B14F-4D97-AF65-F5344CB8AC3E}">
        <p14:creationId xmlns:p14="http://schemas.microsoft.com/office/powerpoint/2010/main" val="131103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E6FBE4-0BF4-A5D7-B391-CB2757BAB147}"/>
              </a:ext>
            </a:extLst>
          </p:cNvPr>
          <p:cNvSpPr>
            <a:spLocks noGrp="1"/>
          </p:cNvSpPr>
          <p:nvPr>
            <p:ph type="title"/>
          </p:nvPr>
        </p:nvSpPr>
        <p:spPr/>
        <p:txBody>
          <a:bodyPr>
            <a:normAutofit fontScale="90000"/>
          </a:bodyPr>
          <a:lstStyle/>
          <a:p>
            <a:r>
              <a:rPr lang="ru-RU" dirty="0"/>
              <a:t>Хроническая язва слизистой оболочки полости рта</a:t>
            </a:r>
          </a:p>
        </p:txBody>
      </p:sp>
      <p:sp>
        <p:nvSpPr>
          <p:cNvPr id="3" name="Объект 2">
            <a:extLst>
              <a:ext uri="{FF2B5EF4-FFF2-40B4-BE49-F238E27FC236}">
                <a16:creationId xmlns:a16="http://schemas.microsoft.com/office/drawing/2014/main" id="{7A2CA94B-8C4E-C833-2172-6ECD6D834AFF}"/>
              </a:ext>
            </a:extLst>
          </p:cNvPr>
          <p:cNvSpPr>
            <a:spLocks noGrp="1"/>
          </p:cNvSpPr>
          <p:nvPr>
            <p:ph idx="1"/>
          </p:nvPr>
        </p:nvSpPr>
        <p:spPr/>
        <p:txBody>
          <a:bodyPr/>
          <a:lstStyle/>
          <a:p>
            <a:pPr marL="36900" indent="0" algn="just">
              <a:buNone/>
            </a:pPr>
            <a:r>
              <a:rPr lang="ru-RU" b="1" i="0" dirty="0">
                <a:effectLst>
                  <a:outerShdw blurRad="38100" dist="38100" dir="2700000" algn="tl">
                    <a:srgbClr val="000000">
                      <a:alpha val="43137"/>
                    </a:srgbClr>
                  </a:outerShdw>
                </a:effectLst>
              </a:rPr>
              <a:t>Диагностика</a:t>
            </a:r>
          </a:p>
          <a:p>
            <a:pPr marL="36900" indent="0" algn="just">
              <a:buNone/>
            </a:pPr>
            <a:r>
              <a:rPr lang="ru-RU" b="0" i="0" dirty="0">
                <a:effectLst>
                  <a:outerShdw blurRad="38100" dist="38100" dir="2700000" algn="tl">
                    <a:srgbClr val="000000">
                      <a:alpha val="43137"/>
                    </a:srgbClr>
                  </a:outerShdw>
                </a:effectLst>
              </a:rPr>
              <a:t>Как правило, для диагностики заболевания достаточно сбора анамнеза и поверхностного осмотра. </a:t>
            </a:r>
            <a:r>
              <a:rPr lang="ru-RU" b="0" i="0" dirty="0" err="1">
                <a:effectLst>
                  <a:outerShdw blurRad="38100" dist="38100" dir="2700000" algn="tl">
                    <a:srgbClr val="000000">
                      <a:alpha val="43137"/>
                    </a:srgbClr>
                  </a:outerShdw>
                </a:effectLst>
              </a:rPr>
              <a:t>Декубитальную</a:t>
            </a:r>
            <a:r>
              <a:rPr lang="ru-RU" b="0" i="0" dirty="0">
                <a:effectLst>
                  <a:outerShdw blurRad="38100" dist="38100" dir="2700000" algn="tl">
                    <a:srgbClr val="000000">
                      <a:alpha val="43137"/>
                    </a:srgbClr>
                  </a:outerShdw>
                </a:effectLst>
              </a:rPr>
              <a:t> язву легко спутать с некоторыми другими заболеваниями, поэтому необходимо проводить дифференциальную диагностику – в частности, отличить язву от твёрдого шанкра, туберкулёзной и трофической язв.</a:t>
            </a:r>
          </a:p>
          <a:p>
            <a:pPr marL="36900" indent="0" algn="just">
              <a:buNone/>
            </a:pPr>
            <a:r>
              <a:rPr lang="ru-RU" b="0" i="0" dirty="0">
                <a:effectLst>
                  <a:outerShdw blurRad="38100" dist="38100" dir="2700000" algn="tl">
                    <a:srgbClr val="000000">
                      <a:alpha val="43137"/>
                    </a:srgbClr>
                  </a:outerShdw>
                </a:effectLst>
              </a:rPr>
              <a:t>Одним из главных способов дифференцировать </a:t>
            </a:r>
            <a:r>
              <a:rPr lang="ru-RU" b="0" i="0" dirty="0" err="1">
                <a:effectLst>
                  <a:outerShdw blurRad="38100" dist="38100" dir="2700000" algn="tl">
                    <a:srgbClr val="000000">
                      <a:alpha val="43137"/>
                    </a:srgbClr>
                  </a:outerShdw>
                </a:effectLst>
              </a:rPr>
              <a:t>декубитальную</a:t>
            </a:r>
            <a:r>
              <a:rPr lang="ru-RU" b="0" i="0" dirty="0">
                <a:effectLst>
                  <a:outerShdw blurRad="38100" dist="38100" dir="2700000" algn="tl">
                    <a:srgbClr val="000000">
                      <a:alpha val="43137"/>
                    </a:srgbClr>
                  </a:outerShdw>
                </a:effectLst>
              </a:rPr>
              <a:t> язву от других заболеваний является устранение провоцирующего травму фактора. Если после того, как травматизация прекратилась, новообразование не исчезло, требуется дополнительная диагностика для уточнения диагноза. Цитологический анализ – то есть анализ тканей язвы – может помочь обеспечить более точную диагностику. Для его проведения может понадобиться биопсия.</a:t>
            </a:r>
          </a:p>
          <a:p>
            <a:endParaRPr lang="ru-RU" dirty="0"/>
          </a:p>
        </p:txBody>
      </p:sp>
    </p:spTree>
    <p:extLst>
      <p:ext uri="{BB962C8B-B14F-4D97-AF65-F5344CB8AC3E}">
        <p14:creationId xmlns:p14="http://schemas.microsoft.com/office/powerpoint/2010/main" val="299517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D95A93-462F-03FA-1F94-A806B1EF038C}"/>
              </a:ext>
            </a:extLst>
          </p:cNvPr>
          <p:cNvSpPr>
            <a:spLocks noGrp="1"/>
          </p:cNvSpPr>
          <p:nvPr>
            <p:ph type="title"/>
          </p:nvPr>
        </p:nvSpPr>
        <p:spPr/>
        <p:txBody>
          <a:bodyPr>
            <a:normAutofit fontScale="90000"/>
          </a:bodyPr>
          <a:lstStyle/>
          <a:p>
            <a:r>
              <a:rPr lang="ru-RU" dirty="0"/>
              <a:t>Хроническая язва слизистой оболочки полости рта</a:t>
            </a:r>
          </a:p>
        </p:txBody>
      </p:sp>
      <p:sp>
        <p:nvSpPr>
          <p:cNvPr id="3" name="Объект 2">
            <a:extLst>
              <a:ext uri="{FF2B5EF4-FFF2-40B4-BE49-F238E27FC236}">
                <a16:creationId xmlns:a16="http://schemas.microsoft.com/office/drawing/2014/main" id="{501678F1-A6B6-7BDC-015F-42D97796AD24}"/>
              </a:ext>
            </a:extLst>
          </p:cNvPr>
          <p:cNvSpPr>
            <a:spLocks noGrp="1"/>
          </p:cNvSpPr>
          <p:nvPr>
            <p:ph idx="1"/>
          </p:nvPr>
        </p:nvSpPr>
        <p:spPr/>
        <p:txBody>
          <a:bodyPr/>
          <a:lstStyle/>
          <a:p>
            <a:pPr marL="36900" indent="0">
              <a:buNone/>
            </a:pPr>
            <a:r>
              <a:rPr lang="ru-RU" b="0" i="0" dirty="0">
                <a:effectLst>
                  <a:outerShdw blurRad="38100" dist="38100" dir="2700000" algn="tl">
                    <a:srgbClr val="000000">
                      <a:alpha val="43137"/>
                    </a:srgbClr>
                  </a:outerShdw>
                </a:effectLst>
              </a:rPr>
              <a:t>Основной целью процесса лечения </a:t>
            </a:r>
            <a:r>
              <a:rPr lang="ru-RU" b="0" i="0" dirty="0" err="1">
                <a:effectLst>
                  <a:outerShdw blurRad="38100" dist="38100" dir="2700000" algn="tl">
                    <a:srgbClr val="000000">
                      <a:alpha val="43137"/>
                    </a:srgbClr>
                  </a:outerShdw>
                </a:effectLst>
              </a:rPr>
              <a:t>декубитальной</a:t>
            </a:r>
            <a:r>
              <a:rPr lang="ru-RU" b="0" i="0" dirty="0">
                <a:effectLst>
                  <a:outerShdw blurRad="38100" dist="38100" dir="2700000" algn="tl">
                    <a:srgbClr val="000000">
                      <a:alpha val="43137"/>
                    </a:srgbClr>
                  </a:outerShdw>
                </a:effectLst>
              </a:rPr>
              <a:t> язвы является устранение фактора, провоцирующего её развитие. С этой целью рекомендуется провести полную санацию полости рта, вылечить кариозные зубы, являющиеся постоянным источником инфекции, заменить некачественные и травмирующие пломбы на новые.</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Аппликация протеолитических ферментов в течение 10 минут (0,1% Трипсин, Химотрипсин)</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Анестетики (</a:t>
            </a:r>
            <a:r>
              <a:rPr kumimoji="0" lang="ru-RU" sz="1800" b="0" i="0" u="none" strike="noStrike" kern="1200" cap="none" spc="0" normalizeH="0" baseline="0" noProof="0" dirty="0" err="1">
                <a:ln>
                  <a:noFill/>
                </a:ln>
                <a:effectLst>
                  <a:outerShdw blurRad="38100" dist="38100" dir="2700000" algn="tl">
                    <a:srgbClr val="000000">
                      <a:alpha val="43137"/>
                    </a:srgbClr>
                  </a:outerShdw>
                </a:effectLst>
                <a:uLnTx/>
                <a:uFillTx/>
                <a:ea typeface="+mn-ea"/>
                <a:cs typeface="+mn-cs"/>
              </a:rPr>
              <a:t>Лидент</a:t>
            </a:r>
            <a:r>
              <a:rPr kumimoji="0" lang="ru-RU" sz="18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 бэби, </a:t>
            </a:r>
            <a:r>
              <a:rPr kumimoji="0" lang="ru-RU" sz="1800" b="0" i="0" u="none" strike="noStrike" kern="1200" cap="none" spc="0" normalizeH="0" baseline="0" noProof="0" dirty="0" err="1">
                <a:ln>
                  <a:noFill/>
                </a:ln>
                <a:effectLst>
                  <a:outerShdw blurRad="38100" dist="38100" dir="2700000" algn="tl">
                    <a:srgbClr val="000000">
                      <a:alpha val="43137"/>
                    </a:srgbClr>
                  </a:outerShdw>
                </a:effectLst>
                <a:uLnTx/>
                <a:uFillTx/>
                <a:ea typeface="+mn-ea"/>
                <a:cs typeface="+mn-cs"/>
              </a:rPr>
              <a:t>Холисал</a:t>
            </a:r>
            <a:r>
              <a:rPr kumimoji="0" lang="ru-RU" sz="18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Антисептики (</a:t>
            </a:r>
            <a:r>
              <a:rPr kumimoji="0" lang="ru-RU" sz="1800" b="0" i="0" u="none" strike="noStrike" kern="1200" cap="none" spc="0" normalizeH="0" baseline="0" noProof="0" dirty="0" err="1">
                <a:ln>
                  <a:noFill/>
                </a:ln>
                <a:effectLst>
                  <a:outerShdw blurRad="38100" dist="38100" dir="2700000" algn="tl">
                    <a:srgbClr val="000000">
                      <a:alpha val="43137"/>
                    </a:srgbClr>
                  </a:outerShdw>
                </a:effectLst>
                <a:uLnTx/>
                <a:uFillTx/>
                <a:ea typeface="+mn-ea"/>
                <a:cs typeface="+mn-cs"/>
              </a:rPr>
              <a:t>Мирамистин</a:t>
            </a:r>
            <a:r>
              <a:rPr kumimoji="0" lang="ru-RU" sz="18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 1% р-р перекиси водорода)</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Кератопластики (Масло облепихи, шиповника)</a:t>
            </a:r>
          </a:p>
          <a:p>
            <a:pPr marL="36900" indent="0">
              <a:buNone/>
            </a:pPr>
            <a:endParaRPr lang="ru-RU" dirty="0">
              <a:effectLst>
                <a:outerShdw blurRad="38100" dist="38100" dir="2700000" algn="tl">
                  <a:srgbClr val="000000">
                    <a:alpha val="43137"/>
                  </a:srgbClr>
                </a:outerShdw>
              </a:effectLst>
            </a:endParaRPr>
          </a:p>
        </p:txBody>
      </p:sp>
      <p:pic>
        <p:nvPicPr>
          <p:cNvPr id="4" name="Рисунок 3">
            <a:extLst>
              <a:ext uri="{FF2B5EF4-FFF2-40B4-BE49-F238E27FC236}">
                <a16:creationId xmlns:a16="http://schemas.microsoft.com/office/drawing/2014/main" id="{F9843D24-5A05-8175-CCF0-F2422E52CD17}"/>
              </a:ext>
            </a:extLst>
          </p:cNvPr>
          <p:cNvPicPr>
            <a:picLocks noChangeAspect="1"/>
          </p:cNvPicPr>
          <p:nvPr/>
        </p:nvPicPr>
        <p:blipFill>
          <a:blip r:embed="rId2"/>
          <a:stretch>
            <a:fillRect/>
          </a:stretch>
        </p:blipFill>
        <p:spPr>
          <a:xfrm>
            <a:off x="721659" y="3585883"/>
            <a:ext cx="3343835" cy="3343835"/>
          </a:xfrm>
          <a:prstGeom prst="rect">
            <a:avLst/>
          </a:prstGeom>
        </p:spPr>
      </p:pic>
      <p:pic>
        <p:nvPicPr>
          <p:cNvPr id="5" name="Рисунок 4">
            <a:extLst>
              <a:ext uri="{FF2B5EF4-FFF2-40B4-BE49-F238E27FC236}">
                <a16:creationId xmlns:a16="http://schemas.microsoft.com/office/drawing/2014/main" id="{85C16C6A-E9D1-1828-85B6-0CD31603C615}"/>
              </a:ext>
            </a:extLst>
          </p:cNvPr>
          <p:cNvPicPr>
            <a:picLocks noChangeAspect="1"/>
          </p:cNvPicPr>
          <p:nvPr/>
        </p:nvPicPr>
        <p:blipFill>
          <a:blip r:embed="rId3"/>
          <a:stretch>
            <a:fillRect/>
          </a:stretch>
        </p:blipFill>
        <p:spPr>
          <a:xfrm>
            <a:off x="4402791" y="4624351"/>
            <a:ext cx="3638550" cy="1736108"/>
          </a:xfrm>
          <a:prstGeom prst="rect">
            <a:avLst/>
          </a:prstGeom>
        </p:spPr>
      </p:pic>
      <p:pic>
        <p:nvPicPr>
          <p:cNvPr id="6" name="Рисунок 5">
            <a:extLst>
              <a:ext uri="{FF2B5EF4-FFF2-40B4-BE49-F238E27FC236}">
                <a16:creationId xmlns:a16="http://schemas.microsoft.com/office/drawing/2014/main" id="{9A253E68-3289-D7F2-4359-0955C5A796A7}"/>
              </a:ext>
            </a:extLst>
          </p:cNvPr>
          <p:cNvPicPr>
            <a:picLocks noChangeAspect="1"/>
          </p:cNvPicPr>
          <p:nvPr/>
        </p:nvPicPr>
        <p:blipFill>
          <a:blip r:embed="rId4"/>
          <a:stretch>
            <a:fillRect/>
          </a:stretch>
        </p:blipFill>
        <p:spPr>
          <a:xfrm>
            <a:off x="9058296" y="4214037"/>
            <a:ext cx="1493163" cy="2146422"/>
          </a:xfrm>
          <a:prstGeom prst="rect">
            <a:avLst/>
          </a:prstGeom>
        </p:spPr>
      </p:pic>
    </p:spTree>
    <p:extLst>
      <p:ext uri="{BB962C8B-B14F-4D97-AF65-F5344CB8AC3E}">
        <p14:creationId xmlns:p14="http://schemas.microsoft.com/office/powerpoint/2010/main" val="26484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3F1810-B7E4-F927-1095-E7C59C98F271}"/>
              </a:ext>
            </a:extLst>
          </p:cNvPr>
          <p:cNvSpPr>
            <a:spLocks noGrp="1"/>
          </p:cNvSpPr>
          <p:nvPr>
            <p:ph type="title"/>
          </p:nvPr>
        </p:nvSpPr>
        <p:spPr/>
        <p:txBody>
          <a:bodyPr/>
          <a:lstStyle/>
          <a:p>
            <a:r>
              <a:rPr lang="ru-RU" dirty="0"/>
              <a:t>Актинический хейлит</a:t>
            </a:r>
          </a:p>
        </p:txBody>
      </p:sp>
      <p:sp>
        <p:nvSpPr>
          <p:cNvPr id="3" name="Объект 2">
            <a:extLst>
              <a:ext uri="{FF2B5EF4-FFF2-40B4-BE49-F238E27FC236}">
                <a16:creationId xmlns:a16="http://schemas.microsoft.com/office/drawing/2014/main" id="{0F0099A4-867C-8C9F-E450-E18CC2E3E710}"/>
              </a:ext>
            </a:extLst>
          </p:cNvPr>
          <p:cNvSpPr>
            <a:spLocks noGrp="1"/>
          </p:cNvSpPr>
          <p:nvPr>
            <p:ph idx="1"/>
          </p:nvPr>
        </p:nvSpPr>
        <p:spPr/>
        <p:txBody>
          <a:bodyPr/>
          <a:lstStyle/>
          <a:p>
            <a:pPr marL="36900" indent="0" algn="ctr">
              <a:buNone/>
            </a:pPr>
            <a:r>
              <a:rPr lang="ru-RU" dirty="0"/>
              <a:t>Актинический хейлит – это воспалительный процесс, поражающий губы у пациентов, обладающих высокой чувствительностью к ультрафиолету. </a:t>
            </a:r>
          </a:p>
          <a:p>
            <a:pPr marL="36900" indent="0">
              <a:buNone/>
            </a:pPr>
            <a:r>
              <a:rPr lang="ru-RU" dirty="0"/>
              <a:t>Основным </a:t>
            </a:r>
            <a:r>
              <a:rPr lang="ru-RU" b="1" dirty="0"/>
              <a:t>этиологическим</a:t>
            </a:r>
            <a:r>
              <a:rPr lang="ru-RU" dirty="0"/>
              <a:t> фактором является воздействие ультрафиолетовых лучей при наличии повышенной чувствительности к солнечной инсоляции.</a:t>
            </a:r>
          </a:p>
          <a:p>
            <a:pPr marL="36900" indent="0">
              <a:buNone/>
            </a:pPr>
            <a:r>
              <a:rPr lang="ru-RU" dirty="0"/>
              <a:t>Чаще всего возникает у детей, поскольку они, как правило, дольше находятся на улице в солнечную погоду.</a:t>
            </a:r>
          </a:p>
        </p:txBody>
      </p:sp>
      <p:pic>
        <p:nvPicPr>
          <p:cNvPr id="4" name="Рисунок 3">
            <a:extLst>
              <a:ext uri="{FF2B5EF4-FFF2-40B4-BE49-F238E27FC236}">
                <a16:creationId xmlns:a16="http://schemas.microsoft.com/office/drawing/2014/main" id="{77CBF290-7E90-5291-23F6-0A6ABCC1CB68}"/>
              </a:ext>
            </a:extLst>
          </p:cNvPr>
          <p:cNvPicPr>
            <a:picLocks noChangeAspect="1"/>
          </p:cNvPicPr>
          <p:nvPr/>
        </p:nvPicPr>
        <p:blipFill>
          <a:blip r:embed="rId2"/>
          <a:stretch>
            <a:fillRect/>
          </a:stretch>
        </p:blipFill>
        <p:spPr>
          <a:xfrm>
            <a:off x="6434418" y="3761824"/>
            <a:ext cx="4305300" cy="2583180"/>
          </a:xfrm>
          <a:prstGeom prst="rect">
            <a:avLst/>
          </a:prstGeom>
        </p:spPr>
      </p:pic>
    </p:spTree>
    <p:extLst>
      <p:ext uri="{BB962C8B-B14F-4D97-AF65-F5344CB8AC3E}">
        <p14:creationId xmlns:p14="http://schemas.microsoft.com/office/powerpoint/2010/main" val="30552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97E785-0FB2-F5E7-3FC4-989BD8EE1C2B}"/>
              </a:ext>
            </a:extLst>
          </p:cNvPr>
          <p:cNvSpPr>
            <a:spLocks noGrp="1"/>
          </p:cNvSpPr>
          <p:nvPr>
            <p:ph type="title"/>
          </p:nvPr>
        </p:nvSpPr>
        <p:spPr/>
        <p:txBody>
          <a:bodyPr/>
          <a:lstStyle/>
          <a:p>
            <a:r>
              <a:rPr lang="ru-RU" dirty="0"/>
              <a:t>Актинический хейлит</a:t>
            </a:r>
          </a:p>
        </p:txBody>
      </p:sp>
      <p:sp>
        <p:nvSpPr>
          <p:cNvPr id="3" name="Объект 2">
            <a:extLst>
              <a:ext uri="{FF2B5EF4-FFF2-40B4-BE49-F238E27FC236}">
                <a16:creationId xmlns:a16="http://schemas.microsoft.com/office/drawing/2014/main" id="{5654C173-A33F-D9DC-C63C-6131EAD364F0}"/>
              </a:ext>
            </a:extLst>
          </p:cNvPr>
          <p:cNvSpPr>
            <a:spLocks noGrp="1"/>
          </p:cNvSpPr>
          <p:nvPr>
            <p:ph idx="1"/>
          </p:nvPr>
        </p:nvSpPr>
        <p:spPr/>
        <p:txBody>
          <a:bodyPr>
            <a:normAutofit fontScale="92500" lnSpcReduction="20000"/>
          </a:bodyPr>
          <a:lstStyle/>
          <a:p>
            <a:pPr marL="36900" indent="0">
              <a:buNone/>
            </a:pPr>
            <a:r>
              <a:rPr lang="ru-RU" b="1" dirty="0"/>
              <a:t>Клиника</a:t>
            </a:r>
          </a:p>
          <a:p>
            <a:pPr marL="36900" indent="0">
              <a:buNone/>
            </a:pPr>
            <a:r>
              <a:rPr lang="ru-RU" dirty="0"/>
              <a:t>По клиническому течению различают две формы заболевания: экссудативную и сухую. При экссудативной форме больных беспокоит зуд, жжение губы, появление эрозий, корок. При осмотре красная кайма нижней губы слегка отечна, гиперемирована. Могут наблюдаться мелкие пузырьки или эрозии после их вскрытия, корочки. При таких изменениях появляется боль. Клиническая картина этой формы хейлита напоминает экссудативную форму контактного аллергического хейлита. Однако в качестве сенсибилизирующего фактора выступает солнечная инсоляция. </a:t>
            </a:r>
          </a:p>
          <a:p>
            <a:pPr marL="36900" indent="0">
              <a:buNone/>
            </a:pPr>
            <a:r>
              <a:rPr lang="ru-RU" dirty="0"/>
              <a:t>Сухая форма актинического хейлита проявляется сухостью губы, жжением, иногда болью. При осмотре отмечаются эритема губы, мелкие чешуйки беловато-серого цвета. В последующем возможно появление ссадин, эрозий. </a:t>
            </a:r>
          </a:p>
          <a:p>
            <a:pPr marL="36900" indent="0">
              <a:buNone/>
            </a:pPr>
            <a:r>
              <a:rPr lang="ru-RU" dirty="0" err="1"/>
              <a:t>Озлокачествление</a:t>
            </a:r>
            <a:r>
              <a:rPr lang="ru-RU" dirty="0"/>
              <a:t> актинического хейлита возможно при условии длительного существования заболевания, присоединения других раздражающих факторов: пыли, влажности и др. </a:t>
            </a:r>
          </a:p>
        </p:txBody>
      </p:sp>
      <p:pic>
        <p:nvPicPr>
          <p:cNvPr id="4" name="Рисунок 3">
            <a:extLst>
              <a:ext uri="{FF2B5EF4-FFF2-40B4-BE49-F238E27FC236}">
                <a16:creationId xmlns:a16="http://schemas.microsoft.com/office/drawing/2014/main" id="{E43FF930-DF04-A88C-6CA8-4298F80B328E}"/>
              </a:ext>
            </a:extLst>
          </p:cNvPr>
          <p:cNvPicPr>
            <a:picLocks noChangeAspect="1"/>
          </p:cNvPicPr>
          <p:nvPr/>
        </p:nvPicPr>
        <p:blipFill>
          <a:blip r:embed="rId2"/>
          <a:stretch>
            <a:fillRect/>
          </a:stretch>
        </p:blipFill>
        <p:spPr>
          <a:xfrm>
            <a:off x="8055349" y="5301556"/>
            <a:ext cx="2388534" cy="1448868"/>
          </a:xfrm>
          <a:prstGeom prst="rect">
            <a:avLst/>
          </a:prstGeom>
        </p:spPr>
      </p:pic>
    </p:spTree>
    <p:extLst>
      <p:ext uri="{BB962C8B-B14F-4D97-AF65-F5344CB8AC3E}">
        <p14:creationId xmlns:p14="http://schemas.microsoft.com/office/powerpoint/2010/main" val="421281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BCE65B-A646-EF43-B4DF-FAFF663359D8}"/>
              </a:ext>
            </a:extLst>
          </p:cNvPr>
          <p:cNvSpPr>
            <a:spLocks noGrp="1"/>
          </p:cNvSpPr>
          <p:nvPr>
            <p:ph type="title"/>
          </p:nvPr>
        </p:nvSpPr>
        <p:spPr/>
        <p:txBody>
          <a:bodyPr/>
          <a:lstStyle/>
          <a:p>
            <a:r>
              <a:rPr lang="ru-RU" dirty="0"/>
              <a:t>Актинический хейлит</a:t>
            </a:r>
          </a:p>
        </p:txBody>
      </p:sp>
      <p:sp>
        <p:nvSpPr>
          <p:cNvPr id="3" name="Объект 2">
            <a:extLst>
              <a:ext uri="{FF2B5EF4-FFF2-40B4-BE49-F238E27FC236}">
                <a16:creationId xmlns:a16="http://schemas.microsoft.com/office/drawing/2014/main" id="{FCBE4D54-E1A4-5FD7-BB1A-5B3BD9B7D18D}"/>
              </a:ext>
            </a:extLst>
          </p:cNvPr>
          <p:cNvSpPr>
            <a:spLocks noGrp="1"/>
          </p:cNvSpPr>
          <p:nvPr>
            <p:ph idx="1"/>
          </p:nvPr>
        </p:nvSpPr>
        <p:spPr/>
        <p:txBody>
          <a:bodyPr/>
          <a:lstStyle/>
          <a:p>
            <a:pPr marL="36900" indent="0">
              <a:buNone/>
            </a:pPr>
            <a:r>
              <a:rPr lang="ru-RU" b="1" i="0" dirty="0">
                <a:effectLst>
                  <a:outerShdw blurRad="38100" dist="38100" dir="2700000" algn="tl">
                    <a:srgbClr val="000000">
                      <a:alpha val="43137"/>
                    </a:srgbClr>
                  </a:outerShdw>
                </a:effectLst>
              </a:rPr>
              <a:t>Лечение</a:t>
            </a:r>
          </a:p>
          <a:p>
            <a:pPr marL="36900" indent="0">
              <a:buNone/>
            </a:pPr>
            <a:r>
              <a:rPr lang="ru-RU" b="0" i="0" dirty="0">
                <a:effectLst>
                  <a:outerShdw blurRad="38100" dist="38100" dir="2700000" algn="tl">
                    <a:srgbClr val="000000">
                      <a:alpha val="43137"/>
                    </a:srgbClr>
                  </a:outerShdw>
                </a:effectLst>
              </a:rPr>
              <a:t>Поскольку актинический хейлит является аллергическим заболеванием, необходимо в первую очередь исключить или сильно ограничить контакт пациента с аллергеном. В данном случае – как можно меньше бывать на солнце.</a:t>
            </a:r>
          </a:p>
          <a:p>
            <a:pPr marL="36900" indent="0">
              <a:buNone/>
            </a:pPr>
            <a:r>
              <a:rPr lang="ru-RU" dirty="0"/>
              <a:t>Местно используют мази с кортикостероидами (гидрокортизоновая, </a:t>
            </a:r>
            <a:r>
              <a:rPr lang="ru-RU" dirty="0" err="1"/>
              <a:t>преднизолоновая</a:t>
            </a:r>
            <a:r>
              <a:rPr lang="ru-RU" dirty="0"/>
              <a:t> и др.). </a:t>
            </a:r>
          </a:p>
          <a:p>
            <a:pPr marL="36900" indent="0">
              <a:buNone/>
            </a:pPr>
            <a:r>
              <a:rPr lang="ru-RU" dirty="0"/>
              <a:t>Внутрь назначают витамины группы В (В2, В6.), РР.</a:t>
            </a:r>
          </a:p>
          <a:p>
            <a:pPr marL="36900" indent="0">
              <a:buNone/>
            </a:pPr>
            <a:r>
              <a:rPr lang="ru-RU" dirty="0"/>
              <a:t>С целью профилактики актинического хейлита целесообразно использовать </a:t>
            </a:r>
            <a:r>
              <a:rPr lang="ru-RU" dirty="0" err="1"/>
              <a:t>фотозащитные</a:t>
            </a:r>
            <a:r>
              <a:rPr lang="ru-RU" dirty="0"/>
              <a:t> кремы, бальзамы.</a:t>
            </a:r>
            <a:endParaRPr lang="ru-RU" dirty="0">
              <a:effectLst>
                <a:outerShdw blurRad="38100" dist="38100" dir="2700000" algn="tl">
                  <a:srgbClr val="000000">
                    <a:alpha val="43137"/>
                  </a:srgbClr>
                </a:outerShdw>
              </a:effectLst>
            </a:endParaRPr>
          </a:p>
        </p:txBody>
      </p:sp>
      <p:pic>
        <p:nvPicPr>
          <p:cNvPr id="4" name="Рисунок 3">
            <a:extLst>
              <a:ext uri="{FF2B5EF4-FFF2-40B4-BE49-F238E27FC236}">
                <a16:creationId xmlns:a16="http://schemas.microsoft.com/office/drawing/2014/main" id="{5B3F6708-FF0A-D71F-115F-9A39CA9BD233}"/>
              </a:ext>
            </a:extLst>
          </p:cNvPr>
          <p:cNvPicPr>
            <a:picLocks noChangeAspect="1"/>
          </p:cNvPicPr>
          <p:nvPr/>
        </p:nvPicPr>
        <p:blipFill>
          <a:blip r:embed="rId2"/>
          <a:stretch>
            <a:fillRect/>
          </a:stretch>
        </p:blipFill>
        <p:spPr>
          <a:xfrm>
            <a:off x="7194178" y="4811816"/>
            <a:ext cx="1900506" cy="1900506"/>
          </a:xfrm>
          <a:prstGeom prst="rect">
            <a:avLst/>
          </a:prstGeom>
        </p:spPr>
      </p:pic>
      <p:pic>
        <p:nvPicPr>
          <p:cNvPr id="5" name="Рисунок 4">
            <a:extLst>
              <a:ext uri="{FF2B5EF4-FFF2-40B4-BE49-F238E27FC236}">
                <a16:creationId xmlns:a16="http://schemas.microsoft.com/office/drawing/2014/main" id="{76CDC314-83A7-4FFE-7266-5CA7D77148E4}"/>
              </a:ext>
            </a:extLst>
          </p:cNvPr>
          <p:cNvPicPr>
            <a:picLocks noChangeAspect="1"/>
          </p:cNvPicPr>
          <p:nvPr/>
        </p:nvPicPr>
        <p:blipFill>
          <a:blip r:embed="rId3"/>
          <a:stretch>
            <a:fillRect/>
          </a:stretch>
        </p:blipFill>
        <p:spPr>
          <a:xfrm>
            <a:off x="5189445" y="4811816"/>
            <a:ext cx="1650626" cy="1900507"/>
          </a:xfrm>
          <a:prstGeom prst="rect">
            <a:avLst/>
          </a:prstGeom>
        </p:spPr>
      </p:pic>
    </p:spTree>
    <p:extLst>
      <p:ext uri="{BB962C8B-B14F-4D97-AF65-F5344CB8AC3E}">
        <p14:creationId xmlns:p14="http://schemas.microsoft.com/office/powerpoint/2010/main" val="274728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1378E8-5720-CA44-3007-6F27CD560C32}"/>
              </a:ext>
            </a:extLst>
          </p:cNvPr>
          <p:cNvSpPr>
            <a:spLocks noGrp="1"/>
          </p:cNvSpPr>
          <p:nvPr>
            <p:ph type="title"/>
          </p:nvPr>
        </p:nvSpPr>
        <p:spPr/>
        <p:txBody>
          <a:bodyPr/>
          <a:lstStyle/>
          <a:p>
            <a:r>
              <a:rPr lang="ru-RU" dirty="0"/>
              <a:t>Метеорологический хейлит</a:t>
            </a:r>
          </a:p>
        </p:txBody>
      </p:sp>
      <p:sp>
        <p:nvSpPr>
          <p:cNvPr id="3" name="Объект 2">
            <a:extLst>
              <a:ext uri="{FF2B5EF4-FFF2-40B4-BE49-F238E27FC236}">
                <a16:creationId xmlns:a16="http://schemas.microsoft.com/office/drawing/2014/main" id="{5F01BA50-1134-96FB-4D3D-4362AEED5FCA}"/>
              </a:ext>
            </a:extLst>
          </p:cNvPr>
          <p:cNvSpPr>
            <a:spLocks noGrp="1"/>
          </p:cNvSpPr>
          <p:nvPr>
            <p:ph idx="1"/>
          </p:nvPr>
        </p:nvSpPr>
        <p:spPr/>
        <p:txBody>
          <a:bodyPr/>
          <a:lstStyle/>
          <a:p>
            <a:pPr marL="36900" indent="0" algn="ctr">
              <a:buNone/>
            </a:pPr>
            <a:r>
              <a:rPr lang="ru-RU" sz="1600" dirty="0"/>
              <a:t>Метеорологический хейлит – это хроническое заболевание, поражающее кожу губ и имеющее воспалительный характер.</a:t>
            </a:r>
          </a:p>
          <a:p>
            <a:pPr marL="36900" indent="0">
              <a:buNone/>
            </a:pPr>
            <a:r>
              <a:rPr lang="ru-RU" sz="1600" b="1" dirty="0"/>
              <a:t>Этиология. </a:t>
            </a:r>
            <a:r>
              <a:rPr lang="ru-RU" sz="1600" dirty="0"/>
              <a:t>Солнечная инсоляция и другие метеорологические факторы (влажность, ветер, холод и др.). Кроме указанных факторов, признаются конституциональные особенности, наличие других предрасполагающих заболеваний (себорея, нейродермит и др.). Заболевание может наблюдаться в любое время года. Метеорологический хейлит чаще встречается у взрослых, но может быть и у детей, которые занимаются такими видами спорта, как велосипедный, лыжный, биатлон, гребля, а также у детей, проживающих в северных регионах. </a:t>
            </a:r>
          </a:p>
          <a:p>
            <a:pPr marL="36900" indent="0">
              <a:buNone/>
            </a:pPr>
            <a:endParaRPr lang="ru-RU" dirty="0"/>
          </a:p>
        </p:txBody>
      </p:sp>
      <p:pic>
        <p:nvPicPr>
          <p:cNvPr id="6" name="Рисунок 5">
            <a:extLst>
              <a:ext uri="{FF2B5EF4-FFF2-40B4-BE49-F238E27FC236}">
                <a16:creationId xmlns:a16="http://schemas.microsoft.com/office/drawing/2014/main" id="{AF533D27-4F4F-199D-D3CC-9029A2AA305D}"/>
              </a:ext>
            </a:extLst>
          </p:cNvPr>
          <p:cNvPicPr>
            <a:picLocks noChangeAspect="1"/>
          </p:cNvPicPr>
          <p:nvPr/>
        </p:nvPicPr>
        <p:blipFill>
          <a:blip r:embed="rId2"/>
          <a:stretch>
            <a:fillRect/>
          </a:stretch>
        </p:blipFill>
        <p:spPr>
          <a:xfrm>
            <a:off x="1029820" y="4066366"/>
            <a:ext cx="3927662" cy="2182034"/>
          </a:xfrm>
          <a:prstGeom prst="rect">
            <a:avLst/>
          </a:prstGeom>
        </p:spPr>
      </p:pic>
      <p:pic>
        <p:nvPicPr>
          <p:cNvPr id="7" name="Рисунок 6">
            <a:extLst>
              <a:ext uri="{FF2B5EF4-FFF2-40B4-BE49-F238E27FC236}">
                <a16:creationId xmlns:a16="http://schemas.microsoft.com/office/drawing/2014/main" id="{230C7EAB-3528-540B-978F-7B96E98E58EF}"/>
              </a:ext>
            </a:extLst>
          </p:cNvPr>
          <p:cNvPicPr>
            <a:picLocks noChangeAspect="1"/>
          </p:cNvPicPr>
          <p:nvPr/>
        </p:nvPicPr>
        <p:blipFill>
          <a:blip r:embed="rId3"/>
          <a:stretch>
            <a:fillRect/>
          </a:stretch>
        </p:blipFill>
        <p:spPr>
          <a:xfrm>
            <a:off x="5505139" y="4066366"/>
            <a:ext cx="3253379" cy="2160786"/>
          </a:xfrm>
          <a:prstGeom prst="rect">
            <a:avLst/>
          </a:prstGeom>
        </p:spPr>
      </p:pic>
    </p:spTree>
    <p:extLst>
      <p:ext uri="{BB962C8B-B14F-4D97-AF65-F5344CB8AC3E}">
        <p14:creationId xmlns:p14="http://schemas.microsoft.com/office/powerpoint/2010/main" val="3448224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7EC023-2EFA-7F08-6A77-07302D416E92}"/>
              </a:ext>
            </a:extLst>
          </p:cNvPr>
          <p:cNvSpPr>
            <a:spLocks noGrp="1"/>
          </p:cNvSpPr>
          <p:nvPr>
            <p:ph type="title"/>
          </p:nvPr>
        </p:nvSpPr>
        <p:spPr/>
        <p:txBody>
          <a:bodyPr/>
          <a:lstStyle/>
          <a:p>
            <a:r>
              <a:rPr lang="ru-RU" dirty="0"/>
              <a:t>Метеорологический хейлит</a:t>
            </a:r>
          </a:p>
        </p:txBody>
      </p:sp>
      <p:sp>
        <p:nvSpPr>
          <p:cNvPr id="3" name="Объект 2">
            <a:extLst>
              <a:ext uri="{FF2B5EF4-FFF2-40B4-BE49-F238E27FC236}">
                <a16:creationId xmlns:a16="http://schemas.microsoft.com/office/drawing/2014/main" id="{5A2D8945-418C-FCBF-709E-78DCAFE971B7}"/>
              </a:ext>
            </a:extLst>
          </p:cNvPr>
          <p:cNvSpPr>
            <a:spLocks noGrp="1"/>
          </p:cNvSpPr>
          <p:nvPr>
            <p:ph idx="1"/>
          </p:nvPr>
        </p:nvSpPr>
        <p:spPr/>
        <p:txBody>
          <a:bodyPr/>
          <a:lstStyle/>
          <a:p>
            <a:pPr marL="36900" indent="0">
              <a:buNone/>
            </a:pPr>
            <a:r>
              <a:rPr lang="ru-RU" b="1" dirty="0"/>
              <a:t>Клиническая картина </a:t>
            </a:r>
          </a:p>
          <a:p>
            <a:pPr marL="36900" indent="0">
              <a:buNone/>
            </a:pPr>
            <a:r>
              <a:rPr lang="ru-RU" dirty="0"/>
              <a:t>Больные предъявляют жалобы на сухость губ, чувство стягивания, шелушение. Красная кайма губ слегка гиперемирована, инфильтрирована, покрыта мелкими чешуйками. Слизистая оболочка и кожа губ не подвергаются изменениям.</a:t>
            </a:r>
          </a:p>
          <a:p>
            <a:pPr marL="36900" indent="0">
              <a:buNone/>
            </a:pPr>
            <a:r>
              <a:rPr lang="ru-RU" dirty="0"/>
              <a:t>Гистологически в эпителии определяется гиперплазия с очаговым ороговением, инфильтрация стромы.</a:t>
            </a:r>
          </a:p>
          <a:p>
            <a:endParaRPr lang="ru-RU" dirty="0"/>
          </a:p>
        </p:txBody>
      </p:sp>
      <p:pic>
        <p:nvPicPr>
          <p:cNvPr id="5" name="Рисунок 4">
            <a:extLst>
              <a:ext uri="{FF2B5EF4-FFF2-40B4-BE49-F238E27FC236}">
                <a16:creationId xmlns:a16="http://schemas.microsoft.com/office/drawing/2014/main" id="{15889D93-52F6-EC7A-9AB4-0D160DB0B405}"/>
              </a:ext>
            </a:extLst>
          </p:cNvPr>
          <p:cNvPicPr>
            <a:picLocks noChangeAspect="1"/>
          </p:cNvPicPr>
          <p:nvPr/>
        </p:nvPicPr>
        <p:blipFill>
          <a:blip r:embed="rId2"/>
          <a:stretch>
            <a:fillRect/>
          </a:stretch>
        </p:blipFill>
        <p:spPr>
          <a:xfrm>
            <a:off x="1090612" y="4219575"/>
            <a:ext cx="4153741" cy="2147899"/>
          </a:xfrm>
          <a:prstGeom prst="rect">
            <a:avLst/>
          </a:prstGeom>
        </p:spPr>
      </p:pic>
    </p:spTree>
    <p:extLst>
      <p:ext uri="{BB962C8B-B14F-4D97-AF65-F5344CB8AC3E}">
        <p14:creationId xmlns:p14="http://schemas.microsoft.com/office/powerpoint/2010/main" val="364695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C3B571-7D85-6673-D740-E1388DC41DF1}"/>
              </a:ext>
            </a:extLst>
          </p:cNvPr>
          <p:cNvSpPr>
            <a:spLocks noGrp="1"/>
          </p:cNvSpPr>
          <p:nvPr>
            <p:ph type="title"/>
          </p:nvPr>
        </p:nvSpPr>
        <p:spPr/>
        <p:txBody>
          <a:bodyPr/>
          <a:lstStyle/>
          <a:p>
            <a:r>
              <a:rPr lang="ru-RU" dirty="0"/>
              <a:t>Метеорологический хейлит</a:t>
            </a:r>
          </a:p>
        </p:txBody>
      </p:sp>
      <p:sp>
        <p:nvSpPr>
          <p:cNvPr id="3" name="Объект 2">
            <a:extLst>
              <a:ext uri="{FF2B5EF4-FFF2-40B4-BE49-F238E27FC236}">
                <a16:creationId xmlns:a16="http://schemas.microsoft.com/office/drawing/2014/main" id="{985CDF2A-4DFC-675D-5DB5-7D3429CEB0F8}"/>
              </a:ext>
            </a:extLst>
          </p:cNvPr>
          <p:cNvSpPr>
            <a:spLocks noGrp="1"/>
          </p:cNvSpPr>
          <p:nvPr>
            <p:ph idx="1"/>
          </p:nvPr>
        </p:nvSpPr>
        <p:spPr/>
        <p:txBody>
          <a:bodyPr>
            <a:normAutofit/>
          </a:bodyPr>
          <a:lstStyle/>
          <a:p>
            <a:pPr marL="36900" indent="0">
              <a:buNone/>
            </a:pPr>
            <a:r>
              <a:rPr lang="ru-RU" sz="1600" b="0" i="0" dirty="0">
                <a:effectLst>
                  <a:outerShdw blurRad="38100" dist="38100" dir="2700000" algn="tl">
                    <a:srgbClr val="000000">
                      <a:alpha val="43137"/>
                    </a:srgbClr>
                  </a:outerShdw>
                </a:effectLst>
              </a:rPr>
              <a:t>Процесс диагностики заболевания включает в себя, в первую очередь, сбор жалоб пациента и внимательный внешний. Несмотря на внешнюю простоту, данная процедура очень важна, поскольку позволяет дифференцировать метеорологический хейлит от других типов патологии – а, значит, и использовать более эффективную методику лечения.</a:t>
            </a:r>
          </a:p>
          <a:p>
            <a:pPr marL="36900" indent="0">
              <a:buNone/>
            </a:pPr>
            <a:r>
              <a:rPr lang="ru-RU" sz="1600" dirty="0">
                <a:effectLst>
                  <a:outerShdw blurRad="38100" dist="38100" dir="2700000" algn="tl">
                    <a:srgbClr val="000000">
                      <a:alpha val="43137"/>
                    </a:srgbClr>
                  </a:outerShdw>
                </a:effectLst>
              </a:rPr>
              <a:t>Лечение.</a:t>
            </a:r>
          </a:p>
          <a:p>
            <a:pPr marL="36900" indent="0">
              <a:buNone/>
            </a:pPr>
            <a:r>
              <a:rPr lang="ru-RU" sz="1600" dirty="0">
                <a:effectLst>
                  <a:outerShdw blurRad="38100" dist="38100" dir="2700000" algn="tl" rotWithShape="0">
                    <a:srgbClr val="000000">
                      <a:alpha val="43137"/>
                    </a:srgbClr>
                  </a:outerShdw>
                </a:effectLst>
              </a:rPr>
              <a:t>Главной целью лечения является устранение вредоносных факторов, влияющих на развитие заболевания.</a:t>
            </a:r>
          </a:p>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ru-RU" sz="1600" b="0" i="0" u="none" strike="noStrike" kern="1200" cap="none" spc="0" normalizeH="0" baseline="0" noProof="0" dirty="0">
                <a:ln>
                  <a:solidFill>
                    <a:prstClr val="black">
                      <a:lumMod val="75000"/>
                      <a:lumOff val="25000"/>
                      <a:alpha val="10000"/>
                    </a:prstClr>
                  </a:solidFill>
                </a:ln>
                <a:effectLst>
                  <a:outerShdw blurRad="38100" dist="38100" dir="2700000" algn="tl" rotWithShape="0">
                    <a:srgbClr val="000000">
                      <a:alpha val="43137"/>
                    </a:srgbClr>
                  </a:outerShdw>
                </a:effectLst>
                <a:uLnTx/>
                <a:uFillTx/>
                <a:ea typeface="+mn-ea"/>
                <a:cs typeface="+mn-cs"/>
              </a:rPr>
              <a:t>Местно используют </a:t>
            </a:r>
            <a:r>
              <a:rPr lang="ru-RU" sz="1600" b="0" i="0" dirty="0">
                <a:effectLst>
                  <a:outerShdw blurRad="38100" dist="38100" dir="2700000" algn="tl">
                    <a:srgbClr val="000000">
                      <a:alpha val="43137"/>
                    </a:srgbClr>
                  </a:outerShdw>
                </a:effectLst>
              </a:rPr>
              <a:t>средства с регенерирующими свойствами: гигиенические лечебные помады, а также препараты с витамином Е в составе.</a:t>
            </a:r>
          </a:p>
          <a:p>
            <a:pPr marL="36900" marR="0" lvl="0" indent="0" algn="l" defTabSz="457200" rtl="0" eaLnBrk="1" fontAlgn="auto" latinLnBrk="0" hangingPunct="1">
              <a:lnSpc>
                <a:spcPct val="100000"/>
              </a:lnSpc>
              <a:spcBef>
                <a:spcPct val="20000"/>
              </a:spcBef>
              <a:spcAft>
                <a:spcPts val="600"/>
              </a:spcAft>
              <a:buClr>
                <a:srgbClr val="DADADA"/>
              </a:buClr>
              <a:buSzPct val="70000"/>
              <a:buFont typeface="Wingdings 2" charset="2"/>
              <a:buNone/>
              <a:tabLst/>
              <a:defRPr/>
            </a:pPr>
            <a:r>
              <a:rPr kumimoji="0" lang="ru-RU" sz="1600" b="0" i="0" u="none" strike="noStrike" kern="1200" cap="none" spc="0" normalizeH="0" baseline="0" noProof="0" dirty="0">
                <a:ln>
                  <a:solidFill>
                    <a:prstClr val="black">
                      <a:lumMod val="75000"/>
                      <a:lumOff val="25000"/>
                      <a:alpha val="10000"/>
                    </a:prstClr>
                  </a:solidFill>
                </a:ln>
                <a:effectLst>
                  <a:outerShdw blurRad="38100" dist="38100" dir="2700000" algn="tl" rotWithShape="0">
                    <a:srgbClr val="000000">
                      <a:alpha val="43137"/>
                    </a:srgbClr>
                  </a:outerShdw>
                </a:effectLst>
                <a:uLnTx/>
                <a:uFillTx/>
                <a:ea typeface="+mn-ea"/>
                <a:cs typeface="+mn-cs"/>
              </a:rPr>
              <a:t>При выраженных воспалительных явлениях в течение 1-3 дней рекомендуют применение 0,5% </a:t>
            </a:r>
            <a:r>
              <a:rPr kumimoji="0" lang="ru-RU" sz="1600" b="0" i="0" u="none" strike="noStrike" kern="1200" cap="none" spc="0" normalizeH="0" baseline="0" noProof="0" dirty="0" err="1">
                <a:ln>
                  <a:solidFill>
                    <a:prstClr val="black">
                      <a:lumMod val="75000"/>
                      <a:lumOff val="25000"/>
                      <a:alpha val="10000"/>
                    </a:prstClr>
                  </a:solidFill>
                </a:ln>
                <a:effectLst>
                  <a:outerShdw blurRad="38100" dist="38100" dir="2700000" algn="tl" rotWithShape="0">
                    <a:srgbClr val="000000">
                      <a:alpha val="43137"/>
                    </a:srgbClr>
                  </a:outerShdw>
                </a:effectLst>
                <a:uLnTx/>
                <a:uFillTx/>
                <a:ea typeface="+mn-ea"/>
                <a:cs typeface="+mn-cs"/>
              </a:rPr>
              <a:t>преднизолоновой</a:t>
            </a:r>
            <a:r>
              <a:rPr kumimoji="0" lang="ru-RU" sz="1600" b="0" i="0" u="none" strike="noStrike" kern="1200" cap="none" spc="0" normalizeH="0" baseline="0" noProof="0" dirty="0">
                <a:ln>
                  <a:solidFill>
                    <a:prstClr val="black">
                      <a:lumMod val="75000"/>
                      <a:lumOff val="25000"/>
                      <a:alpha val="10000"/>
                    </a:prstClr>
                  </a:solidFill>
                </a:ln>
                <a:effectLst>
                  <a:outerShdw blurRad="38100" dist="38100" dir="2700000" algn="tl" rotWithShape="0">
                    <a:srgbClr val="000000">
                      <a:alpha val="43137"/>
                    </a:srgbClr>
                  </a:outerShdw>
                </a:effectLst>
                <a:uLnTx/>
                <a:uFillTx/>
              </a:rPr>
              <a:t> мази.</a:t>
            </a:r>
          </a:p>
        </p:txBody>
      </p:sp>
      <p:pic>
        <p:nvPicPr>
          <p:cNvPr id="4" name="Рисунок 3">
            <a:extLst>
              <a:ext uri="{FF2B5EF4-FFF2-40B4-BE49-F238E27FC236}">
                <a16:creationId xmlns:a16="http://schemas.microsoft.com/office/drawing/2014/main" id="{764E663B-759B-336A-D91E-6F189C861844}"/>
              </a:ext>
            </a:extLst>
          </p:cNvPr>
          <p:cNvPicPr>
            <a:picLocks noChangeAspect="1"/>
          </p:cNvPicPr>
          <p:nvPr/>
        </p:nvPicPr>
        <p:blipFill>
          <a:blip r:embed="rId2"/>
          <a:stretch>
            <a:fillRect/>
          </a:stretch>
        </p:blipFill>
        <p:spPr>
          <a:xfrm>
            <a:off x="3395427" y="4684795"/>
            <a:ext cx="2543928" cy="2048435"/>
          </a:xfrm>
          <a:prstGeom prst="rect">
            <a:avLst/>
          </a:prstGeom>
        </p:spPr>
      </p:pic>
      <p:pic>
        <p:nvPicPr>
          <p:cNvPr id="5" name="Рисунок 4">
            <a:extLst>
              <a:ext uri="{FF2B5EF4-FFF2-40B4-BE49-F238E27FC236}">
                <a16:creationId xmlns:a16="http://schemas.microsoft.com/office/drawing/2014/main" id="{16A9FDD5-A441-EC40-02BB-465AC169CBB8}"/>
              </a:ext>
            </a:extLst>
          </p:cNvPr>
          <p:cNvPicPr>
            <a:picLocks noChangeAspect="1"/>
          </p:cNvPicPr>
          <p:nvPr/>
        </p:nvPicPr>
        <p:blipFill>
          <a:blip r:embed="rId3"/>
          <a:stretch>
            <a:fillRect/>
          </a:stretch>
        </p:blipFill>
        <p:spPr>
          <a:xfrm>
            <a:off x="6252647" y="4684795"/>
            <a:ext cx="2048435" cy="2048435"/>
          </a:xfrm>
          <a:prstGeom prst="rect">
            <a:avLst/>
          </a:prstGeom>
        </p:spPr>
      </p:pic>
      <p:pic>
        <p:nvPicPr>
          <p:cNvPr id="6" name="Рисунок 5">
            <a:extLst>
              <a:ext uri="{FF2B5EF4-FFF2-40B4-BE49-F238E27FC236}">
                <a16:creationId xmlns:a16="http://schemas.microsoft.com/office/drawing/2014/main" id="{4BF21C91-6AC5-A5E8-F793-8155C1E3D5F8}"/>
              </a:ext>
            </a:extLst>
          </p:cNvPr>
          <p:cNvPicPr>
            <a:picLocks noChangeAspect="1"/>
          </p:cNvPicPr>
          <p:nvPr/>
        </p:nvPicPr>
        <p:blipFill>
          <a:blip r:embed="rId4"/>
          <a:stretch>
            <a:fillRect/>
          </a:stretch>
        </p:blipFill>
        <p:spPr>
          <a:xfrm>
            <a:off x="8659198" y="4684795"/>
            <a:ext cx="2048435" cy="2048435"/>
          </a:xfrm>
          <a:prstGeom prst="rect">
            <a:avLst/>
          </a:prstGeom>
        </p:spPr>
      </p:pic>
    </p:spTree>
    <p:extLst>
      <p:ext uri="{BB962C8B-B14F-4D97-AF65-F5344CB8AC3E}">
        <p14:creationId xmlns:p14="http://schemas.microsoft.com/office/powerpoint/2010/main" val="103718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A1F8F0-0C21-700F-310D-309B7332E2C8}"/>
              </a:ext>
            </a:extLst>
          </p:cNvPr>
          <p:cNvSpPr>
            <a:spLocks noGrp="1"/>
          </p:cNvSpPr>
          <p:nvPr>
            <p:ph type="title"/>
          </p:nvPr>
        </p:nvSpPr>
        <p:spPr/>
        <p:txBody>
          <a:bodyPr/>
          <a:lstStyle/>
          <a:p>
            <a:r>
              <a:rPr lang="ru-RU" dirty="0"/>
              <a:t>Вывод</a:t>
            </a:r>
          </a:p>
        </p:txBody>
      </p:sp>
      <p:sp>
        <p:nvSpPr>
          <p:cNvPr id="3" name="Объект 2">
            <a:extLst>
              <a:ext uri="{FF2B5EF4-FFF2-40B4-BE49-F238E27FC236}">
                <a16:creationId xmlns:a16="http://schemas.microsoft.com/office/drawing/2014/main" id="{72EEE965-1CC4-FF21-CB42-24F13DD248DE}"/>
              </a:ext>
            </a:extLst>
          </p:cNvPr>
          <p:cNvSpPr>
            <a:spLocks noGrp="1"/>
          </p:cNvSpPr>
          <p:nvPr>
            <p:ph idx="1"/>
          </p:nvPr>
        </p:nvSpPr>
        <p:spPr/>
        <p:txBody>
          <a:bodyPr>
            <a:normAutofit/>
          </a:bodyPr>
          <a:lstStyle/>
          <a:p>
            <a:pPr marL="36900" indent="0">
              <a:buNone/>
            </a:pPr>
            <a:r>
              <a:rPr lang="ru-RU" dirty="0"/>
              <a:t>Несмотря на то, что челюстно-лицевая область относится к визуально доступным для обследования областям, больные со злокачественными опухолями часто поступают в специализированные лечебные учреждения при запущенных стадиях заболевания. Это обусловлено тем, что по морфологической структуре опухоли челюстно-лицевой области весьма многообразны. Они имеют своеобразное клиническое течение, связанное с анатомо-топографическими особенностями данной области и близким расположением жизненно важных органов. Кроме того, многие из них имеют сходные клинические симптомы и рентгенологическую картину, что затрудняет диагностику. Как известно, успех лечения злокачественных заболеваний любой локализации, в том числе и челюстно-лицевой, зависит от ранней диагностики. В связи с вышеизложенным врачи всех специальностей должны знать симптомы предраковых заболеваний и злокачественных опухолей в ранних стадиях их развития, а также проявлять онкологическую настороженность при обследовании любого больного. </a:t>
            </a:r>
          </a:p>
        </p:txBody>
      </p:sp>
    </p:spTree>
    <p:extLst>
      <p:ext uri="{BB962C8B-B14F-4D97-AF65-F5344CB8AC3E}">
        <p14:creationId xmlns:p14="http://schemas.microsoft.com/office/powerpoint/2010/main" val="326970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1BBC94-AE6E-D3AC-673A-9EC5F12B5A51}"/>
              </a:ext>
            </a:extLst>
          </p:cNvPr>
          <p:cNvSpPr>
            <a:spLocks noGrp="1"/>
          </p:cNvSpPr>
          <p:nvPr>
            <p:ph type="title"/>
          </p:nvPr>
        </p:nvSpPr>
        <p:spPr/>
        <p:txBody>
          <a:bodyPr/>
          <a:lstStyle/>
          <a:p>
            <a:r>
              <a:rPr lang="ru-RU" dirty="0"/>
              <a:t>Цель</a:t>
            </a:r>
          </a:p>
        </p:txBody>
      </p:sp>
      <p:sp>
        <p:nvSpPr>
          <p:cNvPr id="3" name="Объект 2">
            <a:extLst>
              <a:ext uri="{FF2B5EF4-FFF2-40B4-BE49-F238E27FC236}">
                <a16:creationId xmlns:a16="http://schemas.microsoft.com/office/drawing/2014/main" id="{6719918C-36C7-AFCF-7E75-4810E6D8C6E6}"/>
              </a:ext>
            </a:extLst>
          </p:cNvPr>
          <p:cNvSpPr>
            <a:spLocks noGrp="1"/>
          </p:cNvSpPr>
          <p:nvPr>
            <p:ph idx="1"/>
          </p:nvPr>
        </p:nvSpPr>
        <p:spPr/>
        <p:txBody>
          <a:bodyPr>
            <a:normAutofit/>
          </a:bodyPr>
          <a:lstStyle/>
          <a:p>
            <a:pPr marL="36900" indent="0">
              <a:buNone/>
            </a:pPr>
            <a:r>
              <a:rPr lang="ru-RU" dirty="0"/>
              <a:t>Предраковые заболевания- это изменения в органах и тканях, которые способствуют возникновению злокачественных новообразований. Поэтому для того, чтобы предотвратить образование злокачественного процесса, врачу необходимо уметь диагностировать, выбирать правильную тактику лечения и профилактики предраковых заболеваний. </a:t>
            </a:r>
          </a:p>
        </p:txBody>
      </p:sp>
    </p:spTree>
    <p:extLst>
      <p:ext uri="{BB962C8B-B14F-4D97-AF65-F5344CB8AC3E}">
        <p14:creationId xmlns:p14="http://schemas.microsoft.com/office/powerpoint/2010/main" val="239790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5661F5-6475-9F44-710F-7B7D4C8372C9}"/>
              </a:ext>
            </a:extLst>
          </p:cNvPr>
          <p:cNvSpPr>
            <a:spLocks noGrp="1"/>
          </p:cNvSpPr>
          <p:nvPr>
            <p:ph type="title"/>
          </p:nvPr>
        </p:nvSpPr>
        <p:spPr/>
        <p:txBody>
          <a:bodyPr/>
          <a:lstStyle/>
          <a:p>
            <a:r>
              <a:rPr lang="ru-RU" b="1" dirty="0"/>
              <a:t>Список литературы</a:t>
            </a:r>
          </a:p>
        </p:txBody>
      </p:sp>
      <p:sp>
        <p:nvSpPr>
          <p:cNvPr id="3" name="Объект 2">
            <a:extLst>
              <a:ext uri="{FF2B5EF4-FFF2-40B4-BE49-F238E27FC236}">
                <a16:creationId xmlns:a16="http://schemas.microsoft.com/office/drawing/2014/main" id="{50A4CE21-581B-8D00-1E70-802169862994}"/>
              </a:ext>
            </a:extLst>
          </p:cNvPr>
          <p:cNvSpPr>
            <a:spLocks noGrp="1"/>
          </p:cNvSpPr>
          <p:nvPr>
            <p:ph idx="1"/>
          </p:nvPr>
        </p:nvSpPr>
        <p:spPr>
          <a:xfrm>
            <a:off x="913795" y="1732449"/>
            <a:ext cx="10353762" cy="4058751"/>
          </a:xfrm>
        </p:spPr>
        <p:txBody>
          <a:bodyPr>
            <a:normAutofit fontScale="25000" lnSpcReduction="20000"/>
          </a:bodyPr>
          <a:lstStyle/>
          <a:p>
            <a:pPr marL="494100" indent="-457200">
              <a:buAutoNum type="arabicPeriod"/>
            </a:pPr>
            <a:r>
              <a:rPr lang="ru-RU" sz="6400" dirty="0"/>
              <a:t>Предраковые поражения полости рта и красной каймы губ : учебно- методическое пособие / И. М. Семченко, О. В. Макарова, О. Н. Про </a:t>
            </a:r>
            <a:r>
              <a:rPr lang="ru-RU" sz="6400" dirty="0" err="1"/>
              <a:t>норович</a:t>
            </a:r>
            <a:r>
              <a:rPr lang="ru-RU" sz="6400" dirty="0"/>
              <a:t>. – Минск : БГМУ, 2021. – 43 с. </a:t>
            </a:r>
          </a:p>
          <a:p>
            <a:pPr marL="494100" indent="-457200">
              <a:buAutoNum type="arabicPeriod"/>
            </a:pPr>
            <a:r>
              <a:rPr lang="ru-RU" sz="6400" dirty="0"/>
              <a:t>Костина  И.Н.  Предраковые заболевания слизистой оболочки полости рта, красной каймы губ и  кожи лица: Учебное пособие для врачей-</a:t>
            </a:r>
            <a:r>
              <a:rPr lang="ru-RU" sz="6400" dirty="0" err="1"/>
              <a:t>стоматологовхирургов</a:t>
            </a:r>
            <a:r>
              <a:rPr lang="ru-RU" sz="6400" dirty="0"/>
              <a:t>, челюстно-лицевых хирургов и стоматологов-терапевтов / Костина И. Н., </a:t>
            </a:r>
            <a:r>
              <a:rPr lang="ru-RU" sz="6400" dirty="0" err="1"/>
              <a:t>Епишова</a:t>
            </a:r>
            <a:r>
              <a:rPr lang="ru-RU" sz="6400" dirty="0"/>
              <a:t> А. А., Григорьев С. С., Чернышева Н.Д., Сорокоумова Д.В. – Издательский Дом «ТИРАЖ», 2019. – 84 с</a:t>
            </a:r>
          </a:p>
          <a:p>
            <a:pPr marL="494100" indent="-457200">
              <a:buAutoNum type="arabicPeriod"/>
            </a:pPr>
            <a:r>
              <a:rPr lang="ru-RU" sz="6400" dirty="0"/>
              <a:t>Заболевания слизистой оболочки полости рта : учебное пособие / под ред. проф. К. И. </a:t>
            </a:r>
            <a:r>
              <a:rPr lang="ru-RU" sz="6400" dirty="0" err="1"/>
              <a:t>Разнатовского</a:t>
            </a:r>
            <a:r>
              <a:rPr lang="ru-RU" sz="6400" dirty="0"/>
              <a:t>. – СПб. : Изд-во СЗГМУ им. И. И. Мечникова, 2016. – 200 с. </a:t>
            </a:r>
          </a:p>
          <a:p>
            <a:pPr marL="494100" indent="-457200">
              <a:buAutoNum type="arabicPeriod"/>
            </a:pPr>
            <a:r>
              <a:rPr lang="ru-RU" sz="6400" dirty="0"/>
              <a:t>Заболевания слизистой оболочки рта. Связь с общей патологией. Диагностика. Лечение / </a:t>
            </a:r>
            <a:r>
              <a:rPr lang="ru-RU" sz="6400" dirty="0" err="1"/>
              <a:t>Л.А.Аксамит</a:t>
            </a:r>
            <a:r>
              <a:rPr lang="ru-RU" sz="6400" dirty="0"/>
              <a:t>, </a:t>
            </a:r>
            <a:r>
              <a:rPr lang="ru-RU" sz="6400" dirty="0" err="1"/>
              <a:t>А.А.Цветкова</a:t>
            </a:r>
            <a:r>
              <a:rPr lang="ru-RU" sz="6400" dirty="0"/>
              <a:t>. – М. : </a:t>
            </a:r>
            <a:r>
              <a:rPr lang="ru-RU" sz="6400" dirty="0" err="1"/>
              <a:t>МЕДпреcс-информ</a:t>
            </a:r>
            <a:r>
              <a:rPr lang="ru-RU" sz="6400" dirty="0"/>
              <a:t>, 2016. – 288 c. : ил.</a:t>
            </a:r>
          </a:p>
          <a:p>
            <a:pPr marL="494100" indent="-457200">
              <a:buAutoNum type="arabicPeriod"/>
            </a:pPr>
            <a:r>
              <a:rPr lang="ru-RU" sz="6400" dirty="0"/>
              <a:t>Тарасенко, С. В. Хирургическая стоматология : учебник / под ред. С. В. Тарасенко. - Москва : ГЭОТАР-Медиа, 2021. – 672 с</a:t>
            </a:r>
          </a:p>
          <a:p>
            <a:pPr marL="494100" indent="-457200">
              <a:buAutoNum type="arabicPeriod"/>
            </a:pPr>
            <a:r>
              <a:rPr lang="ru-RU" sz="6400" dirty="0"/>
              <a:t>Диагностика и лечение пациентов стоматологического профиля : учебник / И. М. Макеева [и др.]. - М. : ГЭОТАР-Медиа, 2019. - 256 с</a:t>
            </a:r>
          </a:p>
          <a:p>
            <a:pPr marL="494100" indent="-457200">
              <a:buAutoNum type="arabicPeriod"/>
            </a:pPr>
            <a:r>
              <a:rPr lang="ru-RU" sz="6400" i="0" dirty="0">
                <a:solidFill>
                  <a:srgbClr val="FFFFFF"/>
                </a:solidFill>
                <a:effectLst/>
              </a:rPr>
              <a:t>Дерматовенерология : учебник для студентов высших учебных заведений / В. В. Чеботарёв, О. Б. </a:t>
            </a:r>
            <a:r>
              <a:rPr lang="ru-RU" sz="6400" i="0" dirty="0" err="1">
                <a:solidFill>
                  <a:srgbClr val="FFFFFF"/>
                </a:solidFill>
                <a:effectLst/>
              </a:rPr>
              <a:t>Тамразова</a:t>
            </a:r>
            <a:r>
              <a:rPr lang="ru-RU" sz="6400" i="0" dirty="0">
                <a:solidFill>
                  <a:srgbClr val="FFFFFF"/>
                </a:solidFill>
                <a:effectLst/>
              </a:rPr>
              <a:t>, Н. В. Чеботарёва, А. В. Одинец. -2013. - 584 с. : ил.</a:t>
            </a:r>
          </a:p>
          <a:p>
            <a:pPr marL="494100" indent="-457200">
              <a:buAutoNum type="arabicPeriod"/>
            </a:pPr>
            <a:endParaRPr lang="ru-RU" sz="6400" dirty="0"/>
          </a:p>
          <a:p>
            <a:pPr marL="494100" indent="-457200">
              <a:buAutoNum type="arabicPeriod"/>
            </a:pPr>
            <a:endParaRPr lang="ru-RU" dirty="0"/>
          </a:p>
        </p:txBody>
      </p:sp>
    </p:spTree>
    <p:extLst>
      <p:ext uri="{BB962C8B-B14F-4D97-AF65-F5344CB8AC3E}">
        <p14:creationId xmlns:p14="http://schemas.microsoft.com/office/powerpoint/2010/main" val="250628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B69623-D66F-66A0-FFFE-BF5807DB5A63}"/>
              </a:ext>
            </a:extLst>
          </p:cNvPr>
          <p:cNvSpPr>
            <a:spLocks noGrp="1"/>
          </p:cNvSpPr>
          <p:nvPr>
            <p:ph type="title"/>
          </p:nvPr>
        </p:nvSpPr>
        <p:spPr/>
        <p:txBody>
          <a:bodyPr/>
          <a:lstStyle/>
          <a:p>
            <a:r>
              <a:rPr lang="ru-RU" dirty="0"/>
              <a:t>Задачи</a:t>
            </a:r>
          </a:p>
        </p:txBody>
      </p:sp>
      <p:sp>
        <p:nvSpPr>
          <p:cNvPr id="3" name="Объект 2">
            <a:extLst>
              <a:ext uri="{FF2B5EF4-FFF2-40B4-BE49-F238E27FC236}">
                <a16:creationId xmlns:a16="http://schemas.microsoft.com/office/drawing/2014/main" id="{ED08DCFF-0225-2F3C-404C-59F748140260}"/>
              </a:ext>
            </a:extLst>
          </p:cNvPr>
          <p:cNvSpPr>
            <a:spLocks noGrp="1"/>
          </p:cNvSpPr>
          <p:nvPr>
            <p:ph idx="1"/>
          </p:nvPr>
        </p:nvSpPr>
        <p:spPr/>
        <p:txBody>
          <a:bodyPr/>
          <a:lstStyle/>
          <a:p>
            <a:pPr marL="36900" indent="0">
              <a:buNone/>
            </a:pPr>
            <a:r>
              <a:rPr lang="ru-RU" dirty="0"/>
              <a:t>Изучить этиологию, классификацию и методы диагностики факультативных предраковых заболеваний СОПР и красной каймы губ.</a:t>
            </a:r>
          </a:p>
        </p:txBody>
      </p:sp>
    </p:spTree>
    <p:extLst>
      <p:ext uri="{BB962C8B-B14F-4D97-AF65-F5344CB8AC3E}">
        <p14:creationId xmlns:p14="http://schemas.microsoft.com/office/powerpoint/2010/main" val="106006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CA29EC-5406-84D8-017A-4D1F8AE6B3BE}"/>
              </a:ext>
            </a:extLst>
          </p:cNvPr>
          <p:cNvSpPr>
            <a:spLocks noGrp="1"/>
          </p:cNvSpPr>
          <p:nvPr>
            <p:ph type="title"/>
          </p:nvPr>
        </p:nvSpPr>
        <p:spPr/>
        <p:txBody>
          <a:bodyPr>
            <a:normAutofit fontScale="90000"/>
          </a:bodyPr>
          <a:lstStyle/>
          <a:p>
            <a:r>
              <a:rPr lang="ru-RU" dirty="0"/>
              <a:t>Классификация факультативных предраковых заболеваний</a:t>
            </a:r>
          </a:p>
        </p:txBody>
      </p:sp>
      <p:pic>
        <p:nvPicPr>
          <p:cNvPr id="4" name="Рисунок 3">
            <a:extLst>
              <a:ext uri="{FF2B5EF4-FFF2-40B4-BE49-F238E27FC236}">
                <a16:creationId xmlns:a16="http://schemas.microsoft.com/office/drawing/2014/main" id="{FD2147DE-EEBF-8FE8-7B1A-097CB95C35FD}"/>
              </a:ext>
            </a:extLst>
          </p:cNvPr>
          <p:cNvPicPr>
            <a:picLocks noChangeAspect="1"/>
          </p:cNvPicPr>
          <p:nvPr/>
        </p:nvPicPr>
        <p:blipFill>
          <a:blip r:embed="rId2"/>
          <a:stretch>
            <a:fillRect/>
          </a:stretch>
        </p:blipFill>
        <p:spPr>
          <a:xfrm>
            <a:off x="3923803" y="5232645"/>
            <a:ext cx="2068371" cy="1469470"/>
          </a:xfrm>
          <a:prstGeom prst="ellipse">
            <a:avLst/>
          </a:prstGeom>
          <a:ln>
            <a:noFill/>
          </a:ln>
          <a:effectLst>
            <a:softEdge rad="112500"/>
          </a:effectLst>
        </p:spPr>
      </p:pic>
      <p:sp>
        <p:nvSpPr>
          <p:cNvPr id="7" name="Объект 6">
            <a:extLst>
              <a:ext uri="{FF2B5EF4-FFF2-40B4-BE49-F238E27FC236}">
                <a16:creationId xmlns:a16="http://schemas.microsoft.com/office/drawing/2014/main" id="{741E09C4-604C-D04D-38FF-AF045B3F618F}"/>
              </a:ext>
            </a:extLst>
          </p:cNvPr>
          <p:cNvSpPr>
            <a:spLocks noGrp="1"/>
          </p:cNvSpPr>
          <p:nvPr>
            <p:ph idx="1"/>
          </p:nvPr>
        </p:nvSpPr>
        <p:spPr>
          <a:xfrm>
            <a:off x="572067" y="2060092"/>
            <a:ext cx="5321606" cy="3306314"/>
          </a:xfrm>
        </p:spPr>
        <p:txBody>
          <a:bodyPr>
            <a:noAutofit/>
          </a:bodyPr>
          <a:lstStyle/>
          <a:p>
            <a:pPr marL="0" indent="0">
              <a:spcBef>
                <a:spcPts val="0"/>
              </a:spcBef>
              <a:spcAft>
                <a:spcPts val="0"/>
              </a:spcAft>
              <a:buNone/>
            </a:pPr>
            <a:r>
              <a:rPr lang="ru-RU" sz="1200" dirty="0"/>
              <a:t>1</a:t>
            </a:r>
            <a:r>
              <a:rPr lang="ru-RU" sz="1400" dirty="0"/>
              <a:t>.Облигатные предраковые заболевания: </a:t>
            </a:r>
          </a:p>
          <a:p>
            <a:pPr marL="0" indent="0">
              <a:spcBef>
                <a:spcPts val="0"/>
              </a:spcBef>
              <a:spcAft>
                <a:spcPts val="0"/>
              </a:spcAft>
              <a:buNone/>
            </a:pPr>
            <a:r>
              <a:rPr lang="ru-RU" sz="1400" dirty="0"/>
              <a:t>– болезнь </a:t>
            </a:r>
            <a:r>
              <a:rPr lang="ru-RU" sz="1400" dirty="0" err="1"/>
              <a:t>Боуэна</a:t>
            </a:r>
            <a:r>
              <a:rPr lang="ru-RU" sz="1400" dirty="0"/>
              <a:t> и </a:t>
            </a:r>
            <a:r>
              <a:rPr lang="ru-RU" sz="1400" dirty="0" err="1"/>
              <a:t>эритроплазия</a:t>
            </a:r>
            <a:r>
              <a:rPr lang="ru-RU" sz="1400" dirty="0"/>
              <a:t> Кейра, </a:t>
            </a:r>
          </a:p>
          <a:p>
            <a:pPr marL="0" indent="0">
              <a:spcBef>
                <a:spcPts val="0"/>
              </a:spcBef>
              <a:spcAft>
                <a:spcPts val="0"/>
              </a:spcAft>
              <a:buNone/>
            </a:pPr>
            <a:r>
              <a:rPr lang="ru-RU" sz="1400" dirty="0"/>
              <a:t>– бородавчатый (узелковый) </a:t>
            </a:r>
            <a:r>
              <a:rPr lang="ru-RU" sz="1400" dirty="0" err="1"/>
              <a:t>предрак</a:t>
            </a:r>
            <a:r>
              <a:rPr lang="ru-RU" sz="1400" dirty="0"/>
              <a:t>, </a:t>
            </a:r>
          </a:p>
          <a:p>
            <a:pPr marL="0" indent="0">
              <a:spcBef>
                <a:spcPts val="0"/>
              </a:spcBef>
              <a:spcAft>
                <a:spcPts val="0"/>
              </a:spcAft>
              <a:buNone/>
            </a:pPr>
            <a:r>
              <a:rPr lang="ru-RU" sz="1400" dirty="0"/>
              <a:t>– абразивный преканцерозный хейлит </a:t>
            </a:r>
            <a:r>
              <a:rPr lang="ru-RU" sz="1400" dirty="0" err="1"/>
              <a:t>Манганотти</a:t>
            </a:r>
            <a:r>
              <a:rPr lang="ru-RU" sz="1400" dirty="0"/>
              <a:t>, – ограниченный предраковый гиперкератоз. </a:t>
            </a:r>
          </a:p>
          <a:p>
            <a:pPr marL="0" indent="0">
              <a:spcBef>
                <a:spcPts val="0"/>
              </a:spcBef>
              <a:spcAft>
                <a:spcPts val="0"/>
              </a:spcAft>
              <a:buNone/>
            </a:pPr>
            <a:r>
              <a:rPr lang="ru-RU" sz="1400" dirty="0"/>
              <a:t>2. Факультативные предраковые заболевания: </a:t>
            </a:r>
          </a:p>
          <a:p>
            <a:pPr marL="0" indent="0">
              <a:spcBef>
                <a:spcPts val="0"/>
              </a:spcBef>
              <a:spcAft>
                <a:spcPts val="0"/>
              </a:spcAft>
              <a:buNone/>
            </a:pPr>
            <a:r>
              <a:rPr lang="ru-RU" sz="1400" dirty="0"/>
              <a:t>– </a:t>
            </a:r>
            <a:r>
              <a:rPr lang="ru-RU" sz="1400" dirty="0" err="1"/>
              <a:t>веррукозная</a:t>
            </a:r>
            <a:r>
              <a:rPr lang="ru-RU" sz="1400" dirty="0"/>
              <a:t> и эрозивная лейкоплакия, </a:t>
            </a:r>
          </a:p>
          <a:p>
            <a:pPr marL="0" indent="0">
              <a:spcBef>
                <a:spcPts val="0"/>
              </a:spcBef>
              <a:spcAft>
                <a:spcPts val="0"/>
              </a:spcAft>
              <a:buNone/>
            </a:pPr>
            <a:r>
              <a:rPr lang="ru-RU" sz="1400" dirty="0"/>
              <a:t>– папиллома и </a:t>
            </a:r>
            <a:r>
              <a:rPr lang="ru-RU" sz="1400" dirty="0" err="1"/>
              <a:t>папилломатоз</a:t>
            </a:r>
            <a:r>
              <a:rPr lang="ru-RU" sz="1400" dirty="0"/>
              <a:t>, </a:t>
            </a:r>
          </a:p>
          <a:p>
            <a:pPr marL="0" indent="0">
              <a:spcBef>
                <a:spcPts val="0"/>
              </a:spcBef>
              <a:spcAft>
                <a:spcPts val="0"/>
              </a:spcAft>
              <a:buNone/>
            </a:pPr>
            <a:r>
              <a:rPr lang="ru-RU" sz="1400" dirty="0"/>
              <a:t>– кожный рог, </a:t>
            </a:r>
          </a:p>
          <a:p>
            <a:pPr marL="0" indent="0">
              <a:spcBef>
                <a:spcPts val="0"/>
              </a:spcBef>
              <a:spcAft>
                <a:spcPts val="0"/>
              </a:spcAft>
              <a:buNone/>
            </a:pPr>
            <a:r>
              <a:rPr lang="ru-RU" sz="1400" dirty="0"/>
              <a:t>– </a:t>
            </a:r>
            <a:r>
              <a:rPr lang="ru-RU" sz="1400" dirty="0" err="1"/>
              <a:t>кератоакантома</a:t>
            </a:r>
            <a:r>
              <a:rPr lang="ru-RU" sz="1400" dirty="0"/>
              <a:t>, </a:t>
            </a:r>
          </a:p>
          <a:p>
            <a:pPr marL="0" indent="0">
              <a:spcBef>
                <a:spcPts val="0"/>
              </a:spcBef>
              <a:spcAft>
                <a:spcPts val="0"/>
              </a:spcAft>
              <a:buNone/>
            </a:pPr>
            <a:r>
              <a:rPr lang="ru-RU" sz="1400" dirty="0"/>
              <a:t>– хронические язвы слизистой оболочки рта, </a:t>
            </a:r>
          </a:p>
          <a:p>
            <a:pPr marL="0" indent="0">
              <a:spcBef>
                <a:spcPts val="0"/>
              </a:spcBef>
              <a:spcAft>
                <a:spcPts val="0"/>
              </a:spcAft>
              <a:buNone/>
            </a:pPr>
            <a:r>
              <a:rPr lang="ru-RU" sz="1400" dirty="0"/>
              <a:t>– эрозивные и гиперкератотические формы красной волчанки и красного плоского лишая,</a:t>
            </a:r>
          </a:p>
          <a:p>
            <a:pPr marL="0" indent="0">
              <a:spcBef>
                <a:spcPts val="0"/>
              </a:spcBef>
              <a:spcAft>
                <a:spcPts val="0"/>
              </a:spcAft>
              <a:buNone/>
            </a:pPr>
            <a:r>
              <a:rPr lang="ru-RU" sz="1400" dirty="0"/>
              <a:t> – хронические трещины губ, </a:t>
            </a:r>
          </a:p>
          <a:p>
            <a:pPr marL="0" indent="0">
              <a:spcBef>
                <a:spcPts val="0"/>
              </a:spcBef>
              <a:spcAft>
                <a:spcPts val="0"/>
              </a:spcAft>
              <a:buNone/>
            </a:pPr>
            <a:r>
              <a:rPr lang="ru-RU" sz="1400" dirty="0"/>
              <a:t>– </a:t>
            </a:r>
            <a:r>
              <a:rPr lang="ru-RU" sz="1400" dirty="0" err="1"/>
              <a:t>пострентгеновский</a:t>
            </a:r>
            <a:r>
              <a:rPr lang="ru-RU" sz="1400" dirty="0"/>
              <a:t> хейлит и стоматит,</a:t>
            </a:r>
          </a:p>
          <a:p>
            <a:pPr marL="0" indent="0">
              <a:spcBef>
                <a:spcPts val="0"/>
              </a:spcBef>
              <a:spcAft>
                <a:spcPts val="0"/>
              </a:spcAft>
              <a:buNone/>
            </a:pPr>
            <a:r>
              <a:rPr lang="ru-RU" sz="1400" dirty="0"/>
              <a:t> – метеорологический и актинический хейлиты.</a:t>
            </a:r>
          </a:p>
        </p:txBody>
      </p:sp>
      <p:sp>
        <p:nvSpPr>
          <p:cNvPr id="9" name="TextBox 8">
            <a:extLst>
              <a:ext uri="{FF2B5EF4-FFF2-40B4-BE49-F238E27FC236}">
                <a16:creationId xmlns:a16="http://schemas.microsoft.com/office/drawing/2014/main" id="{3C3582F5-CFAA-90DC-4845-275865FC7474}"/>
              </a:ext>
            </a:extLst>
          </p:cNvPr>
          <p:cNvSpPr txBox="1"/>
          <p:nvPr/>
        </p:nvSpPr>
        <p:spPr>
          <a:xfrm>
            <a:off x="5552388" y="1580050"/>
            <a:ext cx="6473857" cy="646331"/>
          </a:xfrm>
          <a:prstGeom prst="rect">
            <a:avLst/>
          </a:prstGeom>
          <a:noFill/>
        </p:spPr>
        <p:txBody>
          <a:bodyPr wrap="square">
            <a:spAutoFit/>
          </a:bodyPr>
          <a:lstStyle/>
          <a:p>
            <a:pPr algn="ctr"/>
            <a:r>
              <a:rPr lang="ru-RU" dirty="0"/>
              <a:t>Комитет по изучению опухолей головы и шеи Всесоюзного научного медицинского общества онкологов, 1976</a:t>
            </a:r>
          </a:p>
        </p:txBody>
      </p:sp>
      <p:sp>
        <p:nvSpPr>
          <p:cNvPr id="11" name="TextBox 10">
            <a:extLst>
              <a:ext uri="{FF2B5EF4-FFF2-40B4-BE49-F238E27FC236}">
                <a16:creationId xmlns:a16="http://schemas.microsoft.com/office/drawing/2014/main" id="{480CF172-ED75-8D0D-DE0C-2CBCD0C0F4FE}"/>
              </a:ext>
            </a:extLst>
          </p:cNvPr>
          <p:cNvSpPr txBox="1"/>
          <p:nvPr/>
        </p:nvSpPr>
        <p:spPr>
          <a:xfrm>
            <a:off x="6090675" y="2164824"/>
            <a:ext cx="5935569" cy="4154984"/>
          </a:xfrm>
          <a:prstGeom prst="rect">
            <a:avLst/>
          </a:prstGeom>
          <a:noFill/>
        </p:spPr>
        <p:txBody>
          <a:bodyPr wrap="square">
            <a:spAutoFit/>
          </a:bodyPr>
          <a:lstStyle/>
          <a:p>
            <a:pPr marL="342900" indent="-342900">
              <a:buAutoNum type="arabicPeriod"/>
            </a:pPr>
            <a:r>
              <a:rPr lang="ru-RU" sz="1200" dirty="0">
                <a:solidFill>
                  <a:schemeClr val="tx2"/>
                </a:solidFill>
              </a:rPr>
              <a:t>Предраковые заболевания слизистой оболочки полости рта: </a:t>
            </a:r>
          </a:p>
          <a:p>
            <a:r>
              <a:rPr lang="ru-RU" sz="1200" dirty="0">
                <a:solidFill>
                  <a:schemeClr val="tx2"/>
                </a:solidFill>
              </a:rPr>
              <a:t>а. С высокой частотой </a:t>
            </a:r>
            <a:r>
              <a:rPr lang="ru-RU" sz="1200" dirty="0" err="1">
                <a:solidFill>
                  <a:schemeClr val="tx2"/>
                </a:solidFill>
              </a:rPr>
              <a:t>озлокачествления</a:t>
            </a:r>
            <a:r>
              <a:rPr lang="ru-RU" sz="1200" dirty="0">
                <a:solidFill>
                  <a:schemeClr val="tx2"/>
                </a:solidFill>
              </a:rPr>
              <a:t> (облигатные):</a:t>
            </a:r>
          </a:p>
          <a:p>
            <a:r>
              <a:rPr lang="ru-RU" sz="1200" dirty="0">
                <a:solidFill>
                  <a:schemeClr val="tx2"/>
                </a:solidFill>
              </a:rPr>
              <a:t> – болезнь </a:t>
            </a:r>
            <a:r>
              <a:rPr lang="ru-RU" sz="1200" dirty="0" err="1">
                <a:solidFill>
                  <a:schemeClr val="tx2"/>
                </a:solidFill>
              </a:rPr>
              <a:t>Боуэна</a:t>
            </a:r>
            <a:r>
              <a:rPr lang="ru-RU" sz="1200" dirty="0">
                <a:solidFill>
                  <a:schemeClr val="tx2"/>
                </a:solidFill>
              </a:rPr>
              <a:t>. </a:t>
            </a:r>
          </a:p>
          <a:p>
            <a:r>
              <a:rPr lang="ru-RU" sz="1200" dirty="0">
                <a:solidFill>
                  <a:schemeClr val="tx2"/>
                </a:solidFill>
              </a:rPr>
              <a:t>б. С малой частотой </a:t>
            </a:r>
            <a:r>
              <a:rPr lang="ru-RU" sz="1200" dirty="0" err="1">
                <a:solidFill>
                  <a:schemeClr val="tx2"/>
                </a:solidFill>
              </a:rPr>
              <a:t>озлокачествления</a:t>
            </a:r>
            <a:r>
              <a:rPr lang="ru-RU" sz="1200" dirty="0">
                <a:solidFill>
                  <a:schemeClr val="tx2"/>
                </a:solidFill>
              </a:rPr>
              <a:t> (факультативные):</a:t>
            </a:r>
          </a:p>
          <a:p>
            <a:r>
              <a:rPr lang="ru-RU" sz="1200" dirty="0">
                <a:solidFill>
                  <a:schemeClr val="tx2"/>
                </a:solidFill>
              </a:rPr>
              <a:t> – лейкоплакия (</a:t>
            </a:r>
            <a:r>
              <a:rPr lang="ru-RU" sz="1200" dirty="0" err="1">
                <a:solidFill>
                  <a:schemeClr val="tx2"/>
                </a:solidFill>
              </a:rPr>
              <a:t>веррукозная</a:t>
            </a:r>
            <a:r>
              <a:rPr lang="ru-RU" sz="1200" dirty="0">
                <a:solidFill>
                  <a:schemeClr val="tx2"/>
                </a:solidFill>
              </a:rPr>
              <a:t> и эрозивная), </a:t>
            </a:r>
          </a:p>
          <a:p>
            <a:r>
              <a:rPr lang="ru-RU" sz="1200" dirty="0">
                <a:solidFill>
                  <a:schemeClr val="tx2"/>
                </a:solidFill>
              </a:rPr>
              <a:t>– </a:t>
            </a:r>
            <a:r>
              <a:rPr lang="ru-RU" sz="1200" dirty="0" err="1">
                <a:solidFill>
                  <a:schemeClr val="tx2"/>
                </a:solidFill>
              </a:rPr>
              <a:t>папилломатоз</a:t>
            </a:r>
            <a:r>
              <a:rPr lang="ru-RU" sz="1200" dirty="0">
                <a:solidFill>
                  <a:schemeClr val="tx2"/>
                </a:solidFill>
              </a:rPr>
              <a:t>, </a:t>
            </a:r>
          </a:p>
          <a:p>
            <a:r>
              <a:rPr lang="ru-RU" sz="1200" dirty="0">
                <a:solidFill>
                  <a:schemeClr val="tx2"/>
                </a:solidFill>
              </a:rPr>
              <a:t>– эрозивно-язвенная и гиперкератотическая формы красной волчанки и красного плоского лишая, </a:t>
            </a:r>
          </a:p>
          <a:p>
            <a:r>
              <a:rPr lang="ru-RU" sz="1200" dirty="0">
                <a:solidFill>
                  <a:schemeClr val="tx2"/>
                </a:solidFill>
              </a:rPr>
              <a:t>– постлучевой стоматит. </a:t>
            </a:r>
          </a:p>
          <a:p>
            <a:r>
              <a:rPr lang="ru-RU" sz="1200" dirty="0">
                <a:solidFill>
                  <a:schemeClr val="tx2"/>
                </a:solidFill>
              </a:rPr>
              <a:t>2. Предраковые заболевания красной каймы губ: </a:t>
            </a:r>
          </a:p>
          <a:p>
            <a:r>
              <a:rPr lang="ru-RU" sz="1200" dirty="0">
                <a:solidFill>
                  <a:schemeClr val="tx2"/>
                </a:solidFill>
              </a:rPr>
              <a:t>а. С высокой частотой </a:t>
            </a:r>
            <a:r>
              <a:rPr lang="ru-RU" sz="1200" dirty="0" err="1">
                <a:solidFill>
                  <a:schemeClr val="tx2"/>
                </a:solidFill>
              </a:rPr>
              <a:t>озлокачествления</a:t>
            </a:r>
            <a:r>
              <a:rPr lang="ru-RU" sz="1200" dirty="0">
                <a:solidFill>
                  <a:schemeClr val="tx2"/>
                </a:solidFill>
              </a:rPr>
              <a:t> (облигатные):</a:t>
            </a:r>
          </a:p>
          <a:p>
            <a:r>
              <a:rPr lang="ru-RU" sz="1200" dirty="0">
                <a:solidFill>
                  <a:schemeClr val="tx2"/>
                </a:solidFill>
              </a:rPr>
              <a:t> – бородавчатый </a:t>
            </a:r>
            <a:r>
              <a:rPr lang="ru-RU" sz="1200" dirty="0" err="1">
                <a:solidFill>
                  <a:schemeClr val="tx2"/>
                </a:solidFill>
              </a:rPr>
              <a:t>предрак</a:t>
            </a:r>
            <a:r>
              <a:rPr lang="ru-RU" sz="1200" dirty="0">
                <a:solidFill>
                  <a:schemeClr val="tx2"/>
                </a:solidFill>
              </a:rPr>
              <a:t>, </a:t>
            </a:r>
          </a:p>
          <a:p>
            <a:r>
              <a:rPr lang="ru-RU" sz="1200" dirty="0">
                <a:solidFill>
                  <a:schemeClr val="tx2"/>
                </a:solidFill>
              </a:rPr>
              <a:t>– ограниченный предраковый гиперкератоз, </a:t>
            </a:r>
          </a:p>
          <a:p>
            <a:r>
              <a:rPr lang="ru-RU" sz="1200" dirty="0">
                <a:solidFill>
                  <a:schemeClr val="tx2"/>
                </a:solidFill>
              </a:rPr>
              <a:t>– абразивный преканцерозный хейлит </a:t>
            </a:r>
            <a:r>
              <a:rPr lang="ru-RU" sz="1200" dirty="0" err="1">
                <a:solidFill>
                  <a:schemeClr val="tx2"/>
                </a:solidFill>
              </a:rPr>
              <a:t>Манганотти</a:t>
            </a:r>
            <a:r>
              <a:rPr lang="ru-RU" sz="1200" dirty="0">
                <a:solidFill>
                  <a:schemeClr val="tx2"/>
                </a:solidFill>
              </a:rPr>
              <a:t>. </a:t>
            </a:r>
          </a:p>
          <a:p>
            <a:r>
              <a:rPr lang="ru-RU" sz="1200" dirty="0">
                <a:solidFill>
                  <a:schemeClr val="tx2"/>
                </a:solidFill>
              </a:rPr>
              <a:t>б. С малой частотой </a:t>
            </a:r>
            <a:r>
              <a:rPr lang="ru-RU" sz="1200" dirty="0" err="1">
                <a:solidFill>
                  <a:schemeClr val="tx2"/>
                </a:solidFill>
              </a:rPr>
              <a:t>озлокачествления</a:t>
            </a:r>
            <a:r>
              <a:rPr lang="ru-RU" sz="1200" dirty="0">
                <a:solidFill>
                  <a:schemeClr val="tx2"/>
                </a:solidFill>
              </a:rPr>
              <a:t> (факультативные):</a:t>
            </a:r>
          </a:p>
          <a:p>
            <a:r>
              <a:rPr lang="ru-RU" sz="1200" dirty="0">
                <a:solidFill>
                  <a:schemeClr val="tx2"/>
                </a:solidFill>
              </a:rPr>
              <a:t> – лейкоплакия,</a:t>
            </a:r>
          </a:p>
          <a:p>
            <a:r>
              <a:rPr lang="ru-RU" sz="1200" dirty="0">
                <a:solidFill>
                  <a:schemeClr val="tx2"/>
                </a:solidFill>
              </a:rPr>
              <a:t> – </a:t>
            </a:r>
            <a:r>
              <a:rPr lang="ru-RU" sz="1200" dirty="0" err="1">
                <a:solidFill>
                  <a:schemeClr val="tx2"/>
                </a:solidFill>
              </a:rPr>
              <a:t>кератоакантома</a:t>
            </a:r>
            <a:r>
              <a:rPr lang="ru-RU" sz="1200" dirty="0">
                <a:solidFill>
                  <a:schemeClr val="tx2"/>
                </a:solidFill>
              </a:rPr>
              <a:t>, </a:t>
            </a:r>
          </a:p>
          <a:p>
            <a:r>
              <a:rPr lang="ru-RU" sz="1200" dirty="0">
                <a:solidFill>
                  <a:schemeClr val="tx2"/>
                </a:solidFill>
              </a:rPr>
              <a:t>– кожный рог, </a:t>
            </a:r>
          </a:p>
          <a:p>
            <a:r>
              <a:rPr lang="ru-RU" sz="1200" dirty="0">
                <a:solidFill>
                  <a:schemeClr val="tx2"/>
                </a:solidFill>
              </a:rPr>
              <a:t>– папиллома с ороговением, </a:t>
            </a:r>
          </a:p>
          <a:p>
            <a:r>
              <a:rPr lang="ru-RU" sz="1200" dirty="0">
                <a:solidFill>
                  <a:schemeClr val="tx2"/>
                </a:solidFill>
              </a:rPr>
              <a:t>– эрозивно-язвенная и гиперкератотическая формы красной волчанки и красного плоского лишая, </a:t>
            </a:r>
          </a:p>
          <a:p>
            <a:r>
              <a:rPr lang="ru-RU" sz="1200" dirty="0">
                <a:solidFill>
                  <a:schemeClr val="tx2"/>
                </a:solidFill>
              </a:rPr>
              <a:t>– постлучевой хейлит</a:t>
            </a:r>
          </a:p>
        </p:txBody>
      </p:sp>
      <p:sp>
        <p:nvSpPr>
          <p:cNvPr id="13" name="TextBox 12">
            <a:extLst>
              <a:ext uri="{FF2B5EF4-FFF2-40B4-BE49-F238E27FC236}">
                <a16:creationId xmlns:a16="http://schemas.microsoft.com/office/drawing/2014/main" id="{906960B4-37BD-F7F3-22E5-A29D13B6DD36}"/>
              </a:ext>
            </a:extLst>
          </p:cNvPr>
          <p:cNvSpPr txBox="1"/>
          <p:nvPr/>
        </p:nvSpPr>
        <p:spPr>
          <a:xfrm>
            <a:off x="913795" y="1688403"/>
            <a:ext cx="6094428" cy="369332"/>
          </a:xfrm>
          <a:prstGeom prst="rect">
            <a:avLst/>
          </a:prstGeom>
          <a:noFill/>
        </p:spPr>
        <p:txBody>
          <a:bodyPr wrap="square">
            <a:spAutoFit/>
          </a:bodyPr>
          <a:lstStyle/>
          <a:p>
            <a:r>
              <a:rPr lang="ru-RU" dirty="0"/>
              <a:t>Машкиллейсон А. Л., 1970</a:t>
            </a:r>
          </a:p>
        </p:txBody>
      </p:sp>
    </p:spTree>
    <p:extLst>
      <p:ext uri="{BB962C8B-B14F-4D97-AF65-F5344CB8AC3E}">
        <p14:creationId xmlns:p14="http://schemas.microsoft.com/office/powerpoint/2010/main" val="32708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F70098-1604-6C89-7E2F-DA6020E0FDE5}"/>
              </a:ext>
            </a:extLst>
          </p:cNvPr>
          <p:cNvSpPr>
            <a:spLocks noGrp="1"/>
          </p:cNvSpPr>
          <p:nvPr>
            <p:ph type="title"/>
          </p:nvPr>
        </p:nvSpPr>
        <p:spPr/>
        <p:txBody>
          <a:bodyPr/>
          <a:lstStyle/>
          <a:p>
            <a:r>
              <a:rPr lang="ru-RU" dirty="0"/>
              <a:t>Хроническая трещина губы</a:t>
            </a:r>
          </a:p>
        </p:txBody>
      </p:sp>
      <p:sp>
        <p:nvSpPr>
          <p:cNvPr id="3" name="Объект 2">
            <a:extLst>
              <a:ext uri="{FF2B5EF4-FFF2-40B4-BE49-F238E27FC236}">
                <a16:creationId xmlns:a16="http://schemas.microsoft.com/office/drawing/2014/main" id="{DC2141DE-00D9-392B-3517-84B4EAC9277A}"/>
              </a:ext>
            </a:extLst>
          </p:cNvPr>
          <p:cNvSpPr>
            <a:spLocks noGrp="1"/>
          </p:cNvSpPr>
          <p:nvPr>
            <p:ph idx="1"/>
          </p:nvPr>
        </p:nvSpPr>
        <p:spPr/>
        <p:txBody>
          <a:bodyPr>
            <a:normAutofit/>
          </a:bodyPr>
          <a:lstStyle/>
          <a:p>
            <a:pPr marL="36900" indent="0" algn="ctr">
              <a:buNone/>
            </a:pPr>
            <a:r>
              <a:rPr lang="ru-RU" sz="1800" dirty="0"/>
              <a:t>Хроническая трещина губы (</a:t>
            </a:r>
            <a:r>
              <a:rPr lang="ru-RU" sz="1800" dirty="0" err="1"/>
              <a:t>rhagas</a:t>
            </a:r>
            <a:r>
              <a:rPr lang="ru-RU" sz="1800" dirty="0"/>
              <a:t> </a:t>
            </a:r>
            <a:r>
              <a:rPr lang="ru-RU" sz="1800" dirty="0" err="1"/>
              <a:t>labii</a:t>
            </a:r>
            <a:r>
              <a:rPr lang="ru-RU" sz="1800" dirty="0"/>
              <a:t> </a:t>
            </a:r>
            <a:r>
              <a:rPr lang="ru-RU" sz="1800" dirty="0" err="1"/>
              <a:t>chronica</a:t>
            </a:r>
            <a:r>
              <a:rPr lang="ru-RU" sz="1800" dirty="0"/>
              <a:t>) — хроническое заболевание красной каймы губ, слизистой оболочки губ и углов рта, сопровождающееся линейным нарушением целостности тканей, характеризующееся длительным рецидивирующим течением.</a:t>
            </a:r>
          </a:p>
        </p:txBody>
      </p:sp>
      <p:sp>
        <p:nvSpPr>
          <p:cNvPr id="8" name="TextBox 7">
            <a:extLst>
              <a:ext uri="{FF2B5EF4-FFF2-40B4-BE49-F238E27FC236}">
                <a16:creationId xmlns:a16="http://schemas.microsoft.com/office/drawing/2014/main" id="{C6EF8B45-3DFB-A292-86F9-E27D5755F515}"/>
              </a:ext>
            </a:extLst>
          </p:cNvPr>
          <p:cNvSpPr txBox="1"/>
          <p:nvPr/>
        </p:nvSpPr>
        <p:spPr>
          <a:xfrm>
            <a:off x="1120589" y="2655166"/>
            <a:ext cx="6096000" cy="3970318"/>
          </a:xfrm>
          <a:prstGeom prst="rect">
            <a:avLst/>
          </a:prstGeom>
          <a:noFill/>
        </p:spPr>
        <p:txBody>
          <a:bodyPr wrap="square">
            <a:spAutoFit/>
          </a:bodyPr>
          <a:lstStyle/>
          <a:p>
            <a:r>
              <a:rPr lang="ru-RU" b="1" dirty="0">
                <a:solidFill>
                  <a:schemeClr val="tx2"/>
                </a:solidFill>
                <a:effectLst>
                  <a:outerShdw blurRad="38100" dist="38100" dir="2700000" algn="tl">
                    <a:srgbClr val="000000">
                      <a:alpha val="43137"/>
                    </a:srgbClr>
                  </a:outerShdw>
                </a:effectLst>
              </a:rPr>
              <a:t>Этиология и патогенез </a:t>
            </a:r>
          </a:p>
          <a:p>
            <a:r>
              <a:rPr lang="ru-RU" dirty="0">
                <a:solidFill>
                  <a:schemeClr val="tx2"/>
                </a:solidFill>
                <a:effectLst>
                  <a:outerShdw blurRad="38100" dist="38100" dir="2700000" algn="tl">
                    <a:srgbClr val="000000">
                      <a:alpha val="43137"/>
                    </a:srgbClr>
                  </a:outerShdw>
                </a:effectLst>
              </a:rPr>
              <a:t>Пусковыми факторами заболевания являются:</a:t>
            </a:r>
          </a:p>
          <a:p>
            <a:pPr marL="285750" indent="-285750">
              <a:buFont typeface="Arial" panose="020B0604020202020204" pitchFamily="34" charset="0"/>
              <a:buChar char="•"/>
            </a:pPr>
            <a:r>
              <a:rPr lang="ru-RU" dirty="0">
                <a:solidFill>
                  <a:schemeClr val="tx2"/>
                </a:solidFill>
                <a:effectLst>
                  <a:outerShdw blurRad="38100" dist="38100" dir="2700000" algn="tl">
                    <a:srgbClr val="000000">
                      <a:alpha val="43137"/>
                    </a:srgbClr>
                  </a:outerShdw>
                </a:effectLst>
              </a:rPr>
              <a:t>Индивидуальное анатомическое строение губы (глубокая складка в центре губы и углах рта),</a:t>
            </a:r>
          </a:p>
          <a:p>
            <a:pPr marL="285750" indent="-285750">
              <a:buFont typeface="Arial" panose="020B0604020202020204" pitchFamily="34" charset="0"/>
              <a:buChar char="•"/>
            </a:pPr>
            <a:r>
              <a:rPr lang="ru-RU" dirty="0">
                <a:solidFill>
                  <a:schemeClr val="tx2"/>
                </a:solidFill>
                <a:effectLst>
                  <a:outerShdw blurRad="38100" dist="38100" dir="2700000" algn="tl">
                    <a:srgbClr val="000000">
                      <a:alpha val="43137"/>
                    </a:srgbClr>
                  </a:outerShdw>
                </a:effectLst>
              </a:rPr>
              <a:t>Хроническая травма, </a:t>
            </a:r>
          </a:p>
          <a:p>
            <a:pPr marL="285750" indent="-285750">
              <a:buFont typeface="Arial" panose="020B0604020202020204" pitchFamily="34" charset="0"/>
              <a:buChar char="•"/>
            </a:pPr>
            <a:r>
              <a:rPr lang="ru-RU" dirty="0">
                <a:solidFill>
                  <a:schemeClr val="tx2"/>
                </a:solidFill>
                <a:effectLst>
                  <a:outerShdw blurRad="38100" dist="38100" dir="2700000" algn="tl">
                    <a:srgbClr val="000000">
                      <a:alpha val="43137"/>
                    </a:srgbClr>
                  </a:outerShdw>
                </a:effectLst>
              </a:rPr>
              <a:t>Различные метеорологические факторы, вызывающие сухость красной каймы губ, потерю эластичности,</a:t>
            </a:r>
          </a:p>
          <a:p>
            <a:pPr marL="285750" indent="-285750">
              <a:buFont typeface="Arial" panose="020B0604020202020204" pitchFamily="34" charset="0"/>
              <a:buChar char="•"/>
            </a:pPr>
            <a:r>
              <a:rPr lang="ru-RU" dirty="0">
                <a:solidFill>
                  <a:schemeClr val="tx2"/>
                </a:solidFill>
                <a:effectLst>
                  <a:outerShdw blurRad="38100" dist="38100" dir="2700000" algn="tl">
                    <a:srgbClr val="000000">
                      <a:alpha val="43137"/>
                    </a:srgbClr>
                  </a:outerShdw>
                </a:effectLst>
              </a:rPr>
              <a:t>Имеют значение гиповитаминозы А и группы B,</a:t>
            </a:r>
          </a:p>
          <a:p>
            <a:pPr marL="285750" indent="-285750">
              <a:buFont typeface="Arial" panose="020B0604020202020204" pitchFamily="34" charset="0"/>
              <a:buChar char="•"/>
            </a:pPr>
            <a:r>
              <a:rPr lang="ru-RU" dirty="0">
                <a:solidFill>
                  <a:schemeClr val="tx2"/>
                </a:solidFill>
                <a:effectLst>
                  <a:outerShdw blurRad="38100" dist="38100" dir="2700000" algn="tl">
                    <a:srgbClr val="000000">
                      <a:alpha val="43137"/>
                    </a:srgbClr>
                  </a:outerShdw>
                </a:effectLst>
              </a:rPr>
              <a:t>Неврогенный фактор,</a:t>
            </a:r>
          </a:p>
          <a:p>
            <a:pPr marL="285750" indent="-285750">
              <a:buFont typeface="Arial" panose="020B0604020202020204" pitchFamily="34" charset="0"/>
              <a:buChar char="•"/>
            </a:pPr>
            <a:r>
              <a:rPr lang="ru-RU" dirty="0">
                <a:solidFill>
                  <a:schemeClr val="tx2"/>
                </a:solidFill>
                <a:effectLst>
                  <a:outerShdw blurRad="38100" dist="38100" dir="2700000" algn="tl">
                    <a:srgbClr val="000000">
                      <a:alpha val="43137"/>
                    </a:srgbClr>
                  </a:outerShdw>
                </a:effectLst>
              </a:rPr>
              <a:t>Вредные привычки (облизывание губ),</a:t>
            </a:r>
          </a:p>
          <a:p>
            <a:pPr marL="285750" indent="-285750">
              <a:buFont typeface="Arial" panose="020B0604020202020204" pitchFamily="34" charset="0"/>
              <a:buChar char="•"/>
            </a:pPr>
            <a:r>
              <a:rPr lang="ru-RU" dirty="0">
                <a:solidFill>
                  <a:schemeClr val="tx2"/>
                </a:solidFill>
                <a:effectLst>
                  <a:outerShdw blurRad="38100" dist="38100" dir="2700000" algn="tl">
                    <a:srgbClr val="000000">
                      <a:alpha val="43137"/>
                    </a:srgbClr>
                  </a:outerShdw>
                </a:effectLst>
              </a:rPr>
              <a:t>Сахарный диабет. </a:t>
            </a:r>
          </a:p>
          <a:p>
            <a:r>
              <a:rPr lang="ru-RU" dirty="0">
                <a:solidFill>
                  <a:schemeClr val="tx2"/>
                </a:solidFill>
                <a:effectLst>
                  <a:outerShdw blurRad="38100" dist="38100" dir="2700000" algn="tl">
                    <a:srgbClr val="000000">
                      <a:alpha val="43137"/>
                    </a:srgbClr>
                  </a:outerShdw>
                </a:effectLst>
              </a:rPr>
              <a:t>Грибковая и микробная флора поддерживают существование трещин и препятствуют заживлению.</a:t>
            </a:r>
          </a:p>
        </p:txBody>
      </p:sp>
      <p:pic>
        <p:nvPicPr>
          <p:cNvPr id="10" name="Рисунок 9">
            <a:extLst>
              <a:ext uri="{FF2B5EF4-FFF2-40B4-BE49-F238E27FC236}">
                <a16:creationId xmlns:a16="http://schemas.microsoft.com/office/drawing/2014/main" id="{4DC4041F-0991-0839-2B97-A1C5EF507712}"/>
              </a:ext>
            </a:extLst>
          </p:cNvPr>
          <p:cNvPicPr>
            <a:picLocks noChangeAspect="1"/>
          </p:cNvPicPr>
          <p:nvPr/>
        </p:nvPicPr>
        <p:blipFill>
          <a:blip r:embed="rId2"/>
          <a:stretch>
            <a:fillRect/>
          </a:stretch>
        </p:blipFill>
        <p:spPr>
          <a:xfrm>
            <a:off x="6893858" y="2756647"/>
            <a:ext cx="4177553" cy="1671021"/>
          </a:xfrm>
          <a:prstGeom prst="ellipse">
            <a:avLst/>
          </a:prstGeom>
          <a:ln>
            <a:noFill/>
          </a:ln>
          <a:effectLst>
            <a:softEdge rad="112500"/>
          </a:effectLst>
        </p:spPr>
      </p:pic>
      <p:pic>
        <p:nvPicPr>
          <p:cNvPr id="11" name="Рисунок 10">
            <a:extLst>
              <a:ext uri="{FF2B5EF4-FFF2-40B4-BE49-F238E27FC236}">
                <a16:creationId xmlns:a16="http://schemas.microsoft.com/office/drawing/2014/main" id="{97655C49-E76A-DE53-F64E-21235535AC59}"/>
              </a:ext>
            </a:extLst>
          </p:cNvPr>
          <p:cNvPicPr>
            <a:picLocks noChangeAspect="1"/>
          </p:cNvPicPr>
          <p:nvPr/>
        </p:nvPicPr>
        <p:blipFill>
          <a:blip r:embed="rId3"/>
          <a:stretch>
            <a:fillRect/>
          </a:stretch>
        </p:blipFill>
        <p:spPr>
          <a:xfrm>
            <a:off x="7280417" y="4427668"/>
            <a:ext cx="3541663" cy="2361109"/>
          </a:xfrm>
          <a:prstGeom prst="ellipse">
            <a:avLst/>
          </a:prstGeom>
          <a:ln>
            <a:noFill/>
          </a:ln>
          <a:effectLst>
            <a:softEdge rad="112500"/>
          </a:effectLst>
        </p:spPr>
      </p:pic>
    </p:spTree>
    <p:extLst>
      <p:ext uri="{BB962C8B-B14F-4D97-AF65-F5344CB8AC3E}">
        <p14:creationId xmlns:p14="http://schemas.microsoft.com/office/powerpoint/2010/main" val="130219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A1DEF-D527-DBA7-EC30-27B91E8D1CDD}"/>
              </a:ext>
            </a:extLst>
          </p:cNvPr>
          <p:cNvSpPr>
            <a:spLocks noGrp="1"/>
          </p:cNvSpPr>
          <p:nvPr>
            <p:ph type="title"/>
          </p:nvPr>
        </p:nvSpPr>
        <p:spPr/>
        <p:txBody>
          <a:bodyPr/>
          <a:lstStyle/>
          <a:p>
            <a:r>
              <a:rPr lang="ru-RU" dirty="0"/>
              <a:t>Хроническая трещина губы</a:t>
            </a:r>
          </a:p>
        </p:txBody>
      </p:sp>
      <p:sp>
        <p:nvSpPr>
          <p:cNvPr id="3" name="Объект 2">
            <a:extLst>
              <a:ext uri="{FF2B5EF4-FFF2-40B4-BE49-F238E27FC236}">
                <a16:creationId xmlns:a16="http://schemas.microsoft.com/office/drawing/2014/main" id="{73F738A7-3AA7-AD60-5260-DDAE6E3C186E}"/>
              </a:ext>
            </a:extLst>
          </p:cNvPr>
          <p:cNvSpPr>
            <a:spLocks noGrp="1"/>
          </p:cNvSpPr>
          <p:nvPr>
            <p:ph idx="1"/>
          </p:nvPr>
        </p:nvSpPr>
        <p:spPr/>
        <p:txBody>
          <a:bodyPr>
            <a:normAutofit fontScale="70000" lnSpcReduction="20000"/>
          </a:bodyPr>
          <a:lstStyle/>
          <a:p>
            <a:pPr marL="36900" indent="0">
              <a:buNone/>
            </a:pPr>
            <a:r>
              <a:rPr lang="ru-RU" b="1" dirty="0"/>
              <a:t>Клиническая картина</a:t>
            </a:r>
          </a:p>
          <a:p>
            <a:pPr marL="36900" indent="0" algn="just">
              <a:buNone/>
            </a:pPr>
            <a:r>
              <a:rPr lang="ru-RU" i="0" dirty="0">
                <a:effectLst>
                  <a:outerShdw blurRad="38100" dist="38100" dir="2700000" algn="tl">
                    <a:srgbClr val="000000">
                      <a:alpha val="43137"/>
                    </a:srgbClr>
                  </a:outerShdw>
                </a:effectLst>
              </a:rPr>
              <a:t>Дети жалуются на болезненные трещины, затрудняющие разговор, улыбку, прием пищи, широкое </a:t>
            </a:r>
            <a:r>
              <a:rPr lang="ru-RU" i="0" dirty="0" err="1">
                <a:effectLst>
                  <a:outerShdw blurRad="38100" dist="38100" dir="2700000" algn="tl">
                    <a:srgbClr val="000000">
                      <a:alpha val="43137"/>
                    </a:srgbClr>
                  </a:outerShdw>
                </a:effectLst>
              </a:rPr>
              <a:t>открвание</a:t>
            </a:r>
            <a:r>
              <a:rPr lang="ru-RU" i="0" dirty="0">
                <a:effectLst>
                  <a:outerShdw blurRad="38100" dist="38100" dir="2700000" algn="tl">
                    <a:srgbClr val="000000">
                      <a:alpha val="43137"/>
                    </a:srgbClr>
                  </a:outerShdw>
                </a:effectLst>
              </a:rPr>
              <a:t> рта, эстетический недостаток.</a:t>
            </a:r>
          </a:p>
          <a:p>
            <a:pPr marL="36900" indent="0" algn="just">
              <a:buNone/>
            </a:pPr>
            <a:r>
              <a:rPr lang="ru-RU" i="0" dirty="0">
                <a:effectLst>
                  <a:outerShdw blurRad="38100" dist="38100" dir="2700000" algn="tl">
                    <a:srgbClr val="000000">
                      <a:alpha val="43137"/>
                    </a:srgbClr>
                  </a:outerShdw>
                </a:effectLst>
              </a:rPr>
              <a:t>Возникает одиночная глубокая линейная трещина диаметром 0,2-1,5 см, располагающаяся поперечно на губах и сопровождающаяся болезненностью. Трещины обычно находятся в центральной части красной каймы нижней губы, но иногда сбоку от центра. Они могут продолжаться с красной каймы на слизистую оболочку губы, но никогда не распространяются на кожу. Определяется линейный дефект ткани с нарушением целостности на дне трещины. </a:t>
            </a:r>
          </a:p>
          <a:p>
            <a:pPr marL="36900" indent="0" algn="just">
              <a:buNone/>
            </a:pPr>
            <a:r>
              <a:rPr lang="ru-RU" i="0" dirty="0">
                <a:effectLst>
                  <a:outerShdw blurRad="38100" dist="38100" dir="2700000" algn="tl">
                    <a:srgbClr val="000000">
                      <a:alpha val="43137"/>
                    </a:srgbClr>
                  </a:outerShdw>
                </a:effectLst>
              </a:rPr>
              <a:t>При длительном течении трещина бывает покрыта коричневой коркой, вокруг нее отмечается болезненная воспалительная инфильтрация, по краям выявляется помутневший эпителий, иногда - болезненное уплотнение краев трещины за счет старых рубцов. При недавно существующей трещине пальпация ее безболезненна, основание мягкое. </a:t>
            </a:r>
          </a:p>
          <a:p>
            <a:pPr marL="36900" indent="0" algn="just">
              <a:buNone/>
            </a:pPr>
            <a:r>
              <a:rPr lang="ru-RU" i="0" dirty="0">
                <a:effectLst>
                  <a:outerShdw blurRad="38100" dist="38100" dir="2700000" algn="tl">
                    <a:srgbClr val="000000">
                      <a:alpha val="43137"/>
                    </a:srgbClr>
                  </a:outerShdw>
                </a:effectLst>
              </a:rPr>
              <a:t>В случае </a:t>
            </a:r>
            <a:r>
              <a:rPr lang="ru-RU" i="0" dirty="0" err="1">
                <a:effectLst>
                  <a:outerShdw blurRad="38100" dist="38100" dir="2700000" algn="tl">
                    <a:srgbClr val="000000">
                      <a:alpha val="43137"/>
                    </a:srgbClr>
                  </a:outerShdw>
                </a:effectLst>
              </a:rPr>
              <a:t>комиссуральных</a:t>
            </a:r>
            <a:r>
              <a:rPr lang="ru-RU" i="0" dirty="0">
                <a:effectLst>
                  <a:outerShdw blurRad="38100" dist="38100" dir="2700000" algn="tl">
                    <a:srgbClr val="000000">
                      <a:alpha val="43137"/>
                    </a:srgbClr>
                  </a:outerShdw>
                </a:effectLst>
              </a:rPr>
              <a:t> трещин отмечается несколько трещин на фоне покраснения, пигментации и </a:t>
            </a:r>
            <a:r>
              <a:rPr lang="ru-RU" i="0" dirty="0" err="1">
                <a:effectLst>
                  <a:outerShdw blurRad="38100" dist="38100" dir="2700000" algn="tl">
                    <a:srgbClr val="000000">
                      <a:alpha val="43137"/>
                    </a:srgbClr>
                  </a:outerShdw>
                </a:effectLst>
              </a:rPr>
              <a:t>лихенизации</a:t>
            </a:r>
            <a:r>
              <a:rPr lang="ru-RU" i="0" dirty="0">
                <a:effectLst>
                  <a:outerShdw blurRad="38100" dist="38100" dir="2700000" algn="tl">
                    <a:srgbClr val="000000">
                      <a:alpha val="43137"/>
                    </a:srgbClr>
                  </a:outerShdw>
                </a:effectLst>
              </a:rPr>
              <a:t> кожи. Появление </a:t>
            </a:r>
            <a:r>
              <a:rPr lang="ru-RU" i="0" dirty="0" err="1">
                <a:effectLst>
                  <a:outerShdw blurRad="38100" dist="38100" dir="2700000" algn="tl">
                    <a:srgbClr val="000000">
                      <a:alpha val="43137"/>
                    </a:srgbClr>
                  </a:outerShdw>
                </a:effectLst>
              </a:rPr>
              <a:t>ангулярных</a:t>
            </a:r>
            <a:r>
              <a:rPr lang="ru-RU" i="0" dirty="0">
                <a:effectLst>
                  <a:outerShdw blurRad="38100" dist="38100" dir="2700000" algn="tl">
                    <a:srgbClr val="000000">
                      <a:alpha val="43137"/>
                    </a:srgbClr>
                  </a:outerShdw>
                </a:effectLst>
              </a:rPr>
              <a:t> трещин у подростков и юношей связано с аллергической реакцией на пищевые продукты. Вследствие плохой гигиены и </a:t>
            </a:r>
            <a:r>
              <a:rPr lang="ru-RU" i="0" dirty="0" err="1">
                <a:effectLst>
                  <a:outerShdw blurRad="38100" dist="38100" dir="2700000" algn="tl">
                    <a:srgbClr val="000000">
                      <a:alpha val="43137"/>
                    </a:srgbClr>
                  </a:outerShdw>
                </a:effectLst>
              </a:rPr>
              <a:t>несанированной</a:t>
            </a:r>
            <a:r>
              <a:rPr lang="ru-RU" i="0" dirty="0">
                <a:effectLst>
                  <a:outerShdw blurRad="38100" dist="38100" dir="2700000" algn="tl">
                    <a:srgbClr val="000000">
                      <a:alpha val="43137"/>
                    </a:srgbClr>
                  </a:outerShdw>
                </a:effectLst>
              </a:rPr>
              <a:t> полости рта быстро присоединяется стрептококковая инфекция и появляются характерные корочки. Ночью неглубокая трещина может начать </a:t>
            </a:r>
            <a:r>
              <a:rPr lang="ru-RU" i="0" dirty="0" err="1">
                <a:effectLst>
                  <a:outerShdw blurRad="38100" dist="38100" dir="2700000" algn="tl">
                    <a:srgbClr val="000000">
                      <a:alpha val="43137"/>
                    </a:srgbClr>
                  </a:outerShdw>
                </a:effectLst>
              </a:rPr>
              <a:t>эпителизироваться</a:t>
            </a:r>
            <a:r>
              <a:rPr lang="ru-RU" i="0" dirty="0">
                <a:effectLst>
                  <a:outerShdw blurRad="38100" dist="38100" dir="2700000" algn="tl">
                    <a:srgbClr val="000000">
                      <a:alpha val="43137"/>
                    </a:srgbClr>
                  </a:outerShdw>
                </a:effectLst>
              </a:rPr>
              <a:t>, но утром при движении губой трещина вновь вскрывается и слегка кровоточит. При длительном течении края ее уплотняются и могут ороговеть, приобретая серовато-белый цвет.</a:t>
            </a:r>
          </a:p>
          <a:p>
            <a:pPr marL="36900" indent="0">
              <a:buNone/>
            </a:pPr>
            <a:endParaRPr lang="ru-RU" b="1" dirty="0"/>
          </a:p>
        </p:txBody>
      </p:sp>
      <p:pic>
        <p:nvPicPr>
          <p:cNvPr id="4" name="Рисунок 3">
            <a:extLst>
              <a:ext uri="{FF2B5EF4-FFF2-40B4-BE49-F238E27FC236}">
                <a16:creationId xmlns:a16="http://schemas.microsoft.com/office/drawing/2014/main" id="{7577F227-F4A0-C5FB-6747-1BD0B5723D42}"/>
              </a:ext>
            </a:extLst>
          </p:cNvPr>
          <p:cNvPicPr>
            <a:picLocks noChangeAspect="1"/>
          </p:cNvPicPr>
          <p:nvPr/>
        </p:nvPicPr>
        <p:blipFill>
          <a:blip r:embed="rId2"/>
          <a:stretch>
            <a:fillRect/>
          </a:stretch>
        </p:blipFill>
        <p:spPr>
          <a:xfrm>
            <a:off x="1104340" y="5229224"/>
            <a:ext cx="2381250" cy="1428750"/>
          </a:xfrm>
          <a:prstGeom prst="rect">
            <a:avLst/>
          </a:prstGeom>
        </p:spPr>
      </p:pic>
      <p:pic>
        <p:nvPicPr>
          <p:cNvPr id="5" name="Рисунок 4">
            <a:extLst>
              <a:ext uri="{FF2B5EF4-FFF2-40B4-BE49-F238E27FC236}">
                <a16:creationId xmlns:a16="http://schemas.microsoft.com/office/drawing/2014/main" id="{12C385C3-3B3F-6BAA-3EE6-26A0BD186529}"/>
              </a:ext>
            </a:extLst>
          </p:cNvPr>
          <p:cNvPicPr>
            <a:picLocks noChangeAspect="1"/>
          </p:cNvPicPr>
          <p:nvPr/>
        </p:nvPicPr>
        <p:blipFill rotWithShape="1">
          <a:blip r:embed="rId3"/>
          <a:srcRect l="20235" t="30327" r="18472" b="18300"/>
          <a:stretch/>
        </p:blipFill>
        <p:spPr>
          <a:xfrm>
            <a:off x="4069135" y="5070349"/>
            <a:ext cx="2528889" cy="1587625"/>
          </a:xfrm>
          <a:prstGeom prst="rect">
            <a:avLst/>
          </a:prstGeom>
        </p:spPr>
      </p:pic>
    </p:spTree>
    <p:extLst>
      <p:ext uri="{BB962C8B-B14F-4D97-AF65-F5344CB8AC3E}">
        <p14:creationId xmlns:p14="http://schemas.microsoft.com/office/powerpoint/2010/main" val="33837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41EA7E-AF48-9F16-74B4-CE06796EC407}"/>
              </a:ext>
            </a:extLst>
          </p:cNvPr>
          <p:cNvSpPr>
            <a:spLocks noGrp="1"/>
          </p:cNvSpPr>
          <p:nvPr>
            <p:ph type="title"/>
          </p:nvPr>
        </p:nvSpPr>
        <p:spPr/>
        <p:txBody>
          <a:bodyPr/>
          <a:lstStyle/>
          <a:p>
            <a:r>
              <a:rPr lang="ru-RU" dirty="0"/>
              <a:t>Хроническая трещина губы</a:t>
            </a:r>
          </a:p>
        </p:txBody>
      </p:sp>
      <p:pic>
        <p:nvPicPr>
          <p:cNvPr id="4" name="Объект 3">
            <a:extLst>
              <a:ext uri="{FF2B5EF4-FFF2-40B4-BE49-F238E27FC236}">
                <a16:creationId xmlns:a16="http://schemas.microsoft.com/office/drawing/2014/main" id="{65316DBF-6718-7898-E73B-A3ED6F4DC39F}"/>
              </a:ext>
            </a:extLst>
          </p:cNvPr>
          <p:cNvPicPr>
            <a:picLocks noGrp="1" noChangeAspect="1"/>
          </p:cNvPicPr>
          <p:nvPr>
            <p:ph idx="1"/>
          </p:nvPr>
        </p:nvPicPr>
        <p:blipFill>
          <a:blip r:embed="rId2"/>
          <a:stretch>
            <a:fillRect/>
          </a:stretch>
        </p:blipFill>
        <p:spPr>
          <a:xfrm>
            <a:off x="370849" y="1844507"/>
            <a:ext cx="5527928" cy="4145948"/>
          </a:xfrm>
          <a:prstGeom prst="rect">
            <a:avLst/>
          </a:prstGeom>
        </p:spPr>
      </p:pic>
      <p:pic>
        <p:nvPicPr>
          <p:cNvPr id="5" name="Рисунок 4">
            <a:extLst>
              <a:ext uri="{FF2B5EF4-FFF2-40B4-BE49-F238E27FC236}">
                <a16:creationId xmlns:a16="http://schemas.microsoft.com/office/drawing/2014/main" id="{28C7F11E-76E1-A56D-BFF9-589E6B85B955}"/>
              </a:ext>
            </a:extLst>
          </p:cNvPr>
          <p:cNvPicPr>
            <a:picLocks noChangeAspect="1"/>
          </p:cNvPicPr>
          <p:nvPr/>
        </p:nvPicPr>
        <p:blipFill>
          <a:blip r:embed="rId3"/>
          <a:stretch>
            <a:fillRect/>
          </a:stretch>
        </p:blipFill>
        <p:spPr>
          <a:xfrm>
            <a:off x="6101870" y="1844507"/>
            <a:ext cx="5654805" cy="4145945"/>
          </a:xfrm>
          <a:prstGeom prst="rect">
            <a:avLst/>
          </a:prstGeom>
        </p:spPr>
      </p:pic>
      <p:sp>
        <p:nvSpPr>
          <p:cNvPr id="7" name="TextBox 6">
            <a:extLst>
              <a:ext uri="{FF2B5EF4-FFF2-40B4-BE49-F238E27FC236}">
                <a16:creationId xmlns:a16="http://schemas.microsoft.com/office/drawing/2014/main" id="{9ECDE62D-96AB-096F-8B4F-956DE711B3A8}"/>
              </a:ext>
            </a:extLst>
          </p:cNvPr>
          <p:cNvSpPr txBox="1"/>
          <p:nvPr/>
        </p:nvSpPr>
        <p:spPr>
          <a:xfrm>
            <a:off x="2850777" y="1395384"/>
            <a:ext cx="6096000" cy="369332"/>
          </a:xfrm>
          <a:prstGeom prst="rect">
            <a:avLst/>
          </a:prstGeom>
          <a:noFill/>
        </p:spPr>
        <p:txBody>
          <a:bodyPr wrap="square">
            <a:spAutoFit/>
          </a:bodyPr>
          <a:lstStyle/>
          <a:p>
            <a:pPr algn="ctr"/>
            <a:r>
              <a:rPr lang="ru-RU" b="1" dirty="0">
                <a:solidFill>
                  <a:schemeClr val="tx2"/>
                </a:solidFill>
                <a:effectLst>
                  <a:outerShdw blurRad="38100" dist="38100" dir="2700000" algn="tl">
                    <a:srgbClr val="000000">
                      <a:alpha val="43137"/>
                    </a:srgbClr>
                  </a:outerShdw>
                </a:effectLst>
              </a:rPr>
              <a:t>Диагностика</a:t>
            </a:r>
          </a:p>
        </p:txBody>
      </p:sp>
    </p:spTree>
    <p:extLst>
      <p:ext uri="{BB962C8B-B14F-4D97-AF65-F5344CB8AC3E}">
        <p14:creationId xmlns:p14="http://schemas.microsoft.com/office/powerpoint/2010/main" val="360493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EDC46F-A27B-42A8-B5FC-8E9202A27C28}"/>
              </a:ext>
            </a:extLst>
          </p:cNvPr>
          <p:cNvSpPr>
            <a:spLocks noGrp="1"/>
          </p:cNvSpPr>
          <p:nvPr>
            <p:ph type="title"/>
          </p:nvPr>
        </p:nvSpPr>
        <p:spPr/>
        <p:txBody>
          <a:bodyPr>
            <a:normAutofit/>
          </a:bodyPr>
          <a:lstStyle/>
          <a:p>
            <a:r>
              <a:rPr lang="ru-RU" dirty="0"/>
              <a:t>Хроническая трещина губы</a:t>
            </a:r>
          </a:p>
        </p:txBody>
      </p:sp>
      <p:sp>
        <p:nvSpPr>
          <p:cNvPr id="9" name="TextBox 8">
            <a:extLst>
              <a:ext uri="{FF2B5EF4-FFF2-40B4-BE49-F238E27FC236}">
                <a16:creationId xmlns:a16="http://schemas.microsoft.com/office/drawing/2014/main" id="{3F8A3DA9-8698-F32E-EC3C-3F22FB41FBC9}"/>
              </a:ext>
            </a:extLst>
          </p:cNvPr>
          <p:cNvSpPr txBox="1"/>
          <p:nvPr/>
        </p:nvSpPr>
        <p:spPr>
          <a:xfrm>
            <a:off x="617961" y="1580050"/>
            <a:ext cx="6096000" cy="5201424"/>
          </a:xfrm>
          <a:prstGeom prst="rect">
            <a:avLst/>
          </a:prstGeom>
          <a:noFill/>
        </p:spPr>
        <p:txBody>
          <a:bodyPr wrap="square">
            <a:spAutoFit/>
          </a:bodyPr>
          <a:lstStyle/>
          <a:p>
            <a:r>
              <a:rPr lang="ru-RU" sz="1200" b="1" dirty="0">
                <a:solidFill>
                  <a:schemeClr val="tx2"/>
                </a:solidFill>
                <a:effectLst>
                  <a:outerShdw blurRad="38100" dist="38100" dir="2700000" algn="tl">
                    <a:srgbClr val="000000">
                      <a:alpha val="43137"/>
                    </a:srgbClr>
                  </a:outerShdw>
                </a:effectLst>
              </a:rPr>
              <a:t>Лечение</a:t>
            </a:r>
          </a:p>
          <a:p>
            <a:r>
              <a:rPr lang="ru-RU" sz="1200" dirty="0">
                <a:solidFill>
                  <a:schemeClr val="tx2"/>
                </a:solidFill>
                <a:effectLst>
                  <a:outerShdw blurRad="38100" dist="38100" dir="2700000" algn="tl">
                    <a:srgbClr val="000000">
                      <a:alpha val="43137"/>
                    </a:srgbClr>
                  </a:outerShdw>
                </a:effectLst>
              </a:rPr>
              <a:t>Общее:</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Обучение рациональной гигиене полости рта</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Удаление зубных отложений</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Лечение кариозных зубов</a:t>
            </a:r>
          </a:p>
          <a:p>
            <a:pPr marL="285750" indent="-285750">
              <a:buFont typeface="Arial" panose="020B0604020202020204" pitchFamily="34" charset="0"/>
              <a:buChar char="•"/>
            </a:pPr>
            <a:r>
              <a:rPr lang="ru-RU" sz="1200" dirty="0" err="1">
                <a:solidFill>
                  <a:schemeClr val="tx2"/>
                </a:solidFill>
                <a:effectLst>
                  <a:outerShdw blurRad="38100" dist="38100" dir="2700000" algn="tl">
                    <a:srgbClr val="000000">
                      <a:alpha val="43137"/>
                    </a:srgbClr>
                  </a:outerShdw>
                </a:effectLst>
              </a:rPr>
              <a:t>Сошлифовывание</a:t>
            </a:r>
            <a:r>
              <a:rPr lang="ru-RU" sz="1200" dirty="0">
                <a:solidFill>
                  <a:schemeClr val="tx2"/>
                </a:solidFill>
                <a:effectLst>
                  <a:outerShdw blurRad="38100" dist="38100" dir="2700000" algn="tl">
                    <a:srgbClr val="000000">
                      <a:alpha val="43137"/>
                    </a:srgbClr>
                  </a:outerShdw>
                </a:effectLst>
              </a:rPr>
              <a:t> острых краев, бугров, коррекция протезов, удаление разрушенных зубов</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Изготовление ортопедической конструкции при необходимости</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Прием поливитаминов (</a:t>
            </a:r>
            <a:r>
              <a:rPr lang="ru-RU" sz="1200" dirty="0" err="1">
                <a:solidFill>
                  <a:schemeClr val="tx2"/>
                </a:solidFill>
                <a:effectLst>
                  <a:outerShdw blurRad="38100" dist="38100" dir="2700000" algn="tl">
                    <a:srgbClr val="000000">
                      <a:alpha val="43137"/>
                    </a:srgbClr>
                  </a:outerShdw>
                </a:effectLst>
              </a:rPr>
              <a:t>Компливит</a:t>
            </a:r>
            <a:r>
              <a:rPr lang="ru-RU" sz="1200" dirty="0">
                <a:solidFill>
                  <a:schemeClr val="tx2"/>
                </a:solidFill>
                <a:effectLst>
                  <a:outerShdw blurRad="38100" dist="38100" dir="2700000" algn="tl">
                    <a:srgbClr val="000000">
                      <a:alpha val="43137"/>
                    </a:srgbClr>
                  </a:outerShdw>
                </a:effectLst>
              </a:rPr>
              <a:t>, </a:t>
            </a:r>
            <a:r>
              <a:rPr lang="ru-RU" sz="1200" dirty="0" err="1">
                <a:solidFill>
                  <a:schemeClr val="tx2"/>
                </a:solidFill>
                <a:effectLst>
                  <a:outerShdw blurRad="38100" dist="38100" dir="2700000" algn="tl">
                    <a:srgbClr val="000000">
                      <a:alpha val="43137"/>
                    </a:srgbClr>
                  </a:outerShdw>
                </a:effectLst>
              </a:rPr>
              <a:t>Витрум</a:t>
            </a:r>
            <a:r>
              <a:rPr lang="ru-RU" sz="1200" dirty="0">
                <a:solidFill>
                  <a:schemeClr val="tx2"/>
                </a:solidFill>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Психотропное лечение (</a:t>
            </a:r>
            <a:r>
              <a:rPr lang="ru-RU" sz="1200" dirty="0" err="1">
                <a:solidFill>
                  <a:schemeClr val="tx2"/>
                </a:solidFill>
                <a:effectLst>
                  <a:outerShdw blurRad="38100" dist="38100" dir="2700000" algn="tl">
                    <a:srgbClr val="000000">
                      <a:alpha val="43137"/>
                    </a:srgbClr>
                  </a:outerShdw>
                </a:effectLst>
              </a:rPr>
              <a:t>Тенотен</a:t>
            </a:r>
            <a:r>
              <a:rPr lang="ru-RU" sz="1200" dirty="0">
                <a:solidFill>
                  <a:schemeClr val="tx2"/>
                </a:solidFill>
                <a:effectLst>
                  <a:outerShdw blurRad="38100" dist="38100" dir="2700000" algn="tl">
                    <a:srgbClr val="000000">
                      <a:alpha val="43137"/>
                    </a:srgbClr>
                  </a:outerShdw>
                </a:effectLst>
              </a:rPr>
              <a:t>)</a:t>
            </a:r>
          </a:p>
          <a:p>
            <a:r>
              <a:rPr lang="ru-RU" sz="1200" dirty="0">
                <a:solidFill>
                  <a:schemeClr val="tx2"/>
                </a:solidFill>
                <a:effectLst>
                  <a:outerShdw blurRad="38100" dist="38100" dir="2700000" algn="tl">
                    <a:srgbClr val="000000">
                      <a:alpha val="43137"/>
                    </a:srgbClr>
                  </a:outerShdw>
                </a:effectLst>
              </a:rPr>
              <a:t>Местное:</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Аппликация протеолитических ферментов в течение 10 минут (0,1% Трипсин, Химотрипсин)</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Анестетики (</a:t>
            </a:r>
            <a:r>
              <a:rPr lang="ru-RU" sz="1200" dirty="0" err="1">
                <a:solidFill>
                  <a:schemeClr val="tx2"/>
                </a:solidFill>
                <a:effectLst>
                  <a:outerShdw blurRad="38100" dist="38100" dir="2700000" algn="tl">
                    <a:srgbClr val="000000">
                      <a:alpha val="43137"/>
                    </a:srgbClr>
                  </a:outerShdw>
                </a:effectLst>
              </a:rPr>
              <a:t>Лидент</a:t>
            </a:r>
            <a:r>
              <a:rPr lang="ru-RU" sz="1200" dirty="0">
                <a:solidFill>
                  <a:schemeClr val="tx2"/>
                </a:solidFill>
                <a:effectLst>
                  <a:outerShdw blurRad="38100" dist="38100" dir="2700000" algn="tl">
                    <a:srgbClr val="000000">
                      <a:alpha val="43137"/>
                    </a:srgbClr>
                  </a:outerShdw>
                </a:effectLst>
              </a:rPr>
              <a:t> </a:t>
            </a:r>
            <a:r>
              <a:rPr lang="ru-RU" sz="1200" dirty="0" err="1">
                <a:solidFill>
                  <a:schemeClr val="tx2"/>
                </a:solidFill>
                <a:effectLst>
                  <a:outerShdw blurRad="38100" dist="38100" dir="2700000" algn="tl">
                    <a:srgbClr val="000000">
                      <a:alpha val="43137"/>
                    </a:srgbClr>
                  </a:outerShdw>
                </a:effectLst>
              </a:rPr>
              <a:t>бейби</a:t>
            </a:r>
            <a:r>
              <a:rPr lang="ru-RU" sz="1200" dirty="0">
                <a:solidFill>
                  <a:schemeClr val="tx2"/>
                </a:solidFill>
                <a:effectLst>
                  <a:outerShdw blurRad="38100" dist="38100" dir="2700000" algn="tl">
                    <a:srgbClr val="000000">
                      <a:alpha val="43137"/>
                    </a:srgbClr>
                  </a:outerShdw>
                </a:effectLst>
              </a:rPr>
              <a:t>, </a:t>
            </a:r>
            <a:r>
              <a:rPr lang="ru-RU" sz="1200" dirty="0" err="1">
                <a:solidFill>
                  <a:schemeClr val="tx2"/>
                </a:solidFill>
                <a:effectLst>
                  <a:outerShdw blurRad="38100" dist="38100" dir="2700000" algn="tl">
                    <a:srgbClr val="000000">
                      <a:alpha val="43137"/>
                    </a:srgbClr>
                  </a:outerShdw>
                </a:effectLst>
              </a:rPr>
              <a:t>Холисал</a:t>
            </a:r>
            <a:r>
              <a:rPr lang="ru-RU" sz="1200" dirty="0">
                <a:solidFill>
                  <a:schemeClr val="tx2"/>
                </a:solidFill>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Антисептики (</a:t>
            </a:r>
            <a:r>
              <a:rPr lang="ru-RU" sz="1200" dirty="0" err="1">
                <a:solidFill>
                  <a:schemeClr val="tx2"/>
                </a:solidFill>
                <a:effectLst>
                  <a:outerShdw blurRad="38100" dist="38100" dir="2700000" algn="tl">
                    <a:srgbClr val="000000">
                      <a:alpha val="43137"/>
                    </a:srgbClr>
                  </a:outerShdw>
                </a:effectLst>
              </a:rPr>
              <a:t>Мирамистин</a:t>
            </a:r>
            <a:r>
              <a:rPr lang="ru-RU" sz="1200" dirty="0">
                <a:solidFill>
                  <a:schemeClr val="tx2"/>
                </a:solidFill>
                <a:effectLst>
                  <a:outerShdw blurRad="38100" dist="38100" dir="2700000" algn="tl">
                    <a:srgbClr val="000000">
                      <a:alpha val="43137"/>
                    </a:srgbClr>
                  </a:outerShdw>
                </a:effectLst>
              </a:rPr>
              <a:t>, 1% р-р перекиси водорода)</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Блокада трещин 1% р-ом Лидокаина</a:t>
            </a:r>
          </a:p>
          <a:p>
            <a:pPr marL="285750" indent="-285750">
              <a:buFont typeface="Arial" panose="020B0604020202020204" pitchFamily="34" charset="0"/>
              <a:buChar char="•"/>
            </a:pPr>
            <a:r>
              <a:rPr lang="ru-RU" sz="1200" dirty="0">
                <a:solidFill>
                  <a:schemeClr val="tx2"/>
                </a:solidFill>
                <a:effectLst>
                  <a:outerShdw blurRad="38100" dist="38100" dir="2700000" algn="tl">
                    <a:srgbClr val="000000">
                      <a:alpha val="43137"/>
                    </a:srgbClr>
                  </a:outerShdw>
                </a:effectLst>
              </a:rPr>
              <a:t>Кератопластики (Масло облепихи, шиповника)</a:t>
            </a:r>
          </a:p>
          <a:p>
            <a:r>
              <a:rPr kumimoji="0" lang="ru-RU" sz="1200" b="0" i="0" u="none" strike="noStrike" kern="1200" cap="none" spc="0" normalizeH="0" baseline="0" noProof="0" dirty="0">
                <a:ln>
                  <a:noFill/>
                </a:ln>
                <a:solidFill>
                  <a:srgbClr val="DADADA"/>
                </a:solidFill>
                <a:effectLst>
                  <a:outerShdw blurRad="38100" dist="38100" dir="2700000" algn="tl">
                    <a:srgbClr val="000000">
                      <a:alpha val="43137"/>
                    </a:srgbClr>
                  </a:outerShdw>
                </a:effectLst>
                <a:uLnTx/>
                <a:uFillTx/>
                <a:ea typeface="+mn-ea"/>
                <a:cs typeface="+mn-cs"/>
              </a:rPr>
              <a:t>Всем больным для предупреждения сухости губ рекомендуют в холодное время пользоваться гигиенической помадой. В период лечения не следует производить другие стоматологические вмешательства, так как широкое открытие рта нарушает заживление трещин.</a:t>
            </a:r>
            <a:endParaRPr lang="ru-RU" sz="1200" dirty="0">
              <a:solidFill>
                <a:schemeClr val="tx2"/>
              </a:solidFill>
              <a:effectLst>
                <a:outerShdw blurRad="38100" dist="38100" dir="2700000" algn="tl">
                  <a:srgbClr val="000000">
                    <a:alpha val="43137"/>
                  </a:srgbClr>
                </a:outerShdw>
              </a:effectLst>
            </a:endParaRPr>
          </a:p>
          <a:p>
            <a:endParaRPr lang="ru-RU" sz="1200" dirty="0">
              <a:solidFill>
                <a:schemeClr val="tx2"/>
              </a:solidFill>
              <a:effectLst>
                <a:outerShdw blurRad="38100" dist="38100" dir="2700000" algn="tl">
                  <a:srgbClr val="000000">
                    <a:alpha val="43137"/>
                  </a:srgbClr>
                </a:outerShdw>
              </a:effectLst>
            </a:endParaRPr>
          </a:p>
          <a:p>
            <a:r>
              <a:rPr lang="ru-RU" sz="1200" dirty="0">
                <a:solidFill>
                  <a:schemeClr val="tx2"/>
                </a:solidFill>
                <a:effectLst>
                  <a:outerShdw blurRad="38100" dist="38100" dir="2700000" algn="tl">
                    <a:srgbClr val="000000">
                      <a:alpha val="43137"/>
                    </a:srgbClr>
                  </a:outerShdw>
                </a:effectLst>
              </a:rPr>
              <a:t>При отсутствии эффекта проводят хирургическое иссечение трещины в пределах здоровых тканей. Иногда возникает необходимость в реконструктивной операции губы.</a:t>
            </a:r>
          </a:p>
          <a:p>
            <a:pPr marL="285750" indent="-285750">
              <a:buFont typeface="Arial" panose="020B0604020202020204" pitchFamily="34" charset="0"/>
              <a:buChar char="•"/>
            </a:pPr>
            <a:endParaRPr lang="ru-RU" sz="1400" dirty="0"/>
          </a:p>
          <a:p>
            <a:pPr marL="285750" indent="-285750">
              <a:buFont typeface="Arial" panose="020B0604020202020204" pitchFamily="34" charset="0"/>
              <a:buChar char="•"/>
            </a:pPr>
            <a:endParaRPr lang="ru-RU" dirty="0"/>
          </a:p>
        </p:txBody>
      </p:sp>
      <p:sp>
        <p:nvSpPr>
          <p:cNvPr id="8" name="TextBox 7">
            <a:extLst>
              <a:ext uri="{FF2B5EF4-FFF2-40B4-BE49-F238E27FC236}">
                <a16:creationId xmlns:a16="http://schemas.microsoft.com/office/drawing/2014/main" id="{EC3AAFB3-8477-510B-9FA2-74A082BF8BFF}"/>
              </a:ext>
            </a:extLst>
          </p:cNvPr>
          <p:cNvSpPr txBox="1"/>
          <p:nvPr/>
        </p:nvSpPr>
        <p:spPr>
          <a:xfrm>
            <a:off x="6777316" y="1840027"/>
            <a:ext cx="4796723" cy="4154984"/>
          </a:xfrm>
          <a:prstGeom prst="rect">
            <a:avLst/>
          </a:prstGeom>
          <a:noFill/>
        </p:spPr>
        <p:txBody>
          <a:bodyPr wrap="square">
            <a:spAutoFit/>
          </a:bodyPr>
          <a:lstStyle/>
          <a:p>
            <a:pPr algn="just"/>
            <a:r>
              <a:rPr lang="ru-RU" sz="1200" b="0" i="0" dirty="0">
                <a:solidFill>
                  <a:schemeClr val="tx2"/>
                </a:solidFill>
                <a:effectLst>
                  <a:outerShdw blurRad="38100" dist="38100" dir="2700000" algn="tl">
                    <a:srgbClr val="000000">
                      <a:alpha val="43137"/>
                    </a:srgbClr>
                  </a:outerShdw>
                </a:effectLst>
              </a:rPr>
              <a:t>Н.Д. </a:t>
            </a:r>
            <a:r>
              <a:rPr lang="ru-RU" sz="1200" b="0" i="0" dirty="0" err="1">
                <a:solidFill>
                  <a:schemeClr val="tx2"/>
                </a:solidFill>
                <a:effectLst>
                  <a:outerShdw blurRad="38100" dist="38100" dir="2700000" algn="tl">
                    <a:srgbClr val="000000">
                      <a:alpha val="43137"/>
                    </a:srgbClr>
                  </a:outerShdw>
                </a:effectLst>
              </a:rPr>
              <a:t>Брусенина</a:t>
            </a:r>
            <a:r>
              <a:rPr lang="ru-RU" sz="1200" b="0" i="0" dirty="0">
                <a:solidFill>
                  <a:schemeClr val="tx2"/>
                </a:solidFill>
                <a:effectLst>
                  <a:outerShdw blurRad="38100" dist="38100" dir="2700000" algn="tl">
                    <a:srgbClr val="000000">
                      <a:alpha val="43137"/>
                    </a:srgbClr>
                  </a:outerShdw>
                </a:effectLst>
              </a:rPr>
              <a:t> и Г. М. </a:t>
            </a:r>
            <a:r>
              <a:rPr lang="ru-RU" sz="1200" b="0" i="0" dirty="0" err="1">
                <a:solidFill>
                  <a:schemeClr val="tx2"/>
                </a:solidFill>
                <a:effectLst>
                  <a:outerShdw blurRad="38100" dist="38100" dir="2700000" algn="tl">
                    <a:srgbClr val="000000">
                      <a:alpha val="43137"/>
                    </a:srgbClr>
                  </a:outerShdw>
                </a:effectLst>
              </a:rPr>
              <a:t>Барер</a:t>
            </a:r>
            <a:r>
              <a:rPr lang="ru-RU" sz="1200" b="0" i="0" dirty="0">
                <a:solidFill>
                  <a:schemeClr val="tx2"/>
                </a:solidFill>
                <a:effectLst>
                  <a:outerShdw blurRad="38100" dist="38100" dir="2700000" algn="tl">
                    <a:srgbClr val="000000">
                      <a:alpha val="43137"/>
                    </a:srgbClr>
                  </a:outerShdw>
                </a:effectLst>
              </a:rPr>
              <a:t> предложили простой и малотравматичный метод лечения, так как было выяснено, что изменения при трещине остаются ограниченными как по площади, так и по глубине. Учитывая нервно-трофические нарушения в тканях, окружающих трещину, авторы предлагают использовать новокаиновую блокаду, которая влияет на отдельные звенья иннервации, устраняет спазм сосудов, снимает боль, улучшает нервную трофику. Для блокад используют 0,25; 0,5 и 1% теплые растворы новокаина. Помимо лечебного воздействия новокаина благодаря инфильтрации происходит механическое распрямление трещины, что облегчает воздействие лекарственных препаратов на дефект, находящийся в глубине.</a:t>
            </a:r>
          </a:p>
          <a:p>
            <a:pPr algn="just"/>
            <a:r>
              <a:rPr lang="ru-RU" sz="1200" b="0" i="0" dirty="0">
                <a:solidFill>
                  <a:schemeClr val="tx2"/>
                </a:solidFill>
                <a:effectLst>
                  <a:outerShdw blurRad="38100" dist="38100" dir="2700000" algn="tl">
                    <a:srgbClr val="000000">
                      <a:alpha val="43137"/>
                    </a:srgbClr>
                  </a:outerShdw>
                </a:effectLst>
              </a:rPr>
              <a:t>Лечение включает 3-4 посещения.</a:t>
            </a:r>
          </a:p>
          <a:p>
            <a:pPr algn="just"/>
            <a:r>
              <a:rPr lang="ru-RU" sz="1200" b="0" i="0" dirty="0">
                <a:solidFill>
                  <a:schemeClr val="tx2"/>
                </a:solidFill>
                <a:effectLst>
                  <a:outerShdw blurRad="38100" dist="38100" dir="2700000" algn="tl">
                    <a:srgbClr val="000000">
                      <a:alpha val="43137"/>
                    </a:srgbClr>
                  </a:outerShdw>
                </a:effectLst>
              </a:rPr>
              <a:t>Всех больных необходимо обучить гигиене полости рта и санации, устранить травмирующие факторы и запретить вредные привычки.</a:t>
            </a:r>
          </a:p>
          <a:p>
            <a:pPr algn="just"/>
            <a:r>
              <a:rPr lang="ru-RU" sz="1200" b="0" i="0" dirty="0">
                <a:solidFill>
                  <a:schemeClr val="tx2"/>
                </a:solidFill>
                <a:effectLst>
                  <a:outerShdw blurRad="38100" dist="38100" dir="2700000" algn="tl">
                    <a:srgbClr val="000000">
                      <a:alpha val="43137"/>
                    </a:srgbClr>
                  </a:outerShdw>
                </a:effectLst>
              </a:rPr>
              <a:t>При неполном заживлении блокаду можно повторить через 5-7 дней. На курс лечения 1-2 блокады.</a:t>
            </a:r>
          </a:p>
          <a:p>
            <a:pPr algn="just"/>
            <a:r>
              <a:rPr lang="ru-RU" sz="1200" b="0" i="0" dirty="0">
                <a:solidFill>
                  <a:schemeClr val="tx2"/>
                </a:solidFill>
                <a:effectLst>
                  <a:outerShdw blurRad="38100" dist="38100" dir="2700000" algn="tl">
                    <a:srgbClr val="000000">
                      <a:alpha val="43137"/>
                    </a:srgbClr>
                  </a:outerShdw>
                </a:effectLst>
              </a:rPr>
              <a:t>В случае </a:t>
            </a:r>
            <a:r>
              <a:rPr lang="ru-RU" sz="1200" b="0" i="0" dirty="0" err="1">
                <a:solidFill>
                  <a:schemeClr val="tx2"/>
                </a:solidFill>
                <a:effectLst>
                  <a:outerShdw blurRad="38100" dist="38100" dir="2700000" algn="tl">
                    <a:srgbClr val="000000">
                      <a:alpha val="43137"/>
                    </a:srgbClr>
                  </a:outerShdw>
                </a:effectLst>
              </a:rPr>
              <a:t>комиссуральных</a:t>
            </a:r>
            <a:r>
              <a:rPr lang="ru-RU" sz="1200" b="0" i="0" dirty="0">
                <a:solidFill>
                  <a:schemeClr val="tx2"/>
                </a:solidFill>
                <a:effectLst>
                  <a:outerShdw blurRad="38100" dist="38100" dir="2700000" algn="tl">
                    <a:srgbClr val="000000">
                      <a:alpha val="43137"/>
                    </a:srgbClr>
                  </a:outerShdw>
                </a:effectLst>
              </a:rPr>
              <a:t> трещин блокаду необходимо проводить поочередно в каждую сторону. Общее лечение сводится к назначению внутрь поливитаминов в течение 3-4 </a:t>
            </a:r>
            <a:r>
              <a:rPr lang="ru-RU" sz="1200" b="0" i="0" dirty="0" err="1">
                <a:solidFill>
                  <a:schemeClr val="tx2"/>
                </a:solidFill>
                <a:effectLst>
                  <a:outerShdw blurRad="38100" dist="38100" dir="2700000" algn="tl">
                    <a:srgbClr val="000000">
                      <a:alpha val="43137"/>
                    </a:srgbClr>
                  </a:outerShdw>
                </a:effectLst>
              </a:rPr>
              <a:t>нед</a:t>
            </a:r>
            <a:r>
              <a:rPr lang="ru-RU" sz="1200" b="0" i="0" dirty="0">
                <a:solidFill>
                  <a:schemeClr val="tx2"/>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5821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C7A1B1-2D09-B757-8B34-2C43B35B27E5}"/>
              </a:ext>
            </a:extLst>
          </p:cNvPr>
          <p:cNvSpPr>
            <a:spLocks noGrp="1"/>
          </p:cNvSpPr>
          <p:nvPr>
            <p:ph type="title"/>
          </p:nvPr>
        </p:nvSpPr>
        <p:spPr/>
        <p:txBody>
          <a:bodyPr>
            <a:normAutofit fontScale="90000"/>
          </a:bodyPr>
          <a:lstStyle/>
          <a:p>
            <a:r>
              <a:rPr lang="ru-RU" dirty="0"/>
              <a:t>Хроническая язва слизистой оболочки полости рта </a:t>
            </a:r>
          </a:p>
        </p:txBody>
      </p:sp>
      <p:sp>
        <p:nvSpPr>
          <p:cNvPr id="3" name="Объект 2">
            <a:extLst>
              <a:ext uri="{FF2B5EF4-FFF2-40B4-BE49-F238E27FC236}">
                <a16:creationId xmlns:a16="http://schemas.microsoft.com/office/drawing/2014/main" id="{78F3044E-8C5D-705A-0F1C-5A254FA098A5}"/>
              </a:ext>
            </a:extLst>
          </p:cNvPr>
          <p:cNvSpPr>
            <a:spLocks noGrp="1"/>
          </p:cNvSpPr>
          <p:nvPr>
            <p:ph idx="1"/>
          </p:nvPr>
        </p:nvSpPr>
        <p:spPr>
          <a:xfrm>
            <a:off x="913795" y="1732449"/>
            <a:ext cx="10353762" cy="4247010"/>
          </a:xfrm>
        </p:spPr>
        <p:txBody>
          <a:bodyPr>
            <a:normAutofit fontScale="92500" lnSpcReduction="10000"/>
          </a:bodyPr>
          <a:lstStyle/>
          <a:p>
            <a:pPr marL="36900" indent="0" algn="ctr">
              <a:buNone/>
            </a:pPr>
            <a:r>
              <a:rPr lang="ru-RU" sz="1600" b="1" i="0" dirty="0">
                <a:effectLst>
                  <a:outerShdw blurRad="38100" dist="38100" dir="2700000" algn="tl">
                    <a:srgbClr val="000000">
                      <a:alpha val="43137"/>
                    </a:srgbClr>
                  </a:outerShdw>
                </a:effectLst>
              </a:rPr>
              <a:t>Хроническая или </a:t>
            </a:r>
            <a:r>
              <a:rPr lang="ru-RU" sz="1600" b="1" i="0" dirty="0" err="1">
                <a:effectLst>
                  <a:outerShdw blurRad="38100" dist="38100" dir="2700000" algn="tl">
                    <a:srgbClr val="000000">
                      <a:alpha val="43137"/>
                    </a:srgbClr>
                  </a:outerShdw>
                </a:effectLst>
              </a:rPr>
              <a:t>декубитальная</a:t>
            </a:r>
            <a:r>
              <a:rPr lang="ru-RU" sz="1600" b="1" i="0" dirty="0">
                <a:effectLst>
                  <a:outerShdw blurRad="38100" dist="38100" dir="2700000" algn="tl">
                    <a:srgbClr val="000000">
                      <a:alpha val="43137"/>
                    </a:srgbClr>
                  </a:outerShdw>
                </a:effectLst>
              </a:rPr>
              <a:t> язва полости рта</a:t>
            </a:r>
            <a:r>
              <a:rPr lang="ru-RU" sz="1600" b="0" i="0" dirty="0">
                <a:effectLst>
                  <a:outerShdw blurRad="38100" dist="38100" dir="2700000" algn="tl">
                    <a:srgbClr val="000000">
                      <a:alpha val="43137"/>
                    </a:srgbClr>
                  </a:outerShdw>
                </a:effectLst>
              </a:rPr>
              <a:t> – это патология хронического характера, которая развивается на слизистой оболочке ротовой полости. Как правило, язва появляется при постоянном травмировании слизистой оболочки.</a:t>
            </a:r>
          </a:p>
          <a:p>
            <a:pPr marL="36900" indent="0">
              <a:buNone/>
            </a:pPr>
            <a:r>
              <a:rPr lang="ru-RU" sz="1600" b="1" dirty="0">
                <a:effectLst>
                  <a:outerShdw blurRad="38100" dist="38100" dir="2700000" algn="tl">
                    <a:srgbClr val="000000">
                      <a:alpha val="43137"/>
                    </a:srgbClr>
                  </a:outerShdw>
                </a:effectLst>
              </a:rPr>
              <a:t>Этиология</a:t>
            </a:r>
          </a:p>
          <a:p>
            <a:pPr marL="36900" indent="0">
              <a:buNone/>
            </a:pPr>
            <a:r>
              <a:rPr lang="ru-RU" sz="1600" dirty="0">
                <a:effectLst>
                  <a:outerShdw blurRad="38100" dist="38100" dir="2700000" algn="tl">
                    <a:srgbClr val="000000">
                      <a:alpha val="43137"/>
                    </a:srgbClr>
                  </a:outerShdw>
                </a:effectLst>
              </a:rPr>
              <a:t>Основная причина развития этой патологии – проникновение инфекции в организм из-за постоянных микротравм. Легче всего поддаются инфицированию ранки, нанесенные кариозными зубами.</a:t>
            </a:r>
          </a:p>
          <a:p>
            <a:pPr marL="36900" indent="0">
              <a:buNone/>
            </a:pPr>
            <a:r>
              <a:rPr lang="ru-RU" sz="1600" dirty="0">
                <a:effectLst>
                  <a:outerShdw blurRad="38100" dist="38100" dir="2700000" algn="tl">
                    <a:srgbClr val="000000">
                      <a:alpha val="43137"/>
                    </a:srgbClr>
                  </a:outerShdw>
                </a:effectLst>
              </a:rPr>
              <a:t>Вторая по распространенности причина – зубные протезы. Хотя многие из них прилегают достаточно плотно, тем не менее, некоторые оказывают на десну слишком сильное давление. В результате этого процесс самоочищения зубов затрудняется и нарушается естественный баланс микрофлоры. Коронки и зубные протезы раздражают слизистую оболочку дёсен и могут создавать небольшие ранки, которые являются воротами для инфекции.</a:t>
            </a:r>
          </a:p>
          <a:p>
            <a:pPr marL="36900" indent="0">
              <a:buNone/>
            </a:pPr>
            <a:r>
              <a:rPr lang="ru-RU" sz="1600" dirty="0">
                <a:effectLst>
                  <a:outerShdw blurRad="38100" dist="38100" dir="2700000" algn="tl">
                    <a:srgbClr val="000000">
                      <a:alpha val="43137"/>
                    </a:srgbClr>
                  </a:outerShdw>
                </a:effectLst>
              </a:rPr>
              <a:t>Дополнительными факторами развития язв являются вредные привычки, стрессы, недостаточное и неправильное питание, а также сезонный авитаминоз.</a:t>
            </a:r>
          </a:p>
          <a:p>
            <a:pPr marL="36900" indent="0">
              <a:buNone/>
            </a:pPr>
            <a:r>
              <a:rPr lang="ru-RU" sz="1600" dirty="0">
                <a:effectLst>
                  <a:outerShdw blurRad="38100" dist="38100" dir="2700000" algn="tl">
                    <a:srgbClr val="000000">
                      <a:alpha val="43137"/>
                    </a:srgbClr>
                  </a:outerShdw>
                </a:effectLst>
              </a:rPr>
              <a:t>Достаточно часто язвы развиваются у пациентов с неправильным прикусом из-за неравномерного давления, оказываемого на десну.</a:t>
            </a:r>
          </a:p>
          <a:p>
            <a:pPr marL="36900" indent="0">
              <a:buNone/>
            </a:pPr>
            <a:r>
              <a:rPr lang="ru-RU" sz="1600" dirty="0">
                <a:effectLst>
                  <a:outerShdw blurRad="38100" dist="38100" dir="2700000" algn="tl">
                    <a:srgbClr val="000000">
                      <a:alpha val="43137"/>
                    </a:srgbClr>
                  </a:outerShdw>
                </a:effectLst>
              </a:rPr>
              <a:t>В группе риска находятся преимущественно дети в период прорезывания молочных зубов.</a:t>
            </a:r>
          </a:p>
        </p:txBody>
      </p:sp>
      <p:pic>
        <p:nvPicPr>
          <p:cNvPr id="5" name="Рисунок 4">
            <a:extLst>
              <a:ext uri="{FF2B5EF4-FFF2-40B4-BE49-F238E27FC236}">
                <a16:creationId xmlns:a16="http://schemas.microsoft.com/office/drawing/2014/main" id="{F583F96B-B103-6829-C9DF-21801769802E}"/>
              </a:ext>
            </a:extLst>
          </p:cNvPr>
          <p:cNvPicPr>
            <a:picLocks noChangeAspect="1"/>
          </p:cNvPicPr>
          <p:nvPr/>
        </p:nvPicPr>
        <p:blipFill>
          <a:blip r:embed="rId2"/>
          <a:stretch>
            <a:fillRect/>
          </a:stretch>
        </p:blipFill>
        <p:spPr>
          <a:xfrm>
            <a:off x="9218519" y="5331885"/>
            <a:ext cx="1961074" cy="1295147"/>
          </a:xfrm>
          <a:prstGeom prst="rect">
            <a:avLst/>
          </a:prstGeom>
        </p:spPr>
      </p:pic>
    </p:spTree>
    <p:extLst>
      <p:ext uri="{BB962C8B-B14F-4D97-AF65-F5344CB8AC3E}">
        <p14:creationId xmlns:p14="http://schemas.microsoft.com/office/powerpoint/2010/main" val="1212164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Сланец</Template>
  <TotalTime>597</TotalTime>
  <Words>2433</Words>
  <Application>Microsoft Office PowerPoint</Application>
  <PresentationFormat>Широкоэкранный</PresentationFormat>
  <Paragraphs>154</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Calisto MT</vt:lpstr>
      <vt:lpstr>Wingdings 2</vt:lpstr>
      <vt:lpstr>Сланец</vt:lpstr>
      <vt:lpstr>Факультативные предраковые заболевания СОПР и красной каймы губ. Этиология, классификация, диагностика.</vt:lpstr>
      <vt:lpstr>Цель</vt:lpstr>
      <vt:lpstr>Задачи</vt:lpstr>
      <vt:lpstr>Классификация факультативных предраковых заболеваний</vt:lpstr>
      <vt:lpstr>Хроническая трещина губы</vt:lpstr>
      <vt:lpstr>Хроническая трещина губы</vt:lpstr>
      <vt:lpstr>Хроническая трещина губы</vt:lpstr>
      <vt:lpstr>Хроническая трещина губы</vt:lpstr>
      <vt:lpstr>Хроническая язва слизистой оболочки полости рта </vt:lpstr>
      <vt:lpstr>Хроническая язва слизистой оболочки полости рта</vt:lpstr>
      <vt:lpstr>Хроническая язва слизистой оболочки полости рта</vt:lpstr>
      <vt:lpstr>Хроническая язва слизистой оболочки полости рта</vt:lpstr>
      <vt:lpstr>Актинический хейлит</vt:lpstr>
      <vt:lpstr>Актинический хейлит</vt:lpstr>
      <vt:lpstr>Актинический хейлит</vt:lpstr>
      <vt:lpstr>Метеорологический хейлит</vt:lpstr>
      <vt:lpstr>Метеорологический хейлит</vt:lpstr>
      <vt:lpstr>Метеорологический хейлит</vt:lpstr>
      <vt:lpstr>Вывод</vt:lpstr>
      <vt:lpstr>Список литературы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Факультативные предраковые заболевания СОПР и красной каймы губ. Этиология, классификация, диагностика.</dc:title>
  <dc:creator>Виктория Жиделева</dc:creator>
  <cp:lastModifiedBy>Виктория Жиделева</cp:lastModifiedBy>
  <cp:revision>6</cp:revision>
  <dcterms:created xsi:type="dcterms:W3CDTF">2023-01-16T11:10:08Z</dcterms:created>
  <dcterms:modified xsi:type="dcterms:W3CDTF">2023-01-23T08:51:18Z</dcterms:modified>
</cp:coreProperties>
</file>