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60" d="100"/>
          <a:sy n="60" d="100"/>
        </p:scale>
        <p:origin x="-166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178272275752075E-2"/>
          <c:y val="3.8083731322410545E-2"/>
          <c:w val="0.59886172896202461"/>
          <c:h val="0.89781428824177745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Тиреотоксикоз (гипертиреоз)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086097281695903E-3"/>
                  <c:y val="5.5394245676324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21524320423976E-3"/>
                  <c:y val="6.2318833073035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564572961272326E-3"/>
                  <c:y val="6.5780990465981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8856675680088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21524320423976E-3"/>
                  <c:y val="5.19323608941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1.6</c:v>
                </c:pt>
                <c:pt idx="1">
                  <c:v>1.5</c:v>
                </c:pt>
                <c:pt idx="2">
                  <c:v>1.6</c:v>
                </c:pt>
                <c:pt idx="3">
                  <c:v>1.6</c:v>
                </c:pt>
                <c:pt idx="4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4-4C25-82B8-6B46A4936897}"/>
            </c:ext>
          </c:extLst>
        </c:ser>
        <c:ser>
          <c:idx val="2"/>
          <c:order val="1"/>
          <c:tx>
            <c:strRef>
              <c:f>Лист1!$B$1</c:f>
              <c:strCache>
                <c:ptCount val="1"/>
                <c:pt idx="0">
                  <c:v>Тиреоидит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60762160211988E-2"/>
                  <c:y val="6.9243147858928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12914592254425E-2"/>
                  <c:y val="6.9243147858928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564572961271147E-3"/>
                  <c:y val="1.0386472178839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60762160211988E-2"/>
                  <c:y val="1.0386472178839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1.2</c:v>
                </c:pt>
                <c:pt idx="1">
                  <c:v>0.9</c:v>
                </c:pt>
                <c:pt idx="2">
                  <c:v>1</c:v>
                </c:pt>
                <c:pt idx="3">
                  <c:v>1</c:v>
                </c:pt>
                <c:pt idx="4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44-4C25-82B8-6B46A4936897}"/>
            </c:ext>
          </c:extLst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Другие заболевания щитовидной железы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6.8</c:v>
                </c:pt>
                <c:pt idx="1">
                  <c:v>8.1</c:v>
                </c:pt>
                <c:pt idx="2">
                  <c:v>7.7</c:v>
                </c:pt>
                <c:pt idx="3">
                  <c:v>7.8</c:v>
                </c:pt>
                <c:pt idx="4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44-4C25-82B8-6B46A4936897}"/>
            </c:ext>
          </c:extLst>
        </c:ser>
        <c:ser>
          <c:idx val="4"/>
          <c:order val="3"/>
          <c:tx>
            <c:strRef>
              <c:f>Лист1!$E$1</c:f>
              <c:strCache>
                <c:ptCount val="1"/>
                <c:pt idx="0">
                  <c:v>Болезни щитовидной железы, связанные с йодной недостаточностью и сходные состояния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</c:v>
                </c:pt>
                <c:pt idx="1">
                  <c:v>8.5</c:v>
                </c:pt>
                <c:pt idx="2">
                  <c:v>8.8000000000000007</c:v>
                </c:pt>
                <c:pt idx="3">
                  <c:v>8.6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B44-4C25-82B8-6B46A49368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shape val="box"/>
        <c:axId val="76023808"/>
        <c:axId val="36937728"/>
        <c:axId val="35614720"/>
      </c:bar3DChart>
      <c:catAx>
        <c:axId val="76023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Год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6937728"/>
        <c:crosses val="autoZero"/>
        <c:auto val="1"/>
        <c:lblAlgn val="ctr"/>
        <c:lblOffset val="100"/>
        <c:noMultiLvlLbl val="0"/>
      </c:catAx>
      <c:valAx>
        <c:axId val="3693772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ru-RU" sz="1600"/>
                  <a:t>Показатели заболеваний щитовидной железы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6023808"/>
        <c:crosses val="autoZero"/>
        <c:crossBetween val="between"/>
      </c:valAx>
      <c:serAx>
        <c:axId val="35614720"/>
        <c:scaling>
          <c:orientation val="minMax"/>
        </c:scaling>
        <c:delete val="1"/>
        <c:axPos val="b"/>
        <c:majorTickMark val="out"/>
        <c:minorTickMark val="none"/>
        <c:tickLblPos val="nextTo"/>
        <c:crossAx val="36937728"/>
        <c:crosses val="autoZero"/>
      </c:serAx>
    </c:plotArea>
    <c:legend>
      <c:legendPos val="r"/>
      <c:layout>
        <c:manualLayout>
          <c:xMode val="edge"/>
          <c:yMode val="edge"/>
          <c:x val="0.70110378567900145"/>
          <c:y val="0.13969341642147595"/>
          <c:w val="0.28598343791607927"/>
          <c:h val="0.7825573968471211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BEFAA-BC95-4908-9742-EEBB903CFFD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193928-585B-46D2-B718-7678EF01930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1) Изучить общую характеристику гормонов щитовидной железы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2844645A-A085-4ADC-AB86-8AF93E8FA7CE}" type="parTrans" cxnId="{E7FD5C46-74A5-40ED-AD39-BFA69ED2C494}">
      <dgm:prSet/>
      <dgm:spPr/>
      <dgm:t>
        <a:bodyPr/>
        <a:lstStyle/>
        <a:p>
          <a:endParaRPr lang="ru-RU" sz="2000"/>
        </a:p>
      </dgm:t>
    </dgm:pt>
    <dgm:pt modelId="{99BBFCAE-9C17-433B-8507-B38FD7DDB3E8}" type="sibTrans" cxnId="{E7FD5C46-74A5-40ED-AD39-BFA69ED2C494}">
      <dgm:prSet/>
      <dgm:spPr/>
      <dgm:t>
        <a:bodyPr/>
        <a:lstStyle/>
        <a:p>
          <a:endParaRPr lang="ru-RU" sz="2000"/>
        </a:p>
      </dgm:t>
    </dgm:pt>
    <dgm:pt modelId="{558D5CE9-D702-4B7A-B431-44BF7F95B763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2) Изучить клинико-диагностическое значение гормонов ЩЖ;</a:t>
          </a:r>
        </a:p>
      </dgm:t>
    </dgm:pt>
    <dgm:pt modelId="{79A73B8D-BB0F-4F7D-BE45-EB7C361340B8}" type="parTrans" cxnId="{873CC0D7-A41F-4CB7-B037-D5B8AC777E93}">
      <dgm:prSet/>
      <dgm:spPr/>
      <dgm:t>
        <a:bodyPr/>
        <a:lstStyle/>
        <a:p>
          <a:endParaRPr lang="ru-RU" sz="2000"/>
        </a:p>
      </dgm:t>
    </dgm:pt>
    <dgm:pt modelId="{481090B4-626D-412D-BD7D-06423554EAE5}" type="sibTrans" cxnId="{873CC0D7-A41F-4CB7-B037-D5B8AC777E93}">
      <dgm:prSet/>
      <dgm:spPr/>
      <dgm:t>
        <a:bodyPr/>
        <a:lstStyle/>
        <a:p>
          <a:endParaRPr lang="ru-RU" sz="2000"/>
        </a:p>
      </dgm:t>
    </dgm:pt>
    <dgm:pt modelId="{C47A2427-7B08-44D1-8565-18188BD72049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3) Изучить методы лабораторной диагностики гормонов ЩЖ.</a:t>
          </a:r>
        </a:p>
      </dgm:t>
    </dgm:pt>
    <dgm:pt modelId="{F2FE4F19-B94F-47D4-9C57-229CD0CB587D}" type="parTrans" cxnId="{ECF23DC1-B271-4106-85D3-79C0D13211ED}">
      <dgm:prSet/>
      <dgm:spPr/>
      <dgm:t>
        <a:bodyPr/>
        <a:lstStyle/>
        <a:p>
          <a:endParaRPr lang="ru-RU" sz="2000"/>
        </a:p>
      </dgm:t>
    </dgm:pt>
    <dgm:pt modelId="{DE418F32-7230-4A5F-87EC-256E84C91DCA}" type="sibTrans" cxnId="{ECF23DC1-B271-4106-85D3-79C0D13211ED}">
      <dgm:prSet/>
      <dgm:spPr/>
      <dgm:t>
        <a:bodyPr/>
        <a:lstStyle/>
        <a:p>
          <a:endParaRPr lang="ru-RU" sz="2000"/>
        </a:p>
      </dgm:t>
    </dgm:pt>
    <dgm:pt modelId="{EB35C563-2254-40EC-9DA5-4235DDCE3AC6}" type="pres">
      <dgm:prSet presAssocID="{12BBEFAA-BC95-4908-9742-EEBB903CFFDD}" presName="linear" presStyleCnt="0">
        <dgm:presLayoutVars>
          <dgm:dir/>
          <dgm:animLvl val="lvl"/>
          <dgm:resizeHandles val="exact"/>
        </dgm:presLayoutVars>
      </dgm:prSet>
      <dgm:spPr/>
    </dgm:pt>
    <dgm:pt modelId="{AC2C255A-FCED-4AB5-9C62-087A124A3B8E}" type="pres">
      <dgm:prSet presAssocID="{02193928-585B-46D2-B718-7678EF019304}" presName="parentLin" presStyleCnt="0"/>
      <dgm:spPr/>
    </dgm:pt>
    <dgm:pt modelId="{99B96D5C-2A37-4415-9565-934A9B8A5430}" type="pres">
      <dgm:prSet presAssocID="{02193928-585B-46D2-B718-7678EF019304}" presName="parentLeftMargin" presStyleLbl="node1" presStyleIdx="0" presStyleCnt="3"/>
      <dgm:spPr/>
    </dgm:pt>
    <dgm:pt modelId="{B394154A-D847-4EA7-B97C-827AE74F664C}" type="pres">
      <dgm:prSet presAssocID="{02193928-585B-46D2-B718-7678EF019304}" presName="parentText" presStyleLbl="node1" presStyleIdx="0" presStyleCnt="3" custScaleX="132445" custScaleY="491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BE2A3-63AE-4132-9EBE-05F35710544B}" type="pres">
      <dgm:prSet presAssocID="{02193928-585B-46D2-B718-7678EF019304}" presName="negativeSpace" presStyleCnt="0"/>
      <dgm:spPr/>
    </dgm:pt>
    <dgm:pt modelId="{E7DBBE3E-783B-4E29-8C7B-53EE7755F14A}" type="pres">
      <dgm:prSet presAssocID="{02193928-585B-46D2-B718-7678EF019304}" presName="childText" presStyleLbl="conFgAcc1" presStyleIdx="0" presStyleCnt="3" custScaleY="126773">
        <dgm:presLayoutVars>
          <dgm:bulletEnabled val="1"/>
        </dgm:presLayoutVars>
      </dgm:prSet>
      <dgm:spPr/>
    </dgm:pt>
    <dgm:pt modelId="{63F53792-7D61-4EDB-B068-B42DA8C02F23}" type="pres">
      <dgm:prSet presAssocID="{99BBFCAE-9C17-433B-8507-B38FD7DDB3E8}" presName="spaceBetweenRectangles" presStyleCnt="0"/>
      <dgm:spPr/>
    </dgm:pt>
    <dgm:pt modelId="{573BA378-D6A1-47BA-AEC9-C886151EA766}" type="pres">
      <dgm:prSet presAssocID="{558D5CE9-D702-4B7A-B431-44BF7F95B763}" presName="parentLin" presStyleCnt="0"/>
      <dgm:spPr/>
    </dgm:pt>
    <dgm:pt modelId="{3106BE8B-3C25-4A0B-BB72-64892DFC9A8A}" type="pres">
      <dgm:prSet presAssocID="{558D5CE9-D702-4B7A-B431-44BF7F95B763}" presName="parentLeftMargin" presStyleLbl="node1" presStyleIdx="0" presStyleCnt="3"/>
      <dgm:spPr/>
    </dgm:pt>
    <dgm:pt modelId="{F2FD064A-EEBC-40C6-BCEE-5D7266DE3579}" type="pres">
      <dgm:prSet presAssocID="{558D5CE9-D702-4B7A-B431-44BF7F95B763}" presName="parentText" presStyleLbl="node1" presStyleIdx="1" presStyleCnt="3" custScaleX="132708" custScaleY="5023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A4D8A-F996-433E-A049-632C3BD2D255}" type="pres">
      <dgm:prSet presAssocID="{558D5CE9-D702-4B7A-B431-44BF7F95B763}" presName="negativeSpace" presStyleCnt="0"/>
      <dgm:spPr/>
    </dgm:pt>
    <dgm:pt modelId="{AB856672-FD1D-423C-8B80-FB92A18C280E}" type="pres">
      <dgm:prSet presAssocID="{558D5CE9-D702-4B7A-B431-44BF7F95B763}" presName="childText" presStyleLbl="conFgAcc1" presStyleIdx="1" presStyleCnt="3">
        <dgm:presLayoutVars>
          <dgm:bulletEnabled val="1"/>
        </dgm:presLayoutVars>
      </dgm:prSet>
      <dgm:spPr/>
    </dgm:pt>
    <dgm:pt modelId="{65ACD632-E404-41C2-868D-BFE94F254626}" type="pres">
      <dgm:prSet presAssocID="{481090B4-626D-412D-BD7D-06423554EAE5}" presName="spaceBetweenRectangles" presStyleCnt="0"/>
      <dgm:spPr/>
    </dgm:pt>
    <dgm:pt modelId="{656B0809-D9B0-40A6-80EA-EE7FF07296AB}" type="pres">
      <dgm:prSet presAssocID="{C47A2427-7B08-44D1-8565-18188BD72049}" presName="parentLin" presStyleCnt="0"/>
      <dgm:spPr/>
    </dgm:pt>
    <dgm:pt modelId="{634FE9C8-0E17-46B9-9533-83DAD75AD3F2}" type="pres">
      <dgm:prSet presAssocID="{C47A2427-7B08-44D1-8565-18188BD72049}" presName="parentLeftMargin" presStyleLbl="node1" presStyleIdx="1" presStyleCnt="3"/>
      <dgm:spPr/>
    </dgm:pt>
    <dgm:pt modelId="{D7CBBD1B-CAB3-4924-9AB8-2907FFEE7BC5}" type="pres">
      <dgm:prSet presAssocID="{C47A2427-7B08-44D1-8565-18188BD72049}" presName="parentText" presStyleLbl="node1" presStyleIdx="2" presStyleCnt="3" custScaleX="132681" custScaleY="4445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DC947-26F4-4B4E-B654-A13EEF274679}" type="pres">
      <dgm:prSet presAssocID="{C47A2427-7B08-44D1-8565-18188BD72049}" presName="negativeSpace" presStyleCnt="0"/>
      <dgm:spPr/>
    </dgm:pt>
    <dgm:pt modelId="{DECB4D2E-4407-446F-8E08-815FB0FE81E2}" type="pres">
      <dgm:prSet presAssocID="{C47A2427-7B08-44D1-8565-18188BD720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7FD5C46-74A5-40ED-AD39-BFA69ED2C494}" srcId="{12BBEFAA-BC95-4908-9742-EEBB903CFFDD}" destId="{02193928-585B-46D2-B718-7678EF019304}" srcOrd="0" destOrd="0" parTransId="{2844645A-A085-4ADC-AB86-8AF93E8FA7CE}" sibTransId="{99BBFCAE-9C17-433B-8507-B38FD7DDB3E8}"/>
    <dgm:cxn modelId="{ECF23DC1-B271-4106-85D3-79C0D13211ED}" srcId="{12BBEFAA-BC95-4908-9742-EEBB903CFFDD}" destId="{C47A2427-7B08-44D1-8565-18188BD72049}" srcOrd="2" destOrd="0" parTransId="{F2FE4F19-B94F-47D4-9C57-229CD0CB587D}" sibTransId="{DE418F32-7230-4A5F-87EC-256E84C91DCA}"/>
    <dgm:cxn modelId="{3CA9A8FC-E7E0-4AB8-B336-670643C6CB14}" type="presOf" srcId="{558D5CE9-D702-4B7A-B431-44BF7F95B763}" destId="{F2FD064A-EEBC-40C6-BCEE-5D7266DE3579}" srcOrd="1" destOrd="0" presId="urn:microsoft.com/office/officeart/2005/8/layout/list1"/>
    <dgm:cxn modelId="{873CC0D7-A41F-4CB7-B037-D5B8AC777E93}" srcId="{12BBEFAA-BC95-4908-9742-EEBB903CFFDD}" destId="{558D5CE9-D702-4B7A-B431-44BF7F95B763}" srcOrd="1" destOrd="0" parTransId="{79A73B8D-BB0F-4F7D-BE45-EB7C361340B8}" sibTransId="{481090B4-626D-412D-BD7D-06423554EAE5}"/>
    <dgm:cxn modelId="{D7A4FD34-0E76-4D0C-8DA5-6B68ABE3C057}" type="presOf" srcId="{12BBEFAA-BC95-4908-9742-EEBB903CFFDD}" destId="{EB35C563-2254-40EC-9DA5-4235DDCE3AC6}" srcOrd="0" destOrd="0" presId="urn:microsoft.com/office/officeart/2005/8/layout/list1"/>
    <dgm:cxn modelId="{A8A01051-823F-46D1-B482-3D9CB8F33C2D}" type="presOf" srcId="{558D5CE9-D702-4B7A-B431-44BF7F95B763}" destId="{3106BE8B-3C25-4A0B-BB72-64892DFC9A8A}" srcOrd="0" destOrd="0" presId="urn:microsoft.com/office/officeart/2005/8/layout/list1"/>
    <dgm:cxn modelId="{D0D1759E-E2B8-45E0-A865-7DC8BAF51966}" type="presOf" srcId="{02193928-585B-46D2-B718-7678EF019304}" destId="{99B96D5C-2A37-4415-9565-934A9B8A5430}" srcOrd="0" destOrd="0" presId="urn:microsoft.com/office/officeart/2005/8/layout/list1"/>
    <dgm:cxn modelId="{65D762A8-0B94-4BA4-AA17-D484CB75A762}" type="presOf" srcId="{02193928-585B-46D2-B718-7678EF019304}" destId="{B394154A-D847-4EA7-B97C-827AE74F664C}" srcOrd="1" destOrd="0" presId="urn:microsoft.com/office/officeart/2005/8/layout/list1"/>
    <dgm:cxn modelId="{321DDCC5-9B7C-404B-98E5-DE11CFF280BA}" type="presOf" srcId="{C47A2427-7B08-44D1-8565-18188BD72049}" destId="{D7CBBD1B-CAB3-4924-9AB8-2907FFEE7BC5}" srcOrd="1" destOrd="0" presId="urn:microsoft.com/office/officeart/2005/8/layout/list1"/>
    <dgm:cxn modelId="{403F5B82-F122-43C2-ABEB-304660E77A1A}" type="presOf" srcId="{C47A2427-7B08-44D1-8565-18188BD72049}" destId="{634FE9C8-0E17-46B9-9533-83DAD75AD3F2}" srcOrd="0" destOrd="0" presId="urn:microsoft.com/office/officeart/2005/8/layout/list1"/>
    <dgm:cxn modelId="{0712D38A-AABD-4C20-85E5-6D947197DE05}" type="presParOf" srcId="{EB35C563-2254-40EC-9DA5-4235DDCE3AC6}" destId="{AC2C255A-FCED-4AB5-9C62-087A124A3B8E}" srcOrd="0" destOrd="0" presId="urn:microsoft.com/office/officeart/2005/8/layout/list1"/>
    <dgm:cxn modelId="{E14AA3BB-27AF-4E26-BF13-92ECA38E53D6}" type="presParOf" srcId="{AC2C255A-FCED-4AB5-9C62-087A124A3B8E}" destId="{99B96D5C-2A37-4415-9565-934A9B8A5430}" srcOrd="0" destOrd="0" presId="urn:microsoft.com/office/officeart/2005/8/layout/list1"/>
    <dgm:cxn modelId="{F816ED4B-527B-4925-AEC8-91BA3D89E513}" type="presParOf" srcId="{AC2C255A-FCED-4AB5-9C62-087A124A3B8E}" destId="{B394154A-D847-4EA7-B97C-827AE74F664C}" srcOrd="1" destOrd="0" presId="urn:microsoft.com/office/officeart/2005/8/layout/list1"/>
    <dgm:cxn modelId="{630A64F2-031F-4687-8589-CDDA11C8C802}" type="presParOf" srcId="{EB35C563-2254-40EC-9DA5-4235DDCE3AC6}" destId="{CB1BE2A3-63AE-4132-9EBE-05F35710544B}" srcOrd="1" destOrd="0" presId="urn:microsoft.com/office/officeart/2005/8/layout/list1"/>
    <dgm:cxn modelId="{F1EF2F11-2A42-457F-B3C4-AEDB30FF7CDC}" type="presParOf" srcId="{EB35C563-2254-40EC-9DA5-4235DDCE3AC6}" destId="{E7DBBE3E-783B-4E29-8C7B-53EE7755F14A}" srcOrd="2" destOrd="0" presId="urn:microsoft.com/office/officeart/2005/8/layout/list1"/>
    <dgm:cxn modelId="{34B0E7B4-3B80-49CB-941F-DEA16BD50E65}" type="presParOf" srcId="{EB35C563-2254-40EC-9DA5-4235DDCE3AC6}" destId="{63F53792-7D61-4EDB-B068-B42DA8C02F23}" srcOrd="3" destOrd="0" presId="urn:microsoft.com/office/officeart/2005/8/layout/list1"/>
    <dgm:cxn modelId="{78AF35E3-0015-453D-87CF-F5257B10CF71}" type="presParOf" srcId="{EB35C563-2254-40EC-9DA5-4235DDCE3AC6}" destId="{573BA378-D6A1-47BA-AEC9-C886151EA766}" srcOrd="4" destOrd="0" presId="urn:microsoft.com/office/officeart/2005/8/layout/list1"/>
    <dgm:cxn modelId="{72E64D65-FAAF-422F-B03B-C21EBBD90E9E}" type="presParOf" srcId="{573BA378-D6A1-47BA-AEC9-C886151EA766}" destId="{3106BE8B-3C25-4A0B-BB72-64892DFC9A8A}" srcOrd="0" destOrd="0" presId="urn:microsoft.com/office/officeart/2005/8/layout/list1"/>
    <dgm:cxn modelId="{3191FB77-2A0C-4BC9-9679-57AD10C32143}" type="presParOf" srcId="{573BA378-D6A1-47BA-AEC9-C886151EA766}" destId="{F2FD064A-EEBC-40C6-BCEE-5D7266DE3579}" srcOrd="1" destOrd="0" presId="urn:microsoft.com/office/officeart/2005/8/layout/list1"/>
    <dgm:cxn modelId="{DA7FA7E2-D117-49BA-AB91-D79DDA19B817}" type="presParOf" srcId="{EB35C563-2254-40EC-9DA5-4235DDCE3AC6}" destId="{FCFA4D8A-F996-433E-A049-632C3BD2D255}" srcOrd="5" destOrd="0" presId="urn:microsoft.com/office/officeart/2005/8/layout/list1"/>
    <dgm:cxn modelId="{6671F141-60FF-47B0-ABE3-306883046216}" type="presParOf" srcId="{EB35C563-2254-40EC-9DA5-4235DDCE3AC6}" destId="{AB856672-FD1D-423C-8B80-FB92A18C280E}" srcOrd="6" destOrd="0" presId="urn:microsoft.com/office/officeart/2005/8/layout/list1"/>
    <dgm:cxn modelId="{BC205D68-044C-4720-BD3D-ED40DA74EA15}" type="presParOf" srcId="{EB35C563-2254-40EC-9DA5-4235DDCE3AC6}" destId="{65ACD632-E404-41C2-868D-BFE94F254626}" srcOrd="7" destOrd="0" presId="urn:microsoft.com/office/officeart/2005/8/layout/list1"/>
    <dgm:cxn modelId="{A7656C3C-94FE-4FFA-B796-07707BE9C9ED}" type="presParOf" srcId="{EB35C563-2254-40EC-9DA5-4235DDCE3AC6}" destId="{656B0809-D9B0-40A6-80EA-EE7FF07296AB}" srcOrd="8" destOrd="0" presId="urn:microsoft.com/office/officeart/2005/8/layout/list1"/>
    <dgm:cxn modelId="{13BC47C8-954F-4CA9-A884-12BE979DCD37}" type="presParOf" srcId="{656B0809-D9B0-40A6-80EA-EE7FF07296AB}" destId="{634FE9C8-0E17-46B9-9533-83DAD75AD3F2}" srcOrd="0" destOrd="0" presId="urn:microsoft.com/office/officeart/2005/8/layout/list1"/>
    <dgm:cxn modelId="{0458BDFA-6DC1-4460-BC50-A255817643E0}" type="presParOf" srcId="{656B0809-D9B0-40A6-80EA-EE7FF07296AB}" destId="{D7CBBD1B-CAB3-4924-9AB8-2907FFEE7BC5}" srcOrd="1" destOrd="0" presId="urn:microsoft.com/office/officeart/2005/8/layout/list1"/>
    <dgm:cxn modelId="{85E77B07-CD79-4443-9017-B6421AB08928}" type="presParOf" srcId="{EB35C563-2254-40EC-9DA5-4235DDCE3AC6}" destId="{30EDC947-26F4-4B4E-B654-A13EEF274679}" srcOrd="9" destOrd="0" presId="urn:microsoft.com/office/officeart/2005/8/layout/list1"/>
    <dgm:cxn modelId="{B2EA7850-7DA9-41F0-8FBE-32946E65A728}" type="presParOf" srcId="{EB35C563-2254-40EC-9DA5-4235DDCE3AC6}" destId="{DECB4D2E-4407-446F-8E08-815FB0FE81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30D19-D298-4DFF-BE18-57EDD0866C73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BB251E-AD05-4E2F-9244-DB3D1FCC832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705BC88-6524-4931-9681-415273BC6E8C}" type="parTrans" cxnId="{DD7E71B5-444A-4FB6-8430-E5E3A63ECC1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264AC2C-C456-459C-B1FB-0F19C3E7E995}" type="sibTrans" cxnId="{DD7E71B5-444A-4FB6-8430-E5E3A63ECC1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0174FF-96B6-47A6-A851-B01674AA2F3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регуляция синтеза белка; </a:t>
          </a:r>
        </a:p>
      </dgm:t>
    </dgm:pt>
    <dgm:pt modelId="{06E90188-D032-4E3A-9264-41B5FEB5DF52}" type="parTrans" cxnId="{715C519D-4DF3-487A-B48D-CAD97480E5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9DC766D-1006-4D4C-90F9-885379F3E0BD}" type="sibTrans" cxnId="{715C519D-4DF3-487A-B48D-CAD97480E5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CF82A72-882D-4C9C-9EAB-C5945DC6FC0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1C1D2E3-B618-49B2-9129-DF29D27F0929}" type="parTrans" cxnId="{D425048F-F6BD-4AF4-89B8-FCC4DD67CFC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D57A41-AE23-41A3-9441-6A9B38388D59}" type="sibTrans" cxnId="{D425048F-F6BD-4AF4-89B8-FCC4DD67CFC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7DDDD0-8617-4176-995B-60EE8799C2C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8D73BAE-2128-44DC-B4C4-A5392DF212AE}" type="parTrans" cxnId="{FB56DE0C-527D-430E-B4CF-6F5377CDC24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FEA1B1-76E6-4C50-8956-A4AFFEEDD195}" type="sibTrans" cxnId="{FB56DE0C-527D-430E-B4CF-6F5377CDC24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4E233E-D9AA-4CB3-AB6E-E9FD25B8717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снижение уровня инсулина; </a:t>
          </a:r>
        </a:p>
      </dgm:t>
    </dgm:pt>
    <dgm:pt modelId="{C7A81BEC-3135-4302-B03B-9707C393FF1A}" type="parTrans" cxnId="{AEFAFAB2-A163-4A88-B0D6-B1C71FE808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8B80F6E-378A-48AD-B306-38AE4C204332}" type="sibTrans" cxnId="{AEFAFAB2-A163-4A88-B0D6-B1C71FE808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4F3C58-9745-4FC5-8A52-F581833915E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9C60A93-0B5E-4D74-B438-80BDF00ADB25}" type="parTrans" cxnId="{843C700B-11E6-4212-A973-CA79DAEB80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211605-C12E-4247-B7A1-62D7EF198C34}" type="sibTrans" cxnId="{843C700B-11E6-4212-A973-CA79DAEB80F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156C6D-397A-423D-A275-B47ADF983D89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5FDCA9-16F5-4EEB-AEC5-7398C7CC16F4}" type="parTrans" cxnId="{7E713D4E-1ECE-4344-B238-592E6386D8C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CD7628-5E61-4448-9A95-0A0AE62EDAFB}" type="sibTrans" cxnId="{7E713D4E-1ECE-4344-B238-592E6386D8C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DA28C6-8FF5-4636-AD12-344D55F0B2B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воздействие на уровень стресса;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3266C23-CD9F-4197-9AF4-7B29172165B6}" type="parTrans" cxnId="{51B9DAA4-1682-4A85-A5F9-650E298CFF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AE2F41-969B-4044-BB55-B525821CE288}" type="sibTrans" cxnId="{51B9DAA4-1682-4A85-A5F9-650E298CFF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7CC8712-AFD3-40D5-A5CF-43FA5C941881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повышение кровяного давления и частоты сердечных сокращений.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970A0AD-77ED-49E2-ACDF-0ADC8CCCC3FC}" type="parTrans" cxnId="{FD724129-F400-4582-A54B-1919AE8E73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B277B2-5777-47F7-A570-03E8C7C2B90C}" type="sibTrans" cxnId="{FD724129-F400-4582-A54B-1919AE8E73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66639D-F9E9-4435-A9B2-B03394672B2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участие в окислительных процессах;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B88F7A3D-1EE7-4648-BA8B-B5ECF95F59D5}" type="parTrans" cxnId="{0DEF9954-8637-4F7D-B8DB-71FE8734E0B3}">
      <dgm:prSet/>
      <dgm:spPr/>
      <dgm:t>
        <a:bodyPr/>
        <a:lstStyle/>
        <a:p>
          <a:endParaRPr lang="ru-RU"/>
        </a:p>
      </dgm:t>
    </dgm:pt>
    <dgm:pt modelId="{FD0776F0-D8A6-4B1E-ABAA-01922143F01D}" type="sibTrans" cxnId="{0DEF9954-8637-4F7D-B8DB-71FE8734E0B3}">
      <dgm:prSet/>
      <dgm:spPr/>
      <dgm:t>
        <a:bodyPr/>
        <a:lstStyle/>
        <a:p>
          <a:endParaRPr lang="ru-RU"/>
        </a:p>
      </dgm:t>
    </dgm:pt>
    <dgm:pt modelId="{214F6793-9EF2-415B-BCE4-EE04AE0A1DD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развитие и рост нервных клеток; </a:t>
          </a:r>
        </a:p>
      </dgm:t>
    </dgm:pt>
    <dgm:pt modelId="{F68D4C20-4B44-4BA7-B5E1-7D182AF5CEFF}" type="parTrans" cxnId="{0DC9E672-4F03-47F3-90BE-00EAFD90CA49}">
      <dgm:prSet/>
      <dgm:spPr/>
      <dgm:t>
        <a:bodyPr/>
        <a:lstStyle/>
        <a:p>
          <a:endParaRPr lang="ru-RU"/>
        </a:p>
      </dgm:t>
    </dgm:pt>
    <dgm:pt modelId="{9AF245E3-FC65-4F72-9FB8-2F2CD940F8A2}" type="sibTrans" cxnId="{0DC9E672-4F03-47F3-90BE-00EAFD90CA49}">
      <dgm:prSet/>
      <dgm:spPr/>
      <dgm:t>
        <a:bodyPr/>
        <a:lstStyle/>
        <a:p>
          <a:endParaRPr lang="ru-RU"/>
        </a:p>
      </dgm:t>
    </dgm:pt>
    <dgm:pt modelId="{D35A9CEE-6BFD-4881-A989-D6A8AC9DDB1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стимуляция обмена веществ; </a:t>
          </a:r>
        </a:p>
      </dgm:t>
    </dgm:pt>
    <dgm:pt modelId="{71970A68-7DDB-409E-93FD-5684A4433758}" type="parTrans" cxnId="{FD64BEFB-A06C-4AB2-9EAB-B5334DE8AB3E}">
      <dgm:prSet/>
      <dgm:spPr/>
      <dgm:t>
        <a:bodyPr/>
        <a:lstStyle/>
        <a:p>
          <a:endParaRPr lang="ru-RU"/>
        </a:p>
      </dgm:t>
    </dgm:pt>
    <dgm:pt modelId="{177D6E1C-6C2E-4D71-A82D-82D33EE97DF2}" type="sibTrans" cxnId="{FD64BEFB-A06C-4AB2-9EAB-B5334DE8AB3E}">
      <dgm:prSet/>
      <dgm:spPr/>
      <dgm:t>
        <a:bodyPr/>
        <a:lstStyle/>
        <a:p>
          <a:endParaRPr lang="ru-RU"/>
        </a:p>
      </dgm:t>
    </dgm:pt>
    <dgm:pt modelId="{7DCC48FA-D555-4C52-B430-2F7838B7345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расщепление жиров и углеводов;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C25F639E-4C10-40DD-BDDA-16A7E9DC6C9E}" type="parTrans" cxnId="{B49840A2-9DAF-4170-A325-8BC34447A83C}">
      <dgm:prSet/>
      <dgm:spPr/>
      <dgm:t>
        <a:bodyPr/>
        <a:lstStyle/>
        <a:p>
          <a:endParaRPr lang="ru-RU"/>
        </a:p>
      </dgm:t>
    </dgm:pt>
    <dgm:pt modelId="{C48198B6-CB2E-4341-A5F4-00FB1590E85E}" type="sibTrans" cxnId="{B49840A2-9DAF-4170-A325-8BC34447A83C}">
      <dgm:prSet/>
      <dgm:spPr/>
      <dgm:t>
        <a:bodyPr/>
        <a:lstStyle/>
        <a:p>
          <a:endParaRPr lang="ru-RU"/>
        </a:p>
      </dgm:t>
    </dgm:pt>
    <dgm:pt modelId="{A015787A-0532-4D06-91BF-F3312AB3D87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регуляция температуры тела;</a:t>
          </a:r>
        </a:p>
      </dgm:t>
    </dgm:pt>
    <dgm:pt modelId="{FE7394E1-7622-4359-B398-B566648CA203}" type="parTrans" cxnId="{4BEF6FA0-7C9E-4F25-B52C-28EA0F5401EA}">
      <dgm:prSet/>
      <dgm:spPr/>
      <dgm:t>
        <a:bodyPr/>
        <a:lstStyle/>
        <a:p>
          <a:endParaRPr lang="ru-RU"/>
        </a:p>
      </dgm:t>
    </dgm:pt>
    <dgm:pt modelId="{8CD5E82B-368F-4F64-B52E-10DE3809CD01}" type="sibTrans" cxnId="{4BEF6FA0-7C9E-4F25-B52C-28EA0F5401EA}">
      <dgm:prSet/>
      <dgm:spPr/>
      <dgm:t>
        <a:bodyPr/>
        <a:lstStyle/>
        <a:p>
          <a:endParaRPr lang="ru-RU"/>
        </a:p>
      </dgm:t>
    </dgm:pt>
    <dgm:pt modelId="{A24436D4-E1A3-4595-94AB-1F9DBF9A4567}" type="pres">
      <dgm:prSet presAssocID="{D3E30D19-D298-4DFF-BE18-57EDD0866C73}" presName="linearFlow" presStyleCnt="0">
        <dgm:presLayoutVars>
          <dgm:dir/>
          <dgm:animLvl val="lvl"/>
          <dgm:resizeHandles val="exact"/>
        </dgm:presLayoutVars>
      </dgm:prSet>
      <dgm:spPr/>
    </dgm:pt>
    <dgm:pt modelId="{65A2DF83-F474-4932-80CF-2CA686E6812A}" type="pres">
      <dgm:prSet presAssocID="{82BB251E-AD05-4E2F-9244-DB3D1FCC8327}" presName="composite" presStyleCnt="0"/>
      <dgm:spPr/>
    </dgm:pt>
    <dgm:pt modelId="{A9B8B308-BA0D-4695-9E7C-327F7CA8C106}" type="pres">
      <dgm:prSet presAssocID="{82BB251E-AD05-4E2F-9244-DB3D1FCC8327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7FE549F2-CE8A-4702-B211-7E098F1FA7CC}" type="pres">
      <dgm:prSet presAssocID="{82BB251E-AD05-4E2F-9244-DB3D1FCC832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FDD00-6BFB-477F-BC56-7E6926F60FB4}" type="pres">
      <dgm:prSet presAssocID="{E264AC2C-C456-459C-B1FB-0F19C3E7E995}" presName="sp" presStyleCnt="0"/>
      <dgm:spPr/>
    </dgm:pt>
    <dgm:pt modelId="{ACC178E8-49A1-457D-9BF9-B2DA91D1F230}" type="pres">
      <dgm:prSet presAssocID="{BCF82A72-882D-4C9C-9EAB-C5945DC6FC03}" presName="composite" presStyleCnt="0"/>
      <dgm:spPr/>
    </dgm:pt>
    <dgm:pt modelId="{8B444B9E-FAB6-4848-8A45-4A80EEC0F7FF}" type="pres">
      <dgm:prSet presAssocID="{BCF82A72-882D-4C9C-9EAB-C5945DC6FC0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5F80ED7-DF15-4AEC-AB39-ED5EFD4FF0EE}" type="pres">
      <dgm:prSet presAssocID="{BCF82A72-882D-4C9C-9EAB-C5945DC6FC0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CBB3D-65ED-4225-851C-23EE1166C5AC}" type="pres">
      <dgm:prSet presAssocID="{60D57A41-AE23-41A3-9441-6A9B38388D59}" presName="sp" presStyleCnt="0"/>
      <dgm:spPr/>
    </dgm:pt>
    <dgm:pt modelId="{7615F0ED-01D3-414E-B786-72CD286AD5AC}" type="pres">
      <dgm:prSet presAssocID="{277DDDD0-8617-4176-995B-60EE8799C2C6}" presName="composite" presStyleCnt="0"/>
      <dgm:spPr/>
    </dgm:pt>
    <dgm:pt modelId="{5CB05803-7DC1-49E2-9F20-DBECF85D5611}" type="pres">
      <dgm:prSet presAssocID="{277DDDD0-8617-4176-995B-60EE8799C2C6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09B0099C-3506-4BFD-99F8-21885DFB695C}" type="pres">
      <dgm:prSet presAssocID="{277DDDD0-8617-4176-995B-60EE8799C2C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00A556-E2B1-4341-9241-6723EC8A41C0}" type="pres">
      <dgm:prSet presAssocID="{C8FEA1B1-76E6-4C50-8956-A4AFFEEDD195}" presName="sp" presStyleCnt="0"/>
      <dgm:spPr/>
    </dgm:pt>
    <dgm:pt modelId="{425E8B86-3E16-447C-A4C0-A4BD75A77FA6}" type="pres">
      <dgm:prSet presAssocID="{284F3C58-9745-4FC5-8A52-F581833915E2}" presName="composite" presStyleCnt="0"/>
      <dgm:spPr/>
    </dgm:pt>
    <dgm:pt modelId="{EB92B042-E59C-4799-8667-9ABCE7E6A044}" type="pres">
      <dgm:prSet presAssocID="{284F3C58-9745-4FC5-8A52-F581833915E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A648C-ED7D-4ED3-B084-CD20427CB4FD}" type="pres">
      <dgm:prSet presAssocID="{284F3C58-9745-4FC5-8A52-F581833915E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EA63B-C641-4580-9BB1-E4B8ADE8C4BC}" type="pres">
      <dgm:prSet presAssocID="{25211605-C12E-4247-B7A1-62D7EF198C34}" presName="sp" presStyleCnt="0"/>
      <dgm:spPr/>
    </dgm:pt>
    <dgm:pt modelId="{C00BE36A-22C2-4713-988B-80B3A2D5D9A0}" type="pres">
      <dgm:prSet presAssocID="{AA156C6D-397A-423D-A275-B47ADF983D89}" presName="composite" presStyleCnt="0"/>
      <dgm:spPr/>
    </dgm:pt>
    <dgm:pt modelId="{49AAA03C-109C-4214-8945-960243623694}" type="pres">
      <dgm:prSet presAssocID="{AA156C6D-397A-423D-A275-B47ADF983D8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01EBB-E8F0-4641-B0C8-39B48632A94D}" type="pres">
      <dgm:prSet presAssocID="{AA156C6D-397A-423D-A275-B47ADF983D8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C6F285-D01A-46A1-97C3-88E9EDFE886E}" type="presOf" srcId="{BCF82A72-882D-4C9C-9EAB-C5945DC6FC03}" destId="{8B444B9E-FAB6-4848-8A45-4A80EEC0F7FF}" srcOrd="0" destOrd="0" presId="urn:microsoft.com/office/officeart/2005/8/layout/chevron2"/>
    <dgm:cxn modelId="{4BEF6FA0-7C9E-4F25-B52C-28EA0F5401EA}" srcId="{284F3C58-9745-4FC5-8A52-F581833915E2}" destId="{A015787A-0532-4D06-91BF-F3312AB3D878}" srcOrd="1" destOrd="0" parTransId="{FE7394E1-7622-4359-B398-B566648CA203}" sibTransId="{8CD5E82B-368F-4F64-B52E-10DE3809CD01}"/>
    <dgm:cxn modelId="{D425048F-F6BD-4AF4-89B8-FCC4DD67CFCD}" srcId="{D3E30D19-D298-4DFF-BE18-57EDD0866C73}" destId="{BCF82A72-882D-4C9C-9EAB-C5945DC6FC03}" srcOrd="1" destOrd="0" parTransId="{31C1D2E3-B618-49B2-9129-DF29D27F0929}" sibTransId="{60D57A41-AE23-41A3-9441-6A9B38388D59}"/>
    <dgm:cxn modelId="{3285EADE-5A5E-4B7E-8A66-AEC115BCD735}" type="presOf" srcId="{AA156C6D-397A-423D-A275-B47ADF983D89}" destId="{49AAA03C-109C-4214-8945-960243623694}" srcOrd="0" destOrd="0" presId="urn:microsoft.com/office/officeart/2005/8/layout/chevron2"/>
    <dgm:cxn modelId="{5CC357FF-EA81-4E6F-9A66-B4AFB0B22996}" type="presOf" srcId="{6C4E233E-D9AA-4CB3-AB6E-E9FD25B87173}" destId="{09B0099C-3506-4BFD-99F8-21885DFB695C}" srcOrd="0" destOrd="0" presId="urn:microsoft.com/office/officeart/2005/8/layout/chevron2"/>
    <dgm:cxn modelId="{DD7E71B5-444A-4FB6-8430-E5E3A63ECC13}" srcId="{D3E30D19-D298-4DFF-BE18-57EDD0866C73}" destId="{82BB251E-AD05-4E2F-9244-DB3D1FCC8327}" srcOrd="0" destOrd="0" parTransId="{E705BC88-6524-4931-9681-415273BC6E8C}" sibTransId="{E264AC2C-C456-459C-B1FB-0F19C3E7E995}"/>
    <dgm:cxn modelId="{74E9DC5E-C60C-42C2-BF85-EE5BB48A9D91}" type="presOf" srcId="{284F3C58-9745-4FC5-8A52-F581833915E2}" destId="{EB92B042-E59C-4799-8667-9ABCE7E6A044}" srcOrd="0" destOrd="0" presId="urn:microsoft.com/office/officeart/2005/8/layout/chevron2"/>
    <dgm:cxn modelId="{427CB918-7544-40DF-AF18-65A69F38685B}" type="presOf" srcId="{DF0174FF-96B6-47A6-A851-B01674AA2F30}" destId="{7FE549F2-CE8A-4702-B211-7E098F1FA7CC}" srcOrd="0" destOrd="0" presId="urn:microsoft.com/office/officeart/2005/8/layout/chevron2"/>
    <dgm:cxn modelId="{FB56DE0C-527D-430E-B4CF-6F5377CDC24D}" srcId="{D3E30D19-D298-4DFF-BE18-57EDD0866C73}" destId="{277DDDD0-8617-4176-995B-60EE8799C2C6}" srcOrd="2" destOrd="0" parTransId="{C8D73BAE-2128-44DC-B4C4-A5392DF212AE}" sibTransId="{C8FEA1B1-76E6-4C50-8956-A4AFFEEDD195}"/>
    <dgm:cxn modelId="{51B9DAA4-1682-4A85-A5F9-650E298CFFBA}" srcId="{284F3C58-9745-4FC5-8A52-F581833915E2}" destId="{75DA28C6-8FF5-4636-AD12-344D55F0B2B9}" srcOrd="0" destOrd="0" parTransId="{83266C23-CD9F-4197-9AF4-7B29172165B6}" sibTransId="{CCAE2F41-969B-4044-BB55-B525821CE288}"/>
    <dgm:cxn modelId="{FD724129-F400-4582-A54B-1919AE8E73F6}" srcId="{AA156C6D-397A-423D-A275-B47ADF983D89}" destId="{A7CC8712-AFD3-40D5-A5CF-43FA5C941881}" srcOrd="0" destOrd="0" parTransId="{8970A0AD-77ED-49E2-ACDF-0ADC8CCCC3FC}" sibTransId="{E3B277B2-5777-47F7-A570-03E8C7C2B90C}"/>
    <dgm:cxn modelId="{E5DFC749-F3CD-4FCD-B6C2-4F415024AB38}" type="presOf" srcId="{D35A9CEE-6BFD-4881-A989-D6A8AC9DDB1E}" destId="{7FE549F2-CE8A-4702-B211-7E098F1FA7CC}" srcOrd="0" destOrd="1" presId="urn:microsoft.com/office/officeart/2005/8/layout/chevron2"/>
    <dgm:cxn modelId="{0DEF9954-8637-4F7D-B8DB-71FE8734E0B3}" srcId="{BCF82A72-882D-4C9C-9EAB-C5945DC6FC03}" destId="{1D66639D-F9E9-4435-A9B2-B03394672B29}" srcOrd="0" destOrd="0" parTransId="{B88F7A3D-1EE7-4648-BA8B-B5ECF95F59D5}" sibTransId="{FD0776F0-D8A6-4B1E-ABAA-01922143F01D}"/>
    <dgm:cxn modelId="{DD2AFC0F-C699-4310-8C51-25AE1A3AD4A1}" type="presOf" srcId="{A7CC8712-AFD3-40D5-A5CF-43FA5C941881}" destId="{B8401EBB-E8F0-4641-B0C8-39B48632A94D}" srcOrd="0" destOrd="0" presId="urn:microsoft.com/office/officeart/2005/8/layout/chevron2"/>
    <dgm:cxn modelId="{0DC9E672-4F03-47F3-90BE-00EAFD90CA49}" srcId="{277DDDD0-8617-4176-995B-60EE8799C2C6}" destId="{214F6793-9EF2-415B-BCE4-EE04AE0A1DDA}" srcOrd="1" destOrd="0" parTransId="{F68D4C20-4B44-4BA7-B5E1-7D182AF5CEFF}" sibTransId="{9AF245E3-FC65-4F72-9FB8-2F2CD940F8A2}"/>
    <dgm:cxn modelId="{7E713D4E-1ECE-4344-B238-592E6386D8C2}" srcId="{D3E30D19-D298-4DFF-BE18-57EDD0866C73}" destId="{AA156C6D-397A-423D-A275-B47ADF983D89}" srcOrd="4" destOrd="0" parTransId="{AD5FDCA9-16F5-4EEB-AEC5-7398C7CC16F4}" sibTransId="{9CCD7628-5E61-4448-9A95-0A0AE62EDAFB}"/>
    <dgm:cxn modelId="{715C519D-4DF3-487A-B48D-CAD97480E55A}" srcId="{82BB251E-AD05-4E2F-9244-DB3D1FCC8327}" destId="{DF0174FF-96B6-47A6-A851-B01674AA2F30}" srcOrd="0" destOrd="0" parTransId="{06E90188-D032-4E3A-9264-41B5FEB5DF52}" sibTransId="{E9DC766D-1006-4D4C-90F9-885379F3E0BD}"/>
    <dgm:cxn modelId="{843C700B-11E6-4212-A973-CA79DAEB80F2}" srcId="{D3E30D19-D298-4DFF-BE18-57EDD0866C73}" destId="{284F3C58-9745-4FC5-8A52-F581833915E2}" srcOrd="3" destOrd="0" parTransId="{A9C60A93-0B5E-4D74-B438-80BDF00ADB25}" sibTransId="{25211605-C12E-4247-B7A1-62D7EF198C34}"/>
    <dgm:cxn modelId="{B49840A2-9DAF-4170-A325-8BC34447A83C}" srcId="{BCF82A72-882D-4C9C-9EAB-C5945DC6FC03}" destId="{7DCC48FA-D555-4C52-B430-2F7838B7345B}" srcOrd="1" destOrd="0" parTransId="{C25F639E-4C10-40DD-BDDA-16A7E9DC6C9E}" sibTransId="{C48198B6-CB2E-4341-A5F4-00FB1590E85E}"/>
    <dgm:cxn modelId="{FD64BEFB-A06C-4AB2-9EAB-B5334DE8AB3E}" srcId="{82BB251E-AD05-4E2F-9244-DB3D1FCC8327}" destId="{D35A9CEE-6BFD-4881-A989-D6A8AC9DDB1E}" srcOrd="1" destOrd="0" parTransId="{71970A68-7DDB-409E-93FD-5684A4433758}" sibTransId="{177D6E1C-6C2E-4D71-A82D-82D33EE97DF2}"/>
    <dgm:cxn modelId="{670A49BF-23FD-4F79-9CDF-913D2ED36EBF}" type="presOf" srcId="{214F6793-9EF2-415B-BCE4-EE04AE0A1DDA}" destId="{09B0099C-3506-4BFD-99F8-21885DFB695C}" srcOrd="0" destOrd="1" presId="urn:microsoft.com/office/officeart/2005/8/layout/chevron2"/>
    <dgm:cxn modelId="{1357C9B8-9624-4139-AE2E-1CC1C9DDC4B1}" type="presOf" srcId="{82BB251E-AD05-4E2F-9244-DB3D1FCC8327}" destId="{A9B8B308-BA0D-4695-9E7C-327F7CA8C106}" srcOrd="0" destOrd="0" presId="urn:microsoft.com/office/officeart/2005/8/layout/chevron2"/>
    <dgm:cxn modelId="{5B1A874B-654A-435C-AB58-42881E1D3D3D}" type="presOf" srcId="{A015787A-0532-4D06-91BF-F3312AB3D878}" destId="{78FA648C-ED7D-4ED3-B084-CD20427CB4FD}" srcOrd="0" destOrd="1" presId="urn:microsoft.com/office/officeart/2005/8/layout/chevron2"/>
    <dgm:cxn modelId="{4E430290-4859-479B-B9B6-6A00C7E080BB}" type="presOf" srcId="{75DA28C6-8FF5-4636-AD12-344D55F0B2B9}" destId="{78FA648C-ED7D-4ED3-B084-CD20427CB4FD}" srcOrd="0" destOrd="0" presId="urn:microsoft.com/office/officeart/2005/8/layout/chevron2"/>
    <dgm:cxn modelId="{25D897F8-E12A-4C9F-A918-D108C2EA3BE3}" type="presOf" srcId="{7DCC48FA-D555-4C52-B430-2F7838B7345B}" destId="{F5F80ED7-DF15-4AEC-AB39-ED5EFD4FF0EE}" srcOrd="0" destOrd="1" presId="urn:microsoft.com/office/officeart/2005/8/layout/chevron2"/>
    <dgm:cxn modelId="{329C487E-8CA0-4297-8A2B-F7BD2BB64DBC}" type="presOf" srcId="{D3E30D19-D298-4DFF-BE18-57EDD0866C73}" destId="{A24436D4-E1A3-4595-94AB-1F9DBF9A4567}" srcOrd="0" destOrd="0" presId="urn:microsoft.com/office/officeart/2005/8/layout/chevron2"/>
    <dgm:cxn modelId="{AEFAFAB2-A163-4A88-B0D6-B1C71FE808D0}" srcId="{277DDDD0-8617-4176-995B-60EE8799C2C6}" destId="{6C4E233E-D9AA-4CB3-AB6E-E9FD25B87173}" srcOrd="0" destOrd="0" parTransId="{C7A81BEC-3135-4302-B03B-9707C393FF1A}" sibTransId="{B8B80F6E-378A-48AD-B306-38AE4C204332}"/>
    <dgm:cxn modelId="{F95455F6-B5A4-41E1-9F92-748837D6973F}" type="presOf" srcId="{1D66639D-F9E9-4435-A9B2-B03394672B29}" destId="{F5F80ED7-DF15-4AEC-AB39-ED5EFD4FF0EE}" srcOrd="0" destOrd="0" presId="urn:microsoft.com/office/officeart/2005/8/layout/chevron2"/>
    <dgm:cxn modelId="{A110C257-59B5-40CB-97F2-65EC200FC002}" type="presOf" srcId="{277DDDD0-8617-4176-995B-60EE8799C2C6}" destId="{5CB05803-7DC1-49E2-9F20-DBECF85D5611}" srcOrd="0" destOrd="0" presId="urn:microsoft.com/office/officeart/2005/8/layout/chevron2"/>
    <dgm:cxn modelId="{DA93F8B2-D176-4BB0-A9CD-F9E6E8C70251}" type="presParOf" srcId="{A24436D4-E1A3-4595-94AB-1F9DBF9A4567}" destId="{65A2DF83-F474-4932-80CF-2CA686E6812A}" srcOrd="0" destOrd="0" presId="urn:microsoft.com/office/officeart/2005/8/layout/chevron2"/>
    <dgm:cxn modelId="{2B154CCF-56BF-4738-ACF6-0E319750D4AF}" type="presParOf" srcId="{65A2DF83-F474-4932-80CF-2CA686E6812A}" destId="{A9B8B308-BA0D-4695-9E7C-327F7CA8C106}" srcOrd="0" destOrd="0" presId="urn:microsoft.com/office/officeart/2005/8/layout/chevron2"/>
    <dgm:cxn modelId="{93535525-466C-4A8E-93AF-0D4F1F88734E}" type="presParOf" srcId="{65A2DF83-F474-4932-80CF-2CA686E6812A}" destId="{7FE549F2-CE8A-4702-B211-7E098F1FA7CC}" srcOrd="1" destOrd="0" presId="urn:microsoft.com/office/officeart/2005/8/layout/chevron2"/>
    <dgm:cxn modelId="{42EDFCE8-0856-4060-9070-4A46D419DF7C}" type="presParOf" srcId="{A24436D4-E1A3-4595-94AB-1F9DBF9A4567}" destId="{897FDD00-6BFB-477F-BC56-7E6926F60FB4}" srcOrd="1" destOrd="0" presId="urn:microsoft.com/office/officeart/2005/8/layout/chevron2"/>
    <dgm:cxn modelId="{C311BA81-C5E6-4128-ACFD-0952D645A1A9}" type="presParOf" srcId="{A24436D4-E1A3-4595-94AB-1F9DBF9A4567}" destId="{ACC178E8-49A1-457D-9BF9-B2DA91D1F230}" srcOrd="2" destOrd="0" presId="urn:microsoft.com/office/officeart/2005/8/layout/chevron2"/>
    <dgm:cxn modelId="{50A30A10-B2CD-429B-87C2-5E3231D728F3}" type="presParOf" srcId="{ACC178E8-49A1-457D-9BF9-B2DA91D1F230}" destId="{8B444B9E-FAB6-4848-8A45-4A80EEC0F7FF}" srcOrd="0" destOrd="0" presId="urn:microsoft.com/office/officeart/2005/8/layout/chevron2"/>
    <dgm:cxn modelId="{BFEA4316-AC8E-45F1-8592-DC5B4666321A}" type="presParOf" srcId="{ACC178E8-49A1-457D-9BF9-B2DA91D1F230}" destId="{F5F80ED7-DF15-4AEC-AB39-ED5EFD4FF0EE}" srcOrd="1" destOrd="0" presId="urn:microsoft.com/office/officeart/2005/8/layout/chevron2"/>
    <dgm:cxn modelId="{E24C0E48-4933-4C75-96CA-1FDE544B4CAA}" type="presParOf" srcId="{A24436D4-E1A3-4595-94AB-1F9DBF9A4567}" destId="{5E4CBB3D-65ED-4225-851C-23EE1166C5AC}" srcOrd="3" destOrd="0" presId="urn:microsoft.com/office/officeart/2005/8/layout/chevron2"/>
    <dgm:cxn modelId="{344EB3CD-F9AB-48FA-8A79-FB220D096CD9}" type="presParOf" srcId="{A24436D4-E1A3-4595-94AB-1F9DBF9A4567}" destId="{7615F0ED-01D3-414E-B786-72CD286AD5AC}" srcOrd="4" destOrd="0" presId="urn:microsoft.com/office/officeart/2005/8/layout/chevron2"/>
    <dgm:cxn modelId="{EB1C1361-E7BB-4510-B69B-780631501C57}" type="presParOf" srcId="{7615F0ED-01D3-414E-B786-72CD286AD5AC}" destId="{5CB05803-7DC1-49E2-9F20-DBECF85D5611}" srcOrd="0" destOrd="0" presId="urn:microsoft.com/office/officeart/2005/8/layout/chevron2"/>
    <dgm:cxn modelId="{62D98D18-8D8B-42A5-9D83-55BBD4CAECDC}" type="presParOf" srcId="{7615F0ED-01D3-414E-B786-72CD286AD5AC}" destId="{09B0099C-3506-4BFD-99F8-21885DFB695C}" srcOrd="1" destOrd="0" presId="urn:microsoft.com/office/officeart/2005/8/layout/chevron2"/>
    <dgm:cxn modelId="{AB82524E-3D83-4040-8967-5AE9BE840D98}" type="presParOf" srcId="{A24436D4-E1A3-4595-94AB-1F9DBF9A4567}" destId="{E400A556-E2B1-4341-9241-6723EC8A41C0}" srcOrd="5" destOrd="0" presId="urn:microsoft.com/office/officeart/2005/8/layout/chevron2"/>
    <dgm:cxn modelId="{1AA9C76C-100D-4AA7-8801-28398E6D7466}" type="presParOf" srcId="{A24436D4-E1A3-4595-94AB-1F9DBF9A4567}" destId="{425E8B86-3E16-447C-A4C0-A4BD75A77FA6}" srcOrd="6" destOrd="0" presId="urn:microsoft.com/office/officeart/2005/8/layout/chevron2"/>
    <dgm:cxn modelId="{DD783B53-3A2F-40CF-A071-FD13240341AE}" type="presParOf" srcId="{425E8B86-3E16-447C-A4C0-A4BD75A77FA6}" destId="{EB92B042-E59C-4799-8667-9ABCE7E6A044}" srcOrd="0" destOrd="0" presId="urn:microsoft.com/office/officeart/2005/8/layout/chevron2"/>
    <dgm:cxn modelId="{2DCA342C-B70A-4E8D-B40A-0C7F124030C9}" type="presParOf" srcId="{425E8B86-3E16-447C-A4C0-A4BD75A77FA6}" destId="{78FA648C-ED7D-4ED3-B084-CD20427CB4FD}" srcOrd="1" destOrd="0" presId="urn:microsoft.com/office/officeart/2005/8/layout/chevron2"/>
    <dgm:cxn modelId="{2699099F-AD03-436B-9F9E-CEB00E7F358A}" type="presParOf" srcId="{A24436D4-E1A3-4595-94AB-1F9DBF9A4567}" destId="{559EA63B-C641-4580-9BB1-E4B8ADE8C4BC}" srcOrd="7" destOrd="0" presId="urn:microsoft.com/office/officeart/2005/8/layout/chevron2"/>
    <dgm:cxn modelId="{D7FFAF72-5FB4-4C47-B96A-7600A9ED0BF3}" type="presParOf" srcId="{A24436D4-E1A3-4595-94AB-1F9DBF9A4567}" destId="{C00BE36A-22C2-4713-988B-80B3A2D5D9A0}" srcOrd="8" destOrd="0" presId="urn:microsoft.com/office/officeart/2005/8/layout/chevron2"/>
    <dgm:cxn modelId="{0545173E-20DF-4A3F-B7AB-4B32870A0D16}" type="presParOf" srcId="{C00BE36A-22C2-4713-988B-80B3A2D5D9A0}" destId="{49AAA03C-109C-4214-8945-960243623694}" srcOrd="0" destOrd="0" presId="urn:microsoft.com/office/officeart/2005/8/layout/chevron2"/>
    <dgm:cxn modelId="{2C3C29E6-FBE6-41F4-829F-474193D1FF04}" type="presParOf" srcId="{C00BE36A-22C2-4713-988B-80B3A2D5D9A0}" destId="{B8401EBB-E8F0-4641-B0C8-39B48632A9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66B364-DF32-44BD-A4CB-55333541B6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257885-F13A-4EA7-BC3F-55E2E49FE8D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Измерение концентрации тироксина в сыворотке крови показано при гипертиреозе – для дифференциации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тиреоидита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автономной аденомы и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аденокарциномы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при состояниях с повышенным уровнем тироксинсвязывающего глобулина, при остром гепатите и ожирении. </a:t>
          </a:r>
        </a:p>
      </dgm:t>
    </dgm:pt>
    <dgm:pt modelId="{41AC6457-FA0A-4529-9A91-3DF1F4EB7457}" type="parTrans" cxnId="{A67116AB-9788-45F4-B17D-C5D857D4EB22}">
      <dgm:prSet/>
      <dgm:spPr/>
      <dgm:t>
        <a:bodyPr/>
        <a:lstStyle/>
        <a:p>
          <a:endParaRPr lang="ru-RU"/>
        </a:p>
      </dgm:t>
    </dgm:pt>
    <dgm:pt modelId="{1D028353-223F-4898-9857-C22B318C5E4C}" type="sibTrans" cxnId="{A67116AB-9788-45F4-B17D-C5D857D4EB22}">
      <dgm:prSet/>
      <dgm:spPr/>
      <dgm:t>
        <a:bodyPr/>
        <a:lstStyle/>
        <a:p>
          <a:endParaRPr lang="ru-RU"/>
        </a:p>
      </dgm:t>
    </dgm:pt>
    <dgm:pt modelId="{4F08A9A9-652B-4F34-AF41-CECC2A467C5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Тироксин</a:t>
          </a:r>
          <a:endParaRPr lang="ru-RU" sz="1800" dirty="0" smtClean="0">
            <a:latin typeface="Times New Roman" pitchFamily="18" charset="0"/>
            <a:cs typeface="Times New Roman" pitchFamily="18" charset="0"/>
          </a:endParaRPr>
        </a:p>
      </dgm:t>
    </dgm:pt>
    <dgm:pt modelId="{65C04406-D2BD-4791-BB19-86ABB7769E5B}" type="parTrans" cxnId="{7F0E6589-158F-4167-9C91-4E1937036092}">
      <dgm:prSet/>
      <dgm:spPr/>
      <dgm:t>
        <a:bodyPr/>
        <a:lstStyle/>
        <a:p>
          <a:endParaRPr lang="ru-RU"/>
        </a:p>
      </dgm:t>
    </dgm:pt>
    <dgm:pt modelId="{286DA79A-1E17-4B6D-81B3-07E8E3CB7419}" type="sibTrans" cxnId="{7F0E6589-158F-4167-9C91-4E1937036092}">
      <dgm:prSet/>
      <dgm:spPr/>
      <dgm:t>
        <a:bodyPr/>
        <a:lstStyle/>
        <a:p>
          <a:endParaRPr lang="ru-RU"/>
        </a:p>
      </dgm:t>
    </dgm:pt>
    <dgm:pt modelId="{D2DDB492-4FA0-4E68-A827-59733DD70A3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Низкое содержание Т4 в сыворотке наблюдается при гипотиреозе, состояниях с пониженным уровнем концентрации тироксинсвязывающего глобулина и физической нагрузке, также при гемолизе.</a:t>
          </a:r>
        </a:p>
      </dgm:t>
    </dgm:pt>
    <dgm:pt modelId="{B70FB654-5123-4E20-AE74-76183E6E4383}" type="parTrans" cxnId="{7C8EFA49-0898-4855-989C-4FFAED952AE9}">
      <dgm:prSet/>
      <dgm:spPr/>
      <dgm:t>
        <a:bodyPr/>
        <a:lstStyle/>
        <a:p>
          <a:endParaRPr lang="ru-RU"/>
        </a:p>
      </dgm:t>
    </dgm:pt>
    <dgm:pt modelId="{9441F006-B40A-4606-8B15-08CC316E9835}" type="sibTrans" cxnId="{7C8EFA49-0898-4855-989C-4FFAED952AE9}">
      <dgm:prSet/>
      <dgm:spPr/>
      <dgm:t>
        <a:bodyPr/>
        <a:lstStyle/>
        <a:p>
          <a:endParaRPr lang="ru-RU"/>
        </a:p>
      </dgm:t>
    </dgm:pt>
    <dgm:pt modelId="{FB382B2F-AF5E-4013-92A8-C0A15C3B5EC9}" type="pres">
      <dgm:prSet presAssocID="{4A66B364-DF32-44BD-A4CB-55333541B66B}" presName="diagram" presStyleCnt="0">
        <dgm:presLayoutVars>
          <dgm:dir/>
          <dgm:resizeHandles val="exact"/>
        </dgm:presLayoutVars>
      </dgm:prSet>
      <dgm:spPr/>
    </dgm:pt>
    <dgm:pt modelId="{59F7D452-2664-4838-AC5A-97D561AAD5B9}" type="pres">
      <dgm:prSet presAssocID="{EE257885-F13A-4EA7-BC3F-55E2E49FE8D3}" presName="node" presStyleLbl="node1" presStyleIdx="0" presStyleCnt="3" custScaleX="858903" custScaleY="1211262" custLinFactX="-142046" custLinFactY="450050" custLinFactNeighborX="-200000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A00DE-390F-435A-A9D0-634F218B27FF}" type="pres">
      <dgm:prSet presAssocID="{1D028353-223F-4898-9857-C22B318C5E4C}" presName="sibTrans" presStyleCnt="0"/>
      <dgm:spPr/>
    </dgm:pt>
    <dgm:pt modelId="{5E42B280-429E-4F8F-AE7A-1CE68C198BFB}" type="pres">
      <dgm:prSet presAssocID="{4F08A9A9-652B-4F34-AF41-CECC2A467C5F}" presName="node" presStyleLbl="node1" presStyleIdx="1" presStyleCnt="3" custScaleX="113871" custScaleY="1159240" custLinFactY="148197" custLinFactNeighborX="1819" custLinFactNeighborY="2000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BAA478D-743C-4C81-AD70-5E884B587E76}" type="pres">
      <dgm:prSet presAssocID="{286DA79A-1E17-4B6D-81B3-07E8E3CB7419}" presName="sibTrans" presStyleCnt="0"/>
      <dgm:spPr/>
    </dgm:pt>
    <dgm:pt modelId="{DC93C8C2-C39F-411E-B8A1-91EF6A98E9A9}" type="pres">
      <dgm:prSet presAssocID="{D2DDB492-4FA0-4E68-A827-59733DD70A37}" presName="node" presStyleLbl="node1" presStyleIdx="2" presStyleCnt="3" custScaleX="764797" custScaleY="1210405" custLinFactY="178855" custLinFactNeighborX="-9157" custLinFactNeighborY="20000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</dgm:ptLst>
  <dgm:cxnLst>
    <dgm:cxn modelId="{A67116AB-9788-45F4-B17D-C5D857D4EB22}" srcId="{4A66B364-DF32-44BD-A4CB-55333541B66B}" destId="{EE257885-F13A-4EA7-BC3F-55E2E49FE8D3}" srcOrd="0" destOrd="0" parTransId="{41AC6457-FA0A-4529-9A91-3DF1F4EB7457}" sibTransId="{1D028353-223F-4898-9857-C22B318C5E4C}"/>
    <dgm:cxn modelId="{867BE885-B31A-49BE-994C-8956A94D5A7E}" type="presOf" srcId="{D2DDB492-4FA0-4E68-A827-59733DD70A37}" destId="{DC93C8C2-C39F-411E-B8A1-91EF6A98E9A9}" srcOrd="0" destOrd="0" presId="urn:microsoft.com/office/officeart/2005/8/layout/default"/>
    <dgm:cxn modelId="{EA6B7DDF-53D9-4981-B5DC-AEC0D243DC72}" type="presOf" srcId="{4A66B364-DF32-44BD-A4CB-55333541B66B}" destId="{FB382B2F-AF5E-4013-92A8-C0A15C3B5EC9}" srcOrd="0" destOrd="0" presId="urn:microsoft.com/office/officeart/2005/8/layout/default"/>
    <dgm:cxn modelId="{B9C8FECF-0964-46EA-9214-EAE535B4F50D}" type="presOf" srcId="{4F08A9A9-652B-4F34-AF41-CECC2A467C5F}" destId="{5E42B280-429E-4F8F-AE7A-1CE68C198BFB}" srcOrd="0" destOrd="0" presId="urn:microsoft.com/office/officeart/2005/8/layout/default"/>
    <dgm:cxn modelId="{7F0E6589-158F-4167-9C91-4E1937036092}" srcId="{4A66B364-DF32-44BD-A4CB-55333541B66B}" destId="{4F08A9A9-652B-4F34-AF41-CECC2A467C5F}" srcOrd="1" destOrd="0" parTransId="{65C04406-D2BD-4791-BB19-86ABB7769E5B}" sibTransId="{286DA79A-1E17-4B6D-81B3-07E8E3CB7419}"/>
    <dgm:cxn modelId="{B548E184-A0E4-45FD-8DDF-D461350104EC}" type="presOf" srcId="{EE257885-F13A-4EA7-BC3F-55E2E49FE8D3}" destId="{59F7D452-2664-4838-AC5A-97D561AAD5B9}" srcOrd="0" destOrd="0" presId="urn:microsoft.com/office/officeart/2005/8/layout/default"/>
    <dgm:cxn modelId="{7C8EFA49-0898-4855-989C-4FFAED952AE9}" srcId="{4A66B364-DF32-44BD-A4CB-55333541B66B}" destId="{D2DDB492-4FA0-4E68-A827-59733DD70A37}" srcOrd="2" destOrd="0" parTransId="{B70FB654-5123-4E20-AE74-76183E6E4383}" sibTransId="{9441F006-B40A-4606-8B15-08CC316E9835}"/>
    <dgm:cxn modelId="{0FBA9A1E-1B13-42D3-BABF-48922261B4D7}" type="presParOf" srcId="{FB382B2F-AF5E-4013-92A8-C0A15C3B5EC9}" destId="{59F7D452-2664-4838-AC5A-97D561AAD5B9}" srcOrd="0" destOrd="0" presId="urn:microsoft.com/office/officeart/2005/8/layout/default"/>
    <dgm:cxn modelId="{DB6ADE8B-121F-46FE-890C-5520D5311973}" type="presParOf" srcId="{FB382B2F-AF5E-4013-92A8-C0A15C3B5EC9}" destId="{85DA00DE-390F-435A-A9D0-634F218B27FF}" srcOrd="1" destOrd="0" presId="urn:microsoft.com/office/officeart/2005/8/layout/default"/>
    <dgm:cxn modelId="{F7D0A5CC-D914-49B0-B5F3-FDE80D7D30B6}" type="presParOf" srcId="{FB382B2F-AF5E-4013-92A8-C0A15C3B5EC9}" destId="{5E42B280-429E-4F8F-AE7A-1CE68C198BFB}" srcOrd="2" destOrd="0" presId="urn:microsoft.com/office/officeart/2005/8/layout/default"/>
    <dgm:cxn modelId="{3B4948D3-1F1B-4494-9681-DD6B43D33864}" type="presParOf" srcId="{FB382B2F-AF5E-4013-92A8-C0A15C3B5EC9}" destId="{0BAA478D-743C-4C81-AD70-5E884B587E76}" srcOrd="3" destOrd="0" presId="urn:microsoft.com/office/officeart/2005/8/layout/default"/>
    <dgm:cxn modelId="{536014F1-3195-4D56-80B4-F01680CBED4D}" type="presParOf" srcId="{FB382B2F-AF5E-4013-92A8-C0A15C3B5EC9}" destId="{DC93C8C2-C39F-411E-B8A1-91EF6A98E9A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403507-ACAD-4A97-B8C0-6ADE4FEBD77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D0F9AC-76EB-436C-8CBE-D0FFCC1250F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DACDE95-F5E8-41DE-892F-31BB49DABFD5}" type="parTrans" cxnId="{61CD8DF8-27D7-4499-A947-F7D292BE6DE5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61E4CFC-CB87-411C-B931-39D0DC87B230}" type="sibTrans" cxnId="{61CD8DF8-27D7-4499-A947-F7D292BE6DE5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68F1C45-3BEF-42BB-AEE2-B44C4506E43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Маркеры функционального состояния: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B379C14-74E1-4F08-A1D1-C72F224118CB}" type="parTrans" cxnId="{7F3975C5-A6B6-44B8-A66C-DF1800EADAC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54532CD-0C5C-4C74-875A-17118A206F69}" type="sibTrans" cxnId="{7F3975C5-A6B6-44B8-A66C-DF1800EADAC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5CB38F6E-221C-4710-A9BF-41746F315FA2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ТТГ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общТ4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свТ4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общТ3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 свТ3;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0D93E46-D9CA-4199-B9B7-4C56F1263CEC}" type="parTrans" cxnId="{5176004E-BFCD-4AA8-BDAE-CC5F794D207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3DB7DB39-7C89-4766-89A9-22915F59A73E}" type="sibTrans" cxnId="{5176004E-BFCD-4AA8-BDAE-CC5F794D207A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EFEA6C81-5CE6-4B6C-87CF-8A00097EEEA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EB66B43-9538-4525-AC08-F978CD9899BF}" type="parTrans" cxnId="{F34F6EDE-A15A-4B2E-B9CD-24607EFDA84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DE866381-A6F9-4338-8203-BD0322F3A0BC}" type="sibTrans" cxnId="{F34F6EDE-A15A-4B2E-B9CD-24607EFDA848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E72B9CCE-677E-46DD-804C-7AA16F011311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Маркеры аутоиммунной патологии: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5730653-F15F-4660-A30A-ADC6F392B6BF}" type="parTrans" cxnId="{F7EDEE78-8D82-4A6E-A0D5-2BEF1697CC9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BB8A39EE-D196-435C-84FF-01255CF41438}" type="sibTrans" cxnId="{F7EDEE78-8D82-4A6E-A0D5-2BEF1697CC9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C6FD97B2-1E3E-4D10-AD4E-34BE6D232663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Ат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-ТГ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Ат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-ТПО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Ат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-ТТГ;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B4EABFB-3F06-4509-A7FE-474D7D944DC0}" type="parTrans" cxnId="{3B26C982-0D34-422E-93E6-95631A83344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F90D72C9-5789-473A-A137-7214ADB6F042}" type="sibTrans" cxnId="{3B26C982-0D34-422E-93E6-95631A833444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F5CA197-D299-4FF2-88B4-032DA3F39F0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1AAAFCF-D492-4D14-B7AE-C03D74FE742D}" type="parTrans" cxnId="{450B0C4F-18B0-4696-9F5F-0B3E6B316A3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8AC2E423-CA17-4B00-9A93-EBDDF59EADA9}" type="sibTrans" cxnId="{450B0C4F-18B0-4696-9F5F-0B3E6B316A36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635687D2-1335-4A44-9B65-378C0AD34E91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Маркеры онкологической патологии: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D1E4276-8BDA-42E8-A54D-D4AFDADB31DD}" type="parTrans" cxnId="{59030A07-2D29-44FA-958B-84EB60BD34AC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1CF4760C-E9DE-40B0-B40D-45D52BBACD6C}" type="sibTrans" cxnId="{59030A07-2D29-44FA-958B-84EB60BD34AC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7EC30204-1BFD-4DA4-9868-41D9BB682CDA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Тиреоглобулин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 (ТГ)</a:t>
          </a:r>
          <a:r>
            <a:rPr lang="ru-RU" sz="24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кальцитонин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(КЦ).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E7F5D8F-875C-4AF6-A03C-C6524C8DE27F}" type="parTrans" cxnId="{F6065DB0-7231-40A5-A1EB-5EBF823E182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A8C3A267-233C-40A3-AB76-0ECF6BC512D1}" type="sibTrans" cxnId="{F6065DB0-7231-40A5-A1EB-5EBF823E182B}">
      <dgm:prSet/>
      <dgm:spPr/>
      <dgm:t>
        <a:bodyPr/>
        <a:lstStyle/>
        <a:p>
          <a:endParaRPr lang="ru-RU" sz="2400">
            <a:latin typeface="Times New Roman" pitchFamily="18" charset="0"/>
            <a:cs typeface="Times New Roman" pitchFamily="18" charset="0"/>
          </a:endParaRPr>
        </a:p>
      </dgm:t>
    </dgm:pt>
    <dgm:pt modelId="{F1882CFF-AE5B-4351-A39B-E7383F061D1A}" type="pres">
      <dgm:prSet presAssocID="{35403507-ACAD-4A97-B8C0-6ADE4FEBD77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CE75114A-993B-4ACC-B67F-0E12A6539070}" type="pres">
      <dgm:prSet presAssocID="{74D0F9AC-76EB-436C-8CBE-D0FFCC1250F7}" presName="composite" presStyleCnt="0"/>
      <dgm:spPr/>
    </dgm:pt>
    <dgm:pt modelId="{92B4A1A9-E1D0-40A6-9EE8-8A67A98B1092}" type="pres">
      <dgm:prSet presAssocID="{74D0F9AC-76EB-436C-8CBE-D0FFCC1250F7}" presName="FirstChild" presStyleLbl="revTx" presStyleIdx="0" presStyleCnt="6" custScaleX="106527" custLinFactNeighborX="-4743" custLinFactNeighborY="-112">
        <dgm:presLayoutVars>
          <dgm:chMax val="0"/>
          <dgm:chPref val="0"/>
          <dgm:bulletEnabled val="1"/>
        </dgm:presLayoutVars>
      </dgm:prSet>
      <dgm:spPr/>
    </dgm:pt>
    <dgm:pt modelId="{84F7D62E-D96B-47CE-8C19-C0801F2AB9FD}" type="pres">
      <dgm:prSet presAssocID="{74D0F9AC-76EB-436C-8CBE-D0FFCC1250F7}" presName="Parent" presStyleLbl="alignNode1" presStyleIdx="0" presStyleCnt="3" custScaleX="45138" custLinFactNeighborX="-15530" custLinFactNeighborY="-112">
        <dgm:presLayoutVars>
          <dgm:chMax val="3"/>
          <dgm:chPref val="3"/>
          <dgm:bulletEnabled val="1"/>
        </dgm:presLayoutVars>
      </dgm:prSet>
      <dgm:spPr/>
    </dgm:pt>
    <dgm:pt modelId="{F1D6C384-49C2-4218-8C66-4432323D078F}" type="pres">
      <dgm:prSet presAssocID="{74D0F9AC-76EB-436C-8CBE-D0FFCC1250F7}" presName="Accent" presStyleLbl="parChTrans1D1" presStyleIdx="0" presStyleCnt="3"/>
      <dgm:spPr/>
    </dgm:pt>
    <dgm:pt modelId="{1D51C20E-AA09-4FC7-A98B-4EF070A7A7E8}" type="pres">
      <dgm:prSet presAssocID="{74D0F9AC-76EB-436C-8CBE-D0FFCC1250F7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18CAFD09-06F1-4751-B345-EC9D4D638C88}" type="pres">
      <dgm:prSet presAssocID="{761E4CFC-CB87-411C-B931-39D0DC87B230}" presName="sibTrans" presStyleCnt="0"/>
      <dgm:spPr/>
    </dgm:pt>
    <dgm:pt modelId="{97FC0CB5-83A6-4F22-B87C-7EA0ACA1268C}" type="pres">
      <dgm:prSet presAssocID="{EFEA6C81-5CE6-4B6C-87CF-8A00097EEEA8}" presName="composite" presStyleCnt="0"/>
      <dgm:spPr/>
    </dgm:pt>
    <dgm:pt modelId="{F93D6944-7D0F-4CDC-94C8-9307A0D1E779}" type="pres">
      <dgm:prSet presAssocID="{EFEA6C81-5CE6-4B6C-87CF-8A00097EEEA8}" presName="FirstChild" presStyleLbl="revTx" presStyleIdx="2" presStyleCnt="6" custLinFactNeighborX="-8363" custLinFactNeighborY="-87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7E5AC-6F2E-4DA1-96E1-0F99416C7E61}" type="pres">
      <dgm:prSet presAssocID="{EFEA6C81-5CE6-4B6C-87CF-8A00097EEEA8}" presName="Parent" presStyleLbl="alignNode1" presStyleIdx="1" presStyleCnt="3" custScaleX="49202" custLinFactNeighborX="-18142" custLinFactNeighborY="-8788">
        <dgm:presLayoutVars>
          <dgm:chMax val="3"/>
          <dgm:chPref val="3"/>
          <dgm:bulletEnabled val="1"/>
        </dgm:presLayoutVars>
      </dgm:prSet>
      <dgm:spPr/>
    </dgm:pt>
    <dgm:pt modelId="{194AE2C1-6B70-483B-B3AA-C528D8DE4346}" type="pres">
      <dgm:prSet presAssocID="{EFEA6C81-5CE6-4B6C-87CF-8A00097EEEA8}" presName="Accent" presStyleLbl="parChTrans1D1" presStyleIdx="1" presStyleCnt="3"/>
      <dgm:spPr/>
    </dgm:pt>
    <dgm:pt modelId="{49AE8CBD-EEB3-4AB4-9C53-50D448B1C006}" type="pres">
      <dgm:prSet presAssocID="{EFEA6C81-5CE6-4B6C-87CF-8A00097EEEA8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41499D2-9D7C-4916-B003-9E453C1FC1DE}" type="pres">
      <dgm:prSet presAssocID="{DE866381-A6F9-4338-8203-BD0322F3A0BC}" presName="sibTrans" presStyleCnt="0"/>
      <dgm:spPr/>
    </dgm:pt>
    <dgm:pt modelId="{FA3781D0-B2FA-4291-9660-8163A5718069}" type="pres">
      <dgm:prSet presAssocID="{1F5CA197-D299-4FF2-88B4-032DA3F39F08}" presName="composite" presStyleCnt="0"/>
      <dgm:spPr/>
    </dgm:pt>
    <dgm:pt modelId="{438F0482-D00E-4241-BFCD-40DF5E33273E}" type="pres">
      <dgm:prSet presAssocID="{1F5CA197-D299-4FF2-88B4-032DA3F39F08}" presName="FirstChild" presStyleLbl="revTx" presStyleIdx="4" presStyleCnt="6" custScaleX="103978" custLinFactNeighborX="-5380" custLinFactNeighborY="-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7AC80-3765-43B7-96E2-10F2E8A4D727}" type="pres">
      <dgm:prSet presAssocID="{1F5CA197-D299-4FF2-88B4-032DA3F39F08}" presName="Parent" presStyleLbl="alignNode1" presStyleIdx="2" presStyleCnt="3" custScaleX="52395" custLinFactNeighborX="-13715" custLinFactNeighborY="-31">
        <dgm:presLayoutVars>
          <dgm:chMax val="3"/>
          <dgm:chPref val="3"/>
          <dgm:bulletEnabled val="1"/>
        </dgm:presLayoutVars>
      </dgm:prSet>
      <dgm:spPr/>
    </dgm:pt>
    <dgm:pt modelId="{C090DB1F-F1FA-4003-9BF7-E26FF20549FC}" type="pres">
      <dgm:prSet presAssocID="{1F5CA197-D299-4FF2-88B4-032DA3F39F08}" presName="Accent" presStyleLbl="parChTrans1D1" presStyleIdx="2" presStyleCnt="3"/>
      <dgm:spPr/>
    </dgm:pt>
    <dgm:pt modelId="{2E6B796F-3D1F-4768-8A3D-7560BC4E40AC}" type="pres">
      <dgm:prSet presAssocID="{1F5CA197-D299-4FF2-88B4-032DA3F39F08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34F6EDE-A15A-4B2E-B9CD-24607EFDA848}" srcId="{35403507-ACAD-4A97-B8C0-6ADE4FEBD77D}" destId="{EFEA6C81-5CE6-4B6C-87CF-8A00097EEEA8}" srcOrd="1" destOrd="0" parTransId="{2EB66B43-9538-4525-AC08-F978CD9899BF}" sibTransId="{DE866381-A6F9-4338-8203-BD0322F3A0BC}"/>
    <dgm:cxn modelId="{65E38DEA-748C-403A-BA82-965438DCD463}" type="presOf" srcId="{635687D2-1335-4A44-9B65-378C0AD34E91}" destId="{438F0482-D00E-4241-BFCD-40DF5E33273E}" srcOrd="0" destOrd="0" presId="urn:microsoft.com/office/officeart/2011/layout/TabList"/>
    <dgm:cxn modelId="{3B26C982-0D34-422E-93E6-95631A833444}" srcId="{EFEA6C81-5CE6-4B6C-87CF-8A00097EEEA8}" destId="{C6FD97B2-1E3E-4D10-AD4E-34BE6D232663}" srcOrd="1" destOrd="0" parTransId="{0B4EABFB-3F06-4509-A7FE-474D7D944DC0}" sibTransId="{F90D72C9-5789-473A-A137-7214ADB6F042}"/>
    <dgm:cxn modelId="{61CD8DF8-27D7-4499-A947-F7D292BE6DE5}" srcId="{35403507-ACAD-4A97-B8C0-6ADE4FEBD77D}" destId="{74D0F9AC-76EB-436C-8CBE-D0FFCC1250F7}" srcOrd="0" destOrd="0" parTransId="{0DACDE95-F5E8-41DE-892F-31BB49DABFD5}" sibTransId="{761E4CFC-CB87-411C-B931-39D0DC87B230}"/>
    <dgm:cxn modelId="{691E6678-837C-46AD-88D9-2698712E2996}" type="presOf" srcId="{C6FD97B2-1E3E-4D10-AD4E-34BE6D232663}" destId="{49AE8CBD-EEB3-4AB4-9C53-50D448B1C006}" srcOrd="0" destOrd="0" presId="urn:microsoft.com/office/officeart/2011/layout/TabList"/>
    <dgm:cxn modelId="{0D937F58-70FC-4D65-B48A-95411F93F108}" type="presOf" srcId="{5CB38F6E-221C-4710-A9BF-41746F315FA2}" destId="{1D51C20E-AA09-4FC7-A98B-4EF070A7A7E8}" srcOrd="0" destOrd="0" presId="urn:microsoft.com/office/officeart/2011/layout/TabList"/>
    <dgm:cxn modelId="{59030A07-2D29-44FA-958B-84EB60BD34AC}" srcId="{1F5CA197-D299-4FF2-88B4-032DA3F39F08}" destId="{635687D2-1335-4A44-9B65-378C0AD34E91}" srcOrd="0" destOrd="0" parTransId="{BD1E4276-8BDA-42E8-A54D-D4AFDADB31DD}" sibTransId="{1CF4760C-E9DE-40B0-B40D-45D52BBACD6C}"/>
    <dgm:cxn modelId="{2A1EF11D-0B82-413C-A314-5AAEBABF58C5}" type="presOf" srcId="{E72B9CCE-677E-46DD-804C-7AA16F011311}" destId="{F93D6944-7D0F-4CDC-94C8-9307A0D1E779}" srcOrd="0" destOrd="0" presId="urn:microsoft.com/office/officeart/2011/layout/TabList"/>
    <dgm:cxn modelId="{157DC048-033B-44ED-A4AC-5FA1B4FF0A58}" type="presOf" srcId="{D68F1C45-3BEF-42BB-AEE2-B44C4506E439}" destId="{92B4A1A9-E1D0-40A6-9EE8-8A67A98B1092}" srcOrd="0" destOrd="0" presId="urn:microsoft.com/office/officeart/2011/layout/TabList"/>
    <dgm:cxn modelId="{450B0C4F-18B0-4696-9F5F-0B3E6B316A36}" srcId="{35403507-ACAD-4A97-B8C0-6ADE4FEBD77D}" destId="{1F5CA197-D299-4FF2-88B4-032DA3F39F08}" srcOrd="2" destOrd="0" parTransId="{51AAAFCF-D492-4D14-B7AE-C03D74FE742D}" sibTransId="{8AC2E423-CA17-4B00-9A93-EBDDF59EADA9}"/>
    <dgm:cxn modelId="{0FD33303-E808-4E42-A679-C2AEF3E9A540}" type="presOf" srcId="{74D0F9AC-76EB-436C-8CBE-D0FFCC1250F7}" destId="{84F7D62E-D96B-47CE-8C19-C0801F2AB9FD}" srcOrd="0" destOrd="0" presId="urn:microsoft.com/office/officeart/2011/layout/TabList"/>
    <dgm:cxn modelId="{F6065DB0-7231-40A5-A1EB-5EBF823E182B}" srcId="{1F5CA197-D299-4FF2-88B4-032DA3F39F08}" destId="{7EC30204-1BFD-4DA4-9868-41D9BB682CDA}" srcOrd="1" destOrd="0" parTransId="{0E7F5D8F-875C-4AF6-A03C-C6524C8DE27F}" sibTransId="{A8C3A267-233C-40A3-AB76-0ECF6BC512D1}"/>
    <dgm:cxn modelId="{B2D77DED-484A-478F-9CE2-3A17AB053936}" type="presOf" srcId="{7EC30204-1BFD-4DA4-9868-41D9BB682CDA}" destId="{2E6B796F-3D1F-4768-8A3D-7560BC4E40AC}" srcOrd="0" destOrd="0" presId="urn:microsoft.com/office/officeart/2011/layout/TabList"/>
    <dgm:cxn modelId="{5176004E-BFCD-4AA8-BDAE-CC5F794D207A}" srcId="{74D0F9AC-76EB-436C-8CBE-D0FFCC1250F7}" destId="{5CB38F6E-221C-4710-A9BF-41746F315FA2}" srcOrd="1" destOrd="0" parTransId="{F0D93E46-D9CA-4199-B9B7-4C56F1263CEC}" sibTransId="{3DB7DB39-7C89-4766-89A9-22915F59A73E}"/>
    <dgm:cxn modelId="{BAB89D99-1110-492A-933C-18631E8AD4A3}" type="presOf" srcId="{1F5CA197-D299-4FF2-88B4-032DA3F39F08}" destId="{C557AC80-3765-43B7-96E2-10F2E8A4D727}" srcOrd="0" destOrd="0" presId="urn:microsoft.com/office/officeart/2011/layout/TabList"/>
    <dgm:cxn modelId="{0E7C521D-0F71-4CBD-AC1F-BC68F0C93D08}" type="presOf" srcId="{EFEA6C81-5CE6-4B6C-87CF-8A00097EEEA8}" destId="{FC87E5AC-6F2E-4DA1-96E1-0F99416C7E61}" srcOrd="0" destOrd="0" presId="urn:microsoft.com/office/officeart/2011/layout/TabList"/>
    <dgm:cxn modelId="{7F3975C5-A6B6-44B8-A66C-DF1800EADAC6}" srcId="{74D0F9AC-76EB-436C-8CBE-D0FFCC1250F7}" destId="{D68F1C45-3BEF-42BB-AEE2-B44C4506E439}" srcOrd="0" destOrd="0" parTransId="{5B379C14-74E1-4F08-A1D1-C72F224118CB}" sibTransId="{D54532CD-0C5C-4C74-875A-17118A206F69}"/>
    <dgm:cxn modelId="{9A765BF6-8001-43DA-A8AB-C7E2B61A4E35}" type="presOf" srcId="{35403507-ACAD-4A97-B8C0-6ADE4FEBD77D}" destId="{F1882CFF-AE5B-4351-A39B-E7383F061D1A}" srcOrd="0" destOrd="0" presId="urn:microsoft.com/office/officeart/2011/layout/TabList"/>
    <dgm:cxn modelId="{F7EDEE78-8D82-4A6E-A0D5-2BEF1697CC94}" srcId="{EFEA6C81-5CE6-4B6C-87CF-8A00097EEEA8}" destId="{E72B9CCE-677E-46DD-804C-7AA16F011311}" srcOrd="0" destOrd="0" parTransId="{A5730653-F15F-4660-A30A-ADC6F392B6BF}" sibTransId="{BB8A39EE-D196-435C-84FF-01255CF41438}"/>
    <dgm:cxn modelId="{A247A9D3-AF62-4A36-98DD-D0EC80AAFFF2}" type="presParOf" srcId="{F1882CFF-AE5B-4351-A39B-E7383F061D1A}" destId="{CE75114A-993B-4ACC-B67F-0E12A6539070}" srcOrd="0" destOrd="0" presId="urn:microsoft.com/office/officeart/2011/layout/TabList"/>
    <dgm:cxn modelId="{7766F810-B623-4E5F-9F71-650B32390C30}" type="presParOf" srcId="{CE75114A-993B-4ACC-B67F-0E12A6539070}" destId="{92B4A1A9-E1D0-40A6-9EE8-8A67A98B1092}" srcOrd="0" destOrd="0" presId="urn:microsoft.com/office/officeart/2011/layout/TabList"/>
    <dgm:cxn modelId="{455C57B3-B609-47C1-B9BA-EDC1933CAA65}" type="presParOf" srcId="{CE75114A-993B-4ACC-B67F-0E12A6539070}" destId="{84F7D62E-D96B-47CE-8C19-C0801F2AB9FD}" srcOrd="1" destOrd="0" presId="urn:microsoft.com/office/officeart/2011/layout/TabList"/>
    <dgm:cxn modelId="{5A49CD1B-793D-4CD1-9588-1B5160DD30C1}" type="presParOf" srcId="{CE75114A-993B-4ACC-B67F-0E12A6539070}" destId="{F1D6C384-49C2-4218-8C66-4432323D078F}" srcOrd="2" destOrd="0" presId="urn:microsoft.com/office/officeart/2011/layout/TabList"/>
    <dgm:cxn modelId="{C0183A0D-C7F7-43D7-BEFB-739842495535}" type="presParOf" srcId="{F1882CFF-AE5B-4351-A39B-E7383F061D1A}" destId="{1D51C20E-AA09-4FC7-A98B-4EF070A7A7E8}" srcOrd="1" destOrd="0" presId="urn:microsoft.com/office/officeart/2011/layout/TabList"/>
    <dgm:cxn modelId="{52B6E161-A606-4DF4-A39B-1C874E77BC1D}" type="presParOf" srcId="{F1882CFF-AE5B-4351-A39B-E7383F061D1A}" destId="{18CAFD09-06F1-4751-B345-EC9D4D638C88}" srcOrd="2" destOrd="0" presId="urn:microsoft.com/office/officeart/2011/layout/TabList"/>
    <dgm:cxn modelId="{384EDFCA-A90F-465D-93C0-4699354811AC}" type="presParOf" srcId="{F1882CFF-AE5B-4351-A39B-E7383F061D1A}" destId="{97FC0CB5-83A6-4F22-B87C-7EA0ACA1268C}" srcOrd="3" destOrd="0" presId="urn:microsoft.com/office/officeart/2011/layout/TabList"/>
    <dgm:cxn modelId="{5FB09BB7-39DC-4A19-9161-993306FD6FAE}" type="presParOf" srcId="{97FC0CB5-83A6-4F22-B87C-7EA0ACA1268C}" destId="{F93D6944-7D0F-4CDC-94C8-9307A0D1E779}" srcOrd="0" destOrd="0" presId="urn:microsoft.com/office/officeart/2011/layout/TabList"/>
    <dgm:cxn modelId="{914B401B-738E-46F3-B489-819BE16425D9}" type="presParOf" srcId="{97FC0CB5-83A6-4F22-B87C-7EA0ACA1268C}" destId="{FC87E5AC-6F2E-4DA1-96E1-0F99416C7E61}" srcOrd="1" destOrd="0" presId="urn:microsoft.com/office/officeart/2011/layout/TabList"/>
    <dgm:cxn modelId="{5D5FC252-5108-4AF9-99F2-C211B4E58EDD}" type="presParOf" srcId="{97FC0CB5-83A6-4F22-B87C-7EA0ACA1268C}" destId="{194AE2C1-6B70-483B-B3AA-C528D8DE4346}" srcOrd="2" destOrd="0" presId="urn:microsoft.com/office/officeart/2011/layout/TabList"/>
    <dgm:cxn modelId="{69B29ADF-74D8-4E75-A532-12A290866D26}" type="presParOf" srcId="{F1882CFF-AE5B-4351-A39B-E7383F061D1A}" destId="{49AE8CBD-EEB3-4AB4-9C53-50D448B1C006}" srcOrd="4" destOrd="0" presId="urn:microsoft.com/office/officeart/2011/layout/TabList"/>
    <dgm:cxn modelId="{9273198A-A26F-46DB-B08C-658440967D64}" type="presParOf" srcId="{F1882CFF-AE5B-4351-A39B-E7383F061D1A}" destId="{141499D2-9D7C-4916-B003-9E453C1FC1DE}" srcOrd="5" destOrd="0" presId="urn:microsoft.com/office/officeart/2011/layout/TabList"/>
    <dgm:cxn modelId="{B74D8E49-C803-4DD1-B6EB-5AF96CB55368}" type="presParOf" srcId="{F1882CFF-AE5B-4351-A39B-E7383F061D1A}" destId="{FA3781D0-B2FA-4291-9660-8163A5718069}" srcOrd="6" destOrd="0" presId="urn:microsoft.com/office/officeart/2011/layout/TabList"/>
    <dgm:cxn modelId="{623421BC-A11C-40B3-9476-9E5B3A7779D9}" type="presParOf" srcId="{FA3781D0-B2FA-4291-9660-8163A5718069}" destId="{438F0482-D00E-4241-BFCD-40DF5E33273E}" srcOrd="0" destOrd="0" presId="urn:microsoft.com/office/officeart/2011/layout/TabList"/>
    <dgm:cxn modelId="{3C839F3E-72C5-440A-A301-DF3382EFA1D0}" type="presParOf" srcId="{FA3781D0-B2FA-4291-9660-8163A5718069}" destId="{C557AC80-3765-43B7-96E2-10F2E8A4D727}" srcOrd="1" destOrd="0" presId="urn:microsoft.com/office/officeart/2011/layout/TabList"/>
    <dgm:cxn modelId="{99EAB206-82C8-4B2E-B69C-80234D3EE01E}" type="presParOf" srcId="{FA3781D0-B2FA-4291-9660-8163A5718069}" destId="{C090DB1F-F1FA-4003-9BF7-E26FF20549FC}" srcOrd="2" destOrd="0" presId="urn:microsoft.com/office/officeart/2011/layout/TabList"/>
    <dgm:cxn modelId="{08860DEE-626D-4DD8-BF7C-F7FB323BA54F}" type="presParOf" srcId="{F1882CFF-AE5B-4351-A39B-E7383F061D1A}" destId="{2E6B796F-3D1F-4768-8A3D-7560BC4E40A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BBE3E-783B-4E29-8C7B-53EE7755F14A}">
      <dsp:nvSpPr>
        <dsp:cNvPr id="0" name=""/>
        <dsp:cNvSpPr/>
      </dsp:nvSpPr>
      <dsp:spPr>
        <a:xfrm>
          <a:off x="0" y="656012"/>
          <a:ext cx="8208912" cy="159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4154A-D847-4EA7-B97C-827AE74F664C}">
      <dsp:nvSpPr>
        <dsp:cNvPr id="0" name=""/>
        <dsp:cNvSpPr/>
      </dsp:nvSpPr>
      <dsp:spPr>
        <a:xfrm>
          <a:off x="410044" y="4516"/>
          <a:ext cx="7603173" cy="725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1) Изучить общую характеристику гормонов щитовидной железы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445450" y="39922"/>
        <a:ext cx="7532361" cy="654484"/>
      </dsp:txXfrm>
    </dsp:sp>
    <dsp:sp modelId="{AB856672-FD1D-423C-8B80-FB92A18C280E}">
      <dsp:nvSpPr>
        <dsp:cNvPr id="0" name=""/>
        <dsp:cNvSpPr/>
      </dsp:nvSpPr>
      <dsp:spPr>
        <a:xfrm>
          <a:off x="0" y="1510376"/>
          <a:ext cx="8208912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D064A-EEBC-40C6-BCEE-5D7266DE3579}">
      <dsp:nvSpPr>
        <dsp:cNvPr id="0" name=""/>
        <dsp:cNvSpPr/>
      </dsp:nvSpPr>
      <dsp:spPr>
        <a:xfrm>
          <a:off x="410044" y="842746"/>
          <a:ext cx="7618271" cy="7414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2) Изучить клинико-диагностическое значение гормонов ЩЖ;</a:t>
          </a:r>
        </a:p>
      </dsp:txBody>
      <dsp:txXfrm>
        <a:off x="446238" y="878940"/>
        <a:ext cx="7545883" cy="669042"/>
      </dsp:txXfrm>
    </dsp:sp>
    <dsp:sp modelId="{DECB4D2E-4407-446F-8E08-815FB0FE81E2}">
      <dsp:nvSpPr>
        <dsp:cNvPr id="0" name=""/>
        <dsp:cNvSpPr/>
      </dsp:nvSpPr>
      <dsp:spPr>
        <a:xfrm>
          <a:off x="0" y="2245747"/>
          <a:ext cx="8208912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BBD1B-CAB3-4924-9AB8-2907FFEE7BC5}">
      <dsp:nvSpPr>
        <dsp:cNvPr id="0" name=""/>
        <dsp:cNvSpPr/>
      </dsp:nvSpPr>
      <dsp:spPr>
        <a:xfrm>
          <a:off x="410044" y="1663376"/>
          <a:ext cx="7616721" cy="6561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3) Изучить методы лабораторной диагностики гормонов ЩЖ.</a:t>
          </a:r>
        </a:p>
      </dsp:txBody>
      <dsp:txXfrm>
        <a:off x="442076" y="1695408"/>
        <a:ext cx="7552657" cy="592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8B308-BA0D-4695-9E7C-327F7CA8C106}">
      <dsp:nvSpPr>
        <dsp:cNvPr id="0" name=""/>
        <dsp:cNvSpPr/>
      </dsp:nvSpPr>
      <dsp:spPr>
        <a:xfrm rot="5400000">
          <a:off x="-117422" y="119468"/>
          <a:ext cx="782814" cy="547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276031"/>
        <a:ext cx="547970" cy="234844"/>
      </dsp:txXfrm>
    </dsp:sp>
    <dsp:sp modelId="{7FE549F2-CE8A-4702-B211-7E098F1FA7CC}">
      <dsp:nvSpPr>
        <dsp:cNvPr id="0" name=""/>
        <dsp:cNvSpPr/>
      </dsp:nvSpPr>
      <dsp:spPr>
        <a:xfrm rot="5400000">
          <a:off x="3835860" y="-3285843"/>
          <a:ext cx="509097" cy="70848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регуляция синтеза белка; 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стимуляция обмена веществ; </a:t>
          </a:r>
        </a:p>
      </dsp:txBody>
      <dsp:txXfrm rot="-5400000">
        <a:off x="547970" y="26899"/>
        <a:ext cx="7060025" cy="459393"/>
      </dsp:txXfrm>
    </dsp:sp>
    <dsp:sp modelId="{8B444B9E-FAB6-4848-8A45-4A80EEC0F7FF}">
      <dsp:nvSpPr>
        <dsp:cNvPr id="0" name=""/>
        <dsp:cNvSpPr/>
      </dsp:nvSpPr>
      <dsp:spPr>
        <a:xfrm rot="5400000">
          <a:off x="-117422" y="779991"/>
          <a:ext cx="782814" cy="547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936554"/>
        <a:ext cx="547970" cy="234844"/>
      </dsp:txXfrm>
    </dsp:sp>
    <dsp:sp modelId="{F5F80ED7-DF15-4AEC-AB39-ED5EFD4FF0EE}">
      <dsp:nvSpPr>
        <dsp:cNvPr id="0" name=""/>
        <dsp:cNvSpPr/>
      </dsp:nvSpPr>
      <dsp:spPr>
        <a:xfrm rot="5400000">
          <a:off x="3835994" y="-2625454"/>
          <a:ext cx="508829" cy="70848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участие в окислительных процессах;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расщепление жиров и углеводов;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 rot="-5400000">
        <a:off x="547971" y="687408"/>
        <a:ext cx="7060038" cy="459151"/>
      </dsp:txXfrm>
    </dsp:sp>
    <dsp:sp modelId="{5CB05803-7DC1-49E2-9F20-DBECF85D5611}">
      <dsp:nvSpPr>
        <dsp:cNvPr id="0" name=""/>
        <dsp:cNvSpPr/>
      </dsp:nvSpPr>
      <dsp:spPr>
        <a:xfrm rot="5400000">
          <a:off x="-117422" y="1440514"/>
          <a:ext cx="782814" cy="547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1597077"/>
        <a:ext cx="547970" cy="234844"/>
      </dsp:txXfrm>
    </dsp:sp>
    <dsp:sp modelId="{09B0099C-3506-4BFD-99F8-21885DFB695C}">
      <dsp:nvSpPr>
        <dsp:cNvPr id="0" name=""/>
        <dsp:cNvSpPr/>
      </dsp:nvSpPr>
      <dsp:spPr>
        <a:xfrm rot="5400000">
          <a:off x="3835994" y="-1964931"/>
          <a:ext cx="508829" cy="70848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снижение уровня инсулина; 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развитие и рост нервных клеток; </a:t>
          </a:r>
        </a:p>
      </dsp:txBody>
      <dsp:txXfrm rot="-5400000">
        <a:off x="547971" y="1347931"/>
        <a:ext cx="7060038" cy="459151"/>
      </dsp:txXfrm>
    </dsp:sp>
    <dsp:sp modelId="{EB92B042-E59C-4799-8667-9ABCE7E6A044}">
      <dsp:nvSpPr>
        <dsp:cNvPr id="0" name=""/>
        <dsp:cNvSpPr/>
      </dsp:nvSpPr>
      <dsp:spPr>
        <a:xfrm rot="5400000">
          <a:off x="-117422" y="2101037"/>
          <a:ext cx="782814" cy="547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2257600"/>
        <a:ext cx="547970" cy="234844"/>
      </dsp:txXfrm>
    </dsp:sp>
    <dsp:sp modelId="{78FA648C-ED7D-4ED3-B084-CD20427CB4FD}">
      <dsp:nvSpPr>
        <dsp:cNvPr id="0" name=""/>
        <dsp:cNvSpPr/>
      </dsp:nvSpPr>
      <dsp:spPr>
        <a:xfrm rot="5400000">
          <a:off x="3835994" y="-1304408"/>
          <a:ext cx="508829" cy="70848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воздействие на уровень стресса;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регуляция температуры тела;</a:t>
          </a:r>
        </a:p>
      </dsp:txBody>
      <dsp:txXfrm rot="-5400000">
        <a:off x="547971" y="2008454"/>
        <a:ext cx="7060038" cy="459151"/>
      </dsp:txXfrm>
    </dsp:sp>
    <dsp:sp modelId="{49AAA03C-109C-4214-8945-960243623694}">
      <dsp:nvSpPr>
        <dsp:cNvPr id="0" name=""/>
        <dsp:cNvSpPr/>
      </dsp:nvSpPr>
      <dsp:spPr>
        <a:xfrm rot="5400000">
          <a:off x="-117422" y="2761561"/>
          <a:ext cx="782814" cy="547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0" y="2918124"/>
        <a:ext cx="547970" cy="234844"/>
      </dsp:txXfrm>
    </dsp:sp>
    <dsp:sp modelId="{B8401EBB-E8F0-4641-B0C8-39B48632A94D}">
      <dsp:nvSpPr>
        <dsp:cNvPr id="0" name=""/>
        <dsp:cNvSpPr/>
      </dsp:nvSpPr>
      <dsp:spPr>
        <a:xfrm rot="5400000">
          <a:off x="3835994" y="-643885"/>
          <a:ext cx="508829" cy="70848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повышение кровяного давления и частоты сердечных сокращений.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547971" y="2668977"/>
        <a:ext cx="7060038" cy="459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7D452-2664-4838-AC5A-97D561AAD5B9}">
      <dsp:nvSpPr>
        <dsp:cNvPr id="0" name=""/>
        <dsp:cNvSpPr/>
      </dsp:nvSpPr>
      <dsp:spPr>
        <a:xfrm>
          <a:off x="0" y="803389"/>
          <a:ext cx="3834840" cy="324483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Измерение концентрации тироксина в сыворотке крови показано при гипертиреозе – для дифференциации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тиреоидита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автономной аденомы и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аденокарциномы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при состояниях с повышенным уровнем тироксинсвязывающего глобулина, при остром гепатите и ожирении. </a:t>
          </a:r>
        </a:p>
      </dsp:txBody>
      <dsp:txXfrm>
        <a:off x="0" y="803389"/>
        <a:ext cx="3834840" cy="3244834"/>
      </dsp:txXfrm>
    </dsp:sp>
    <dsp:sp modelId="{5E42B280-429E-4F8F-AE7A-1CE68C198BFB}">
      <dsp:nvSpPr>
        <dsp:cNvPr id="0" name=""/>
        <dsp:cNvSpPr/>
      </dsp:nvSpPr>
      <dsp:spPr>
        <a:xfrm>
          <a:off x="3888433" y="942750"/>
          <a:ext cx="508412" cy="3105473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Тироксин</a:t>
          </a: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962888" y="1397536"/>
        <a:ext cx="359502" cy="2195901"/>
      </dsp:txXfrm>
    </dsp:sp>
    <dsp:sp modelId="{DC93C8C2-C39F-411E-B8A1-91EF6A98E9A9}">
      <dsp:nvSpPr>
        <dsp:cNvPr id="0" name=""/>
        <dsp:cNvSpPr/>
      </dsp:nvSpPr>
      <dsp:spPr>
        <a:xfrm>
          <a:off x="4392488" y="805685"/>
          <a:ext cx="3414675" cy="3242538"/>
        </a:xfrm>
        <a:prstGeom prst="round2Diag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Низкое содержание Т4 в сыворотке наблюдается при гипотиреозе, состояниях с пониженным уровнем концентрации тироксинсвязывающего глобулина и физической нагрузке, также при гемолизе.</a:t>
          </a:r>
        </a:p>
      </dsp:txBody>
      <dsp:txXfrm>
        <a:off x="4550776" y="963973"/>
        <a:ext cx="3098099" cy="29259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0DB1F-F1FA-4003-9BF7-E26FF20549FC}">
      <dsp:nvSpPr>
        <dsp:cNvPr id="0" name=""/>
        <dsp:cNvSpPr/>
      </dsp:nvSpPr>
      <dsp:spPr>
        <a:xfrm>
          <a:off x="-56172" y="2933475"/>
          <a:ext cx="763284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AE2C1-6B70-483B-B3AA-C528D8DE4346}">
      <dsp:nvSpPr>
        <dsp:cNvPr id="0" name=""/>
        <dsp:cNvSpPr/>
      </dsp:nvSpPr>
      <dsp:spPr>
        <a:xfrm>
          <a:off x="0" y="1673501"/>
          <a:ext cx="763284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6C384-49C2-4218-8C66-4432323D078F}">
      <dsp:nvSpPr>
        <dsp:cNvPr id="0" name=""/>
        <dsp:cNvSpPr/>
      </dsp:nvSpPr>
      <dsp:spPr>
        <a:xfrm>
          <a:off x="-92166" y="413526"/>
          <a:ext cx="763284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4A1A9-E1D0-40A6-9EE8-8A67A98B1092}">
      <dsp:nvSpPr>
        <dsp:cNvPr id="0" name=""/>
        <dsp:cNvSpPr/>
      </dsp:nvSpPr>
      <dsp:spPr>
        <a:xfrm>
          <a:off x="1440142" y="0"/>
          <a:ext cx="6016972" cy="41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Маркеры функционального состояния: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0142" y="0"/>
        <a:ext cx="6016972" cy="413065"/>
      </dsp:txXfrm>
    </dsp:sp>
    <dsp:sp modelId="{84F7D62E-D96B-47CE-8C19-C0801F2AB9FD}">
      <dsp:nvSpPr>
        <dsp:cNvPr id="0" name=""/>
        <dsp:cNvSpPr/>
      </dsp:nvSpPr>
      <dsp:spPr>
        <a:xfrm>
          <a:off x="144013" y="0"/>
          <a:ext cx="895781" cy="413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181" y="20168"/>
        <a:ext cx="855445" cy="392897"/>
      </dsp:txXfrm>
    </dsp:sp>
    <dsp:sp modelId="{1D51C20E-AA09-4FC7-A98B-4EF070A7A7E8}">
      <dsp:nvSpPr>
        <dsp:cNvPr id="0" name=""/>
        <dsp:cNvSpPr/>
      </dsp:nvSpPr>
      <dsp:spPr>
        <a:xfrm>
          <a:off x="0" y="413526"/>
          <a:ext cx="7632848" cy="82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ТТГ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общТ4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свТ4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общТ3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 свТ3;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3526"/>
        <a:ext cx="7632848" cy="826255"/>
      </dsp:txXfrm>
    </dsp:sp>
    <dsp:sp modelId="{F93D6944-7D0F-4CDC-94C8-9307A0D1E779}">
      <dsp:nvSpPr>
        <dsp:cNvPr id="0" name=""/>
        <dsp:cNvSpPr/>
      </dsp:nvSpPr>
      <dsp:spPr>
        <a:xfrm>
          <a:off x="1512172" y="1224135"/>
          <a:ext cx="5648307" cy="41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Маркеры аутоиммунной патологии: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12172" y="1224135"/>
        <a:ext cx="5648307" cy="413065"/>
      </dsp:txXfrm>
    </dsp:sp>
    <dsp:sp modelId="{FC87E5AC-6F2E-4DA1-96E1-0F99416C7E61}">
      <dsp:nvSpPr>
        <dsp:cNvPr id="0" name=""/>
        <dsp:cNvSpPr/>
      </dsp:nvSpPr>
      <dsp:spPr>
        <a:xfrm>
          <a:off x="144018" y="1224135"/>
          <a:ext cx="976433" cy="413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186" y="1244303"/>
        <a:ext cx="936097" cy="392897"/>
      </dsp:txXfrm>
    </dsp:sp>
    <dsp:sp modelId="{49AE8CBD-EEB3-4AB4-9C53-50D448B1C006}">
      <dsp:nvSpPr>
        <dsp:cNvPr id="0" name=""/>
        <dsp:cNvSpPr/>
      </dsp:nvSpPr>
      <dsp:spPr>
        <a:xfrm>
          <a:off x="0" y="1673501"/>
          <a:ext cx="7632848" cy="82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Ат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-ТГ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Ат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-ТПО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Ат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-ТТГ;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73501"/>
        <a:ext cx="7632848" cy="826255"/>
      </dsp:txXfrm>
    </dsp:sp>
    <dsp:sp modelId="{438F0482-D00E-4241-BFCD-40DF5E33273E}">
      <dsp:nvSpPr>
        <dsp:cNvPr id="0" name=""/>
        <dsp:cNvSpPr/>
      </dsp:nvSpPr>
      <dsp:spPr>
        <a:xfrm>
          <a:off x="1512144" y="2520281"/>
          <a:ext cx="5872997" cy="41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Маркеры онкологической патологии: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12144" y="2520281"/>
        <a:ext cx="5872997" cy="413065"/>
      </dsp:txXfrm>
    </dsp:sp>
    <dsp:sp modelId="{C557AC80-3765-43B7-96E2-10F2E8A4D727}">
      <dsp:nvSpPr>
        <dsp:cNvPr id="0" name=""/>
        <dsp:cNvSpPr/>
      </dsp:nvSpPr>
      <dsp:spPr>
        <a:xfrm>
          <a:off x="144018" y="2520281"/>
          <a:ext cx="1039799" cy="413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186" y="2540449"/>
        <a:ext cx="999463" cy="392897"/>
      </dsp:txXfrm>
    </dsp:sp>
    <dsp:sp modelId="{2E6B796F-3D1F-4768-8A3D-7560BC4E40AC}">
      <dsp:nvSpPr>
        <dsp:cNvPr id="0" name=""/>
        <dsp:cNvSpPr/>
      </dsp:nvSpPr>
      <dsp:spPr>
        <a:xfrm>
          <a:off x="0" y="2933475"/>
          <a:ext cx="7632848" cy="82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Тиреоглобулин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 (ТГ)</a:t>
          </a:r>
          <a:r>
            <a:rPr lang="ru-RU" sz="24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кальцитонин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(КЦ).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33475"/>
        <a:ext cx="7632848" cy="826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744416"/>
          </a:xfrm>
        </p:spPr>
        <p:txBody>
          <a:bodyPr>
            <a:noAutofit/>
          </a:bodyPr>
          <a:lstStyle/>
          <a:p>
            <a: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altLang="ru-RU" sz="1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b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Фармацевтический </a:t>
            </a: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колледж</a:t>
            </a:r>
            <a:b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Курсовая работа</a:t>
            </a:r>
            <a:b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методы определения гормонов щитовидной железы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51712" y="5086641"/>
            <a:ext cx="2592288" cy="175260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выполнила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307 группы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Ковшова О.В.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7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диагностическое значение гормонов щитовидной железы в крови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661248"/>
            <a:ext cx="8229600" cy="960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Диагностически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важным является определение концентрации свT4. 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29206773"/>
              </p:ext>
            </p:extLst>
          </p:nvPr>
        </p:nvGraphicFramePr>
        <p:xfrm>
          <a:off x="611560" y="1196752"/>
          <a:ext cx="7848872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65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диагностическое значение гормонов щитовидной железы в крови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Трийодтиронин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общего Т3 в сыворотке крови примерно в 50 раз ниже уровня тироксина и составляет 1,2–3,0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нмоль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/л.</a:t>
            </a:r>
          </a:p>
          <a:p>
            <a:pPr marL="0" indent="0" algn="just">
              <a:buNone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Тиреоидные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патологии, обусловленные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недостатком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этого гормона: дифференциальная диагностика Т3-токсикоза; тиреотоксикоза; рецидив тиреотоксикоза с симптоматическим повышением уровня концентрации Т3; острый тиреотоксикоз после подавляющей терапии L-тироксином.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Повышенные концентрации Т3 в сыворотке крови наблюдаются при приеме эстрогенов, героина,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пероральных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контрацептивов.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Понижение концентрации Т3 в крови пациентов отмечено при применении андрогенов, салицилатов и другое. </a:t>
            </a:r>
          </a:p>
        </p:txBody>
      </p:sp>
    </p:spTree>
    <p:extLst>
      <p:ext uri="{BB962C8B-B14F-4D97-AF65-F5344CB8AC3E}">
        <p14:creationId xmlns:p14="http://schemas.microsoft.com/office/powerpoint/2010/main" val="122132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диагностическое значение гормонов щитовидной железы в крови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Тиреоглобулин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концентрации ТГ в сыворотке крови имеет большое значение для выявления метастазов карциномы щитовидной железы. Карцинома ЩЖ, а также ее метастазы при стимуляции ТТГ продуцируют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тиреоглобулин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Снижение концентрации ТГ после радикального лечения больного свидетельствует об отсутствии у него метастазов.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Нарастание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содержания ТГ служит признаком генерализации процесса. Поэтому в клинической эндокринологии ТГ используют как маркер рака щитовидной железы. Нормальные величины концентрации ТГ составляют 0–50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/мл.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7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Маркеры для диагностики заболеваний щитовидной железы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661248"/>
            <a:ext cx="82296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гормональными маркерами заболеваний ЩЖ являются ТТГ и свТ4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5948584"/>
              </p:ext>
            </p:extLst>
          </p:nvPr>
        </p:nvGraphicFramePr>
        <p:xfrm>
          <a:off x="755576" y="1628800"/>
          <a:ext cx="7632848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276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Методы лабораторной диагностики гормонов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щитовидной железы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Радиоиммунологический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основанный на реакции антиген – антитело метод количественного определения биологически активных соединений, обладающих антигенными свойствами, и антигенов микроорганизмов с помощью аналогичных известных антигенов или антител, меченных радиоактивным изотопом. Методом РИА определяется концентрация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трийодтиронина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тироксина, СТГ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тиреотропин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рилизинг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-фактор, пролактин.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17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РИА-наборы и оборудование для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радиоиммунного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Наборы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РИА используются в радиологических лаборатория и  применяются для оценки статуса щитовидной железы.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Автоматическая система для РИА ''STRATEC SR 300''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представляет собой открытую систему для автоматического проведения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радиоиммунного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иммунорадиометрического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анализа с использованием пробирок или шариков с иммобилизованными антителами.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STRATEC SR 300 определяет содержание гормонов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онко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-маркеров в сыворотке крови пациента методом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радиоиммунного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анализа (РИА) с использованием метки I-125.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преимущества системы: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а) простота в использовании;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надежность в эксплуатации;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простое техническое обслуживание;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значительное уменьшение количества ошибок при выполнении исследований;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экономия средств, благодаря повышению качества проведения анализа;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экономия времени;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ж)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экономия рабочей силы;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з)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повышение производительности лаборатории.</a:t>
            </a:r>
          </a:p>
        </p:txBody>
      </p:sp>
    </p:spTree>
    <p:extLst>
      <p:ext uri="{BB962C8B-B14F-4D97-AF65-F5344CB8AC3E}">
        <p14:creationId xmlns:p14="http://schemas.microsoft.com/office/powerpoint/2010/main" val="1858436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Преаналитический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) Исследование производится утром натощак – между последним приемом пищи и взятием крови должно пройти не менее 8 – 12 часов. Вечером предшествующего дня рекомендуется необильный ужин. Желательно за 1 – 2 дня до обследования исключить из рациона жирное, жареное и алкоголь. </a:t>
            </a:r>
            <a:r>
              <a:rPr lang="ru-RU" sz="8000" u="sng" dirty="0">
                <a:latin typeface="Times New Roman" pitchFamily="18" charset="0"/>
                <a:cs typeface="Times New Roman" pitchFamily="18" charset="0"/>
              </a:rPr>
              <a:t>За 1 час до взятия крови необходимо воздержаться от курения.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2) Не следует сдавать кровь после рентгенологических исследований, физиотерапевтических процедур.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3) Необходимо исключить факторы, влияющие на результаты исследований: физическое напряжение (бег, подъем по лестнице), эмоциональное возбуждение. Перед процедурой следует отдохнуть 10 – 15 минут и успокоиться.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4) Рекомендуется отказаться от приема лекарственных препаратов перед сдачей крови на исследование, то есть забор крови производится до приема лекарственных препаратов.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5) За 2 – 3 дня до проведения исследования исключается прием йодсодержащих препаратов, за 1 месяц –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тиреоидных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гормонов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13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Материал для исследования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Сыворотка крови, плазма свободная от гемолиза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липемии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Хранение материала для исследования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Сыворотку или плазму хранят при +4 - +8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или замораживают при –20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С. Допускается хранение исследуемых образцов сыворотки или плазмы при комнатной температуре 1 день, при +4 - +8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– 3 дня, при – 20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– 3 мес. Следует избегать повторного замораживания.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76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Изучение гормонов щитовидной железы позволяет сделать ряд выводов: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гормоны щитовидной железы – два йодсодержащих вещества – тироксин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трийодтиронин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также тиреотропный гормон. Все три гормона обладают исключительно большим значением с точки зрения нормальной физиологии. Гормоны щитовидной железы участвуют в минеральном, белковом обмене, синтезе стероидных и половых гормонов, работе мышечной системы, жизнедеятельности костного аппарата, работе сердечной мышца, головного мозга. </a:t>
            </a:r>
          </a:p>
        </p:txBody>
      </p:sp>
    </p:spTree>
    <p:extLst>
      <p:ext uri="{BB962C8B-B14F-4D97-AF65-F5344CB8AC3E}">
        <p14:creationId xmlns:p14="http://schemas.microsoft.com/office/powerpoint/2010/main" val="2416059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2) отклонение в концентрации указанных гормонов влечет за собой целый спектр нарушений, каждое из которых обладает высоким  ослаблением, снижением иммунитета.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3) методы иммуноферментного анализа, позволяющие определять концентрацию гормонов щитовидной железы и ряда высокомолекулярных соединений, влияющих на функцию щитовидной железы, явились большим прорывом в эндокринологии. Эти методы позволили получить важнейшую информацию о функционировании ЩЖ, этиологии и патогенезе заболеваний ЩЖ. 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Таким образом, поставленная цель и задачи курсовой работы были достигнуты в полном объеме.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518457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Заболевания щитовидной железы являются весьма распространенными и занимают после сахарного диабета второе место среди всех эндокринных заболеваний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Стрессы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неблагоприятная экологическая обстановка не лучшим образом влияют на работу щитовидной железы.  В Красноярском крае недостаточное количество йода ни в почве, ни в воде, ни в продуктах питания.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данным статистическим сведениям в Красноярском крае заболевания щитовидной железы отмечаются в среднем  9,6 % людей от всего населения.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0718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20888"/>
            <a:ext cx="7704856" cy="1540768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prstTxWarp prst="textTriangleInverted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41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482" y="836712"/>
            <a:ext cx="8064896" cy="1368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2015-2019 гг. заболевания щитовидной железы по Красноярскому краю снижаются.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93262228"/>
              </p:ext>
            </p:extLst>
          </p:nvPr>
        </p:nvGraphicFramePr>
        <p:xfrm>
          <a:off x="611560" y="1340768"/>
          <a:ext cx="8133303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6861" y="6178943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заболеваемости щитовидной железы по Красноярскому краю за период 2015 – 2019 гг. (на 1000 человек населения)</a:t>
            </a:r>
          </a:p>
        </p:txBody>
      </p:sp>
    </p:spTree>
    <p:extLst>
      <p:ext uri="{BB962C8B-B14F-4D97-AF65-F5344CB8AC3E}">
        <p14:creationId xmlns:p14="http://schemas.microsoft.com/office/powerpoint/2010/main" val="113465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43" y="980728"/>
            <a:ext cx="8229600" cy="1494166"/>
          </a:xfrm>
        </p:spPr>
        <p:txBody>
          <a:bodyPr>
            <a:normAutofit fontScale="25000" lnSpcReduction="20000"/>
          </a:bodyPr>
          <a:lstStyle/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Цель работы: изучение общей характеристики гормонов щитовидной железы и методов их исследования в крови.</a:t>
            </a: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95316122"/>
              </p:ext>
            </p:extLst>
          </p:nvPr>
        </p:nvGraphicFramePr>
        <p:xfrm>
          <a:off x="573428" y="2492896"/>
          <a:ext cx="820891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681440" y="5085184"/>
            <a:ext cx="7992888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 исследования: патологии щитовидной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железы.</a:t>
            </a:r>
          </a:p>
          <a:p>
            <a:pPr lvl="0" algn="just" fontAlgn="base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исследования: изменение биохимических показателей – Т3, Т4 и ТТГ при заболеваниях щитовидной железы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6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бщая характеристика гормонов щитовидной железы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Щитовидная железа секретирует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два йодсодержащих гормона — тироксин (Т4)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трийодтиронин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(Т3). Они синтезируются в апикальной части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тиреоидного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эпителия и частично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интрафолликулярном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пространстве, где накапливаются, включаясь в состав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тиреоглобулина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3789040"/>
            <a:ext cx="7920880" cy="288032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Тиреотропный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гормон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регуляторный гормон ЩЖ.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Тиреотропный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гормон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гликопротеин с молекулярной массой 28 000 дальтон. Его молекула состоит из двух пептидных цепей (субъединиц), связанных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нековалентно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Основной функцией ТТГ является регуляция синтеза и секреции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тиреоидных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гормонов. </a:t>
            </a:r>
          </a:p>
        </p:txBody>
      </p:sp>
    </p:spTree>
    <p:extLst>
      <p:ext uri="{BB962C8B-B14F-4D97-AF65-F5344CB8AC3E}">
        <p14:creationId xmlns:p14="http://schemas.microsoft.com/office/powerpoint/2010/main" val="75545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3477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Общая характеристика гормонов щитовидной железы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509120"/>
            <a:ext cx="7920880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Лишь незначительная часть тироксина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трийодтиронина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(0,3% Т3 и 0,03% Т4) находится в кровотоке в свободной форме, но именно они принимают непосредственное участие в реализации в организме человека множества регуляторных функций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611560" y="1484784"/>
            <a:ext cx="7920880" cy="288032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Трийодтиронин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Трийодтиронин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(Т3) – гормон щитовидной железы с молекулярной массой 651 дальтон, содержащий 3 атома йода. В ЩЖ синтезируется небольшая часть Т3, а основное его количество образуется путем ферментативного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дейодирования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Т4 в периферических тканях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75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Общая характеристика гормонов щитовидной железы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226084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Тироксин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Тироксин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(Т4, L-тироксин) –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тиреоидный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гормон с молекулярной массой 776,9 дальтон, содержащий 4 атома йода. Многостадийный биосинтез Т4 из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тиреоглобулина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происходит в ЩЖ. Основное количество органического йода в организме человека находится в виде тироксина.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тироксина и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трийодтиронина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09378372"/>
              </p:ext>
            </p:extLst>
          </p:nvPr>
        </p:nvGraphicFramePr>
        <p:xfrm>
          <a:off x="611560" y="3429000"/>
          <a:ext cx="763284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85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Общая характеристика гормонов щитовидной железы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Тиреоглобулин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6694" y="2369597"/>
            <a:ext cx="7992888" cy="18722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Тиреоглобулин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гликопротеин, в состав которого входят йодированные производные аминокислоты тирозина. ТГ синтезируется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тиреоцитах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секретируется в просвет фолликулов, где осуществляется синтез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тиреоидных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гормонов.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9184" y="4509120"/>
            <a:ext cx="7992888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щитовидной железе ТГ выполняет функцию накопления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йодпроизводных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тирозина, использующихся по мере необходимости для синтеза тироксина. Секрецию ТГ контролирует тиреотропный гормон. </a:t>
            </a:r>
          </a:p>
        </p:txBody>
      </p:sp>
    </p:spTree>
    <p:extLst>
      <p:ext uri="{BB962C8B-B14F-4D97-AF65-F5344CB8AC3E}">
        <p14:creationId xmlns:p14="http://schemas.microsoft.com/office/powerpoint/2010/main" val="213244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диагностическое значение гормонов щитовидной железы в крови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Тиреотропный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гормон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11560" y="2315041"/>
            <a:ext cx="3312368" cy="367240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повышению уровня ТТГ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приводить: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тиротропинома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базофильная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аденома гипофиза (редко); синдром нерегулируемой секреции ТТГ; синдром резистентности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тиреоидным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гормонам; первичный и вторичный гипотиреоз; опухоль гипофиза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716016" y="2260484"/>
            <a:ext cx="3456384" cy="367240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снижению уровня ТТГ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приводить: токсический зоб; тиреотоксическая аденома; ТТГ-независимый тиреотоксикоз; гипертиреоз беременных; послеродовой некроз гипофиза; Т3-токсикоз; латентный тиреотоксикоз; 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67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1255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 Министерства здравоохранения Российской Федерации Фармацевтический колледж   Курсовая работа  ТЕМА: Значение и методы определения гормонов щитовидной железы </vt:lpstr>
      <vt:lpstr>Актуальность работы</vt:lpstr>
      <vt:lpstr>Актуальность работы</vt:lpstr>
      <vt:lpstr>Презентация PowerPoint</vt:lpstr>
      <vt:lpstr>Общая характеристика гормонов щитовидной железы </vt:lpstr>
      <vt:lpstr>Общая характеристика гормонов щитовидной железы </vt:lpstr>
      <vt:lpstr>Общая характеристика гормонов щитовидной железы </vt:lpstr>
      <vt:lpstr>Общая характеристика гормонов щитовидной железы </vt:lpstr>
      <vt:lpstr>Клинико – диагностическое значение гормонов щитовидной железы в крови</vt:lpstr>
      <vt:lpstr>Клинико – диагностическое значение гормонов щитовидной железы в крови</vt:lpstr>
      <vt:lpstr>Клинико – диагностическое значение гормонов щитовидной железы в крови</vt:lpstr>
      <vt:lpstr>Клинико – диагностическое значение гормонов щитовидной железы в крови</vt:lpstr>
      <vt:lpstr>Маркеры для диагностики заболеваний щитовидной железы </vt:lpstr>
      <vt:lpstr>Методы лабораторной диагностики гормонов щитовидной железы </vt:lpstr>
      <vt:lpstr>РИА-наборы и оборудование для радиоиммунного анализа</vt:lpstr>
      <vt:lpstr>Преаналитический этап исследования</vt:lpstr>
      <vt:lpstr>Презентация PowerPoint</vt:lpstr>
      <vt:lpstr>Выводы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 Министерства здравоохранения Российской Федерации Фармацевтический колледж   Значение и методы определения гормонов щитовидной железы </dc:title>
  <dc:creator>ASUS</dc:creator>
  <cp:lastModifiedBy>ASUS</cp:lastModifiedBy>
  <cp:revision>18</cp:revision>
  <dcterms:created xsi:type="dcterms:W3CDTF">2020-10-12T14:52:17Z</dcterms:created>
  <dcterms:modified xsi:type="dcterms:W3CDTF">2020-10-12T17:50:11Z</dcterms:modified>
</cp:coreProperties>
</file>