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66" r:id="rId15"/>
    <p:sldId id="264" r:id="rId16"/>
    <p:sldId id="26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0" autoAdjust="0"/>
    <p:restoredTop sz="94660"/>
  </p:normalViewPr>
  <p:slideViewPr>
    <p:cSldViewPr>
      <p:cViewPr>
        <p:scale>
          <a:sx n="90" d="100"/>
          <a:sy n="90" d="100"/>
        </p:scale>
        <p:origin x="-1548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8352928" cy="5112568"/>
          </a:xfrm>
        </p:spPr>
        <p:txBody>
          <a:bodyPr>
            <a:normAutofit lnSpcReduction="10000"/>
          </a:bodyPr>
          <a:lstStyle/>
          <a:p>
            <a:pPr algn="ctr"/>
            <a:endParaRPr lang="ru-RU" sz="2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КУРСОВАЯ 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</a:t>
            </a:r>
          </a:p>
          <a:p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Тема: «Общая характеристика вируса и современные методы диагностики энцефалита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специальности 31.02.03 Лабораторная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диагностика</a:t>
            </a:r>
          </a:p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ПМ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03. Проведение лабораторных биохимических исследований</a:t>
            </a:r>
          </a:p>
          <a:p>
            <a:pPr algn="ctr"/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МДК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03.02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Теория и практика лабораторных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микробиологических исследований</a:t>
            </a:r>
          </a:p>
          <a:p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Халилова Валентина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Витальевна</a:t>
            </a:r>
          </a:p>
          <a:p>
            <a:pPr lvl="3" algn="l"/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Сункова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Яна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ладимировна</a:t>
            </a:r>
          </a:p>
          <a:p>
            <a:pPr algn="l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Тюльпанова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Ольга Юрьевна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Красноярск 2018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352928" cy="1224136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  <a:t>Федеральное государственное образовательное учреждение высшего образования «Красноярский государственный медицинский университет имени профессора В.Ф. Войно-Ясенецкого»</a:t>
            </a:r>
            <a:b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  <a:t>Министерства здравоохранения  Российской Федерации</a:t>
            </a:r>
            <a:b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301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6430" y="332655"/>
            <a:ext cx="6909986" cy="9418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Лечение и профилактика</a:t>
            </a:r>
            <a:endParaRPr lang="ru-RU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221088"/>
            <a:ext cx="4251538" cy="240920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65" y="1426031"/>
            <a:ext cx="4392488" cy="26501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694" y="1504423"/>
            <a:ext cx="3987498" cy="251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18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9641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>
                <a:effectLst/>
                <a:latin typeface="Times New Roman" pitchFamily="18" charset="0"/>
                <a:cs typeface="Times New Roman" pitchFamily="18" charset="0"/>
              </a:rPr>
              <a:t>Диагностика клещевого 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энцефалита</a:t>
            </a:r>
            <a:endParaRPr lang="ru-RU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36712"/>
            <a:ext cx="6984776" cy="5884824"/>
          </a:xfrm>
        </p:spPr>
      </p:pic>
    </p:spTree>
    <p:extLst>
      <p:ext uri="{BB962C8B-B14F-4D97-AF65-F5344CB8AC3E}">
        <p14:creationId xmlns:p14="http://schemas.microsoft.com/office/powerpoint/2010/main" val="3818496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453076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189" y="3356991"/>
            <a:ext cx="4432304" cy="316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249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920880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 smtClean="0">
                <a:effectLst/>
              </a:rPr>
              <a:t>Статистика по заболеваемости в Красноярском крае</a:t>
            </a:r>
            <a:endParaRPr lang="ru-RU" sz="3200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988840"/>
            <a:ext cx="7920880" cy="41948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175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334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Заключение:</a:t>
            </a:r>
            <a:endParaRPr lang="ru-RU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556792"/>
            <a:ext cx="8435280" cy="4824536"/>
          </a:xfrm>
        </p:spPr>
        <p:txBody>
          <a:bodyPr>
            <a:normAutofit fontScale="700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Клещевой энцефалит - природно-очаговая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вирусная инфекция, характеризующаяся лихорадкой, интоксикацией и поражением серого вещества головного мозга (энцефалит) и/или оболочек головного и спинного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мозга.</a:t>
            </a:r>
          </a:p>
          <a:p>
            <a:pPr marL="514350" indent="-514350" algn="just">
              <a:buFont typeface="+mj-lt"/>
              <a:buAutoNum type="arabicPeriod"/>
            </a:pP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Диагностика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вируса клещевого энцефалита проводится  различными серологическими исследованиями. Один из самых эффективных методик является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ПЦР.</a:t>
            </a:r>
          </a:p>
          <a:p>
            <a:pPr marL="514350" indent="-514350" algn="just">
              <a:buFont typeface="+mj-lt"/>
              <a:buAutoNum type="arabicPeriod"/>
            </a:pPr>
            <a:endParaRPr lang="ru-RU" sz="34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2017 г. в Красноярском крае  зарегистрирован  231 случай заболевания  КВЭ,  показатель заболеваемости составил 8,06  на 100 тысяч населения.</a:t>
            </a:r>
          </a:p>
          <a:p>
            <a:pPr marL="514350" indent="-514350" algn="just">
              <a:buAutoNum type="arabicPeriod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 </a:t>
            </a:r>
          </a:p>
          <a:p>
            <a:pPr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382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529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Список использованной литературы</a:t>
            </a:r>
            <a:endParaRPr lang="ru-RU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340768"/>
            <a:ext cx="8640960" cy="5040560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Л.Б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Борисов. Медицинская микробиология, вирусология, иммунология. – 2011. – С.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571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В.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Медуницын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Вакцинология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3 изд. - 2010. – С.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315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Ф.И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Межазакис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Е.В.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Соусова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Е.П. Гаврилова, Е.В. Тимофеева, И.Г.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Техова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А.М. Герман, М.Г. Дарьина. Эпидемиология, диагностика и профилактика клещевого энцефалита и клещевых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боррелиозов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/ «Клещевой энцефалит» . – 2006.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С.7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Возбудитель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клещевого энцефалита. Таксономия. Характеристика. Лабораторная диагностика. Специфическая профилактика. [Электронный ресурс]: http://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vmede.org/index.php?topic=706.0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Клещевой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энцефалит: симптомы и лечение [Электронный ресурс]: http://simptomer.ru/bolezni/infektsii-parazity/641-kleshchevoy-entsefalit-simptomy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731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420888"/>
            <a:ext cx="8229600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291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064896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619672" y="2276872"/>
            <a:ext cx="6400800" cy="34747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45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764704"/>
            <a:ext cx="9036496" cy="5688632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800" b="1" dirty="0"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700" b="0" dirty="0">
                <a:effectLst/>
                <a:latin typeface="Times New Roman" pitchFamily="18" charset="0"/>
                <a:cs typeface="Times New Roman" pitchFamily="18" charset="0"/>
              </a:rPr>
              <a:t>изучение общей характеристики и лабораторной диагностики возбудителя клещевого энцефалита.</a:t>
            </a:r>
            <a:br>
              <a:rPr lang="ru-RU" sz="2700" b="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effectLst/>
                <a:latin typeface="Times New Roman" pitchFamily="18" charset="0"/>
                <a:cs typeface="Times New Roman" pitchFamily="18" charset="0"/>
              </a:rPr>
              <a:t>Для реализации цели были определены следующие задачи</a:t>
            </a:r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b="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b="0" dirty="0">
                <a:effectLst/>
                <a:latin typeface="Times New Roman" pitchFamily="18" charset="0"/>
                <a:cs typeface="Times New Roman" pitchFamily="18" charset="0"/>
              </a:rPr>
              <a:t>1.  Изучить общую характеристику вируса клещевого энцефалита</a:t>
            </a:r>
            <a:r>
              <a:rPr lang="ru-RU" sz="2700" b="0" dirty="0" smtClean="0"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700" b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b="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b="0" dirty="0">
                <a:effectLst/>
                <a:latin typeface="Times New Roman" pitchFamily="18" charset="0"/>
                <a:cs typeface="Times New Roman" pitchFamily="18" charset="0"/>
              </a:rPr>
              <a:t>2. Определить диагностическую значимость вируса клещевого энцефалита</a:t>
            </a:r>
            <a:r>
              <a:rPr lang="ru-RU" sz="2700" b="0" dirty="0" smtClean="0"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700" b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b="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b="0" dirty="0">
                <a:effectLst/>
                <a:latin typeface="Times New Roman" pitchFamily="18" charset="0"/>
                <a:cs typeface="Times New Roman" pitchFamily="18" charset="0"/>
              </a:rPr>
              <a:t>3. Изучить статистические данные по Красноярскому краю.</a:t>
            </a:r>
            <a:r>
              <a:rPr lang="ru-RU" sz="2700" b="0" dirty="0">
                <a:effectLst/>
              </a:rPr>
              <a:t/>
            </a:r>
            <a:br>
              <a:rPr lang="ru-RU" sz="2700" b="0" dirty="0">
                <a:effectLst/>
              </a:rPr>
            </a:br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136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06760" cy="2088232"/>
          </a:xfrm>
        </p:spPr>
        <p:txBody>
          <a:bodyPr>
            <a:normAutofit fontScale="90000"/>
          </a:bodyPr>
          <a:lstStyle/>
          <a:p>
            <a:pPr marL="180975" indent="-180975" algn="just">
              <a:buNone/>
            </a:pP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Клещевой 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энцефалит - природно-очаговая 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трансмиссивная вирусная инфекция, характеризующаяся преимущественным поражением центральной нервной системы. Заболевание отличается полиморфизмом клинических проявлений и тяжестью течения (от легких стертых форм до тяжелых </a:t>
            </a:r>
            <a:r>
              <a:rPr lang="ru-RU" sz="2400" dirty="0" err="1">
                <a:effectLst/>
                <a:latin typeface="Times New Roman" pitchFamily="18" charset="0"/>
                <a:cs typeface="Times New Roman" pitchFamily="18" charset="0"/>
              </a:rPr>
              <a:t>прогредиентных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606444"/>
            <a:ext cx="6172114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016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501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Таксономия и морфологические свойства</a:t>
            </a:r>
            <a:endParaRPr lang="ru-RU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56127"/>
            <a:ext cx="432048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595" y="4293096"/>
            <a:ext cx="4227829" cy="228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427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22114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  <a:t>Эпидемиология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3688" y="1628800"/>
            <a:ext cx="5688632" cy="3835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0653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13690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effectLst/>
              </a:rPr>
              <a:t>Патогенез</a:t>
            </a:r>
            <a:endParaRPr lang="ru-RU" dirty="0">
              <a:effectLst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0768"/>
            <a:ext cx="3960440" cy="269309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934849"/>
            <a:ext cx="4181450" cy="249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243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7770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>
                <a:effectLst/>
                <a:latin typeface="Times New Roman" pitchFamily="18" charset="0"/>
                <a:cs typeface="Times New Roman" pitchFamily="18" charset="0"/>
              </a:rPr>
              <a:t>КЛИНИЧЕСКИЕ ФОРМЫ БОЛЕЗНИ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11568908"/>
              </p:ext>
            </p:extLst>
          </p:nvPr>
        </p:nvGraphicFramePr>
        <p:xfrm>
          <a:off x="179512" y="1196752"/>
          <a:ext cx="8856984" cy="51364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28492"/>
                <a:gridCol w="4428492"/>
              </a:tblGrid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Лихорадочная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Характеризуется благоприятным течением без видимых поражений нервной системы и быстрым выздоровлением.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1000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Менингеальная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Является наиболее частой. Начальные проявления почти ничем не отличаются от лихорадочной. Однако значительно более выражены признаки общей инфекционной интоксикации.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649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Менингоэнцефалитическая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Наблюдается реже, чем менингеальная, — в среднем по стране 15%.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Отличается более тяжелым течением.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7913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Полиомиелитическая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Наблюдается почти у 1/3 больных. Характеризуется продромальным периодом, в течение которого отмечаются общая слабость и повышенная утомляемость.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6569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Полирадикулоневритическая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Характеризуется поражением периферических нервов и корешков. У больных появляются боли по ходу нервных стволов, парестезии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7610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344816" cy="10709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  <a:t>Клиника и иммунитет</a:t>
            </a:r>
            <a:endParaRPr lang="ru-RU" sz="36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835696" y="2420888"/>
            <a:ext cx="6400800" cy="347472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643302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448</TotalTime>
  <Words>329</Words>
  <Application>Microsoft Office PowerPoint</Application>
  <PresentationFormat>Экран (4:3)</PresentationFormat>
  <Paragraphs>50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Федеральное государственное образовательное учреждение высшего образования «Красноярский государственный медицинский университет имени профессора В.Ф. Войно-Ясенецкого» Министерства здравоохранения  Российской Федерации Фармацевтический колледж </vt:lpstr>
      <vt:lpstr>Актуальность</vt:lpstr>
      <vt:lpstr> Цель: изучение общей характеристики и лабораторной диагностики возбудителя клещевого энцефалита.  Для реализации цели были определены следующие задачи:  1.  Изучить общую характеристику вируса клещевого энцефалита.  2. Определить диагностическую значимость вируса клещевого энцефалита.  3. Изучить статистические данные по Красноярскому краю.   </vt:lpstr>
      <vt:lpstr>Клещевой энцефалит - природно-очаговая трансмиссивная вирусная инфекция, характеризующаяся преимущественным поражением центральной нервной системы. Заболевание отличается полиморфизмом клинических проявлений и тяжестью течения (от легких стертых форм до тяжелых прогредиентных).  </vt:lpstr>
      <vt:lpstr>Таксономия и морфологические свойства</vt:lpstr>
      <vt:lpstr>Эпидемиология</vt:lpstr>
      <vt:lpstr>Патогенез</vt:lpstr>
      <vt:lpstr>КЛИНИЧЕСКИЕ ФОРМЫ БОЛЕЗНИ</vt:lpstr>
      <vt:lpstr>Клиника и иммунитет</vt:lpstr>
      <vt:lpstr>Лечение и профилактика</vt:lpstr>
      <vt:lpstr>Диагностика клещевого энцефалита</vt:lpstr>
      <vt:lpstr>Презентация PowerPoint</vt:lpstr>
      <vt:lpstr>Статистика по заболеваемости в Красноярском крае</vt:lpstr>
      <vt:lpstr>Заключение:</vt:lpstr>
      <vt:lpstr>Список использованной литературы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образовательное учреждение высшего образования «Красноярский государственный медицинский университет имени профессора В.Ф. Войно-Ясенецкого» Министерства здравоохранения  Российской Федерации Фармацевтический колледж </dc:title>
  <dc:creator>Валентина</dc:creator>
  <cp:lastModifiedBy>777</cp:lastModifiedBy>
  <cp:revision>40</cp:revision>
  <dcterms:created xsi:type="dcterms:W3CDTF">2017-11-08T14:35:39Z</dcterms:created>
  <dcterms:modified xsi:type="dcterms:W3CDTF">2018-03-19T15:54:18Z</dcterms:modified>
</cp:coreProperties>
</file>