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4002" r:id="rId2"/>
    <p:sldMasterId id="2147484015" r:id="rId3"/>
    <p:sldMasterId id="2147484147" r:id="rId4"/>
    <p:sldMasterId id="2147484166" r:id="rId5"/>
    <p:sldMasterId id="2147484178" r:id="rId6"/>
    <p:sldMasterId id="2147484190" r:id="rId7"/>
  </p:sldMasterIdLst>
  <p:notesMasterIdLst>
    <p:notesMasterId r:id="rId64"/>
  </p:notesMasterIdLst>
  <p:handoutMasterIdLst>
    <p:handoutMasterId r:id="rId65"/>
  </p:handoutMasterIdLst>
  <p:sldIdLst>
    <p:sldId id="376" r:id="rId8"/>
    <p:sldId id="1545" r:id="rId9"/>
    <p:sldId id="1812" r:id="rId10"/>
    <p:sldId id="1809" r:id="rId11"/>
    <p:sldId id="1810" r:id="rId12"/>
    <p:sldId id="1811" r:id="rId13"/>
    <p:sldId id="1775" r:id="rId14"/>
    <p:sldId id="1773" r:id="rId15"/>
    <p:sldId id="1776" r:id="rId16"/>
    <p:sldId id="1777" r:id="rId17"/>
    <p:sldId id="1778" r:id="rId18"/>
    <p:sldId id="1779" r:id="rId19"/>
    <p:sldId id="1780" r:id="rId20"/>
    <p:sldId id="1781" r:id="rId21"/>
    <p:sldId id="1782" r:id="rId22"/>
    <p:sldId id="1783" r:id="rId23"/>
    <p:sldId id="1784" r:id="rId24"/>
    <p:sldId id="1785" r:id="rId25"/>
    <p:sldId id="1786" r:id="rId26"/>
    <p:sldId id="1787" r:id="rId27"/>
    <p:sldId id="1788" r:id="rId28"/>
    <p:sldId id="1789" r:id="rId29"/>
    <p:sldId id="1790" r:id="rId30"/>
    <p:sldId id="1791" r:id="rId31"/>
    <p:sldId id="1792" r:id="rId32"/>
    <p:sldId id="1793" r:id="rId33"/>
    <p:sldId id="1794" r:id="rId34"/>
    <p:sldId id="1795" r:id="rId35"/>
    <p:sldId id="1796" r:id="rId36"/>
    <p:sldId id="1797" r:id="rId37"/>
    <p:sldId id="1798" r:id="rId38"/>
    <p:sldId id="1799" r:id="rId39"/>
    <p:sldId id="1813" r:id="rId40"/>
    <p:sldId id="1800" r:id="rId41"/>
    <p:sldId id="1801" r:id="rId42"/>
    <p:sldId id="1802" r:id="rId43"/>
    <p:sldId id="1803" r:id="rId44"/>
    <p:sldId id="1804" r:id="rId45"/>
    <p:sldId id="1805" r:id="rId46"/>
    <p:sldId id="1806" r:id="rId47"/>
    <p:sldId id="1807" r:id="rId48"/>
    <p:sldId id="1814" r:id="rId49"/>
    <p:sldId id="1815" r:id="rId50"/>
    <p:sldId id="1816" r:id="rId51"/>
    <p:sldId id="1817" r:id="rId52"/>
    <p:sldId id="1818" r:id="rId53"/>
    <p:sldId id="1819" r:id="rId54"/>
    <p:sldId id="1820" r:id="rId55"/>
    <p:sldId id="1821" r:id="rId56"/>
    <p:sldId id="1822" r:id="rId57"/>
    <p:sldId id="1823" r:id="rId58"/>
    <p:sldId id="1808" r:id="rId59"/>
    <p:sldId id="1092" r:id="rId60"/>
    <p:sldId id="1824" r:id="rId61"/>
    <p:sldId id="1771" r:id="rId62"/>
    <p:sldId id="1772" r:id="rId63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x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1" autoAdjust="0"/>
    <p:restoredTop sz="84358" autoAdjust="0"/>
  </p:normalViewPr>
  <p:slideViewPr>
    <p:cSldViewPr>
      <p:cViewPr>
        <p:scale>
          <a:sx n="51" d="100"/>
          <a:sy n="51" d="100"/>
        </p:scale>
        <p:origin x="-103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39B1F4-414A-4D43-8261-6A58EC43F223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8BD688-A740-4880-A2BD-65BF6EF86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8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74380C-0682-467E-AED5-F6A6858D9A9F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89CB34-18F6-40F0-98D1-DD0BF8137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8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CCF7F-E0EB-4908-8A3F-E1269E4EB6B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27DF1-E24C-442A-99A6-93C225D66A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FDE27-4F60-4AD5-B357-BD1C8B6E68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4702-CEC5-4562-8D91-DF94A9F0D7D2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6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81DEB-946C-4114-9B40-9062837F11C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2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0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88C9-ADAA-4C78-A3C6-EA0238671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8CE1-8C0B-4ED2-B254-237D808158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0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B485-FA3D-415F-A21D-094F40FD27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B59F-DFC0-44E9-A6C3-03DCB9382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D1C4-2F23-4736-8078-80FD57475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7887-C38E-4908-A276-E38C8DE7D4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3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5255-95B8-4420-A5DC-64811C23DB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4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6336-5585-45C2-BC67-A975BAC9B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4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C82B-5EE3-4450-B0C9-466363DDD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80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CF6C-EF9A-427A-BF71-0DD8C3B272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02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368E-BC6F-4AC9-A3D4-D4B31D02E8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3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2B9DD-20AA-4C60-9557-983D628BD5D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76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BDE23-7601-4E48-A2A2-00C5E729434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45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76104-3505-4057-9998-5728B7D4931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2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3E82D-DBC5-4D60-B26E-C644123E2B4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2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C948-4A0B-4FEB-B57F-88D3A641D7B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18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1406C-AE11-40CD-B17A-32E3D1F5D44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81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E75A8-10FD-4ACA-8A91-EFC1A2154A9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0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E73CD-0369-4897-9AE0-01CB261E266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0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9CF9-5EE6-46B3-B850-88D9630A027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41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035F8-7181-49C2-89F5-9A20C7364CE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55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B6ABA-D020-4948-BFD9-D2C201E328A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2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3FD5-F106-4677-8128-F8F2EDF6A9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29A-7D38-4002-A782-0D092761A8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0262-7ABC-4D72-8864-655D377CC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9FF4-5FC6-4106-BE0C-235434C17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1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74F5-87DF-4703-A7B5-6FDBB838CB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6390-4CDD-42A4-8328-45A0FA9460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2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AA49-1EB0-4340-98E9-6B5F4FD870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D275-4A20-4316-BD8C-908A0E6A72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6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8E38-A995-4846-B60F-BB3758A4E8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9582-DE4B-4D36-835C-E79E5E304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3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0C46-C137-4E51-8E73-9CE9A2C56F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A62C-E09D-4586-AA6B-21644CC05E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2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7D47-534A-4435-9C51-01DE9004D3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573F-99DC-4B98-90D3-7884C2C1FE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02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A72D-E086-48E5-98CE-1BA4B982EF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85E4-2FDF-4FAF-8C53-B385A6E10C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6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3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F17C-46F8-49B9-93AD-B102116A46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1FEB-5D68-4B44-AC22-040B758E8C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83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7C40-9B73-46DC-A450-10685DAADF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8724-34C2-41E2-9DD4-8BCCD98CDF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83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C5E4-1BFA-4FD0-906F-3014F95F3F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9952-F0AB-4415-8B87-B754312D0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02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62CE-5EAA-4EF4-B84E-C9E3EB021A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6826-CA80-4FFA-B0D5-B44737F747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4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258619-B2F9-4EEF-B714-5E42944D1DC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9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8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91D8-6364-4618-85E8-BD27DFEA0B7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4122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9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DF69-1C20-4B95-A288-6B5B9518AFB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4029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9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8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8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43E2-E755-484B-B9E6-4F807A8AEB7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20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04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3FD5-F106-4677-8128-F8F2EDF6A9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29A-7D38-4002-A782-0D092761A8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65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58EC-AC1F-475E-9978-3B65C8E6D86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0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66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6729-C541-46AD-950E-17A87E1F185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50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9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21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5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64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21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20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4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36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44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17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7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75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62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59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99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274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2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5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6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4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18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6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94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237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B9DD-20AA-4C60-9557-983D628BD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96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DE23-7601-4E48-A2A2-00C5E72943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3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6104-3505-4057-9998-5728B7D493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834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E82D-DBC5-4D60-B26E-C644123E2B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77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C948-4A0B-4FEB-B57F-88D3A641D7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90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406C-AE11-40CD-B17A-32E3D1F5D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E75A8-10FD-4ACA-8A91-EFC1A2154A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114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73CD-0369-4897-9AE0-01CB261E26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516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9CF9-5EE6-46B3-B850-88D9630A02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03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35F8-7181-49C2-89F5-9A20C7364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86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6ABA-D020-4948-BFD9-D2C201E32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2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6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82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79C149-31D4-4100-BDAD-8D199866BD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6CEAA3-A2F3-44F4-9746-047FD6AF2C8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9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D233D-1684-4D75-9F6E-F7FB01BF91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E469E5-4E89-4036-8D33-6227E3F214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  <p:sldLayoutId id="214748416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6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0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6CEAA3-A2F3-44F4-9746-047FD6AF2C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9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umbio.ru/humbio/biochem/images/bhc22-6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11784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8295" y="144497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Кафедра биологической химии с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курсами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медицинской, фармацевтической и токсикологической химии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prstClr val="black"/>
              </a:solidFill>
              <a:latin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Тема: </a:t>
            </a:r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Взаимосвязь обменов веществ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Лекция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15(25) (2 семестр) по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дисциплине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«биохимия» для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студентов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курса, обучающихся по специальности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31.05.01-Лечебное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дело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Лектор: д.м.н. Малиновская Наталия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Александровна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Авторы лекции: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д.м.н. Малиновская Н.А., д.м.н.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Салмина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А.Б., к.б.н. Герцог Г.Е. и др. сотрудники кафедры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Красноярск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2021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/>
              <a:t> Все виды обменов</a:t>
            </a:r>
            <a:endParaRPr lang="ru-RU" altLang="ru-RU" sz="5400" smtClean="0"/>
          </a:p>
        </p:txBody>
      </p:sp>
      <p:pic>
        <p:nvPicPr>
          <p:cNvPr id="2072" name="Picture 24" descr="Митохондр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4272582"/>
            <a:ext cx="5427818" cy="2348880"/>
          </a:xfrm>
          <a:noFill/>
        </p:spPr>
      </p:pic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8712200" y="6524625"/>
            <a:ext cx="193675" cy="1936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75728"/>
            <a:ext cx="417646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>
                <a:solidFill>
                  <a:prstClr val="black"/>
                </a:solidFill>
              </a:rPr>
              <a:t>Катаболизм (диссимиляция)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9457" y="1175728"/>
            <a:ext cx="417646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>
                <a:solidFill>
                  <a:prstClr val="black"/>
                </a:solidFill>
              </a:rPr>
              <a:t>Анаболизм </a:t>
            </a:r>
            <a:endParaRPr lang="ru-RU" sz="280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smtClean="0">
                <a:solidFill>
                  <a:prstClr val="black"/>
                </a:solidFill>
              </a:rPr>
              <a:t>(</a:t>
            </a:r>
            <a:r>
              <a:rPr lang="ru-RU" sz="2800">
                <a:solidFill>
                  <a:prstClr val="black"/>
                </a:solidFill>
              </a:rPr>
              <a:t>ассимиляция)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140968"/>
            <a:ext cx="374441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prstClr val="black"/>
                </a:solidFill>
              </a:rPr>
              <a:t>Цикл Кребса – амфиболический путь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31188" y="2146599"/>
            <a:ext cx="4165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совокупность процессов биосинтеза органических веществ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240" y="2117270"/>
            <a:ext cx="417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совокупность процессов расщепления сложных молекул до более простых веществ с образованием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406910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68" grpId="0" animBg="1"/>
      <p:bldP spid="206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95" name="Rectangle 47"/>
          <p:cNvSpPr>
            <a:spLocks noChangeArrowheads="1"/>
          </p:cNvSpPr>
          <p:nvPr/>
        </p:nvSpPr>
        <p:spPr bwMode="auto">
          <a:xfrm>
            <a:off x="250825" y="930275"/>
            <a:ext cx="8713788" cy="1473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55679" name="Rectangle 31"/>
          <p:cNvSpPr>
            <a:spLocks noChangeArrowheads="1"/>
          </p:cNvSpPr>
          <p:nvPr/>
        </p:nvSpPr>
        <p:spPr bwMode="auto">
          <a:xfrm>
            <a:off x="395288" y="1755775"/>
            <a:ext cx="8208962" cy="20161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684213" y="2908300"/>
            <a:ext cx="7704137" cy="38338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55797" name="Oval 149"/>
          <p:cNvSpPr>
            <a:spLocks noChangeAspect="1" noChangeArrowheads="1"/>
          </p:cNvSpPr>
          <p:nvPr/>
        </p:nvSpPr>
        <p:spPr bwMode="auto">
          <a:xfrm>
            <a:off x="3094038" y="4108450"/>
            <a:ext cx="1716087" cy="1682750"/>
          </a:xfrm>
          <a:prstGeom prst="ellipse">
            <a:avLst/>
          </a:prstGeom>
          <a:gradFill rotWithShape="1">
            <a:gsLst>
              <a:gs pos="0">
                <a:srgbClr val="FF99FF">
                  <a:alpha val="29999"/>
                </a:srgbClr>
              </a:gs>
              <a:gs pos="100000">
                <a:srgbClr val="CC9900">
                  <a:alpha val="35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155718" name="AutoShape 70"/>
          <p:cNvSpPr>
            <a:spLocks noChangeArrowheads="1"/>
          </p:cNvSpPr>
          <p:nvPr/>
        </p:nvSpPr>
        <p:spPr bwMode="auto">
          <a:xfrm>
            <a:off x="7273925" y="5284788"/>
            <a:ext cx="931863" cy="7239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155717" name="AutoShape 69"/>
          <p:cNvSpPr>
            <a:spLocks noChangeArrowheads="1"/>
          </p:cNvSpPr>
          <p:nvPr/>
        </p:nvSpPr>
        <p:spPr bwMode="auto">
          <a:xfrm>
            <a:off x="5148263" y="5122863"/>
            <a:ext cx="1008062" cy="715962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3203575" y="2901950"/>
            <a:ext cx="113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FF66FF"/>
                </a:solidFill>
              </a:rPr>
              <a:t>Пируват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132138" y="3478213"/>
            <a:ext cx="1536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FF66FF"/>
                </a:solidFill>
              </a:rPr>
              <a:t>Ацетил-КоА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760913" y="31035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оксалоацетат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757863" y="3421063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1" smtClean="0">
                <a:solidFill>
                  <a:srgbClr val="FF66FF"/>
                </a:solidFill>
              </a:rPr>
              <a:t>2оксоглутарат</a:t>
            </a:r>
          </a:p>
        </p:txBody>
      </p:sp>
      <p:sp>
        <p:nvSpPr>
          <p:cNvPr id="155660" name="Freeform 12"/>
          <p:cNvSpPr>
            <a:spLocks/>
          </p:cNvSpPr>
          <p:nvPr/>
        </p:nvSpPr>
        <p:spPr bwMode="auto">
          <a:xfrm>
            <a:off x="2486025" y="3821113"/>
            <a:ext cx="1196975" cy="766762"/>
          </a:xfrm>
          <a:custGeom>
            <a:avLst/>
            <a:gdLst>
              <a:gd name="T0" fmla="*/ 1872476888 w 754"/>
              <a:gd name="T1" fmla="*/ 0 h 483"/>
              <a:gd name="T2" fmla="*/ 1512093750 w 754"/>
              <a:gd name="T3" fmla="*/ 466227808 h 483"/>
              <a:gd name="T4" fmla="*/ 0 w 754"/>
              <a:gd name="T5" fmla="*/ 1217233881 h 483"/>
              <a:gd name="T6" fmla="*/ 0 60000 65536"/>
              <a:gd name="T7" fmla="*/ 0 60000 65536"/>
              <a:gd name="T8" fmla="*/ 0 60000 65536"/>
              <a:gd name="T9" fmla="*/ 0 w 754"/>
              <a:gd name="T10" fmla="*/ 0 h 483"/>
              <a:gd name="T11" fmla="*/ 754 w 754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4" h="483">
                <a:moveTo>
                  <a:pt x="743" y="0"/>
                </a:moveTo>
                <a:cubicBezTo>
                  <a:pt x="717" y="84"/>
                  <a:pt x="754" y="104"/>
                  <a:pt x="600" y="185"/>
                </a:cubicBezTo>
                <a:cubicBezTo>
                  <a:pt x="446" y="266"/>
                  <a:pt x="158" y="421"/>
                  <a:pt x="0" y="48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62" name="Freeform 14"/>
          <p:cNvSpPr>
            <a:spLocks/>
          </p:cNvSpPr>
          <p:nvPr/>
        </p:nvSpPr>
        <p:spPr bwMode="auto">
          <a:xfrm>
            <a:off x="2660650" y="5492750"/>
            <a:ext cx="809625" cy="596900"/>
          </a:xfrm>
          <a:custGeom>
            <a:avLst/>
            <a:gdLst>
              <a:gd name="T0" fmla="*/ 1285279688 w 510"/>
              <a:gd name="T1" fmla="*/ 161290000 h 376"/>
              <a:gd name="T2" fmla="*/ 816530625 w 510"/>
              <a:gd name="T3" fmla="*/ 126007813 h 376"/>
              <a:gd name="T4" fmla="*/ 0 w 510"/>
              <a:gd name="T5" fmla="*/ 947578750 h 376"/>
              <a:gd name="T6" fmla="*/ 0 60000 65536"/>
              <a:gd name="T7" fmla="*/ 0 60000 65536"/>
              <a:gd name="T8" fmla="*/ 0 60000 65536"/>
              <a:gd name="T9" fmla="*/ 0 w 510"/>
              <a:gd name="T10" fmla="*/ 0 h 376"/>
              <a:gd name="T11" fmla="*/ 510 w 510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376">
                <a:moveTo>
                  <a:pt x="510" y="64"/>
                </a:moveTo>
                <a:cubicBezTo>
                  <a:pt x="472" y="42"/>
                  <a:pt x="408" y="0"/>
                  <a:pt x="324" y="50"/>
                </a:cubicBezTo>
                <a:cubicBezTo>
                  <a:pt x="255" y="110"/>
                  <a:pt x="67" y="308"/>
                  <a:pt x="0" y="37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63" name="Freeform 15"/>
          <p:cNvSpPr>
            <a:spLocks/>
          </p:cNvSpPr>
          <p:nvPr/>
        </p:nvSpPr>
        <p:spPr bwMode="auto">
          <a:xfrm>
            <a:off x="3857625" y="5724525"/>
            <a:ext cx="269875" cy="390525"/>
          </a:xfrm>
          <a:custGeom>
            <a:avLst/>
            <a:gdLst>
              <a:gd name="T0" fmla="*/ 428426563 w 170"/>
              <a:gd name="T1" fmla="*/ 0 h 246"/>
              <a:gd name="T2" fmla="*/ 85685313 w 170"/>
              <a:gd name="T3" fmla="*/ 126007813 h 246"/>
              <a:gd name="T4" fmla="*/ 0 w 170"/>
              <a:gd name="T5" fmla="*/ 619958438 h 246"/>
              <a:gd name="T6" fmla="*/ 0 60000 65536"/>
              <a:gd name="T7" fmla="*/ 0 60000 65536"/>
              <a:gd name="T8" fmla="*/ 0 60000 65536"/>
              <a:gd name="T9" fmla="*/ 0 w 170"/>
              <a:gd name="T10" fmla="*/ 0 h 246"/>
              <a:gd name="T11" fmla="*/ 170 w 170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46">
                <a:moveTo>
                  <a:pt x="170" y="0"/>
                </a:moveTo>
                <a:cubicBezTo>
                  <a:pt x="147" y="9"/>
                  <a:pt x="62" y="9"/>
                  <a:pt x="34" y="50"/>
                </a:cubicBezTo>
                <a:cubicBezTo>
                  <a:pt x="6" y="90"/>
                  <a:pt x="7" y="205"/>
                  <a:pt x="0" y="2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flipV="1">
            <a:off x="3995738" y="6235700"/>
            <a:ext cx="1087437" cy="9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5146675" y="5965825"/>
            <a:ext cx="1754188" cy="5857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5157788" y="5927725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1" smtClean="0">
                <a:solidFill>
                  <a:srgbClr val="FF99FF"/>
                </a:solidFill>
              </a:rPr>
              <a:t>Дыхательная цепь</a:t>
            </a:r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>
            <a:off x="7058025" y="6292850"/>
            <a:ext cx="433388" cy="1381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7491413" y="621506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800" b="1" smtClean="0">
                <a:solidFill>
                  <a:prstClr val="black"/>
                </a:solidFill>
              </a:rPr>
              <a:t>H</a:t>
            </a:r>
            <a:r>
              <a:rPr lang="en-US" altLang="ru-RU" sz="1800" b="1" baseline="-25000" smtClean="0">
                <a:solidFill>
                  <a:prstClr val="black"/>
                </a:solidFill>
              </a:rPr>
              <a:t>2</a:t>
            </a:r>
            <a:r>
              <a:rPr lang="en-US" altLang="ru-RU" sz="1800" b="1" smtClean="0">
                <a:solidFill>
                  <a:prstClr val="black"/>
                </a:solidFill>
              </a:rPr>
              <a:t>O</a:t>
            </a:r>
            <a:endParaRPr lang="ru-RU" altLang="ru-RU" sz="1800" b="1" smtClean="0">
              <a:solidFill>
                <a:prstClr val="black"/>
              </a:solidFill>
            </a:endParaRP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7418388" y="5461000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1" smtClean="0">
                <a:solidFill>
                  <a:prstClr val="black"/>
                </a:solidFill>
              </a:rPr>
              <a:t>АТФ</a:t>
            </a:r>
          </a:p>
        </p:txBody>
      </p:sp>
      <p:sp>
        <p:nvSpPr>
          <p:cNvPr id="155670" name="Line 22"/>
          <p:cNvSpPr>
            <a:spLocks noChangeShapeType="1"/>
          </p:cNvSpPr>
          <p:nvPr/>
        </p:nvSpPr>
        <p:spPr bwMode="auto">
          <a:xfrm flipV="1">
            <a:off x="7058025" y="5899150"/>
            <a:ext cx="360363" cy="2159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5292725" y="5286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smtClean="0">
                <a:solidFill>
                  <a:prstClr val="black"/>
                </a:solidFill>
              </a:rPr>
              <a:t>АТФ</a:t>
            </a:r>
          </a:p>
        </p:txBody>
      </p:sp>
      <p:sp>
        <p:nvSpPr>
          <p:cNvPr id="155672" name="Freeform 24"/>
          <p:cNvSpPr>
            <a:spLocks/>
          </p:cNvSpPr>
          <p:nvPr/>
        </p:nvSpPr>
        <p:spPr bwMode="auto">
          <a:xfrm>
            <a:off x="4730750" y="5149850"/>
            <a:ext cx="374650" cy="327025"/>
          </a:xfrm>
          <a:custGeom>
            <a:avLst/>
            <a:gdLst>
              <a:gd name="T0" fmla="*/ 0 w 236"/>
              <a:gd name="T1" fmla="*/ 0 h 206"/>
              <a:gd name="T2" fmla="*/ 100806250 w 236"/>
              <a:gd name="T3" fmla="*/ 342741250 h 206"/>
              <a:gd name="T4" fmla="*/ 594756875 w 236"/>
              <a:gd name="T5" fmla="*/ 519152188 h 206"/>
              <a:gd name="T6" fmla="*/ 0 60000 65536"/>
              <a:gd name="T7" fmla="*/ 0 60000 65536"/>
              <a:gd name="T8" fmla="*/ 0 60000 65536"/>
              <a:gd name="T9" fmla="*/ 0 w 236"/>
              <a:gd name="T10" fmla="*/ 0 h 206"/>
              <a:gd name="T11" fmla="*/ 236 w 236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206">
                <a:moveTo>
                  <a:pt x="0" y="0"/>
                </a:moveTo>
                <a:cubicBezTo>
                  <a:pt x="7" y="23"/>
                  <a:pt x="1" y="102"/>
                  <a:pt x="40" y="136"/>
                </a:cubicBezTo>
                <a:cubicBezTo>
                  <a:pt x="99" y="165"/>
                  <a:pt x="195" y="192"/>
                  <a:pt x="236" y="20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73" name="Freeform 25"/>
          <p:cNvSpPr>
            <a:spLocks/>
          </p:cNvSpPr>
          <p:nvPr/>
        </p:nvSpPr>
        <p:spPr bwMode="auto">
          <a:xfrm>
            <a:off x="4676775" y="3746500"/>
            <a:ext cx="1730375" cy="1289050"/>
          </a:xfrm>
          <a:custGeom>
            <a:avLst/>
            <a:gdLst>
              <a:gd name="T0" fmla="*/ 2147483647 w 1090"/>
              <a:gd name="T1" fmla="*/ 0 h 812"/>
              <a:gd name="T2" fmla="*/ 1975802500 w 1090"/>
              <a:gd name="T3" fmla="*/ 899696575 h 812"/>
              <a:gd name="T4" fmla="*/ 347781563 w 1090"/>
              <a:gd name="T5" fmla="*/ 1572577500 h 812"/>
              <a:gd name="T6" fmla="*/ 95765938 w 1090"/>
              <a:gd name="T7" fmla="*/ 2046366875 h 812"/>
              <a:gd name="T8" fmla="*/ 0 60000 65536"/>
              <a:gd name="T9" fmla="*/ 0 60000 65536"/>
              <a:gd name="T10" fmla="*/ 0 60000 65536"/>
              <a:gd name="T11" fmla="*/ 0 60000 65536"/>
              <a:gd name="T12" fmla="*/ 0 w 1090"/>
              <a:gd name="T13" fmla="*/ 0 h 812"/>
              <a:gd name="T14" fmla="*/ 1090 w 1090"/>
              <a:gd name="T15" fmla="*/ 812 h 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" h="812">
                <a:moveTo>
                  <a:pt x="1090" y="0"/>
                </a:moveTo>
                <a:cubicBezTo>
                  <a:pt x="1039" y="59"/>
                  <a:pt x="943" y="253"/>
                  <a:pt x="784" y="357"/>
                </a:cubicBezTo>
                <a:cubicBezTo>
                  <a:pt x="625" y="461"/>
                  <a:pt x="262" y="548"/>
                  <a:pt x="138" y="624"/>
                </a:cubicBezTo>
                <a:cubicBezTo>
                  <a:pt x="0" y="716"/>
                  <a:pt x="59" y="773"/>
                  <a:pt x="38" y="8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74" name="Rectangle 26"/>
          <p:cNvSpPr>
            <a:spLocks noChangeArrowheads="1"/>
          </p:cNvSpPr>
          <p:nvPr/>
        </p:nvSpPr>
        <p:spPr bwMode="auto">
          <a:xfrm>
            <a:off x="1755775" y="45577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HS-</a:t>
            </a:r>
            <a:r>
              <a:rPr lang="ru-RU" sz="18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КоА	</a:t>
            </a:r>
          </a:p>
        </p:txBody>
      </p:sp>
      <p:sp>
        <p:nvSpPr>
          <p:cNvPr id="155675" name="Rectangle 27"/>
          <p:cNvSpPr>
            <a:spLocks noChangeArrowheads="1"/>
          </p:cNvSpPr>
          <p:nvPr/>
        </p:nvSpPr>
        <p:spPr bwMode="auto">
          <a:xfrm>
            <a:off x="2262188" y="6102350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</a:t>
            </a:r>
            <a:r>
              <a:rPr lang="en-US" sz="1800" b="1" baseline="-25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endParaRPr lang="ru-RU" sz="1800" b="1" baseline="-25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3589338" y="609441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en-US" sz="1800" b="1" baseline="-25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endParaRPr lang="ru-RU" sz="1800" b="1" baseline="-25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5677" name="Freeform 29"/>
          <p:cNvSpPr>
            <a:spLocks/>
          </p:cNvSpPr>
          <p:nvPr/>
        </p:nvSpPr>
        <p:spPr bwMode="auto">
          <a:xfrm>
            <a:off x="4673600" y="3486150"/>
            <a:ext cx="1066800" cy="1308100"/>
          </a:xfrm>
          <a:custGeom>
            <a:avLst/>
            <a:gdLst>
              <a:gd name="T0" fmla="*/ 1693545000 w 672"/>
              <a:gd name="T1" fmla="*/ 0 h 824"/>
              <a:gd name="T2" fmla="*/ 1265118438 w 672"/>
              <a:gd name="T3" fmla="*/ 829132200 h 824"/>
              <a:gd name="T4" fmla="*/ 191531875 w 672"/>
              <a:gd name="T5" fmla="*/ 1592738750 h 824"/>
              <a:gd name="T6" fmla="*/ 70564375 w 672"/>
              <a:gd name="T7" fmla="*/ 2076608750 h 824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824"/>
              <a:gd name="T14" fmla="*/ 672 w 672"/>
              <a:gd name="T15" fmla="*/ 824 h 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824">
                <a:moveTo>
                  <a:pt x="672" y="0"/>
                </a:moveTo>
                <a:cubicBezTo>
                  <a:pt x="644" y="55"/>
                  <a:pt x="601" y="224"/>
                  <a:pt x="502" y="329"/>
                </a:cubicBezTo>
                <a:cubicBezTo>
                  <a:pt x="416" y="456"/>
                  <a:pt x="152" y="560"/>
                  <a:pt x="76" y="632"/>
                </a:cubicBezTo>
                <a:cubicBezTo>
                  <a:pt x="0" y="704"/>
                  <a:pt x="38" y="784"/>
                  <a:pt x="28" y="8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78" name="Freeform 30"/>
          <p:cNvSpPr>
            <a:spLocks/>
          </p:cNvSpPr>
          <p:nvPr/>
        </p:nvSpPr>
        <p:spPr bwMode="auto">
          <a:xfrm>
            <a:off x="3775075" y="3268663"/>
            <a:ext cx="1588" cy="300037"/>
          </a:xfrm>
          <a:custGeom>
            <a:avLst/>
            <a:gdLst>
              <a:gd name="T0" fmla="*/ 0 w 1"/>
              <a:gd name="T1" fmla="*/ 0 h 189"/>
              <a:gd name="T2" fmla="*/ 2521744 w 1"/>
              <a:gd name="T3" fmla="*/ 476307944 h 189"/>
              <a:gd name="T4" fmla="*/ 0 60000 65536"/>
              <a:gd name="T5" fmla="*/ 0 60000 65536"/>
              <a:gd name="T6" fmla="*/ 0 w 1"/>
              <a:gd name="T7" fmla="*/ 0 h 189"/>
              <a:gd name="T8" fmla="*/ 1 w 1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9">
                <a:moveTo>
                  <a:pt x="0" y="0"/>
                </a:moveTo>
                <a:lnTo>
                  <a:pt x="1" y="18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80" name="Rectangle 32"/>
          <p:cNvSpPr>
            <a:spLocks noChangeArrowheads="1"/>
          </p:cNvSpPr>
          <p:nvPr/>
        </p:nvSpPr>
        <p:spPr bwMode="auto">
          <a:xfrm>
            <a:off x="3059113" y="1973263"/>
            <a:ext cx="180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008000"/>
                </a:solidFill>
              </a:rPr>
              <a:t>Моносахариды</a:t>
            </a:r>
            <a:endParaRPr lang="ru-RU" altLang="ru-RU" sz="1800" smtClean="0">
              <a:solidFill>
                <a:srgbClr val="008000"/>
              </a:solidFill>
            </a:endParaRPr>
          </a:p>
        </p:txBody>
      </p:sp>
      <p:sp>
        <p:nvSpPr>
          <p:cNvPr id="155681" name="Rectangle 33"/>
          <p:cNvSpPr>
            <a:spLocks noChangeArrowheads="1"/>
          </p:cNvSpPr>
          <p:nvPr/>
        </p:nvSpPr>
        <p:spPr bwMode="auto">
          <a:xfrm>
            <a:off x="5364163" y="1971675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3333FF"/>
                </a:solidFill>
              </a:rPr>
              <a:t>Аминокислоты</a:t>
            </a:r>
            <a:endParaRPr lang="ru-RU" altLang="ru-RU" sz="1800" smtClean="0">
              <a:solidFill>
                <a:srgbClr val="3333FF"/>
              </a:solidFill>
            </a:endParaRPr>
          </a:p>
        </p:txBody>
      </p:sp>
      <p:sp>
        <p:nvSpPr>
          <p:cNvPr id="155682" name="Text Box 34"/>
          <p:cNvSpPr txBox="1">
            <a:spLocks noChangeArrowheads="1"/>
          </p:cNvSpPr>
          <p:nvPr/>
        </p:nvSpPr>
        <p:spPr bwMode="auto">
          <a:xfrm>
            <a:off x="504825" y="1900238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 smtClean="0">
                <a:solidFill>
                  <a:prstClr val="black"/>
                </a:solidFill>
              </a:rPr>
              <a:t>Жирные кислоты</a:t>
            </a:r>
          </a:p>
        </p:txBody>
      </p:sp>
      <p:sp>
        <p:nvSpPr>
          <p:cNvPr id="155683" name="Text Box 35"/>
          <p:cNvSpPr txBox="1">
            <a:spLocks noChangeArrowheads="1"/>
          </p:cNvSpPr>
          <p:nvPr/>
        </p:nvSpPr>
        <p:spPr bwMode="auto">
          <a:xfrm>
            <a:off x="1763713" y="1971675"/>
            <a:ext cx="1079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700" b="1" smtClean="0">
                <a:solidFill>
                  <a:prstClr val="black"/>
                </a:solidFill>
              </a:rPr>
              <a:t>Глицерин</a:t>
            </a:r>
          </a:p>
        </p:txBody>
      </p:sp>
      <p:sp>
        <p:nvSpPr>
          <p:cNvPr id="155684" name="Freeform 36"/>
          <p:cNvSpPr>
            <a:spLocks/>
          </p:cNvSpPr>
          <p:nvPr/>
        </p:nvSpPr>
        <p:spPr bwMode="auto">
          <a:xfrm>
            <a:off x="1403350" y="2476500"/>
            <a:ext cx="2297113" cy="1073150"/>
          </a:xfrm>
          <a:custGeom>
            <a:avLst/>
            <a:gdLst>
              <a:gd name="T0" fmla="*/ 0 w 1447"/>
              <a:gd name="T1" fmla="*/ 0 h 676"/>
              <a:gd name="T2" fmla="*/ 1174393068 w 1447"/>
              <a:gd name="T3" fmla="*/ 1068546250 h 676"/>
              <a:gd name="T4" fmla="*/ 2147483647 w 1447"/>
              <a:gd name="T5" fmla="*/ 1265118438 h 676"/>
              <a:gd name="T6" fmla="*/ 2147483647 w 1447"/>
              <a:gd name="T7" fmla="*/ 1703625625 h 676"/>
              <a:gd name="T8" fmla="*/ 0 60000 65536"/>
              <a:gd name="T9" fmla="*/ 0 60000 65536"/>
              <a:gd name="T10" fmla="*/ 0 60000 65536"/>
              <a:gd name="T11" fmla="*/ 0 60000 65536"/>
              <a:gd name="T12" fmla="*/ 0 w 1447"/>
              <a:gd name="T13" fmla="*/ 0 h 676"/>
              <a:gd name="T14" fmla="*/ 1447 w 1447"/>
              <a:gd name="T15" fmla="*/ 676 h 6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" h="676">
                <a:moveTo>
                  <a:pt x="0" y="0"/>
                </a:moveTo>
                <a:cubicBezTo>
                  <a:pt x="78" y="71"/>
                  <a:pt x="252" y="340"/>
                  <a:pt x="466" y="424"/>
                </a:cubicBezTo>
                <a:cubicBezTo>
                  <a:pt x="602" y="462"/>
                  <a:pt x="1140" y="467"/>
                  <a:pt x="1282" y="502"/>
                </a:cubicBezTo>
                <a:cubicBezTo>
                  <a:pt x="1424" y="537"/>
                  <a:pt x="1413" y="640"/>
                  <a:pt x="1447" y="67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85" name="Freeform 37"/>
          <p:cNvSpPr>
            <a:spLocks/>
          </p:cNvSpPr>
          <p:nvPr/>
        </p:nvSpPr>
        <p:spPr bwMode="auto">
          <a:xfrm>
            <a:off x="2484438" y="2260600"/>
            <a:ext cx="1211262" cy="688975"/>
          </a:xfrm>
          <a:custGeom>
            <a:avLst/>
            <a:gdLst>
              <a:gd name="T0" fmla="*/ 0 w 763"/>
              <a:gd name="T1" fmla="*/ 0 h 434"/>
              <a:gd name="T2" fmla="*/ 592235681 w 763"/>
              <a:gd name="T3" fmla="*/ 322580000 h 434"/>
              <a:gd name="T4" fmla="*/ 1559975281 w 763"/>
              <a:gd name="T5" fmla="*/ 526713450 h 434"/>
              <a:gd name="T6" fmla="*/ 1922877631 w 763"/>
              <a:gd name="T7" fmla="*/ 1093747813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763"/>
              <a:gd name="T13" fmla="*/ 0 h 434"/>
              <a:gd name="T14" fmla="*/ 763 w 763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3" h="434">
                <a:moveTo>
                  <a:pt x="0" y="0"/>
                </a:moveTo>
                <a:cubicBezTo>
                  <a:pt x="39" y="21"/>
                  <a:pt x="132" y="93"/>
                  <a:pt x="235" y="128"/>
                </a:cubicBezTo>
                <a:cubicBezTo>
                  <a:pt x="338" y="163"/>
                  <a:pt x="531" y="158"/>
                  <a:pt x="619" y="209"/>
                </a:cubicBezTo>
                <a:cubicBezTo>
                  <a:pt x="732" y="277"/>
                  <a:pt x="733" y="387"/>
                  <a:pt x="763" y="43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86" name="Freeform 38"/>
          <p:cNvSpPr>
            <a:spLocks/>
          </p:cNvSpPr>
          <p:nvPr/>
        </p:nvSpPr>
        <p:spPr bwMode="auto">
          <a:xfrm>
            <a:off x="3776663" y="2332038"/>
            <a:ext cx="3175" cy="622300"/>
          </a:xfrm>
          <a:custGeom>
            <a:avLst/>
            <a:gdLst>
              <a:gd name="T0" fmla="*/ 5040313 w 2"/>
              <a:gd name="T1" fmla="*/ 0 h 392"/>
              <a:gd name="T2" fmla="*/ 0 w 2"/>
              <a:gd name="T3" fmla="*/ 987901250 h 392"/>
              <a:gd name="T4" fmla="*/ 0 60000 65536"/>
              <a:gd name="T5" fmla="*/ 0 60000 65536"/>
              <a:gd name="T6" fmla="*/ 0 w 2"/>
              <a:gd name="T7" fmla="*/ 0 h 392"/>
              <a:gd name="T8" fmla="*/ 2 w 2"/>
              <a:gd name="T9" fmla="*/ 392 h 3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392">
                <a:moveTo>
                  <a:pt x="2" y="0"/>
                </a:moveTo>
                <a:lnTo>
                  <a:pt x="0" y="392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87" name="Freeform 39"/>
          <p:cNvSpPr>
            <a:spLocks/>
          </p:cNvSpPr>
          <p:nvPr/>
        </p:nvSpPr>
        <p:spPr bwMode="auto">
          <a:xfrm>
            <a:off x="3867150" y="2260600"/>
            <a:ext cx="2000250" cy="669925"/>
          </a:xfrm>
          <a:custGeom>
            <a:avLst/>
            <a:gdLst>
              <a:gd name="T0" fmla="*/ 2147483647 w 1260"/>
              <a:gd name="T1" fmla="*/ 0 h 422"/>
              <a:gd name="T2" fmla="*/ 2026205625 w 1260"/>
              <a:gd name="T3" fmla="*/ 413305625 h 422"/>
              <a:gd name="T4" fmla="*/ 498990938 w 1260"/>
              <a:gd name="T5" fmla="*/ 534273125 h 422"/>
              <a:gd name="T6" fmla="*/ 0 w 1260"/>
              <a:gd name="T7" fmla="*/ 1063505938 h 422"/>
              <a:gd name="T8" fmla="*/ 0 60000 65536"/>
              <a:gd name="T9" fmla="*/ 0 60000 65536"/>
              <a:gd name="T10" fmla="*/ 0 60000 65536"/>
              <a:gd name="T11" fmla="*/ 0 60000 65536"/>
              <a:gd name="T12" fmla="*/ 0 w 1260"/>
              <a:gd name="T13" fmla="*/ 0 h 422"/>
              <a:gd name="T14" fmla="*/ 1260 w 1260"/>
              <a:gd name="T15" fmla="*/ 422 h 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0" h="422">
                <a:moveTo>
                  <a:pt x="1260" y="0"/>
                </a:moveTo>
                <a:cubicBezTo>
                  <a:pt x="1184" y="27"/>
                  <a:pt x="981" y="129"/>
                  <a:pt x="804" y="164"/>
                </a:cubicBezTo>
                <a:cubicBezTo>
                  <a:pt x="627" y="199"/>
                  <a:pt x="326" y="166"/>
                  <a:pt x="198" y="212"/>
                </a:cubicBezTo>
                <a:cubicBezTo>
                  <a:pt x="0" y="277"/>
                  <a:pt x="41" y="378"/>
                  <a:pt x="0" y="422"/>
                </a:cubicBez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88" name="Freeform 40"/>
          <p:cNvSpPr>
            <a:spLocks/>
          </p:cNvSpPr>
          <p:nvPr/>
        </p:nvSpPr>
        <p:spPr bwMode="auto">
          <a:xfrm>
            <a:off x="6492875" y="2260600"/>
            <a:ext cx="141288" cy="1214438"/>
          </a:xfrm>
          <a:custGeom>
            <a:avLst/>
            <a:gdLst>
              <a:gd name="T0" fmla="*/ 37803271 w 89"/>
              <a:gd name="T1" fmla="*/ 0 h 765"/>
              <a:gd name="T2" fmla="*/ 166330901 w 89"/>
              <a:gd name="T3" fmla="*/ 1290320531 h 765"/>
              <a:gd name="T4" fmla="*/ 0 w 89"/>
              <a:gd name="T5" fmla="*/ 1927921119 h 765"/>
              <a:gd name="T6" fmla="*/ 0 60000 65536"/>
              <a:gd name="T7" fmla="*/ 0 60000 65536"/>
              <a:gd name="T8" fmla="*/ 0 60000 65536"/>
              <a:gd name="T9" fmla="*/ 0 w 89"/>
              <a:gd name="T10" fmla="*/ 0 h 765"/>
              <a:gd name="T11" fmla="*/ 89 w 89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765">
                <a:moveTo>
                  <a:pt x="15" y="0"/>
                </a:moveTo>
                <a:cubicBezTo>
                  <a:pt x="24" y="85"/>
                  <a:pt x="89" y="375"/>
                  <a:pt x="66" y="512"/>
                </a:cubicBezTo>
                <a:cubicBezTo>
                  <a:pt x="43" y="649"/>
                  <a:pt x="14" y="713"/>
                  <a:pt x="0" y="765"/>
                </a:cubicBez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93" name="Freeform 45"/>
          <p:cNvSpPr>
            <a:spLocks/>
          </p:cNvSpPr>
          <p:nvPr/>
        </p:nvSpPr>
        <p:spPr bwMode="auto">
          <a:xfrm>
            <a:off x="3846513" y="2260600"/>
            <a:ext cx="2238375" cy="1289050"/>
          </a:xfrm>
          <a:custGeom>
            <a:avLst/>
            <a:gdLst>
              <a:gd name="T0" fmla="*/ 2147483647 w 1410"/>
              <a:gd name="T1" fmla="*/ 0 h 812"/>
              <a:gd name="T2" fmla="*/ 2147483647 w 1410"/>
              <a:gd name="T3" fmla="*/ 1003022188 h 812"/>
              <a:gd name="T4" fmla="*/ 335181575 w 1410"/>
              <a:gd name="T5" fmla="*/ 1622980625 h 812"/>
              <a:gd name="T6" fmla="*/ 17640300 w 1410"/>
              <a:gd name="T7" fmla="*/ 2046366875 h 812"/>
              <a:gd name="T8" fmla="*/ 0 60000 65536"/>
              <a:gd name="T9" fmla="*/ 0 60000 65536"/>
              <a:gd name="T10" fmla="*/ 0 60000 65536"/>
              <a:gd name="T11" fmla="*/ 0 60000 65536"/>
              <a:gd name="T12" fmla="*/ 0 w 1410"/>
              <a:gd name="T13" fmla="*/ 0 h 812"/>
              <a:gd name="T14" fmla="*/ 1410 w 1410"/>
              <a:gd name="T15" fmla="*/ 812 h 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0" h="812">
                <a:moveTo>
                  <a:pt x="1410" y="0"/>
                </a:moveTo>
                <a:cubicBezTo>
                  <a:pt x="1341" y="66"/>
                  <a:pt x="1210" y="291"/>
                  <a:pt x="997" y="398"/>
                </a:cubicBezTo>
                <a:cubicBezTo>
                  <a:pt x="796" y="504"/>
                  <a:pt x="330" y="556"/>
                  <a:pt x="133" y="644"/>
                </a:cubicBezTo>
                <a:cubicBezTo>
                  <a:pt x="0" y="719"/>
                  <a:pt x="33" y="777"/>
                  <a:pt x="7" y="812"/>
                </a:cubicBez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94" name="Freeform 46"/>
          <p:cNvSpPr>
            <a:spLocks/>
          </p:cNvSpPr>
          <p:nvPr/>
        </p:nvSpPr>
        <p:spPr bwMode="auto">
          <a:xfrm>
            <a:off x="5880100" y="2260600"/>
            <a:ext cx="349250" cy="914400"/>
          </a:xfrm>
          <a:custGeom>
            <a:avLst/>
            <a:gdLst>
              <a:gd name="T0" fmla="*/ 554434375 w 220"/>
              <a:gd name="T1" fmla="*/ 0 h 576"/>
              <a:gd name="T2" fmla="*/ 0 w 220"/>
              <a:gd name="T3" fmla="*/ 1451610000 h 576"/>
              <a:gd name="T4" fmla="*/ 0 60000 65536"/>
              <a:gd name="T5" fmla="*/ 0 60000 65536"/>
              <a:gd name="T6" fmla="*/ 0 w 220"/>
              <a:gd name="T7" fmla="*/ 0 h 576"/>
              <a:gd name="T8" fmla="*/ 220 w 220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" h="576">
                <a:moveTo>
                  <a:pt x="220" y="0"/>
                </a:moveTo>
                <a:lnTo>
                  <a:pt x="0" y="576"/>
                </a:ln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96" name="Rectangle 48"/>
          <p:cNvSpPr>
            <a:spLocks noChangeArrowheads="1"/>
          </p:cNvSpPr>
          <p:nvPr/>
        </p:nvSpPr>
        <p:spPr bwMode="auto">
          <a:xfrm>
            <a:off x="2987675" y="1041400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008000"/>
                </a:solidFill>
              </a:rPr>
              <a:t>Полисахариды</a:t>
            </a:r>
            <a:endParaRPr lang="ru-RU" altLang="ru-RU" sz="1800" smtClean="0">
              <a:solidFill>
                <a:srgbClr val="008000"/>
              </a:solidFill>
            </a:endParaRPr>
          </a:p>
        </p:txBody>
      </p:sp>
      <p:sp>
        <p:nvSpPr>
          <p:cNvPr id="155697" name="Rectangle 49"/>
          <p:cNvSpPr>
            <a:spLocks noChangeArrowheads="1"/>
          </p:cNvSpPr>
          <p:nvPr/>
        </p:nvSpPr>
        <p:spPr bwMode="auto">
          <a:xfrm>
            <a:off x="5797550" y="1054100"/>
            <a:ext cx="935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3333FF"/>
                </a:solidFill>
              </a:rPr>
              <a:t>Белки</a:t>
            </a:r>
            <a:r>
              <a:rPr lang="ru-RU" altLang="ru-RU" sz="180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5701" name="Text Box 53"/>
          <p:cNvSpPr txBox="1">
            <a:spLocks noChangeArrowheads="1"/>
          </p:cNvSpPr>
          <p:nvPr/>
        </p:nvSpPr>
        <p:spPr bwMode="auto">
          <a:xfrm>
            <a:off x="1116013" y="1028700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1" smtClean="0">
                <a:solidFill>
                  <a:prstClr val="black"/>
                </a:solidFill>
              </a:rPr>
              <a:t>Жиры</a:t>
            </a:r>
            <a:endParaRPr lang="ru-RU" altLang="ru-RU" sz="1200" b="1" i="1" smtClean="0">
              <a:solidFill>
                <a:prstClr val="black"/>
              </a:solidFill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117600" y="1455738"/>
            <a:ext cx="790575" cy="360362"/>
            <a:chOff x="703" y="2069"/>
            <a:chExt cx="498" cy="227"/>
          </a:xfrm>
        </p:grpSpPr>
        <p:sp>
          <p:nvSpPr>
            <p:cNvPr id="14391" name="Line 57"/>
            <p:cNvSpPr>
              <a:spLocks noChangeShapeType="1"/>
            </p:cNvSpPr>
            <p:nvPr/>
          </p:nvSpPr>
          <p:spPr bwMode="auto">
            <a:xfrm flipH="1">
              <a:off x="703" y="2069"/>
              <a:ext cx="18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92" name="Line 58"/>
            <p:cNvSpPr>
              <a:spLocks noChangeShapeType="1"/>
            </p:cNvSpPr>
            <p:nvPr/>
          </p:nvSpPr>
          <p:spPr bwMode="auto">
            <a:xfrm>
              <a:off x="1020" y="2069"/>
              <a:ext cx="18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5708" name="Line 60"/>
          <p:cNvSpPr>
            <a:spLocks noChangeShapeType="1"/>
          </p:cNvSpPr>
          <p:nvPr/>
        </p:nvSpPr>
        <p:spPr bwMode="auto">
          <a:xfrm>
            <a:off x="3779838" y="1395413"/>
            <a:ext cx="0" cy="504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711" name="Line 63"/>
          <p:cNvSpPr>
            <a:spLocks noChangeShapeType="1"/>
          </p:cNvSpPr>
          <p:nvPr/>
        </p:nvSpPr>
        <p:spPr bwMode="auto">
          <a:xfrm flipH="1">
            <a:off x="6156325" y="1395413"/>
            <a:ext cx="1588" cy="504825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713" name="Rectangle 65"/>
          <p:cNvSpPr>
            <a:spLocks noGrp="1" noRot="1" noChangeArrowheads="1"/>
          </p:cNvSpPr>
          <p:nvPr>
            <p:ph type="title"/>
          </p:nvPr>
        </p:nvSpPr>
        <p:spPr>
          <a:xfrm>
            <a:off x="635000" y="165100"/>
            <a:ext cx="7937500" cy="609600"/>
          </a:xfrm>
          <a:noFill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sz="4000" smtClean="0"/>
              <a:t> Общая схема катаболизма</a:t>
            </a:r>
            <a:endParaRPr lang="ru-RU" altLang="ru-RU" sz="4000" b="1" smtClean="0"/>
          </a:p>
        </p:txBody>
      </p:sp>
      <p:pic>
        <p:nvPicPr>
          <p:cNvPr id="155795" name="Picture 147" descr="KREBS-0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38" y="4141788"/>
            <a:ext cx="1639887" cy="1633537"/>
          </a:xfrm>
          <a:noFill/>
        </p:spPr>
      </p:pic>
      <p:sp>
        <p:nvSpPr>
          <p:cNvPr id="155714" name="Rectangle 66"/>
          <p:cNvSpPr>
            <a:spLocks noChangeArrowheads="1"/>
          </p:cNvSpPr>
          <p:nvPr/>
        </p:nvSpPr>
        <p:spPr bwMode="auto">
          <a:xfrm>
            <a:off x="7739063" y="136048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55715" name="Rectangle 67"/>
          <p:cNvSpPr>
            <a:spLocks noChangeArrowheads="1"/>
          </p:cNvSpPr>
          <p:nvPr/>
        </p:nvSpPr>
        <p:spPr bwMode="auto">
          <a:xfrm>
            <a:off x="7691438" y="251777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55716" name="Rectangle 68"/>
          <p:cNvSpPr>
            <a:spLocks noChangeArrowheads="1"/>
          </p:cNvSpPr>
          <p:nvPr/>
        </p:nvSpPr>
        <p:spPr bwMode="auto">
          <a:xfrm>
            <a:off x="7812088" y="420370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55719" name="Oval 71"/>
          <p:cNvSpPr>
            <a:spLocks noChangeArrowheads="1"/>
          </p:cNvSpPr>
          <p:nvPr/>
        </p:nvSpPr>
        <p:spPr bwMode="auto">
          <a:xfrm>
            <a:off x="8712200" y="6435725"/>
            <a:ext cx="193675" cy="1936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155730" name="Text Box 82"/>
          <p:cNvSpPr txBox="1">
            <a:spLocks noChangeArrowheads="1"/>
          </p:cNvSpPr>
          <p:nvPr/>
        </p:nvSpPr>
        <p:spPr bwMode="auto">
          <a:xfrm>
            <a:off x="3365500" y="4589463"/>
            <a:ext cx="1079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smtClean="0">
                <a:solidFill>
                  <a:srgbClr val="FFFF66"/>
                </a:solidFill>
              </a:rPr>
              <a:t>Цикл Кребса</a:t>
            </a:r>
          </a:p>
        </p:txBody>
      </p:sp>
      <p:sp>
        <p:nvSpPr>
          <p:cNvPr id="155731" name="Freeform 83"/>
          <p:cNvSpPr>
            <a:spLocks/>
          </p:cNvSpPr>
          <p:nvPr/>
        </p:nvSpPr>
        <p:spPr bwMode="auto">
          <a:xfrm>
            <a:off x="3770313" y="3806825"/>
            <a:ext cx="258762" cy="357188"/>
          </a:xfrm>
          <a:custGeom>
            <a:avLst/>
            <a:gdLst>
              <a:gd name="T0" fmla="*/ 0 w 163"/>
              <a:gd name="T1" fmla="*/ 0 h 225"/>
              <a:gd name="T2" fmla="*/ 70564239 w 163"/>
              <a:gd name="T3" fmla="*/ 378023967 h 225"/>
              <a:gd name="T4" fmla="*/ 410783881 w 163"/>
              <a:gd name="T5" fmla="*/ 567036744 h 225"/>
              <a:gd name="T6" fmla="*/ 0 60000 65536"/>
              <a:gd name="T7" fmla="*/ 0 60000 65536"/>
              <a:gd name="T8" fmla="*/ 0 60000 65536"/>
              <a:gd name="T9" fmla="*/ 0 w 163"/>
              <a:gd name="T10" fmla="*/ 0 h 225"/>
              <a:gd name="T11" fmla="*/ 163 w 163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" h="225">
                <a:moveTo>
                  <a:pt x="0" y="0"/>
                </a:moveTo>
                <a:cubicBezTo>
                  <a:pt x="5" y="25"/>
                  <a:pt x="1" y="113"/>
                  <a:pt x="28" y="150"/>
                </a:cubicBezTo>
                <a:cubicBezTo>
                  <a:pt x="46" y="187"/>
                  <a:pt x="135" y="210"/>
                  <a:pt x="163" y="22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5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5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5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5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5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5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15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5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5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5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5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1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1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16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95" grpId="0" animBg="1"/>
      <p:bldP spid="155679" grpId="0" animBg="1"/>
      <p:bldP spid="155650" grpId="0" animBg="1"/>
      <p:bldP spid="155797" grpId="0" animBg="1"/>
      <p:bldP spid="155718" grpId="0" animBg="1"/>
      <p:bldP spid="155717" grpId="0" animBg="1"/>
      <p:bldP spid="155652" grpId="0"/>
      <p:bldP spid="155653" grpId="0"/>
      <p:bldP spid="155654" grpId="0"/>
      <p:bldP spid="155655" grpId="0"/>
      <p:bldP spid="155660" grpId="0" animBg="1"/>
      <p:bldP spid="155662" grpId="0" animBg="1"/>
      <p:bldP spid="155663" grpId="0" animBg="1"/>
      <p:bldP spid="155664" grpId="0" animBg="1"/>
      <p:bldP spid="155665" grpId="0" animBg="1"/>
      <p:bldP spid="155666" grpId="0"/>
      <p:bldP spid="155667" grpId="0" animBg="1"/>
      <p:bldP spid="155668" grpId="0"/>
      <p:bldP spid="155669" grpId="0"/>
      <p:bldP spid="155670" grpId="0" animBg="1"/>
      <p:bldP spid="155671" grpId="0"/>
      <p:bldP spid="155672" grpId="0" animBg="1"/>
      <p:bldP spid="155673" grpId="0" animBg="1"/>
      <p:bldP spid="155673" grpId="1" animBg="1"/>
      <p:bldP spid="155674" grpId="0"/>
      <p:bldP spid="155675" grpId="0"/>
      <p:bldP spid="155676" grpId="0"/>
      <p:bldP spid="155677" grpId="0" animBg="1"/>
      <p:bldP spid="155677" grpId="1" animBg="1"/>
      <p:bldP spid="155678" grpId="0" animBg="1"/>
      <p:bldP spid="155678" grpId="1" animBg="1"/>
      <p:bldP spid="155680" grpId="0"/>
      <p:bldP spid="155681" grpId="0"/>
      <p:bldP spid="155682" grpId="0"/>
      <p:bldP spid="155683" grpId="0"/>
      <p:bldP spid="155684" grpId="0" animBg="1"/>
      <p:bldP spid="155685" grpId="0" animBg="1"/>
      <p:bldP spid="155686" grpId="0" animBg="1"/>
      <p:bldP spid="155687" grpId="0" animBg="1"/>
      <p:bldP spid="155688" grpId="0" animBg="1"/>
      <p:bldP spid="155693" grpId="0" animBg="1"/>
      <p:bldP spid="155694" grpId="0" animBg="1"/>
      <p:bldP spid="155696" grpId="0"/>
      <p:bldP spid="155697" grpId="0"/>
      <p:bldP spid="155701" grpId="0"/>
      <p:bldP spid="155708" grpId="0" animBg="1"/>
      <p:bldP spid="155711" grpId="0" animBg="1"/>
      <p:bldP spid="155713" grpId="0"/>
      <p:bldP spid="155714" grpId="0"/>
      <p:bldP spid="155715" grpId="0"/>
      <p:bldP spid="155716" grpId="0"/>
      <p:bldP spid="155719" grpId="0" animBg="1"/>
      <p:bldP spid="155719" grpId="1" animBg="1"/>
      <p:bldP spid="155730" grpId="0"/>
      <p:bldP spid="155731" grpId="0" animBg="1"/>
      <p:bldP spid="1557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0375" y="193675"/>
            <a:ext cx="8229600" cy="635000"/>
          </a:xfrm>
        </p:spPr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FF0000"/>
                </a:solidFill>
              </a:rPr>
              <a:t>Биологическое окисление</a:t>
            </a: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47725"/>
            <a:ext cx="7791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067175" y="6308725"/>
            <a:ext cx="4868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000" i="1">
                <a:solidFill>
                  <a:prstClr val="black"/>
                </a:solidFill>
              </a:rPr>
              <a:t>http://www.studyblue.com/notes/note/n/chapter-6-cellular-respiration/deck/1258732</a:t>
            </a:r>
            <a:endParaRPr lang="ru-RU" altLang="ru-RU" sz="1000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-9275" y="-7881"/>
            <a:ext cx="9324528" cy="151643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Цикл Кребса – «метаболический распределитель»</a:t>
            </a:r>
            <a:endParaRPr lang="ru-RU" alt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30979" y="1484784"/>
            <a:ext cx="4698892" cy="52292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После еды избыток белков и углеводов конвертируется через промежуточные продукты ЦТК в жиры.</a:t>
            </a:r>
          </a:p>
          <a:p>
            <a:pPr eaLnBrk="1" hangingPunct="1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 голодании аминокислоты белков конвертируются в углеводы через ЦТК и ГНГ для поддержания уровня глюкозы крови.</a:t>
            </a:r>
          </a:p>
          <a:p>
            <a:pPr eaLnBrk="1" hangingPunct="1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Жиры не конвертируются в углеводы (за исключением глицерина, составляющего 6% от веса молекулы триглицерида, что приобретает особое значение при голодании).</a:t>
            </a:r>
            <a:endParaRPr lang="ru-RU" altLang="ru-RU" sz="3600" dirty="0" smtClean="0"/>
          </a:p>
        </p:txBody>
      </p:sp>
      <p:pic>
        <p:nvPicPr>
          <p:cNvPr id="16388" name="Содержимое 4" descr="krebs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700808"/>
            <a:ext cx="4383880" cy="4383880"/>
          </a:xfrm>
        </p:spPr>
      </p:pic>
    </p:spTree>
    <p:extLst>
      <p:ext uri="{BB962C8B-B14F-4D97-AF65-F5344CB8AC3E}">
        <p14:creationId xmlns:p14="http://schemas.microsoft.com/office/powerpoint/2010/main" val="25596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800" b="1" dirty="0" smtClean="0">
                <a:solidFill>
                  <a:srgbClr val="FF0000"/>
                </a:solidFill>
              </a:rPr>
              <a:t>Аминокислоты в интеграции метаболизма</a:t>
            </a:r>
            <a:endParaRPr lang="ru-RU" altLang="ru-RU" sz="4800" dirty="0" smtClean="0"/>
          </a:p>
        </p:txBody>
      </p:sp>
      <p:pic>
        <p:nvPicPr>
          <p:cNvPr id="17411" name="Содержимое 3" descr="B5873p490-a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" y="1700808"/>
            <a:ext cx="5937417" cy="4612036"/>
          </a:xfrm>
        </p:spPr>
      </p:pic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5821363" y="2099716"/>
            <a:ext cx="3322637" cy="40655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КЕТОГЕННЫЕ АМИНОКИСЛОТЫ, образующие в процессе обмена </a:t>
            </a:r>
            <a:r>
              <a:rPr lang="ru-RU" altLang="ru-RU" sz="1800" b="1" dirty="0" err="1" smtClean="0">
                <a:solidFill>
                  <a:srgbClr val="002060"/>
                </a:solidFill>
              </a:rPr>
              <a:t>ацетоацетил-КоА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 .</a:t>
            </a:r>
          </a:p>
          <a:p>
            <a:pPr eaLnBrk="1" hangingPunct="1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ГЛИ(Ю)КОГЕННЫЕ АМИНОКИСЛОТЫ, образующие ацетил-</a:t>
            </a:r>
            <a:r>
              <a:rPr lang="ru-RU" altLang="ru-RU" sz="1800" b="1" dirty="0" err="1" smtClean="0">
                <a:solidFill>
                  <a:srgbClr val="002060"/>
                </a:solidFill>
              </a:rPr>
              <a:t>КоА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 через </a:t>
            </a:r>
            <a:r>
              <a:rPr lang="ru-RU" altLang="ru-RU" sz="1800" b="1" dirty="0" err="1" smtClean="0">
                <a:solidFill>
                  <a:srgbClr val="002060"/>
                </a:solidFill>
              </a:rPr>
              <a:t>пируват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Из обоих типов аминокислот могут синтезироваться жирные кислоты.</a:t>
            </a:r>
          </a:p>
          <a:p>
            <a:pPr eaLnBrk="1" hangingPunct="1"/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980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381000"/>
            <a:ext cx="2827338" cy="2200275"/>
            <a:chOff x="480" y="623"/>
            <a:chExt cx="1781" cy="1386"/>
          </a:xfrm>
        </p:grpSpPr>
        <p:sp>
          <p:nvSpPr>
            <p:cNvPr id="18472" name="Text Box 3"/>
            <p:cNvSpPr txBox="1">
              <a:spLocks noChangeArrowheads="1"/>
            </p:cNvSpPr>
            <p:nvPr/>
          </p:nvSpPr>
          <p:spPr bwMode="auto">
            <a:xfrm>
              <a:off x="912" y="623"/>
              <a:ext cx="10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prstClr val="black"/>
                  </a:solidFill>
                  <a:latin typeface="Symbol" pitchFamily="18" charset="2"/>
                </a:rPr>
                <a:t>a</a:t>
              </a:r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-</a:t>
              </a:r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кетоглутарат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73" name="Line 4"/>
            <p:cNvSpPr>
              <a:spLocks noChangeShapeType="1"/>
            </p:cNvSpPr>
            <p:nvPr/>
          </p:nvSpPr>
          <p:spPr bwMode="auto">
            <a:xfrm>
              <a:off x="1488" y="86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74" name="Text Box 5"/>
            <p:cNvSpPr txBox="1">
              <a:spLocks noChangeArrowheads="1"/>
            </p:cNvSpPr>
            <p:nvPr/>
          </p:nvSpPr>
          <p:spPr bwMode="auto">
            <a:xfrm>
              <a:off x="1056" y="1200"/>
              <a:ext cx="6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глутамат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75" name="Line 6"/>
            <p:cNvSpPr>
              <a:spLocks noChangeShapeType="1"/>
            </p:cNvSpPr>
            <p:nvPr/>
          </p:nvSpPr>
          <p:spPr bwMode="auto">
            <a:xfrm flipH="1">
              <a:off x="100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76" name="Text Box 7"/>
            <p:cNvSpPr txBox="1">
              <a:spLocks noChangeArrowheads="1"/>
            </p:cNvSpPr>
            <p:nvPr/>
          </p:nvSpPr>
          <p:spPr bwMode="auto">
            <a:xfrm>
              <a:off x="480" y="1776"/>
              <a:ext cx="17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глутамин</a:t>
              </a:r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пролин</a:t>
              </a:r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аргинин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77" name="Line 8"/>
            <p:cNvSpPr>
              <a:spLocks noChangeShapeType="1"/>
            </p:cNvSpPr>
            <p:nvPr/>
          </p:nvSpPr>
          <p:spPr bwMode="auto">
            <a:xfrm>
              <a:off x="1440" y="1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78" name="Line 9"/>
            <p:cNvSpPr>
              <a:spLocks noChangeShapeType="1"/>
            </p:cNvSpPr>
            <p:nvPr/>
          </p:nvSpPr>
          <p:spPr bwMode="auto">
            <a:xfrm>
              <a:off x="1680" y="139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67200" y="304800"/>
            <a:ext cx="3889375" cy="3113088"/>
            <a:chOff x="2448" y="384"/>
            <a:chExt cx="2450" cy="1961"/>
          </a:xfrm>
        </p:grpSpPr>
        <p:sp>
          <p:nvSpPr>
            <p:cNvPr id="18462" name="Text Box 11"/>
            <p:cNvSpPr txBox="1">
              <a:spLocks noChangeArrowheads="1"/>
            </p:cNvSpPr>
            <p:nvPr/>
          </p:nvSpPr>
          <p:spPr bwMode="auto">
            <a:xfrm>
              <a:off x="3552" y="384"/>
              <a:ext cx="9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оксалоацетат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63" name="Line 12"/>
            <p:cNvSpPr>
              <a:spLocks noChangeShapeType="1"/>
            </p:cNvSpPr>
            <p:nvPr/>
          </p:nvSpPr>
          <p:spPr bwMode="auto">
            <a:xfrm>
              <a:off x="4032" y="62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64" name="Text Box 13"/>
            <p:cNvSpPr txBox="1">
              <a:spLocks noChangeArrowheads="1"/>
            </p:cNvSpPr>
            <p:nvPr/>
          </p:nvSpPr>
          <p:spPr bwMode="auto">
            <a:xfrm>
              <a:off x="3696" y="960"/>
              <a:ext cx="6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аспартат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65" name="Line 14"/>
            <p:cNvSpPr>
              <a:spLocks noChangeShapeType="1"/>
            </p:cNvSpPr>
            <p:nvPr/>
          </p:nvSpPr>
          <p:spPr bwMode="auto">
            <a:xfrm flipH="1">
              <a:off x="3552" y="1200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66" name="Text Box 15"/>
            <p:cNvSpPr txBox="1">
              <a:spLocks noChangeArrowheads="1"/>
            </p:cNvSpPr>
            <p:nvPr/>
          </p:nvSpPr>
          <p:spPr bwMode="auto">
            <a:xfrm>
              <a:off x="2448" y="1632"/>
              <a:ext cx="2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аспарагин</a:t>
              </a:r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altLang="ru-RU">
                  <a:solidFill>
                    <a:srgbClr val="C00000"/>
                  </a:solidFill>
                  <a:latin typeface="Calibri" pitchFamily="34" charset="0"/>
                </a:rPr>
                <a:t>метионин</a:t>
              </a:r>
              <a:r>
                <a:rPr lang="en-US" altLang="ru-RU">
                  <a:solidFill>
                    <a:srgbClr val="CC3300"/>
                  </a:solidFill>
                  <a:latin typeface="Calibri" pitchFamily="34" charset="0"/>
                </a:rPr>
                <a:t>  </a:t>
              </a:r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треонин</a:t>
              </a:r>
              <a:r>
                <a:rPr lang="en-US" altLang="ru-RU">
                  <a:solidFill>
                    <a:srgbClr val="CC3300"/>
                  </a:solidFill>
                  <a:latin typeface="Calibri" pitchFamily="34" charset="0"/>
                </a:rPr>
                <a:t>  </a:t>
              </a:r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лизин</a:t>
              </a:r>
              <a:endParaRPr lang="en-US" altLang="ru-RU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sp>
          <p:nvSpPr>
            <p:cNvPr id="18467" name="Line 16"/>
            <p:cNvSpPr>
              <a:spLocks noChangeShapeType="1"/>
            </p:cNvSpPr>
            <p:nvPr/>
          </p:nvSpPr>
          <p:spPr bwMode="auto">
            <a:xfrm>
              <a:off x="4128" y="1200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68" name="Line 17"/>
            <p:cNvSpPr>
              <a:spLocks noChangeShapeType="1"/>
            </p:cNvSpPr>
            <p:nvPr/>
          </p:nvSpPr>
          <p:spPr bwMode="auto">
            <a:xfrm>
              <a:off x="4368" y="1200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69" name="Line 18"/>
            <p:cNvSpPr>
              <a:spLocks noChangeShapeType="1"/>
            </p:cNvSpPr>
            <p:nvPr/>
          </p:nvSpPr>
          <p:spPr bwMode="auto">
            <a:xfrm flipH="1">
              <a:off x="2976" y="1200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70" name="Line 19"/>
            <p:cNvSpPr>
              <a:spLocks noChangeShapeType="1"/>
            </p:cNvSpPr>
            <p:nvPr/>
          </p:nvSpPr>
          <p:spPr bwMode="auto">
            <a:xfrm>
              <a:off x="4320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71" name="Text Box 20"/>
            <p:cNvSpPr txBox="1">
              <a:spLocks noChangeArrowheads="1"/>
            </p:cNvSpPr>
            <p:nvPr/>
          </p:nvSpPr>
          <p:spPr bwMode="auto">
            <a:xfrm>
              <a:off x="3936" y="2112"/>
              <a:ext cx="7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изолейцин</a:t>
              </a:r>
              <a:endParaRPr lang="en-US" altLang="ru-RU">
                <a:solidFill>
                  <a:srgbClr val="CC33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85800" y="2895600"/>
            <a:ext cx="2762250" cy="1360488"/>
            <a:chOff x="672" y="2448"/>
            <a:chExt cx="1740" cy="857"/>
          </a:xfrm>
        </p:grpSpPr>
        <p:sp>
          <p:nvSpPr>
            <p:cNvPr id="18457" name="Text Box 22"/>
            <p:cNvSpPr txBox="1">
              <a:spLocks noChangeArrowheads="1"/>
            </p:cNvSpPr>
            <p:nvPr/>
          </p:nvSpPr>
          <p:spPr bwMode="auto">
            <a:xfrm>
              <a:off x="1152" y="2448"/>
              <a:ext cx="6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пируват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58" name="Line 23"/>
            <p:cNvSpPr>
              <a:spLocks noChangeShapeType="1"/>
            </p:cNvSpPr>
            <p:nvPr/>
          </p:nvSpPr>
          <p:spPr bwMode="auto">
            <a:xfrm flipH="1">
              <a:off x="1056" y="2688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59" name="Text Box 24"/>
            <p:cNvSpPr txBox="1">
              <a:spLocks noChangeArrowheads="1"/>
            </p:cNvSpPr>
            <p:nvPr/>
          </p:nvSpPr>
          <p:spPr bwMode="auto">
            <a:xfrm>
              <a:off x="672" y="3072"/>
              <a:ext cx="17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аланин</a:t>
              </a:r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	 </a:t>
              </a:r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валин</a:t>
              </a:r>
              <a:r>
                <a:rPr lang="en-US" altLang="ru-RU">
                  <a:solidFill>
                    <a:srgbClr val="CC3300"/>
                  </a:solidFill>
                  <a:latin typeface="Calibri" pitchFamily="34" charset="0"/>
                </a:rPr>
                <a:t>	</a:t>
              </a:r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лейцин</a:t>
              </a:r>
              <a:endParaRPr lang="en-US" altLang="ru-RU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sp>
          <p:nvSpPr>
            <p:cNvPr id="18460" name="Line 25"/>
            <p:cNvSpPr>
              <a:spLocks noChangeShapeType="1"/>
            </p:cNvSpPr>
            <p:nvPr/>
          </p:nvSpPr>
          <p:spPr bwMode="auto">
            <a:xfrm>
              <a:off x="148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61" name="Line 26"/>
            <p:cNvSpPr>
              <a:spLocks noChangeShapeType="1"/>
            </p:cNvSpPr>
            <p:nvPr/>
          </p:nvSpPr>
          <p:spPr bwMode="auto">
            <a:xfrm>
              <a:off x="1728" y="2688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962400" y="3429000"/>
            <a:ext cx="3579813" cy="2198688"/>
            <a:chOff x="2592" y="2736"/>
            <a:chExt cx="2255" cy="1385"/>
          </a:xfrm>
        </p:grpSpPr>
        <p:sp>
          <p:nvSpPr>
            <p:cNvPr id="18450" name="Text Box 28"/>
            <p:cNvSpPr txBox="1">
              <a:spLocks noChangeArrowheads="1"/>
            </p:cNvSpPr>
            <p:nvPr/>
          </p:nvSpPr>
          <p:spPr bwMode="auto">
            <a:xfrm>
              <a:off x="2928" y="2736"/>
              <a:ext cx="13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фосфоенолпируват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51" name="Line 29"/>
            <p:cNvSpPr>
              <a:spLocks noChangeShapeType="1"/>
            </p:cNvSpPr>
            <p:nvPr/>
          </p:nvSpPr>
          <p:spPr bwMode="auto">
            <a:xfrm flipH="1">
              <a:off x="2976" y="29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52" name="Text Box 30"/>
            <p:cNvSpPr txBox="1">
              <a:spLocks noChangeArrowheads="1"/>
            </p:cNvSpPr>
            <p:nvPr/>
          </p:nvSpPr>
          <p:spPr bwMode="auto">
            <a:xfrm>
              <a:off x="2592" y="3408"/>
              <a:ext cx="22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фенилаланин</a:t>
              </a:r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тирозин</a:t>
              </a:r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триптофан</a:t>
              </a:r>
              <a:endParaRPr lang="en-US" altLang="ru-RU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sp>
          <p:nvSpPr>
            <p:cNvPr id="18453" name="Line 31"/>
            <p:cNvSpPr>
              <a:spLocks noChangeShapeType="1"/>
            </p:cNvSpPr>
            <p:nvPr/>
          </p:nvSpPr>
          <p:spPr bwMode="auto">
            <a:xfrm>
              <a:off x="3552" y="2976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54" name="Line 32"/>
            <p:cNvSpPr>
              <a:spLocks noChangeShapeType="1"/>
            </p:cNvSpPr>
            <p:nvPr/>
          </p:nvSpPr>
          <p:spPr bwMode="auto">
            <a:xfrm>
              <a:off x="3792" y="2976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55" name="Line 33"/>
            <p:cNvSpPr>
              <a:spLocks noChangeShapeType="1"/>
            </p:cNvSpPr>
            <p:nvPr/>
          </p:nvSpPr>
          <p:spPr bwMode="auto">
            <a:xfrm>
              <a:off x="3168" y="3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56" name="Text Box 34"/>
            <p:cNvSpPr txBox="1">
              <a:spLocks noChangeArrowheads="1"/>
            </p:cNvSpPr>
            <p:nvPr/>
          </p:nvSpPr>
          <p:spPr bwMode="auto">
            <a:xfrm>
              <a:off x="2784" y="3888"/>
              <a:ext cx="6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тирозин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62000" y="4648200"/>
            <a:ext cx="2355850" cy="1741488"/>
            <a:chOff x="288" y="2928"/>
            <a:chExt cx="1484" cy="1097"/>
          </a:xfrm>
        </p:grpSpPr>
        <p:sp>
          <p:nvSpPr>
            <p:cNvPr id="18443" name="Text Box 36"/>
            <p:cNvSpPr txBox="1">
              <a:spLocks noChangeArrowheads="1"/>
            </p:cNvSpPr>
            <p:nvPr/>
          </p:nvSpPr>
          <p:spPr bwMode="auto">
            <a:xfrm>
              <a:off x="288" y="2928"/>
              <a:ext cx="11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prstClr val="black"/>
                  </a:solidFill>
                  <a:latin typeface="Calibri" pitchFamily="34" charset="0"/>
                </a:rPr>
                <a:t>3-</a:t>
              </a:r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фосфоглицерат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44" name="Text Box 37"/>
            <p:cNvSpPr txBox="1">
              <a:spLocks noChangeArrowheads="1"/>
            </p:cNvSpPr>
            <p:nvPr/>
          </p:nvSpPr>
          <p:spPr bwMode="auto">
            <a:xfrm>
              <a:off x="720" y="3360"/>
              <a:ext cx="4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серин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45" name="Text Box 38"/>
            <p:cNvSpPr txBox="1">
              <a:spLocks noChangeArrowheads="1"/>
            </p:cNvSpPr>
            <p:nvPr/>
          </p:nvSpPr>
          <p:spPr bwMode="auto">
            <a:xfrm>
              <a:off x="336" y="3792"/>
              <a:ext cx="5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глицин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46" name="Text Box 39"/>
            <p:cNvSpPr txBox="1">
              <a:spLocks noChangeArrowheads="1"/>
            </p:cNvSpPr>
            <p:nvPr/>
          </p:nvSpPr>
          <p:spPr bwMode="auto">
            <a:xfrm>
              <a:off x="1152" y="3792"/>
              <a:ext cx="6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цистеин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47" name="Line 40"/>
            <p:cNvSpPr>
              <a:spLocks noChangeShapeType="1"/>
            </p:cNvSpPr>
            <p:nvPr/>
          </p:nvSpPr>
          <p:spPr bwMode="auto">
            <a:xfrm>
              <a:off x="960" y="3120"/>
              <a:ext cx="10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8" name="Line 41"/>
            <p:cNvSpPr>
              <a:spLocks noChangeShapeType="1"/>
            </p:cNvSpPr>
            <p:nvPr/>
          </p:nvSpPr>
          <p:spPr bwMode="auto">
            <a:xfrm flipH="1">
              <a:off x="672" y="360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9" name="Line 42"/>
            <p:cNvSpPr>
              <a:spLocks noChangeShapeType="1"/>
            </p:cNvSpPr>
            <p:nvPr/>
          </p:nvSpPr>
          <p:spPr bwMode="auto">
            <a:xfrm>
              <a:off x="1152" y="36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324600" y="5257800"/>
            <a:ext cx="1935163" cy="1055688"/>
            <a:chOff x="3974" y="3623"/>
            <a:chExt cx="1219" cy="665"/>
          </a:xfrm>
        </p:grpSpPr>
        <p:sp>
          <p:nvSpPr>
            <p:cNvPr id="18440" name="Text Box 44"/>
            <p:cNvSpPr txBox="1">
              <a:spLocks noChangeArrowheads="1"/>
            </p:cNvSpPr>
            <p:nvPr/>
          </p:nvSpPr>
          <p:spPr bwMode="auto">
            <a:xfrm>
              <a:off x="4022" y="3623"/>
              <a:ext cx="11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prstClr val="black"/>
                  </a:solidFill>
                  <a:latin typeface="Calibri" pitchFamily="34" charset="0"/>
                </a:rPr>
                <a:t>Рибозо-5-фосфат</a:t>
              </a:r>
              <a:endParaRPr lang="en-US" altLang="ru-RU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41" name="Text Box 45"/>
            <p:cNvSpPr txBox="1">
              <a:spLocks noChangeArrowheads="1"/>
            </p:cNvSpPr>
            <p:nvPr/>
          </p:nvSpPr>
          <p:spPr bwMode="auto">
            <a:xfrm>
              <a:off x="3974" y="4055"/>
              <a:ext cx="6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CC3300"/>
                  </a:solidFill>
                  <a:latin typeface="Calibri" pitchFamily="34" charset="0"/>
                </a:rPr>
                <a:t>гистидин</a:t>
              </a:r>
              <a:endParaRPr lang="en-US" altLang="ru-RU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sp>
          <p:nvSpPr>
            <p:cNvPr id="18442" name="Line 46"/>
            <p:cNvSpPr>
              <a:spLocks noChangeShapeType="1"/>
            </p:cNvSpPr>
            <p:nvPr/>
          </p:nvSpPr>
          <p:spPr bwMode="auto">
            <a:xfrm>
              <a:off x="4320" y="38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608" y="0"/>
            <a:ext cx="9128392" cy="7778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400" b="1" dirty="0" smtClean="0">
                <a:solidFill>
                  <a:srgbClr val="FF0000"/>
                </a:solidFill>
              </a:rPr>
              <a:t>Углеводы и жиры в интеграции метаболизма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9147215" cy="9998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dirty="0" smtClean="0">
                <a:solidFill>
                  <a:srgbClr val="7030A0"/>
                </a:solidFill>
              </a:rPr>
              <a:t>Ацетил-</a:t>
            </a:r>
            <a:r>
              <a:rPr lang="ru-RU" altLang="ru-RU" sz="3600" dirty="0" err="1" smtClean="0">
                <a:solidFill>
                  <a:srgbClr val="7030A0"/>
                </a:solidFill>
              </a:rPr>
              <a:t>КоА</a:t>
            </a:r>
            <a:r>
              <a:rPr lang="ru-RU" altLang="ru-RU" sz="3600" dirty="0" smtClean="0">
                <a:solidFill>
                  <a:srgbClr val="7030A0"/>
                </a:solidFill>
              </a:rPr>
              <a:t> служит пусковым субстратом для синтеза жирных кислот и для ЦТК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1772816"/>
            <a:ext cx="4427984" cy="50851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Основной путь превращения углеводов </a:t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smtClean="0">
                <a:solidFill>
                  <a:srgbClr val="FF0000"/>
                </a:solidFill>
              </a:rPr>
              <a:t>в жиры – образование высших жирных кислот из ацетил-</a:t>
            </a:r>
            <a:r>
              <a:rPr lang="ru-RU" sz="2600" b="1" dirty="0" err="1" smtClean="0">
                <a:solidFill>
                  <a:srgbClr val="FF0000"/>
                </a:solidFill>
              </a:rPr>
              <a:t>КоА</a:t>
            </a:r>
            <a:r>
              <a:rPr lang="ru-RU" sz="2600" b="1" dirty="0" smtClean="0">
                <a:solidFill>
                  <a:srgbClr val="FF0000"/>
                </a:solidFill>
              </a:rPr>
              <a:t>  (через </a:t>
            </a:r>
            <a:r>
              <a:rPr lang="ru-RU" sz="2600" b="1" dirty="0" err="1" smtClean="0">
                <a:solidFill>
                  <a:srgbClr val="FF0000"/>
                </a:solidFill>
              </a:rPr>
              <a:t>пируват</a:t>
            </a:r>
            <a:r>
              <a:rPr lang="ru-RU" sz="2600" b="1" dirty="0" smtClean="0">
                <a:solidFill>
                  <a:srgbClr val="FF0000"/>
                </a:solidFill>
              </a:rPr>
              <a:t>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Эта реакция (</a:t>
            </a:r>
            <a:r>
              <a:rPr lang="ru-RU" sz="2600" b="1" dirty="0" err="1" smtClean="0">
                <a:solidFill>
                  <a:srgbClr val="FF0000"/>
                </a:solidFill>
              </a:rPr>
              <a:t>пируват</a:t>
            </a:r>
            <a:r>
              <a:rPr lang="ru-RU" sz="2600" b="1" dirty="0" smtClean="0">
                <a:solidFill>
                  <a:srgbClr val="FF0000"/>
                </a:solidFill>
              </a:rPr>
              <a:t> – ацетил-</a:t>
            </a:r>
            <a:r>
              <a:rPr lang="ru-RU" sz="2600" b="1" dirty="0" err="1" smtClean="0">
                <a:solidFill>
                  <a:srgbClr val="FF0000"/>
                </a:solidFill>
              </a:rPr>
              <a:t>КоА</a:t>
            </a:r>
            <a:r>
              <a:rPr lang="ru-RU" sz="2600" b="1" dirty="0" smtClean="0">
                <a:solidFill>
                  <a:srgbClr val="FF0000"/>
                </a:solidFill>
              </a:rPr>
              <a:t>) практически необратима, поэтому </a:t>
            </a:r>
            <a:r>
              <a:rPr lang="ru-RU" sz="2600" b="1" dirty="0" smtClean="0">
                <a:solidFill>
                  <a:srgbClr val="002060"/>
                </a:solidFill>
              </a:rPr>
              <a:t>образования углеводов из высших жирных кислот почти не происходит.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</p:txBody>
      </p:sp>
      <p:sp>
        <p:nvSpPr>
          <p:cNvPr id="19461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1844824"/>
            <a:ext cx="4968552" cy="501317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Синтез углеводов из жиров может происходить только из глицерина.</a:t>
            </a:r>
          </a:p>
          <a:p>
            <a:pPr eaLnBrk="1" hangingPunct="1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НО в обычных условиях реакция протекает в обратную сторону, т.е.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FF0000"/>
                </a:solidFill>
              </a:rPr>
              <a:t>в сторону синтеза жиров </a:t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r>
              <a:rPr lang="ru-RU" altLang="ru-RU" sz="2800" b="1" dirty="0" smtClean="0">
                <a:solidFill>
                  <a:srgbClr val="FF0000"/>
                </a:solidFill>
              </a:rPr>
              <a:t>из глицерина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, образующегося при окислении углеводов.</a:t>
            </a: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184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4" descr="pyruva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6632"/>
            <a:ext cx="8607514" cy="6480720"/>
          </a:xfrm>
        </p:spPr>
      </p:pic>
    </p:spTree>
    <p:extLst>
      <p:ext uri="{BB962C8B-B14F-4D97-AF65-F5344CB8AC3E}">
        <p14:creationId xmlns:p14="http://schemas.microsoft.com/office/powerpoint/2010/main" val="31044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904656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</a:rPr>
              <a:t>У млекопитающих весь ацетил-КоА, поступающий в ЦТК, конвертируется в СО</a:t>
            </a:r>
            <a:r>
              <a:rPr lang="ru-RU" altLang="ru-RU" sz="3600" b="1" baseline="-25000" smtClean="0">
                <a:solidFill>
                  <a:srgbClr val="002060"/>
                </a:solidFill>
              </a:rPr>
              <a:t>2</a:t>
            </a:r>
            <a:r>
              <a:rPr lang="ru-RU" altLang="ru-RU" sz="3600" b="1" smtClean="0">
                <a:solidFill>
                  <a:srgbClr val="002060"/>
                </a:solidFill>
              </a:rPr>
              <a:t>, и невозможно использовать ацетил-КоА для продукции пирувата.</a:t>
            </a:r>
          </a:p>
          <a:p>
            <a:pPr eaLnBrk="1" hangingPunct="1"/>
            <a:endParaRPr lang="ru-RU" altLang="ru-RU" sz="3600" b="1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</a:rPr>
              <a:t>Поэтому </a:t>
            </a:r>
            <a:r>
              <a:rPr lang="ru-RU" altLang="ru-RU" sz="3600" b="1" smtClean="0">
                <a:solidFill>
                  <a:srgbClr val="FF0000"/>
                </a:solidFill>
              </a:rPr>
              <a:t>липиды и жирные кислоты не являются субстратом для глюконеогенеза </a:t>
            </a:r>
            <a:r>
              <a:rPr lang="ru-RU" altLang="ru-RU" sz="3600" b="1" smtClean="0">
                <a:solidFill>
                  <a:srgbClr val="002060"/>
                </a:solidFill>
              </a:rPr>
              <a:t>у млекопитающих.</a:t>
            </a:r>
          </a:p>
        </p:txBody>
      </p:sp>
    </p:spTree>
    <p:extLst>
      <p:ext uri="{BB962C8B-B14F-4D97-AF65-F5344CB8AC3E}">
        <p14:creationId xmlns:p14="http://schemas.microsoft.com/office/powerpoint/2010/main" val="10524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82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/>
              <a:t>Цикл молочной кислоты (цикл Кори) и глюкозо-аланиновый цикл</a:t>
            </a:r>
            <a:endParaRPr lang="ru-RU" altLang="ru-RU" sz="32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3098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870" y="632927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humbio.ru/humbio/biochem/images/bhc22-6.gif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-214313"/>
            <a:ext cx="7772400" cy="1143001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2"/>
                </a:solidFill>
              </a:rPr>
              <a:t>План лекции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0080"/>
            <a:ext cx="9144000" cy="5949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altLang="ru-RU" sz="3500" b="1" dirty="0" smtClean="0"/>
              <a:t>Актуальность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endParaRPr lang="ru-RU" altLang="ru-RU" sz="2600" dirty="0" smtClean="0"/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altLang="ru-RU" dirty="0"/>
              <a:t>Взаимосвязь обменов веществ.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altLang="ru-RU" dirty="0"/>
              <a:t>Принципы интеграции </a:t>
            </a:r>
            <a:r>
              <a:rPr lang="ru-RU" altLang="ru-RU" dirty="0" smtClean="0"/>
              <a:t>метаболизма.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altLang="ru-RU" dirty="0" smtClean="0"/>
              <a:t>Специализация </a:t>
            </a:r>
            <a:r>
              <a:rPr lang="ru-RU" altLang="ru-RU" dirty="0"/>
              <a:t>и </a:t>
            </a:r>
            <a:r>
              <a:rPr lang="ru-RU" altLang="ru-RU" dirty="0" err="1"/>
              <a:t>компартментализация</a:t>
            </a:r>
            <a:r>
              <a:rPr lang="ru-RU" altLang="ru-RU" dirty="0"/>
              <a:t> метаболизма. </a:t>
            </a:r>
            <a:endParaRPr lang="ru-RU" altLang="ru-RU" dirty="0" smtClean="0"/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altLang="ru-RU" dirty="0" smtClean="0"/>
              <a:t>Ключевые </a:t>
            </a:r>
            <a:r>
              <a:rPr lang="ru-RU" altLang="ru-RU" dirty="0"/>
              <a:t>события в интеграции метаболизма.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endParaRPr lang="ru-RU" altLang="ru-RU" sz="2600" dirty="0"/>
          </a:p>
          <a:p>
            <a:pPr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altLang="ru-RU" sz="3500" b="1" dirty="0" smtClean="0"/>
              <a:t> Заключение 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643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22625" y="188913"/>
            <a:ext cx="8697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Взаимосвязь между углеводным и липидным обменом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187450" y="765175"/>
            <a:ext cx="179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prstClr val="black"/>
                </a:solidFill>
              </a:rPr>
              <a:t>Углеводы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29317" y="1867045"/>
            <a:ext cx="2131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prstClr val="black"/>
                </a:solidFill>
              </a:rPr>
              <a:t>Глюкозо-6-Ф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741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ГНГ</a:t>
            </a:r>
            <a:r>
              <a:rPr lang="ru-RU" altLang="ru-RU">
                <a:solidFill>
                  <a:prstClr val="black"/>
                </a:solidFill>
              </a:rPr>
              <a:t>   </a:t>
            </a:r>
            <a:endParaRPr lang="ru-RU" altLang="ru-RU">
              <a:solidFill>
                <a:srgbClr val="0000FF"/>
              </a:solidFill>
            </a:endParaRPr>
          </a:p>
          <a:p>
            <a:pPr eaLnBrk="1" hangingPunct="1"/>
            <a:endParaRPr lang="ru-RU" altLang="ru-RU">
              <a:solidFill>
                <a:srgbClr val="0000FF"/>
              </a:solidFill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712912" y="2859954"/>
            <a:ext cx="842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prstClr val="black"/>
                </a:solidFill>
              </a:rPr>
              <a:t>ДОАФ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692275" y="3933825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Пируват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476375" y="5132388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АцетилКоА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3563938" y="1484313"/>
            <a:ext cx="687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ПФП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4595740" y="2447203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НАДФН</a:t>
            </a:r>
            <a:r>
              <a:rPr lang="ru-RU" altLang="ru-RU" baseline="-25000">
                <a:solidFill>
                  <a:prstClr val="black"/>
                </a:solidFill>
              </a:rPr>
              <a:t>2</a:t>
            </a: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5435600" y="2755900"/>
            <a:ext cx="132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Глицерин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6877050" y="981075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prstClr val="black"/>
                </a:solidFill>
              </a:rPr>
              <a:t>Липиды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7308850" y="1747838"/>
            <a:ext cx="1903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Триглицериды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5219700" y="4623089"/>
            <a:ext cx="215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1800" dirty="0">
                <a:solidFill>
                  <a:prstClr val="black"/>
                </a:solidFill>
                <a:cs typeface="Arial" charset="0"/>
              </a:rPr>
              <a:t>α</a:t>
            </a:r>
            <a:r>
              <a:rPr lang="ru-RU" altLang="ru-RU" sz="1800" dirty="0">
                <a:solidFill>
                  <a:prstClr val="black"/>
                </a:solidFill>
                <a:cs typeface="Arial" charset="0"/>
              </a:rPr>
              <a:t>-глицерофосфат</a:t>
            </a:r>
            <a:endParaRPr lang="el-GR" altLang="ru-RU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3203575" y="5661025"/>
            <a:ext cx="332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>
                <a:solidFill>
                  <a:srgbClr val="0000CC"/>
                </a:solidFill>
                <a:cs typeface="Arial" charset="0"/>
              </a:rPr>
              <a:t>β</a:t>
            </a:r>
            <a:r>
              <a:rPr lang="ru-RU" altLang="ru-RU">
                <a:solidFill>
                  <a:srgbClr val="0000CC"/>
                </a:solidFill>
                <a:cs typeface="Arial" charset="0"/>
              </a:rPr>
              <a:t> – окисление жирных кислот</a:t>
            </a:r>
            <a:endParaRPr lang="el-GR" altLang="ru-RU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2051050" y="1341438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>
            <a:off x="2266950" y="22050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2268538" y="3286125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2268538" y="4365625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>
            <a:off x="2413000" y="6092825"/>
            <a:ext cx="597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 flipV="1">
            <a:off x="2413000" y="55165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7415213" y="2636838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Жирные к-ты</a:t>
            </a:r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2555875" y="1916113"/>
            <a:ext cx="2374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2" name="Line 24"/>
          <p:cNvSpPr>
            <a:spLocks noChangeShapeType="1"/>
          </p:cNvSpPr>
          <p:nvPr/>
        </p:nvSpPr>
        <p:spPr bwMode="auto">
          <a:xfrm flipV="1">
            <a:off x="8388350" y="3141663"/>
            <a:ext cx="0" cy="2951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>
            <a:off x="6156325" y="314166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4" name="Line 26"/>
          <p:cNvSpPr>
            <a:spLocks noChangeShapeType="1"/>
          </p:cNvSpPr>
          <p:nvPr/>
        </p:nvSpPr>
        <p:spPr bwMode="auto">
          <a:xfrm flipV="1">
            <a:off x="6516688" y="2133600"/>
            <a:ext cx="792162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5148263" y="5084763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 flipV="1">
            <a:off x="7308850" y="3213100"/>
            <a:ext cx="863600" cy="187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>
            <a:off x="5148263" y="2924175"/>
            <a:ext cx="0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>
            <a:off x="2555875" y="3213100"/>
            <a:ext cx="2376488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 flipH="1" flipV="1">
            <a:off x="2627313" y="3141663"/>
            <a:ext cx="2376487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>
            <a:off x="2051050" y="22050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>
            <a:off x="3995738" y="1989138"/>
            <a:ext cx="11525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2411413" y="2347913"/>
            <a:ext cx="1160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Гликолиз</a:t>
            </a:r>
          </a:p>
        </p:txBody>
      </p:sp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4932363" y="1700213"/>
            <a:ext cx="1404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Рибозо-5-Ф</a:t>
            </a:r>
          </a:p>
        </p:txBody>
      </p:sp>
      <p:sp>
        <p:nvSpPr>
          <p:cNvPr id="114724" name="Text Box 36"/>
          <p:cNvSpPr txBox="1">
            <a:spLocks noChangeArrowheads="1"/>
          </p:cNvSpPr>
          <p:nvPr/>
        </p:nvSpPr>
        <p:spPr bwMode="auto">
          <a:xfrm>
            <a:off x="5101431" y="5012482"/>
            <a:ext cx="2109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CC"/>
                </a:solidFill>
              </a:rPr>
              <a:t>синтез жирных к-т</a:t>
            </a:r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8172450" y="21336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26" name="Rectangle 38"/>
          <p:cNvSpPr>
            <a:spLocks noChangeArrowheads="1"/>
          </p:cNvSpPr>
          <p:nvPr/>
        </p:nvSpPr>
        <p:spPr bwMode="auto">
          <a:xfrm>
            <a:off x="1258888" y="836613"/>
            <a:ext cx="1657350" cy="4318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4727" name="Rectangle 39"/>
          <p:cNvSpPr>
            <a:spLocks noChangeArrowheads="1"/>
          </p:cNvSpPr>
          <p:nvPr/>
        </p:nvSpPr>
        <p:spPr bwMode="auto">
          <a:xfrm>
            <a:off x="6948488" y="1052513"/>
            <a:ext cx="13684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V="1">
            <a:off x="2843212" y="5195838"/>
            <a:ext cx="2160588" cy="1833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50500"/>
          </a:xfrm>
        </p:spPr>
        <p:txBody>
          <a:bodyPr>
            <a:normAutofit fontScale="90000"/>
          </a:bodyPr>
          <a:lstStyle/>
          <a:p>
            <a:r>
              <a:rPr lang="ru-RU" smtClean="0"/>
              <a:t>«Трехколесный велосипед» Кребса</a:t>
            </a:r>
            <a:endParaRPr lang="ru-RU"/>
          </a:p>
        </p:txBody>
      </p:sp>
      <p:pic>
        <p:nvPicPr>
          <p:cNvPr id="15363" name="Picture 3" descr="E:\01\Цикл Кребса\UreaCycInterac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 bwMode="auto">
          <a:xfrm>
            <a:off x="395536" y="655157"/>
            <a:ext cx="8208912" cy="61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14557" y="104775"/>
            <a:ext cx="864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Взаимосвязь между белковым и углеводным обменом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Белки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Аланин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827088" y="3644900"/>
            <a:ext cx="1274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Аспартат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23850" y="5661025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Глутамат</a:t>
            </a: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1476375" y="17732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1187450" y="1700213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827088" y="1700213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563938" y="2106613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Пируват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1835150" y="1700213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Переаминирование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4932363" y="2492375"/>
            <a:ext cx="1160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Гликолиз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5364163" y="1844675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ГНГ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7092950" y="2997200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ГНГ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6948488" y="1123950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Углеводы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2064044" y="3374548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err="1">
                <a:solidFill>
                  <a:srgbClr val="0000CC"/>
                </a:solidFill>
              </a:rPr>
              <a:t>Переаминирование</a:t>
            </a:r>
            <a:endParaRPr lang="ru-RU" altLang="ru-RU" dirty="0">
              <a:solidFill>
                <a:srgbClr val="0000CC"/>
              </a:solidFill>
            </a:endParaRP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1835150" y="5949950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Переаминирование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4787900" y="3621088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Оксалоацетат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5148263" y="4508500"/>
            <a:ext cx="153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Цикл Кребса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4643438" y="5589588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2000">
                <a:solidFill>
                  <a:prstClr val="black"/>
                </a:solidFill>
                <a:cs typeface="Arial" charset="0"/>
              </a:rPr>
              <a:t>α</a:t>
            </a:r>
            <a:r>
              <a:rPr lang="ru-RU" altLang="ru-RU" sz="2000">
                <a:solidFill>
                  <a:prstClr val="black"/>
                </a:solidFill>
                <a:cs typeface="Arial" charset="0"/>
              </a:rPr>
              <a:t>-кетоглутарат</a:t>
            </a:r>
            <a:endParaRPr lang="el-GR" altLang="ru-RU" sz="2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>
            <a:off x="4716463" y="227647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 flipH="1">
            <a:off x="4643438" y="2420938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35" name="Line 23"/>
          <p:cNvSpPr>
            <a:spLocks noChangeShapeType="1"/>
          </p:cNvSpPr>
          <p:nvPr/>
        </p:nvSpPr>
        <p:spPr bwMode="auto">
          <a:xfrm flipH="1">
            <a:off x="2195513" y="2347913"/>
            <a:ext cx="14398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36" name="Line 24"/>
          <p:cNvSpPr>
            <a:spLocks noChangeShapeType="1"/>
          </p:cNvSpPr>
          <p:nvPr/>
        </p:nvSpPr>
        <p:spPr bwMode="auto">
          <a:xfrm flipV="1">
            <a:off x="1908175" y="2060575"/>
            <a:ext cx="14287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37" name="Line 25"/>
          <p:cNvSpPr>
            <a:spLocks noChangeShapeType="1"/>
          </p:cNvSpPr>
          <p:nvPr/>
        </p:nvSpPr>
        <p:spPr bwMode="auto">
          <a:xfrm>
            <a:off x="3851275" y="2060575"/>
            <a:ext cx="14446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38" name="Line 26"/>
          <p:cNvSpPr>
            <a:spLocks noChangeShapeType="1"/>
          </p:cNvSpPr>
          <p:nvPr/>
        </p:nvSpPr>
        <p:spPr bwMode="auto">
          <a:xfrm>
            <a:off x="2051050" y="386080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39" name="Line 27"/>
          <p:cNvSpPr>
            <a:spLocks noChangeShapeType="1"/>
          </p:cNvSpPr>
          <p:nvPr/>
        </p:nvSpPr>
        <p:spPr bwMode="auto">
          <a:xfrm flipH="1" flipV="1">
            <a:off x="1979613" y="3932238"/>
            <a:ext cx="28082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40" name="Line 28"/>
          <p:cNvSpPr>
            <a:spLocks noChangeShapeType="1"/>
          </p:cNvSpPr>
          <p:nvPr/>
        </p:nvSpPr>
        <p:spPr bwMode="auto">
          <a:xfrm flipV="1">
            <a:off x="6516688" y="2492375"/>
            <a:ext cx="86360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41" name="Line 29"/>
          <p:cNvSpPr>
            <a:spLocks noChangeShapeType="1"/>
          </p:cNvSpPr>
          <p:nvPr/>
        </p:nvSpPr>
        <p:spPr bwMode="auto">
          <a:xfrm flipH="1">
            <a:off x="1547813" y="5876925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42" name="Line 30"/>
          <p:cNvSpPr>
            <a:spLocks noChangeShapeType="1"/>
          </p:cNvSpPr>
          <p:nvPr/>
        </p:nvSpPr>
        <p:spPr bwMode="auto">
          <a:xfrm flipV="1">
            <a:off x="4716463" y="6011718"/>
            <a:ext cx="792163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43" name="Line 31"/>
          <p:cNvSpPr>
            <a:spLocks noChangeShapeType="1"/>
          </p:cNvSpPr>
          <p:nvPr/>
        </p:nvSpPr>
        <p:spPr bwMode="auto">
          <a:xfrm>
            <a:off x="1258888" y="6021388"/>
            <a:ext cx="64928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44" name="AutoShape 32"/>
          <p:cNvSpPr>
            <a:spLocks noChangeArrowheads="1"/>
          </p:cNvSpPr>
          <p:nvPr/>
        </p:nvSpPr>
        <p:spPr bwMode="auto">
          <a:xfrm rot="-5532642">
            <a:off x="4390232" y="4258469"/>
            <a:ext cx="1225550" cy="1150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092" y="10511"/>
                </a:moveTo>
                <a:cubicBezTo>
                  <a:pt x="20937" y="4939"/>
                  <a:pt x="16374" y="503"/>
                  <a:pt x="10800" y="503"/>
                </a:cubicBezTo>
                <a:cubicBezTo>
                  <a:pt x="5113" y="503"/>
                  <a:pt x="503" y="5113"/>
                  <a:pt x="503" y="10800"/>
                </a:cubicBezTo>
                <a:cubicBezTo>
                  <a:pt x="502" y="10861"/>
                  <a:pt x="503" y="10923"/>
                  <a:pt x="504" y="10984"/>
                </a:cubicBezTo>
                <a:lnTo>
                  <a:pt x="1" y="10994"/>
                </a:lnTo>
                <a:cubicBezTo>
                  <a:pt x="0" y="10929"/>
                  <a:pt x="0" y="108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647" y="-1"/>
                  <a:pt x="21432" y="4653"/>
                  <a:pt x="21595" y="10497"/>
                </a:cubicBezTo>
                <a:lnTo>
                  <a:pt x="24294" y="10422"/>
                </a:lnTo>
                <a:lnTo>
                  <a:pt x="21427" y="13454"/>
                </a:lnTo>
                <a:lnTo>
                  <a:pt x="18394" y="10587"/>
                </a:lnTo>
                <a:lnTo>
                  <a:pt x="21092" y="10511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5745" name="AutoShape 33"/>
          <p:cNvSpPr>
            <a:spLocks noChangeArrowheads="1"/>
          </p:cNvSpPr>
          <p:nvPr/>
        </p:nvSpPr>
        <p:spPr bwMode="auto">
          <a:xfrm rot="5400000">
            <a:off x="6047581" y="4114007"/>
            <a:ext cx="1298575" cy="12239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092" y="10511"/>
                </a:moveTo>
                <a:cubicBezTo>
                  <a:pt x="20937" y="4939"/>
                  <a:pt x="16374" y="503"/>
                  <a:pt x="10800" y="503"/>
                </a:cubicBezTo>
                <a:cubicBezTo>
                  <a:pt x="5113" y="503"/>
                  <a:pt x="503" y="5113"/>
                  <a:pt x="503" y="10800"/>
                </a:cubicBezTo>
                <a:cubicBezTo>
                  <a:pt x="502" y="10861"/>
                  <a:pt x="503" y="10923"/>
                  <a:pt x="504" y="10984"/>
                </a:cubicBezTo>
                <a:lnTo>
                  <a:pt x="1" y="10994"/>
                </a:lnTo>
                <a:cubicBezTo>
                  <a:pt x="0" y="10929"/>
                  <a:pt x="0" y="108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647" y="-1"/>
                  <a:pt x="21432" y="4653"/>
                  <a:pt x="21595" y="10497"/>
                </a:cubicBezTo>
                <a:lnTo>
                  <a:pt x="24294" y="10422"/>
                </a:lnTo>
                <a:lnTo>
                  <a:pt x="21427" y="13454"/>
                </a:lnTo>
                <a:lnTo>
                  <a:pt x="18394" y="10587"/>
                </a:lnTo>
                <a:lnTo>
                  <a:pt x="21092" y="10511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5746" name="Line 34"/>
          <p:cNvSpPr>
            <a:spLocks noChangeShapeType="1"/>
          </p:cNvSpPr>
          <p:nvPr/>
        </p:nvSpPr>
        <p:spPr bwMode="auto">
          <a:xfrm flipV="1">
            <a:off x="7524750" y="16287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6877050" y="2133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Глюкозо-6-Ф</a:t>
            </a:r>
          </a:p>
        </p:txBody>
      </p:sp>
      <p:sp>
        <p:nvSpPr>
          <p:cNvPr id="115748" name="Rectangle 36"/>
          <p:cNvSpPr>
            <a:spLocks noChangeArrowheads="1"/>
          </p:cNvSpPr>
          <p:nvPr/>
        </p:nvSpPr>
        <p:spPr bwMode="auto">
          <a:xfrm>
            <a:off x="611188" y="1268413"/>
            <a:ext cx="1008062" cy="3603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>
            <a:off x="6948488" y="1196975"/>
            <a:ext cx="1511300" cy="3603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02397" y="136665"/>
            <a:ext cx="837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Взаимосвязь между белковым и липидным обменом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Белки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Аминокислоты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708400" y="2325688"/>
            <a:ext cx="1490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Кетогенные</a:t>
            </a:r>
          </a:p>
          <a:p>
            <a:pPr eaLnBrk="1" hangingPunct="1"/>
            <a:endParaRPr lang="ru-RU" altLang="ru-RU">
              <a:solidFill>
                <a:srgbClr val="0000CC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Смешанные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7235825" y="134143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Липиды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372225" y="1844675"/>
            <a:ext cx="247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prstClr val="black"/>
                </a:solidFill>
              </a:rPr>
              <a:t>Кетоновые тела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7092950" y="3187700"/>
            <a:ext cx="1903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Триглицериды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1187450" y="3910013"/>
            <a:ext cx="15525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Гликогенные</a:t>
            </a:r>
          </a:p>
          <a:p>
            <a:pPr eaLnBrk="1" hangingPunct="1"/>
            <a:endParaRPr lang="ru-RU" altLang="ru-RU">
              <a:solidFill>
                <a:srgbClr val="0000CC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CC"/>
                </a:solidFill>
              </a:rPr>
              <a:t>Смешанные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211638" y="5059363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Сфингозин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250825" y="5995988"/>
            <a:ext cx="92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Холин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2555875" y="5995988"/>
            <a:ext cx="189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Фосфолипиды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5219700" y="5995988"/>
            <a:ext cx="176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Гликолипиды</a:t>
            </a: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2051050" y="2781300"/>
            <a:ext cx="597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2051050" y="23495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116013" y="2349500"/>
            <a:ext cx="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1116013" y="4365625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5219700" y="4437063"/>
            <a:ext cx="2592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 flipV="1">
            <a:off x="7812088" y="36449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 flipV="1">
            <a:off x="8027988" y="22764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611188" y="2420938"/>
            <a:ext cx="0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684213" y="54451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3995936" y="5300663"/>
            <a:ext cx="2887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>
            <a:off x="1187450" y="623728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 flipH="1">
            <a:off x="3779838" y="5445125"/>
            <a:ext cx="6477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5148263" y="5445125"/>
            <a:ext cx="50323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179388" y="5059363"/>
            <a:ext cx="318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prstClr val="black"/>
                </a:solidFill>
              </a:rPr>
              <a:t>Серин</a:t>
            </a:r>
            <a:r>
              <a:rPr lang="ru-RU" altLang="ru-RU">
                <a:solidFill>
                  <a:prstClr val="black"/>
                </a:solidFill>
              </a:rPr>
              <a:t> + С</a:t>
            </a:r>
            <a:r>
              <a:rPr lang="ru-RU" altLang="ru-RU" baseline="-25000">
                <a:solidFill>
                  <a:prstClr val="black"/>
                </a:solidFill>
              </a:rPr>
              <a:t>16 </a:t>
            </a:r>
            <a:r>
              <a:rPr lang="ru-RU" altLang="ru-RU">
                <a:solidFill>
                  <a:prstClr val="black"/>
                </a:solidFill>
              </a:rPr>
              <a:t>(Пальмит. к-та)</a:t>
            </a:r>
          </a:p>
        </p:txBody>
      </p:sp>
      <p:sp>
        <p:nvSpPr>
          <p:cNvPr id="116764" name="Text Box 28"/>
          <p:cNvSpPr txBox="1">
            <a:spLocks noChangeArrowheads="1"/>
          </p:cNvSpPr>
          <p:nvPr/>
        </p:nvSpPr>
        <p:spPr bwMode="auto">
          <a:xfrm>
            <a:off x="3419475" y="4221163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prstClr val="black"/>
                </a:solidFill>
              </a:rPr>
              <a:t>Глюкозо-6-Ф</a:t>
            </a: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539750" y="1412875"/>
            <a:ext cx="1008063" cy="3603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6766" name="Rectangle 30"/>
          <p:cNvSpPr>
            <a:spLocks noChangeArrowheads="1"/>
          </p:cNvSpPr>
          <p:nvPr/>
        </p:nvSpPr>
        <p:spPr bwMode="auto">
          <a:xfrm>
            <a:off x="7235825" y="1412875"/>
            <a:ext cx="1296988" cy="3603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Взаимосвязь обмена нуклеиновых кислот с другими видами обменов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3" b="18819"/>
          <a:stretch/>
        </p:blipFill>
        <p:spPr bwMode="auto">
          <a:xfrm>
            <a:off x="0" y="1143000"/>
            <a:ext cx="9166547" cy="430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8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Взаимосвязь белков, жиров и углеводов</a:t>
            </a:r>
          </a:p>
        </p:txBody>
      </p:sp>
      <p:pic>
        <p:nvPicPr>
          <p:cNvPr id="57347" name="Рисунок 160" descr="http://www.xumuk.ru/biologhim/bio/img121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" y="468497"/>
            <a:ext cx="9127406" cy="6381328"/>
          </a:xfrm>
          <a:noFill/>
        </p:spPr>
      </p:pic>
    </p:spTree>
    <p:extLst>
      <p:ext uri="{BB962C8B-B14F-4D97-AF65-F5344CB8AC3E}">
        <p14:creationId xmlns:p14="http://schemas.microsoft.com/office/powerpoint/2010/main" val="2092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Интеграция метаболизма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Наличие общих промежуточных продуктов в большей части метаболических путей (</a:t>
            </a:r>
            <a:r>
              <a:rPr lang="ru-RU" sz="2400" b="1" i="1" dirty="0" smtClean="0">
                <a:solidFill>
                  <a:srgbClr val="C00000"/>
                </a:solidFill>
              </a:rPr>
              <a:t>Г-6-Ф,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пируват</a:t>
            </a:r>
            <a:r>
              <a:rPr lang="ru-RU" sz="2400" b="1" i="1" dirty="0" smtClean="0">
                <a:solidFill>
                  <a:srgbClr val="C00000"/>
                </a:solidFill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ацетил-КоА</a:t>
            </a:r>
            <a:r>
              <a:rPr lang="ru-RU" sz="2400" b="1" dirty="0" smtClean="0">
                <a:solidFill>
                  <a:srgbClr val="002060"/>
                </a:solidFill>
              </a:rPr>
              <a:t>) и возможность взаимопревращений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Использование общих коферментов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Наличие общего пути катаболизма и единой системы освобождения и использования энергии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Наличие сходных механизмов регуляции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27652" name="Содержимое 4" descr="intermetabfig1_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19969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Общие промежуточные продукты метаболизма</a:t>
            </a:r>
          </a:p>
        </p:txBody>
      </p:sp>
      <p:pic>
        <p:nvPicPr>
          <p:cNvPr id="28675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2957512" cy="2520950"/>
          </a:xfrm>
        </p:spPr>
      </p:pic>
      <p:pic>
        <p:nvPicPr>
          <p:cNvPr id="28676" name="Рисунок 4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1970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5" descr="imagesCAU2XT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28813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6" descr="pyruvate-to-acyl-co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08500"/>
            <a:ext cx="36226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7" descr="untitled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36004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Взаимопревращения промежуточных метаболитов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24638-3E9E-43DF-A239-4455457F7E0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8306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46847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Пути образования глюкозо-6-фосфата</a:t>
            </a:r>
            <a:r>
              <a:rPr lang="ru-RU" altLang="ru-RU" sz="3200" dirty="0" smtClean="0"/>
              <a:t> </a:t>
            </a: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0" y="3290254"/>
            <a:ext cx="1863184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3372461" y="1058232"/>
            <a:ext cx="2339881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3414385" y="5444951"/>
            <a:ext cx="2339881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7056655" y="3362014"/>
            <a:ext cx="2087345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053019" y="3650617"/>
            <a:ext cx="2701247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82335" y="3753992"/>
            <a:ext cx="2885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u="sng" dirty="0" err="1" smtClean="0">
                <a:solidFill>
                  <a:prstClr val="black"/>
                </a:solidFill>
              </a:rPr>
              <a:t>Глюкозо</a:t>
            </a:r>
            <a:r>
              <a:rPr lang="ru-RU" altLang="ru-RU" sz="2000" u="sng" dirty="0" smtClean="0">
                <a:solidFill>
                  <a:prstClr val="black"/>
                </a:solidFill>
              </a:rPr>
              <a:t> - 6 - фосфат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67752" y="3808257"/>
            <a:ext cx="132767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prstClr val="black"/>
                </a:solidFill>
              </a:rPr>
              <a:t>Глюкоза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802891" y="1559088"/>
            <a:ext cx="148074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prstClr val="black"/>
                </a:solidFill>
              </a:rPr>
              <a:t>гликоген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843095" y="5667498"/>
            <a:ext cx="14824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prstClr val="black"/>
                </a:solidFill>
              </a:rPr>
              <a:t>фруктоза, галактоза,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манноза</a:t>
            </a:r>
            <a:endParaRPr lang="ru-RU" altLang="ru-RU" sz="1800" dirty="0" smtClean="0">
              <a:solidFill>
                <a:prstClr val="black"/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164288" y="3430385"/>
            <a:ext cx="1950244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err="1" smtClean="0">
                <a:solidFill>
                  <a:prstClr val="black"/>
                </a:solidFill>
              </a:rPr>
              <a:t>Лактат</a:t>
            </a:r>
            <a:r>
              <a:rPr lang="ru-RU" altLang="ru-RU" sz="1800" dirty="0" smtClean="0">
                <a:solidFill>
                  <a:prstClr val="black"/>
                </a:solidFill>
              </a:rPr>
              <a:t>,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пируват</a:t>
            </a:r>
            <a:r>
              <a:rPr lang="ru-RU" altLang="ru-RU" sz="1800" dirty="0" smtClean="0">
                <a:solidFill>
                  <a:prstClr val="black"/>
                </a:solidFill>
              </a:rPr>
              <a:t>,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оксалоацетат</a:t>
            </a:r>
            <a:r>
              <a:rPr lang="ru-RU" altLang="ru-RU" sz="1800" dirty="0" smtClean="0">
                <a:solidFill>
                  <a:prstClr val="black"/>
                </a:solidFill>
              </a:rPr>
              <a:t>  и др.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949542" y="3577592"/>
            <a:ext cx="937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Везде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4543261" y="4946017"/>
            <a:ext cx="109206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smtClean="0">
                <a:solidFill>
                  <a:prstClr val="black"/>
                </a:solidFill>
              </a:rPr>
              <a:t>Печень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4584326" y="2426657"/>
            <a:ext cx="124684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Печень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4608637" y="2723672"/>
            <a:ext cx="124856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Мышцы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858832" y="3062126"/>
            <a:ext cx="124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Печень,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5854892" y="3363755"/>
            <a:ext cx="1559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кора почек,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тонкий к-к</a:t>
            </a: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 rot="5400000">
            <a:off x="2344235" y="3464152"/>
            <a:ext cx="144463" cy="1092068"/>
          </a:xfrm>
          <a:prstGeom prst="upArrow">
            <a:avLst>
              <a:gd name="adj1" fmla="val 42861"/>
              <a:gd name="adj2" fmla="val 89066"/>
            </a:avLst>
          </a:prstGeom>
          <a:solidFill>
            <a:srgbClr val="0070C0"/>
          </a:solidFill>
          <a:ln w="44450" algn="ctr">
            <a:solidFill>
              <a:srgbClr val="0070C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 rot="16200000" flipH="1">
            <a:off x="6328804" y="3464152"/>
            <a:ext cx="144463" cy="1092068"/>
          </a:xfrm>
          <a:prstGeom prst="upArrow">
            <a:avLst>
              <a:gd name="adj1" fmla="val 42861"/>
              <a:gd name="adj2" fmla="val 89066"/>
            </a:avLst>
          </a:prstGeom>
          <a:solidFill>
            <a:srgbClr val="0070C0"/>
          </a:solidFill>
          <a:ln w="44450" algn="ctr">
            <a:solidFill>
              <a:srgbClr val="0070C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41" name="AutoShape 32"/>
          <p:cNvSpPr>
            <a:spLocks noChangeArrowheads="1"/>
          </p:cNvSpPr>
          <p:nvPr/>
        </p:nvSpPr>
        <p:spPr bwMode="auto">
          <a:xfrm rot="10800000" flipH="1">
            <a:off x="4464152" y="2426657"/>
            <a:ext cx="156501" cy="1008063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70C0"/>
          </a:solidFill>
          <a:ln w="44450" algn="ctr">
            <a:solidFill>
              <a:srgbClr val="0070C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42" name="AutoShape 33"/>
          <p:cNvSpPr>
            <a:spLocks noChangeArrowheads="1"/>
          </p:cNvSpPr>
          <p:nvPr/>
        </p:nvSpPr>
        <p:spPr bwMode="auto">
          <a:xfrm rot="10800000" flipH="1" flipV="1">
            <a:off x="4464152" y="4442782"/>
            <a:ext cx="156501" cy="1008063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70C0"/>
          </a:solidFill>
          <a:ln w="44450" algn="ctr">
            <a:solidFill>
              <a:srgbClr val="0070C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727057" y="4079719"/>
            <a:ext cx="132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Гликолиз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838319" y="4798620"/>
            <a:ext cx="1629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Унификация МС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5796136" y="4079719"/>
            <a:ext cx="132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ГНГ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981689" y="2561357"/>
            <a:ext cx="1508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err="1" smtClean="0">
                <a:solidFill>
                  <a:srgbClr val="FF0000"/>
                </a:solidFill>
              </a:rPr>
              <a:t>Гликогено-лиз</a:t>
            </a:r>
            <a:endParaRPr lang="ru-RU" altLang="ru-RU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Чем отличаются эти схемы?</a:t>
            </a:r>
          </a:p>
        </p:txBody>
      </p:sp>
      <p:pic>
        <p:nvPicPr>
          <p:cNvPr id="26627" name="Содержимое 6" descr="Figure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35" y="2060849"/>
            <a:ext cx="4334403" cy="3177902"/>
          </a:xfrm>
        </p:spPr>
      </p:pic>
      <p:pic>
        <p:nvPicPr>
          <p:cNvPr id="26628" name="Содержимое 7" descr="town_bus_rout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60848"/>
            <a:ext cx="4473982" cy="3168377"/>
          </a:xfrm>
        </p:spPr>
      </p:pic>
    </p:spTree>
    <p:extLst>
      <p:ext uri="{BB962C8B-B14F-4D97-AF65-F5344CB8AC3E}">
        <p14:creationId xmlns:p14="http://schemas.microsoft.com/office/powerpoint/2010/main" val="11432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452"/>
            <a:ext cx="9144000" cy="850106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Пути использования глюкозо-6-фосфата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563888" y="1052736"/>
            <a:ext cx="2345188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 rot="5400000">
            <a:off x="6616443" y="3112300"/>
            <a:ext cx="144465" cy="1209014"/>
          </a:xfrm>
          <a:prstGeom prst="upArrow">
            <a:avLst>
              <a:gd name="adj1" fmla="val 42861"/>
              <a:gd name="adj2" fmla="val 89066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7308304" y="3313431"/>
            <a:ext cx="1800200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2008" y="3239299"/>
            <a:ext cx="2020644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563888" y="5516551"/>
            <a:ext cx="2345188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310288" y="3357563"/>
            <a:ext cx="274006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203848" y="3500438"/>
            <a:ext cx="3004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u="sng" dirty="0" err="1" smtClean="0">
                <a:solidFill>
                  <a:prstClr val="black"/>
                </a:solidFill>
              </a:rPr>
              <a:t>Глюкозо</a:t>
            </a:r>
            <a:r>
              <a:rPr lang="ru-RU" altLang="ru-RU" sz="2000" u="sng" dirty="0" smtClean="0">
                <a:solidFill>
                  <a:prstClr val="black"/>
                </a:solidFill>
              </a:rPr>
              <a:t> - 6 - фосфат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08017" y="3461217"/>
            <a:ext cx="1327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prstClr val="black"/>
                </a:solidFill>
              </a:rPr>
              <a:t>глюкоза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067944" y="1268760"/>
            <a:ext cx="1480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prstClr val="black"/>
                </a:solidFill>
              </a:rPr>
              <a:t>гликоген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651704" y="5482392"/>
            <a:ext cx="225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prstClr val="black"/>
                </a:solidFill>
              </a:rPr>
              <a:t>3-ФГА + фруктозо-6-фосфат 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452320" y="3549630"/>
            <a:ext cx="1403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 err="1" smtClean="0">
                <a:solidFill>
                  <a:prstClr val="black"/>
                </a:solidFill>
              </a:rPr>
              <a:t>пируват</a:t>
            </a:r>
            <a:endParaRPr lang="ru-RU" altLang="ru-RU" sz="2000" dirty="0" smtClean="0">
              <a:solidFill>
                <a:prstClr val="black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222692" y="3278188"/>
            <a:ext cx="93728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smtClean="0">
                <a:solidFill>
                  <a:prstClr val="black"/>
                </a:solidFill>
              </a:rPr>
              <a:t>Везде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875507" y="2342731"/>
            <a:ext cx="124684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Печень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4826538" y="2852960"/>
            <a:ext cx="124856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Мышцы</a:t>
            </a:r>
          </a:p>
        </p:txBody>
      </p:sp>
      <p:sp>
        <p:nvSpPr>
          <p:cNvPr id="36" name="AutoShape 28"/>
          <p:cNvSpPr>
            <a:spLocks noChangeArrowheads="1"/>
          </p:cNvSpPr>
          <p:nvPr/>
        </p:nvSpPr>
        <p:spPr bwMode="auto">
          <a:xfrm rot="16200000" flipH="1">
            <a:off x="2681269" y="3099663"/>
            <a:ext cx="144462" cy="1092068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 rot="10800000" flipH="1" flipV="1">
            <a:off x="4685669" y="1882942"/>
            <a:ext cx="156501" cy="1474049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 rot="10800000" flipH="1">
            <a:off x="4685459" y="4023837"/>
            <a:ext cx="141079" cy="1458554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131840" y="2601550"/>
            <a:ext cx="181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err="1" smtClean="0">
                <a:solidFill>
                  <a:srgbClr val="FF0000"/>
                </a:solidFill>
              </a:rPr>
              <a:t>Гликогено</a:t>
            </a:r>
            <a:r>
              <a:rPr lang="ru-RU" altLang="ru-RU" sz="1800" dirty="0" smtClean="0">
                <a:solidFill>
                  <a:srgbClr val="FF0000"/>
                </a:solidFill>
              </a:rPr>
              <a:t>-генез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826538" y="4005064"/>
            <a:ext cx="22887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Пролиферирующие и делящиеся клетки (стволовые), эритроциты, хрусталик 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084598" y="2636912"/>
            <a:ext cx="124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Печень,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1894452" y="2938541"/>
            <a:ext cx="1559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кора почек,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тонкий к-к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021902" y="3654505"/>
            <a:ext cx="132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ГНГ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6126358" y="3716343"/>
            <a:ext cx="132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Гликолиз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833205" y="4559062"/>
            <a:ext cx="852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ПФП</a:t>
            </a:r>
          </a:p>
        </p:txBody>
      </p:sp>
    </p:spTree>
    <p:extLst>
      <p:ext uri="{BB962C8B-B14F-4D97-AF65-F5344CB8AC3E}">
        <p14:creationId xmlns:p14="http://schemas.microsoft.com/office/powerpoint/2010/main" val="15893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3538717" y="1058233"/>
            <a:ext cx="2159890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3577417" y="5444960"/>
            <a:ext cx="2159890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243848" y="3650617"/>
            <a:ext cx="2493459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08" y="27856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dirty="0" smtClean="0"/>
              <a:t>Пути образования </a:t>
            </a:r>
            <a:r>
              <a:rPr lang="ru-RU" altLang="ru-RU" sz="3200" b="1" dirty="0" err="1"/>
              <a:t>ацетилКоА</a:t>
            </a:r>
            <a:r>
              <a:rPr lang="ru-RU" altLang="ru-RU" sz="3200" dirty="0" smtClean="0"/>
              <a:t> 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3936033" y="1559088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err="1" smtClean="0">
                <a:solidFill>
                  <a:prstClr val="black"/>
                </a:solidFill>
              </a:rPr>
              <a:t>пируват</a:t>
            </a:r>
            <a:endParaRPr lang="ru-RU" altLang="ru-RU" sz="1800" dirty="0" smtClean="0">
              <a:solidFill>
                <a:prstClr val="black"/>
              </a:solidFill>
            </a:endParaRPr>
          </a:p>
        </p:txBody>
      </p:sp>
      <p:sp>
        <p:nvSpPr>
          <p:cNvPr id="26638" name="Text Box 22"/>
          <p:cNvSpPr txBox="1">
            <a:spLocks noChangeArrowheads="1"/>
          </p:cNvSpPr>
          <p:nvPr/>
        </p:nvSpPr>
        <p:spPr bwMode="auto">
          <a:xfrm>
            <a:off x="4690895" y="4485149"/>
            <a:ext cx="13108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Везде, кроме нейронов</a:t>
            </a:r>
          </a:p>
        </p:txBody>
      </p:sp>
      <p:sp>
        <p:nvSpPr>
          <p:cNvPr id="26645" name="AutoShape 32"/>
          <p:cNvSpPr>
            <a:spLocks noChangeArrowheads="1"/>
          </p:cNvSpPr>
          <p:nvPr/>
        </p:nvSpPr>
        <p:spPr bwMode="auto">
          <a:xfrm rot="10800000" flipH="1">
            <a:off x="4546431" y="2426666"/>
            <a:ext cx="144462" cy="1008063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70C0"/>
          </a:solidFill>
          <a:ln w="44450" algn="ctr">
            <a:solidFill>
              <a:srgbClr val="0070C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6646" name="AutoShape 33"/>
          <p:cNvSpPr>
            <a:spLocks noChangeArrowheads="1"/>
          </p:cNvSpPr>
          <p:nvPr/>
        </p:nvSpPr>
        <p:spPr bwMode="auto">
          <a:xfrm rot="10800000" flipH="1" flipV="1">
            <a:off x="4546431" y="4442791"/>
            <a:ext cx="144462" cy="1008063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70C0"/>
          </a:solidFill>
          <a:ln w="44450" algn="ctr">
            <a:solidFill>
              <a:srgbClr val="0070C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5659" y="4725149"/>
            <a:ext cx="15043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ru-RU" sz="1800" dirty="0">
                <a:solidFill>
                  <a:srgbClr val="FF0000"/>
                </a:solidFill>
              </a:rPr>
              <a:t>β-</a:t>
            </a:r>
            <a:r>
              <a:rPr lang="ru-RU" altLang="ru-RU" sz="1800" dirty="0" smtClean="0">
                <a:solidFill>
                  <a:srgbClr val="FF0000"/>
                </a:solidFill>
              </a:rPr>
              <a:t>окисление ЖК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178001" y="2561366"/>
            <a:ext cx="1392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rgbClr val="FF0000"/>
                </a:solidFill>
              </a:rPr>
              <a:t>ПДГ реакция</a:t>
            </a:r>
            <a:endParaRPr lang="ru-RU" alt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4628896" y="2699856"/>
            <a:ext cx="989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Везде 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156924" y="3672740"/>
            <a:ext cx="277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u="sng" dirty="0" err="1">
                <a:solidFill>
                  <a:prstClr val="black"/>
                </a:solidFill>
              </a:rPr>
              <a:t>ацетилКоА</a:t>
            </a:r>
            <a:endParaRPr lang="ru-RU" altLang="ru-RU" sz="2800" u="sng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97183"/>
            <a:ext cx="2970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при кратковременной и напряженной мышечной работе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13688" y="4135720"/>
            <a:ext cx="3213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при  длительной мышечной работе,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на холоде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, при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голодании,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беременности,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сахарном диабете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981194" y="577522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prstClr val="black"/>
                </a:solidFill>
              </a:rPr>
              <a:t>жирные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23695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3508497" y="1052739"/>
            <a:ext cx="2164789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667" name="AutoShape 29"/>
          <p:cNvSpPr>
            <a:spLocks noChangeArrowheads="1"/>
          </p:cNvSpPr>
          <p:nvPr/>
        </p:nvSpPr>
        <p:spPr bwMode="auto">
          <a:xfrm rot="5400000">
            <a:off x="6320685" y="3158800"/>
            <a:ext cx="144465" cy="1116013"/>
          </a:xfrm>
          <a:prstGeom prst="upArrow">
            <a:avLst>
              <a:gd name="adj1" fmla="val 42861"/>
              <a:gd name="adj2" fmla="val 89066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6964881" y="3313434"/>
            <a:ext cx="2164789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-14356" y="3239302"/>
            <a:ext cx="2164789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9143999" cy="908720"/>
          </a:xfrm>
        </p:spPr>
        <p:txBody>
          <a:bodyPr/>
          <a:lstStyle/>
          <a:p>
            <a:pPr algn="l"/>
            <a:r>
              <a:rPr lang="ru-RU" altLang="ru-RU" sz="3200" b="1" dirty="0" smtClean="0"/>
              <a:t>Пути использования </a:t>
            </a:r>
            <a:r>
              <a:rPr lang="ru-RU" altLang="ru-RU" sz="3200" b="1" dirty="0" err="1"/>
              <a:t>ацетилКоА</a:t>
            </a:r>
            <a:endParaRPr lang="ru-RU" altLang="ru-RU" sz="3200" b="1" dirty="0" smtClean="0"/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3508497" y="5516554"/>
            <a:ext cx="2164789" cy="830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3274405" y="3357563"/>
            <a:ext cx="2529286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176154" y="3429000"/>
            <a:ext cx="277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u="sng" dirty="0" err="1">
                <a:solidFill>
                  <a:prstClr val="black"/>
                </a:solidFill>
              </a:rPr>
              <a:t>ацетилКоА</a:t>
            </a:r>
            <a:endParaRPr lang="ru-RU" altLang="ru-RU" sz="2800" u="sng" dirty="0" smtClean="0">
              <a:solidFill>
                <a:prstClr val="black"/>
              </a:solidFill>
            </a:endParaRP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197284" y="3461217"/>
            <a:ext cx="1782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prstClr val="black"/>
                </a:solidFill>
              </a:rPr>
              <a:t>холестерин</a:t>
            </a:r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7045942" y="3373543"/>
            <a:ext cx="20837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ru-RU" sz="1600" dirty="0" err="1" smtClean="0">
                <a:solidFill>
                  <a:prstClr val="black"/>
                </a:solidFill>
              </a:rPr>
              <a:t>ацетоацетат</a:t>
            </a:r>
            <a:r>
              <a:rPr lang="ru-RU" altLang="ru-RU" sz="1600" dirty="0" smtClean="0">
                <a:solidFill>
                  <a:prstClr val="black"/>
                </a:solidFill>
              </a:rPr>
              <a:t>, </a:t>
            </a:r>
          </a:p>
          <a:p>
            <a:pPr algn="ctr" eaLnBrk="1" hangingPunct="1">
              <a:spcBef>
                <a:spcPts val="0"/>
              </a:spcBef>
            </a:pPr>
            <a:r>
              <a:rPr lang="el-GR" altLang="ru-RU" sz="1600" dirty="0" smtClean="0">
                <a:solidFill>
                  <a:prstClr val="black"/>
                </a:solidFill>
              </a:rPr>
              <a:t>β</a:t>
            </a:r>
            <a:r>
              <a:rPr lang="ru-RU" altLang="ru-RU" sz="1600" dirty="0" smtClean="0">
                <a:solidFill>
                  <a:prstClr val="black"/>
                </a:solidFill>
              </a:rPr>
              <a:t>-</a:t>
            </a:r>
            <a:r>
              <a:rPr lang="ru-RU" altLang="ru-RU" sz="1600" dirty="0" err="1" smtClean="0">
                <a:solidFill>
                  <a:prstClr val="black"/>
                </a:solidFill>
              </a:rPr>
              <a:t>гидроксибутират</a:t>
            </a:r>
            <a:r>
              <a:rPr lang="ru-RU" altLang="ru-RU" sz="1600" dirty="0" smtClean="0">
                <a:solidFill>
                  <a:prstClr val="black"/>
                </a:solidFill>
              </a:rPr>
              <a:t>, ацетон</a:t>
            </a:r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3938001" y="558924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prstClr val="black"/>
                </a:solidFill>
              </a:rPr>
              <a:t>жирные кислоты</a:t>
            </a:r>
          </a:p>
        </p:txBody>
      </p: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4607134" y="4040589"/>
            <a:ext cx="16265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Главным образом в печени, кишечнике, жировой ткани</a:t>
            </a:r>
          </a:p>
        </p:txBody>
      </p:sp>
      <p:sp>
        <p:nvSpPr>
          <p:cNvPr id="27662" name="Text Box 20"/>
          <p:cNvSpPr txBox="1">
            <a:spLocks noChangeArrowheads="1"/>
          </p:cNvSpPr>
          <p:nvPr/>
        </p:nvSpPr>
        <p:spPr bwMode="auto">
          <a:xfrm>
            <a:off x="4674020" y="2218794"/>
            <a:ext cx="1150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Основной путь везде</a:t>
            </a:r>
          </a:p>
        </p:txBody>
      </p:sp>
      <p:sp>
        <p:nvSpPr>
          <p:cNvPr id="27666" name="AutoShape 28"/>
          <p:cNvSpPr>
            <a:spLocks noChangeArrowheads="1"/>
          </p:cNvSpPr>
          <p:nvPr/>
        </p:nvSpPr>
        <p:spPr bwMode="auto">
          <a:xfrm rot="16200000" flipH="1">
            <a:off x="2688216" y="3141665"/>
            <a:ext cx="144462" cy="1008063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668" name="AutoShape 30"/>
          <p:cNvSpPr>
            <a:spLocks noChangeArrowheads="1"/>
          </p:cNvSpPr>
          <p:nvPr/>
        </p:nvSpPr>
        <p:spPr bwMode="auto">
          <a:xfrm rot="10800000" flipH="1" flipV="1">
            <a:off x="4543988" y="1882945"/>
            <a:ext cx="144462" cy="1474049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7669" name="AutoShape 31"/>
          <p:cNvSpPr>
            <a:spLocks noChangeArrowheads="1"/>
          </p:cNvSpPr>
          <p:nvPr/>
        </p:nvSpPr>
        <p:spPr bwMode="auto">
          <a:xfrm rot="10800000" flipH="1">
            <a:off x="4543795" y="4023837"/>
            <a:ext cx="130227" cy="1458554"/>
          </a:xfrm>
          <a:prstGeom prst="upArrow">
            <a:avLst>
              <a:gd name="adj1" fmla="val 42861"/>
              <a:gd name="adj2" fmla="val 89067"/>
            </a:avLst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840843" y="2218794"/>
            <a:ext cx="72200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ЦТК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и ДЦ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803693" y="3288388"/>
            <a:ext cx="1056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Печень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2085126" y="3654508"/>
            <a:ext cx="1223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Синтез ХС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508497" y="1300698"/>
            <a:ext cx="2164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000" dirty="0" smtClean="0">
                <a:solidFill>
                  <a:prstClr val="black"/>
                </a:solidFill>
              </a:rPr>
              <a:t>CO</a:t>
            </a:r>
            <a:r>
              <a:rPr lang="en-US" altLang="ru-RU" sz="20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ru-RU" sz="2000" dirty="0" smtClean="0">
                <a:solidFill>
                  <a:prstClr val="black"/>
                </a:solidFill>
              </a:rPr>
              <a:t>, H</a:t>
            </a:r>
            <a:r>
              <a:rPr lang="en-US" altLang="ru-RU" sz="20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ru-RU" sz="2000" dirty="0" smtClean="0">
                <a:solidFill>
                  <a:prstClr val="black"/>
                </a:solidFill>
              </a:rPr>
              <a:t>O, </a:t>
            </a:r>
            <a:r>
              <a:rPr lang="ru-RU" altLang="ru-RU" sz="2000" dirty="0" smtClean="0">
                <a:solidFill>
                  <a:prstClr val="black"/>
                </a:solidFill>
              </a:rPr>
              <a:t>АТФ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694992" y="3728636"/>
            <a:ext cx="16133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Синтез кетоновых тел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446022" y="4429951"/>
            <a:ext cx="1223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rgbClr val="FF0000"/>
                </a:solidFill>
              </a:rPr>
              <a:t>Синтез ЖК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881908" y="2132856"/>
            <a:ext cx="162658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0" dirty="0" smtClean="0">
                <a:solidFill>
                  <a:prstClr val="black"/>
                </a:solidFill>
              </a:rPr>
              <a:t>Главным образом в печени, коже, эндокринных железах</a:t>
            </a:r>
          </a:p>
        </p:txBody>
      </p:sp>
    </p:spTree>
    <p:extLst>
      <p:ext uri="{BB962C8B-B14F-4D97-AF65-F5344CB8AC3E}">
        <p14:creationId xmlns:p14="http://schemas.microsoft.com/office/powerpoint/2010/main" val="36741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2" descr="nrd3777-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8488"/>
            <a:ext cx="6096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3" descr="nrd3777-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5450"/>
            <a:ext cx="67056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Рецепторы метаболитов в клетках различных тканей</a:t>
            </a:r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7524750" y="6527800"/>
            <a:ext cx="1393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000" i="1">
                <a:solidFill>
                  <a:prstClr val="black"/>
                </a:solidFill>
              </a:rPr>
              <a:t>C.C. Blad et al., 2012</a:t>
            </a:r>
            <a:endParaRPr lang="ru-RU" altLang="ru-RU" sz="1000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Общие коферменты</a:t>
            </a:r>
          </a:p>
        </p:txBody>
      </p:sp>
      <p:pic>
        <p:nvPicPr>
          <p:cNvPr id="30723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268760"/>
            <a:ext cx="7546290" cy="5112568"/>
          </a:xfrm>
        </p:spPr>
      </p:pic>
    </p:spTree>
    <p:extLst>
      <p:ext uri="{BB962C8B-B14F-4D97-AF65-F5344CB8AC3E}">
        <p14:creationId xmlns:p14="http://schemas.microsoft.com/office/powerpoint/2010/main" val="40236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Общие пути катаболизма</a:t>
            </a:r>
          </a:p>
        </p:txBody>
      </p:sp>
      <p:pic>
        <p:nvPicPr>
          <p:cNvPr id="31747" name="Содержимое 3" descr="untitled_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980728"/>
            <a:ext cx="6218411" cy="5688632"/>
          </a:xfrm>
        </p:spPr>
      </p:pic>
    </p:spTree>
    <p:extLst>
      <p:ext uri="{BB962C8B-B14F-4D97-AF65-F5344CB8AC3E}">
        <p14:creationId xmlns:p14="http://schemas.microsoft.com/office/powerpoint/2010/main" val="37755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Общие механизмы регуляции метаболизма</a:t>
            </a:r>
          </a:p>
        </p:txBody>
      </p:sp>
      <p:pic>
        <p:nvPicPr>
          <p:cNvPr id="32771" name="Содержимое 6" descr="untitle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12875"/>
            <a:ext cx="6553200" cy="5199063"/>
          </a:xfrm>
        </p:spPr>
      </p:pic>
    </p:spTree>
    <p:extLst>
      <p:ext uri="{BB962C8B-B14F-4D97-AF65-F5344CB8AC3E}">
        <p14:creationId xmlns:p14="http://schemas.microsoft.com/office/powerpoint/2010/main" val="2080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Основные принципы интеграции метаболизма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7688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Ацетил-КоА</a:t>
            </a:r>
            <a:r>
              <a:rPr lang="ru-RU" b="1" dirty="0" smtClean="0">
                <a:solidFill>
                  <a:srgbClr val="00B050"/>
                </a:solidFill>
              </a:rPr>
              <a:t> – основной метаболит, интегрирующий обмен глюкозы, жирных кислот и аминокислот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Окисление компонентов пищи приводит к депонированию энергии в форме АТФ, НАДН, ФАДН2 (последние участвуют в генерации АТФ в ЭТЦ митохондрий).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АТФ – биохимическая «валюта» клеток.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Термодинамически</a:t>
            </a:r>
            <a:r>
              <a:rPr lang="ru-RU" b="1" dirty="0" smtClean="0">
                <a:solidFill>
                  <a:srgbClr val="002060"/>
                </a:solidFill>
              </a:rPr>
              <a:t> невыгодные реакции возможны благодаря их сопряжению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 гидролизом АТФ.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35844" name="Рисунок 3" descr="n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498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Интеграция метаболизма: ферменты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b="1" smtClean="0">
                <a:solidFill>
                  <a:srgbClr val="7030A0"/>
                </a:solidFill>
              </a:rPr>
              <a:t>Аллостерическая регуляция </a:t>
            </a:r>
            <a:r>
              <a:rPr lang="ru-RU" altLang="ru-RU" sz="2400" b="1" smtClean="0">
                <a:solidFill>
                  <a:srgbClr val="002060"/>
                </a:solidFill>
              </a:rPr>
              <a:t>(</a:t>
            </a:r>
            <a:r>
              <a:rPr lang="ru-RU" altLang="ru-RU" sz="2400" b="1" i="1" smtClean="0">
                <a:solidFill>
                  <a:srgbClr val="002060"/>
                </a:solidFill>
              </a:rPr>
              <a:t>краткосрочный эффект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2400" b="1" smtClean="0">
                <a:solidFill>
                  <a:srgbClr val="7030A0"/>
                </a:solidFill>
              </a:rPr>
              <a:t>Ковалентная модификация </a:t>
            </a:r>
            <a:r>
              <a:rPr lang="ru-RU" altLang="ru-RU" sz="2400" b="1" smtClean="0">
                <a:solidFill>
                  <a:srgbClr val="002060"/>
                </a:solidFill>
              </a:rPr>
              <a:t>(фосфорилирование/</a:t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r>
              <a:rPr lang="ru-RU" altLang="ru-RU" sz="2400" b="1" smtClean="0">
                <a:solidFill>
                  <a:srgbClr val="002060"/>
                </a:solidFill>
              </a:rPr>
              <a:t>дефосфорилирование (</a:t>
            </a:r>
            <a:r>
              <a:rPr lang="ru-RU" altLang="ru-RU" sz="2400" b="1" i="1" smtClean="0">
                <a:solidFill>
                  <a:srgbClr val="002060"/>
                </a:solidFill>
              </a:rPr>
              <a:t>среднесрочный эффект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2400" b="1" smtClean="0">
                <a:solidFill>
                  <a:srgbClr val="7030A0"/>
                </a:solidFill>
              </a:rPr>
              <a:t>Изменение экспрессии фермента </a:t>
            </a:r>
            <a:r>
              <a:rPr lang="ru-RU" altLang="ru-RU" sz="2400" b="1" smtClean="0">
                <a:solidFill>
                  <a:srgbClr val="002060"/>
                </a:solidFill>
              </a:rPr>
              <a:t>(</a:t>
            </a:r>
            <a:r>
              <a:rPr lang="ru-RU" altLang="ru-RU" sz="2400" b="1" i="1" smtClean="0">
                <a:solidFill>
                  <a:srgbClr val="002060"/>
                </a:solidFill>
              </a:rPr>
              <a:t>долгосрочный эффект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37892" name="Содержимое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916832"/>
            <a:ext cx="3774969" cy="2735560"/>
          </a:xfrm>
        </p:spPr>
      </p:pic>
    </p:spTree>
    <p:extLst>
      <p:ext uri="{BB962C8B-B14F-4D97-AF65-F5344CB8AC3E}">
        <p14:creationId xmlns:p14="http://schemas.microsoft.com/office/powerpoint/2010/main" val="1274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39552" y="-3301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Компартментализация метаболизма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767" y="1196181"/>
            <a:ext cx="3673137" cy="53292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3400" b="1" dirty="0" smtClean="0">
                <a:solidFill>
                  <a:srgbClr val="7030A0"/>
                </a:solidFill>
              </a:rPr>
              <a:t>Органеллы специализируются на отдельных метаболических путях.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4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solidFill>
                  <a:srgbClr val="7030A0"/>
                </a:solidFill>
              </a:rPr>
              <a:t>	Ферменты </a:t>
            </a:r>
            <a:r>
              <a:rPr lang="ru-RU" sz="3400" b="1" dirty="0" err="1" smtClean="0">
                <a:solidFill>
                  <a:srgbClr val="7030A0"/>
                </a:solidFill>
              </a:rPr>
              <a:t>катаболических</a:t>
            </a:r>
            <a:r>
              <a:rPr lang="ru-RU" sz="3400" b="1" dirty="0" smtClean="0">
                <a:solidFill>
                  <a:srgbClr val="7030A0"/>
                </a:solidFill>
              </a:rPr>
              <a:t> реакций не имеют доступа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 субстратам до тех пор,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пока не будет получен сигнал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 началу катаболизма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(снижение уровня АТФ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или снижение НАДН/НАД+).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400" dirty="0" smtClean="0"/>
              <a:t>.</a:t>
            </a:r>
            <a:endParaRPr lang="ru-RU" sz="3400" dirty="0" smtClean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45" y="1052736"/>
            <a:ext cx="5105568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7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6675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64" y="593304"/>
            <a:ext cx="717592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pPr algn="r" eaLnBrk="1" hangingPunct="1"/>
            <a:r>
              <a:rPr lang="ru-RU" altLang="ru-RU" sz="2800" b="1" smtClean="0">
                <a:solidFill>
                  <a:srgbClr val="FF0000"/>
                </a:solidFill>
              </a:rPr>
              <a:t>Митохондрии – интегрирующий пункт клеточного метаболизма и сигнализации</a:t>
            </a:r>
          </a:p>
        </p:txBody>
      </p:sp>
      <p:pic>
        <p:nvPicPr>
          <p:cNvPr id="38915" name="Содержимое 3" descr="imagesCAG1FKR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1728788" cy="1293813"/>
          </a:xfrm>
        </p:spPr>
      </p:pic>
      <p:pic>
        <p:nvPicPr>
          <p:cNvPr id="38916" name="Рисунок 5" descr="mitofcn3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56126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6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4"/>
          <p:cNvSpPr>
            <a:spLocks noGrp="1"/>
          </p:cNvSpPr>
          <p:nvPr>
            <p:ph type="title"/>
          </p:nvPr>
        </p:nvSpPr>
        <p:spPr>
          <a:xfrm>
            <a:off x="4787900" y="908050"/>
            <a:ext cx="4043363" cy="4608513"/>
          </a:xfrm>
        </p:spPr>
        <p:txBody>
          <a:bodyPr>
            <a:normAutofit fontScale="90000"/>
          </a:bodyPr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Митохондрии при повреждении клетки</a:t>
            </a: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800" b="1" smtClean="0">
                <a:solidFill>
                  <a:srgbClr val="002060"/>
                </a:solidFill>
              </a:rPr>
              <a:t>Гиперпродукция АФК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Высвобождение 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в цитозоль белков 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с проапоптической активностью</a:t>
            </a:r>
          </a:p>
        </p:txBody>
      </p:sp>
      <p:pic>
        <p:nvPicPr>
          <p:cNvPr id="40963" name="Содержимое 3" descr="Wolf_1137481018687774_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221163"/>
            <a:ext cx="3675063" cy="2184400"/>
          </a:xfrm>
        </p:spPr>
      </p:pic>
      <p:pic>
        <p:nvPicPr>
          <p:cNvPr id="40964" name="Содержимое 6" descr="1190-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3678238" cy="3937000"/>
          </a:xfrm>
        </p:spPr>
      </p:pic>
    </p:spTree>
    <p:extLst>
      <p:ext uri="{BB962C8B-B14F-4D97-AF65-F5344CB8AC3E}">
        <p14:creationId xmlns:p14="http://schemas.microsoft.com/office/powerpoint/2010/main" val="24799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ъект 5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mtClean="0"/>
              <a:t>	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ru-RU" altLang="ru-RU" b="1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3600" b="1" smtClean="0">
                <a:solidFill>
                  <a:srgbClr val="FF0000"/>
                </a:solidFill>
              </a:rPr>
              <a:t>Возможна ли идентификация универсального «интегратора» метаболизма?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ru-RU" altLang="ru-RU" sz="3600" b="1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ru-RU" sz="5400" b="1" smtClean="0">
                <a:solidFill>
                  <a:srgbClr val="002060"/>
                </a:solidFill>
              </a:rPr>
              <a:t>NAD	AND	DNA</a:t>
            </a:r>
            <a:endParaRPr lang="ru-RU" altLang="ru-RU" sz="5400" b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48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АМФ-активируемая ПК?</a:t>
            </a:r>
            <a:br>
              <a:rPr lang="ru-RU" altLang="ru-RU" sz="3200" b="1" smtClean="0">
                <a:solidFill>
                  <a:srgbClr val="FF0000"/>
                </a:solidFill>
              </a:rPr>
            </a:br>
            <a:r>
              <a:rPr lang="en-US" altLang="ru-RU" sz="2400" b="1" smtClean="0">
                <a:solidFill>
                  <a:srgbClr val="FF0000"/>
                </a:solidFill>
              </a:rPr>
              <a:t>C</a:t>
            </a:r>
            <a:r>
              <a:rPr lang="ru-RU" altLang="ru-RU" sz="2400" b="1" smtClean="0">
                <a:solidFill>
                  <a:srgbClr val="FF0000"/>
                </a:solidFill>
              </a:rPr>
              <a:t>тимул – подавление продукции АТФ 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и повышение уровня АМФ</a:t>
            </a:r>
          </a:p>
        </p:txBody>
      </p:sp>
      <p:pic>
        <p:nvPicPr>
          <p:cNvPr id="6758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8775"/>
            <a:ext cx="5667375" cy="4537075"/>
          </a:xfrm>
        </p:spPr>
      </p:pic>
    </p:spTree>
    <p:extLst>
      <p:ext uri="{BB962C8B-B14F-4D97-AF65-F5344CB8AC3E}">
        <p14:creationId xmlns:p14="http://schemas.microsoft.com/office/powerpoint/2010/main" val="3273080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АМФ-активируемая ПК?</a:t>
            </a:r>
          </a:p>
        </p:txBody>
      </p:sp>
      <p:pic>
        <p:nvPicPr>
          <p:cNvPr id="686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315200" cy="5113337"/>
          </a:xfrm>
        </p:spPr>
      </p:pic>
    </p:spTree>
    <p:extLst>
      <p:ext uri="{BB962C8B-B14F-4D97-AF65-F5344CB8AC3E}">
        <p14:creationId xmlns:p14="http://schemas.microsoft.com/office/powerpoint/2010/main" val="221425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250"/>
            <a:ext cx="7620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635000" y="4889500"/>
            <a:ext cx="7620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000"/>
              <a:t>Bei B.  Zhang , Gaochao  Zhou , Cai  Li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635000" y="5270500"/>
            <a:ext cx="7620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000" b="1"/>
              <a:t>AMPK: An Emerging Drug Target for Diabetes and the Metabolic Syndrome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35000" y="5651500"/>
            <a:ext cx="7620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000"/>
              <a:t>Cell Metabolism Volume 9, Issue 5 2009 407 - 416</a:t>
            </a: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635000" y="6032500"/>
            <a:ext cx="7620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000"/>
              <a:t>http://dx.doi.org/10.1016/j.cmet.2009.03.012</a:t>
            </a:r>
          </a:p>
        </p:txBody>
      </p:sp>
    </p:spTree>
    <p:extLst>
      <p:ext uri="{BB962C8B-B14F-4D97-AF65-F5344CB8AC3E}">
        <p14:creationId xmlns:p14="http://schemas.microsoft.com/office/powerpoint/2010/main" val="4163288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Объект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-2071"/>
          <a:stretch>
            <a:fillRect/>
          </a:stretch>
        </p:blipFill>
        <p:spPr bwMode="auto">
          <a:xfrm>
            <a:off x="1042988" y="1557338"/>
            <a:ext cx="712946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1"/>
          <p:cNvSpPr txBox="1">
            <a:spLocks noChangeArrowheads="1"/>
          </p:cNvSpPr>
          <p:nvPr/>
        </p:nvSpPr>
        <p:spPr bwMode="auto">
          <a:xfrm>
            <a:off x="1403350" y="6053138"/>
            <a:ext cx="722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060"/>
                </a:solidFill>
              </a:rPr>
              <a:t>Репарация/репликация      ПТСБ     Продукция цАДФР     Деацетилирование</a:t>
            </a:r>
          </a:p>
        </p:txBody>
      </p:sp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485775" y="115888"/>
            <a:ext cx="8162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НАД+-синтезирующие и НАД+-потребляющие ферменты</a:t>
            </a:r>
          </a:p>
        </p:txBody>
      </p:sp>
    </p:spTree>
    <p:extLst>
      <p:ext uri="{BB962C8B-B14F-4D97-AF65-F5344CB8AC3E}">
        <p14:creationId xmlns:p14="http://schemas.microsoft.com/office/powerpoint/2010/main" val="31268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FF0000"/>
                </a:solidFill>
              </a:rPr>
              <a:t>НАД+-зависимые сиртуины: снижение потребления калорий и продолжительность жизни</a:t>
            </a:r>
          </a:p>
        </p:txBody>
      </p:sp>
      <p:pic>
        <p:nvPicPr>
          <p:cNvPr id="71683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412875"/>
            <a:ext cx="3424238" cy="4394200"/>
          </a:xfrm>
        </p:spPr>
      </p:pic>
      <p:pic>
        <p:nvPicPr>
          <p:cNvPr id="71684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4689475" cy="3033712"/>
          </a:xfrm>
        </p:spPr>
      </p:pic>
      <p:pic>
        <p:nvPicPr>
          <p:cNvPr id="71685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97350"/>
            <a:ext cx="3771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929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</a:rPr>
              <a:t>НАД+ объединяет АМФК и </a:t>
            </a:r>
            <a:r>
              <a:rPr lang="ru-RU" altLang="ru-RU" sz="3200" b="1" dirty="0" err="1" smtClean="0">
                <a:solidFill>
                  <a:srgbClr val="FF0000"/>
                </a:solidFill>
              </a:rPr>
              <a:t>сиртуины</a:t>
            </a:r>
            <a:endParaRPr lang="ru-RU" alt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7270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4176713" cy="4256088"/>
          </a:xfrm>
        </p:spPr>
      </p:pic>
      <p:pic>
        <p:nvPicPr>
          <p:cNvPr id="72708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4284662" cy="3455988"/>
          </a:xfrm>
        </p:spPr>
      </p:pic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2627313" y="6308725"/>
            <a:ext cx="1663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200" i="1"/>
              <a:t>N.L. Price et al., 2012</a:t>
            </a:r>
            <a:endParaRPr lang="ru-RU" altLang="ru-RU" sz="1200" i="1"/>
          </a:p>
        </p:txBody>
      </p:sp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5003800" y="6305550"/>
            <a:ext cx="3948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200" i="1"/>
              <a:t>http://cmbi.bjmu.edu.cn/news2/report/2013/sirtuins.html</a:t>
            </a:r>
            <a:endParaRPr lang="ru-RU" altLang="ru-RU" sz="1200" i="1"/>
          </a:p>
        </p:txBody>
      </p:sp>
    </p:spTree>
    <p:extLst>
      <p:ext uri="{BB962C8B-B14F-4D97-AF65-F5344CB8AC3E}">
        <p14:creationId xmlns:p14="http://schemas.microsoft.com/office/powerpoint/2010/main" val="842082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en-US" altLang="ru-RU" sz="2400" b="1" smtClean="0">
                <a:solidFill>
                  <a:srgbClr val="FF0000"/>
                </a:solidFill>
              </a:rPr>
              <a:t>mTOR </a:t>
            </a:r>
            <a:r>
              <a:rPr lang="ru-RU" altLang="ru-RU" sz="2400" b="1" smtClean="0">
                <a:solidFill>
                  <a:srgbClr val="FF0000"/>
                </a:solidFill>
              </a:rPr>
              <a:t>объединяет АМФК, сиртуины, пролиферацию клеток и укорочение теломер</a:t>
            </a:r>
          </a:p>
        </p:txBody>
      </p:sp>
      <p:pic>
        <p:nvPicPr>
          <p:cNvPr id="7373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3671887" cy="2570163"/>
          </a:xfrm>
        </p:spPr>
      </p:pic>
      <p:pic>
        <p:nvPicPr>
          <p:cNvPr id="73732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033838"/>
            <a:ext cx="2408237" cy="2376487"/>
          </a:xfrm>
        </p:spPr>
      </p:pic>
      <p:pic>
        <p:nvPicPr>
          <p:cNvPr id="7373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39957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9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metabolis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7" y="620688"/>
            <a:ext cx="9123833" cy="5472608"/>
          </a:xfrm>
        </p:spPr>
      </p:pic>
    </p:spTree>
    <p:extLst>
      <p:ext uri="{BB962C8B-B14F-4D97-AF65-F5344CB8AC3E}">
        <p14:creationId xmlns:p14="http://schemas.microsoft.com/office/powerpoint/2010/main" val="20190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800" b="1" smtClean="0">
                <a:solidFill>
                  <a:srgbClr val="FF0000"/>
                </a:solidFill>
              </a:rPr>
              <a:t>НАД+-зависимая танкираза регулирует </a:t>
            </a:r>
            <a:br>
              <a:rPr lang="ru-RU" altLang="ru-RU" sz="2800" b="1" smtClean="0">
                <a:solidFill>
                  <a:srgbClr val="FF0000"/>
                </a:solidFill>
              </a:rPr>
            </a:br>
            <a:r>
              <a:rPr lang="ru-RU" altLang="ru-RU" sz="2800" b="1" smtClean="0">
                <a:solidFill>
                  <a:srgbClr val="FF0000"/>
                </a:solidFill>
              </a:rPr>
              <a:t>длину теломер и экзоцитоз </a:t>
            </a:r>
            <a:r>
              <a:rPr lang="en-US" altLang="ru-RU" sz="2800" b="1" smtClean="0">
                <a:solidFill>
                  <a:srgbClr val="FF0000"/>
                </a:solidFill>
              </a:rPr>
              <a:t>GLUT4</a:t>
            </a:r>
            <a:endParaRPr lang="ru-RU" altLang="ru-RU" sz="2800" b="1" smtClean="0">
              <a:solidFill>
                <a:srgbClr val="FF0000"/>
              </a:solidFill>
            </a:endParaRPr>
          </a:p>
        </p:txBody>
      </p:sp>
      <p:pic>
        <p:nvPicPr>
          <p:cNvPr id="7475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" y="1628775"/>
            <a:ext cx="4051300" cy="3100388"/>
          </a:xfrm>
        </p:spPr>
      </p:pic>
      <p:pic>
        <p:nvPicPr>
          <p:cNvPr id="7475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36713"/>
            <a:ext cx="4464050" cy="3938587"/>
          </a:xfrm>
        </p:spPr>
      </p:pic>
      <p:sp>
        <p:nvSpPr>
          <p:cNvPr id="74757" name="TextBox 6"/>
          <p:cNvSpPr txBox="1">
            <a:spLocks noChangeArrowheads="1"/>
          </p:cNvSpPr>
          <p:nvPr/>
        </p:nvSpPr>
        <p:spPr bwMode="auto">
          <a:xfrm>
            <a:off x="250825" y="5732463"/>
            <a:ext cx="8785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2060"/>
                </a:solidFill>
              </a:rPr>
              <a:t>Чем длиннее теломеры, тем больше продолжительность жизни </a:t>
            </a:r>
            <a:r>
              <a:rPr lang="en-US" altLang="ru-RU" sz="1600" b="1">
                <a:solidFill>
                  <a:srgbClr val="002060"/>
                </a:solidFill>
              </a:rPr>
              <a:t>(P. Monaghan, 2010)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</a:rPr>
              <a:t>НО:</a:t>
            </a:r>
          </a:p>
          <a:p>
            <a:pPr eaLnBrk="1" hangingPunct="1"/>
            <a:r>
              <a:rPr lang="ru-RU" altLang="ru-RU" sz="1600" b="1">
                <a:solidFill>
                  <a:srgbClr val="002060"/>
                </a:solidFill>
              </a:rPr>
              <a:t>Чем длиннее теломеры, тем хуже память (</a:t>
            </a:r>
            <a:r>
              <a:rPr lang="en-US" altLang="ru-RU" sz="1600" b="1">
                <a:solidFill>
                  <a:srgbClr val="002060"/>
                </a:solidFill>
              </a:rPr>
              <a:t>M. Wikgren et al., 2012)</a:t>
            </a:r>
            <a:endParaRPr lang="ru-RU" altLang="ru-RU" sz="1600" b="1">
              <a:solidFill>
                <a:srgbClr val="002060"/>
              </a:solidFill>
            </a:endParaRPr>
          </a:p>
        </p:txBody>
      </p:sp>
      <p:pic>
        <p:nvPicPr>
          <p:cNvPr id="7475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5888"/>
            <a:ext cx="1495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5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И снова глюкоза…</a:t>
            </a:r>
          </a:p>
        </p:txBody>
      </p:sp>
      <p:pic>
        <p:nvPicPr>
          <p:cNvPr id="7577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4808538" cy="2808287"/>
          </a:xfrm>
        </p:spPr>
      </p:pic>
      <p:pic>
        <p:nvPicPr>
          <p:cNvPr id="75780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365625"/>
            <a:ext cx="4025900" cy="1655763"/>
          </a:xfrm>
        </p:spPr>
      </p:pic>
      <p:pic>
        <p:nvPicPr>
          <p:cNvPr id="7578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196975"/>
            <a:ext cx="3046412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179388" y="6372225"/>
            <a:ext cx="578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200" i="1"/>
              <a:t>http://suppversity.blogspot.ru/2011/10/intermittent-thoughts-on-intermittent_09.html</a:t>
            </a:r>
            <a:endParaRPr lang="ru-RU" altLang="ru-RU" sz="1200" i="1"/>
          </a:p>
        </p:txBody>
      </p:sp>
    </p:spTree>
    <p:extLst>
      <p:ext uri="{BB962C8B-B14F-4D97-AF65-F5344CB8AC3E}">
        <p14:creationId xmlns:p14="http://schemas.microsoft.com/office/powerpoint/2010/main" val="1740978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856068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Заключение: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30963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ru-RU" sz="4000" dirty="0" smtClean="0"/>
              <a:t>Метаболизм </a:t>
            </a:r>
            <a:r>
              <a:rPr lang="ru-RU" altLang="ru-RU" sz="4000" dirty="0"/>
              <a:t>– не только интеграция всех видов обмена веществ (энергетического, углеводного, липидного, белкового, азотистого, водно-минерального), но и их специализация (главным образом за счет </a:t>
            </a:r>
            <a:r>
              <a:rPr lang="ru-RU" altLang="ru-RU" sz="4000" dirty="0" err="1"/>
              <a:t>компартментализации</a:t>
            </a:r>
            <a:r>
              <a:rPr lang="ru-RU" altLang="ru-RU" sz="4000" dirty="0"/>
              <a:t> - разобщения «во времени и пространстве</a:t>
            </a:r>
            <a:r>
              <a:rPr lang="ru-RU" altLang="ru-RU" sz="4000" dirty="0" smtClean="0"/>
              <a:t>»)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17084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202" y="260648"/>
            <a:ext cx="892971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Спасибо за </a:t>
            </a:r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86665"/>
            <a:ext cx="554684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1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9289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dirty="0">
                <a:solidFill>
                  <a:srgbClr val="FF0000"/>
                </a:solidFill>
                <a:latin typeface="Calibri"/>
              </a:rPr>
              <a:t>Вопросы к лекции:</a:t>
            </a: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5400" dirty="0" smtClean="0">
                <a:solidFill>
                  <a:srgbClr val="000000"/>
                </a:solidFill>
              </a:rPr>
              <a:t>Какой Вы еще знаете путь образования ацетил-</a:t>
            </a:r>
            <a:r>
              <a:rPr lang="ru-RU" sz="5400" dirty="0" err="1" smtClean="0">
                <a:solidFill>
                  <a:srgbClr val="000000"/>
                </a:solidFill>
              </a:rPr>
              <a:t>КоА</a:t>
            </a:r>
            <a:r>
              <a:rPr lang="ru-RU" sz="5400" dirty="0" smtClean="0">
                <a:solidFill>
                  <a:srgbClr val="000000"/>
                </a:solidFill>
              </a:rPr>
              <a:t>?</a:t>
            </a:r>
            <a:endParaRPr lang="ru-RU" sz="5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19" y="2671224"/>
            <a:ext cx="5812010" cy="40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8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5" t="35482" r="24727" b="21759"/>
          <a:stretch/>
        </p:blipFill>
        <p:spPr bwMode="auto">
          <a:xfrm>
            <a:off x="126468" y="1268760"/>
            <a:ext cx="6029708" cy="29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48" y="404664"/>
            <a:ext cx="47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Литература по теме лекции:</a:t>
            </a:r>
            <a:endParaRPr lang="ru-RU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513" y="1464822"/>
            <a:ext cx="458151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" y="4803146"/>
            <a:ext cx="6598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/>
                <a:hlinkClick r:id="rId3"/>
              </a:rPr>
              <a:t>https://krasgmu.ru/index.php?page[common]=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hlinkClick r:id="rId3"/>
              </a:rPr>
              <a:t>elib&amp;cat=catalog&amp;res_id=11784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" y="1608918"/>
            <a:ext cx="64690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20" y="1755272"/>
            <a:ext cx="2335868" cy="341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2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67"/>
            <a:ext cx="7772400" cy="6234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4800" dirty="0" smtClean="0">
                <a:solidFill>
                  <a:srgbClr val="FF0066"/>
                </a:solidFill>
                <a:effectLst/>
              </a:rPr>
              <a:t>Литература по теме лекции: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6768876" cy="5805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FF0066"/>
                </a:solidFill>
                <a:effectLst/>
              </a:rPr>
              <a:t>- основная:</a:t>
            </a:r>
            <a:r>
              <a:rPr lang="ru-RU" altLang="ru-RU" sz="2400" b="1" dirty="0" smtClean="0">
                <a:effectLst/>
              </a:rPr>
              <a:t> </a:t>
            </a:r>
            <a:endParaRPr lang="ru-RU" altLang="ru-RU" sz="2400" dirty="0" smtClean="0"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dirty="0" smtClean="0">
                <a:effectLst/>
              </a:rPr>
              <a:t>    «Биологическая химия» под ред. Е. С. </a:t>
            </a:r>
            <a:r>
              <a:rPr lang="ru-RU" altLang="ru-RU" sz="2400" dirty="0" err="1" smtClean="0">
                <a:effectLst/>
              </a:rPr>
              <a:t>Северина</a:t>
            </a:r>
            <a:r>
              <a:rPr lang="ru-RU" altLang="ru-RU" sz="2400" dirty="0" smtClean="0">
                <a:effectLst/>
              </a:rPr>
              <a:t>, М., ГЭОТАР-МЕД, 2005;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dirty="0" smtClean="0">
                <a:effectLst/>
              </a:rPr>
              <a:t>    С. К. Антонова и др. «Руководство к практическим занятиям  по биохимии», ИПЦ «</a:t>
            </a:r>
            <a:r>
              <a:rPr lang="ru-RU" altLang="ru-RU" sz="2400" dirty="0" err="1" smtClean="0">
                <a:effectLst/>
              </a:rPr>
              <a:t>КаСС</a:t>
            </a:r>
            <a:r>
              <a:rPr lang="ru-RU" altLang="ru-RU" sz="2400" dirty="0" smtClean="0">
                <a:effectLst/>
              </a:rPr>
              <a:t>», 2003.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 smtClean="0"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FF0066"/>
                </a:solidFill>
                <a:effectLst/>
              </a:rPr>
              <a:t>- дополнительная: </a:t>
            </a:r>
            <a:endParaRPr lang="ru-RU" altLang="ru-RU" sz="2400" dirty="0" smtClean="0">
              <a:solidFill>
                <a:srgbClr val="FF0066"/>
              </a:solidFill>
              <a:effectLst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dirty="0" smtClean="0">
                <a:effectLst/>
              </a:rPr>
              <a:t>     Р. Мари и др. «Биохимия человека» (в 2-х томах), М., Мир, 2004;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effectLst/>
              </a:rPr>
              <a:t>3. В. Элиот, Д. Элиот «Биохимия и молекулярная биология», Изд-во НИИ Биомедицинской химии РАМН, 1999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13" y="576064"/>
            <a:ext cx="2518591" cy="62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35888"/>
          <a:stretch/>
        </p:blipFill>
        <p:spPr bwMode="auto">
          <a:xfrm>
            <a:off x="1043608" y="4365104"/>
            <a:ext cx="49685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Интеграция метаболизма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Все превращения органических веществ, процессы анаболизма и катаболизма тесно связаны друг с другом. </a:t>
            </a:r>
          </a:p>
          <a:p>
            <a:pPr eaLnBrk="1" hangingPunct="1"/>
            <a:endParaRPr lang="ru-RU" altLang="ru-RU" sz="24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В организме человека, как и в живой природе вообще, </a:t>
            </a:r>
            <a:r>
              <a:rPr lang="ru-RU" altLang="ru-RU" sz="2400" b="1" u="sng" dirty="0" smtClean="0">
                <a:solidFill>
                  <a:srgbClr val="002060"/>
                </a:solidFill>
              </a:rPr>
              <a:t>не существует самостоятельного обмена белков, жиров, углеводов и нуклеиновых кислот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/>
            <a:endParaRPr lang="ru-RU" altLang="ru-RU" sz="24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Все превращения объединены в целостный процесс метаболизма.</a:t>
            </a:r>
          </a:p>
        </p:txBody>
      </p:sp>
    </p:spTree>
    <p:extLst>
      <p:ext uri="{BB962C8B-B14F-4D97-AF65-F5344CB8AC3E}">
        <p14:creationId xmlns:p14="http://schemas.microsoft.com/office/powerpoint/2010/main" val="568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Важность взаимосвязи </a:t>
            </a:r>
            <a:br>
              <a:rPr lang="ru-RU" altLang="ru-RU" sz="3600" b="1" smtClean="0">
                <a:solidFill>
                  <a:srgbClr val="FF0000"/>
                </a:solidFill>
              </a:rPr>
            </a:br>
            <a:r>
              <a:rPr lang="ru-RU" altLang="ru-RU" sz="3600" b="1" smtClean="0">
                <a:solidFill>
                  <a:srgbClr val="FF0000"/>
                </a:solidFill>
              </a:rPr>
              <a:t>разных видов обмена веществ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800" b="1" smtClean="0">
                <a:solidFill>
                  <a:srgbClr val="002060"/>
                </a:solidFill>
              </a:rPr>
              <a:t>Взаимопревращения веществ диктуются:</a:t>
            </a:r>
          </a:p>
          <a:p>
            <a:pPr eaLnBrk="1" hangingPunct="1">
              <a:buFont typeface="Arial" charset="0"/>
              <a:buNone/>
            </a:pPr>
            <a:endParaRPr lang="ru-RU" altLang="ru-RU" sz="2800" b="1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800" b="1" smtClean="0">
                <a:solidFill>
                  <a:srgbClr val="002060"/>
                </a:solidFill>
              </a:rPr>
              <a:t>физиологическими потребностями организма,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800" b="1" smtClean="0">
                <a:solidFill>
                  <a:srgbClr val="002060"/>
                </a:solidFill>
              </a:rPr>
              <a:t>целесообразностью замены одних классов органических молекул другими в условиях блокирования какого-либо процесса при патологии.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81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9386" y="4914900"/>
            <a:ext cx="8964613" cy="1943100"/>
          </a:xfrm>
        </p:spPr>
        <p:txBody>
          <a:bodyPr/>
          <a:lstStyle/>
          <a:p>
            <a:pPr eaLnBrk="1" hangingPunct="1"/>
            <a:r>
              <a:rPr lang="ru-RU" altLang="ru-RU" sz="5400" b="1" dirty="0" smtClean="0">
                <a:solidFill>
                  <a:srgbClr val="7030A0"/>
                </a:solidFill>
              </a:rPr>
              <a:t>Взаимосвязь различных </a:t>
            </a:r>
            <a:br>
              <a:rPr lang="ru-RU" altLang="ru-RU" sz="5400" b="1" dirty="0" smtClean="0">
                <a:solidFill>
                  <a:srgbClr val="7030A0"/>
                </a:solidFill>
              </a:rPr>
            </a:br>
            <a:r>
              <a:rPr lang="ru-RU" altLang="ru-RU" sz="5400" b="1" dirty="0" smtClean="0">
                <a:solidFill>
                  <a:srgbClr val="7030A0"/>
                </a:solidFill>
              </a:rPr>
              <a:t>видов обмена</a:t>
            </a:r>
          </a:p>
        </p:txBody>
      </p:sp>
      <p:pic>
        <p:nvPicPr>
          <p:cNvPr id="4099" name="Рисунок 3" descr="metabolic-pathw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2247"/>
            <a:ext cx="661332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8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Катаболизм и анаболизм</a:t>
            </a:r>
          </a:p>
        </p:txBody>
      </p:sp>
      <p:pic>
        <p:nvPicPr>
          <p:cNvPr id="10243" name="Содержимое 6" descr="imagesCAK3NBO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4797425"/>
            <a:ext cx="1730375" cy="1295400"/>
          </a:xfrm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72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Рисунок 5" descr="03_03_catabolic_anabol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69945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6" descr="stone%20hou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268413"/>
            <a:ext cx="1655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</TotalTime>
  <Words>1170</Words>
  <Application>Microsoft Office PowerPoint</Application>
  <PresentationFormat>Экран (4:3)</PresentationFormat>
  <Paragraphs>321</Paragraphs>
  <Slides>56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2_Тема Office</vt:lpstr>
      <vt:lpstr>3_Тема Office</vt:lpstr>
      <vt:lpstr>1_Тема Office</vt:lpstr>
      <vt:lpstr>8_Тема Office</vt:lpstr>
      <vt:lpstr>4_Тема Office</vt:lpstr>
      <vt:lpstr>5_Тема Office</vt:lpstr>
      <vt:lpstr>Оформление по умолчанию</vt:lpstr>
      <vt:lpstr>Презентация PowerPoint</vt:lpstr>
      <vt:lpstr>План лекции</vt:lpstr>
      <vt:lpstr>Чем отличаются эти схемы?</vt:lpstr>
      <vt:lpstr>АКТУАЛЬНОСТЬ ТЕМЫ</vt:lpstr>
      <vt:lpstr>Презентация PowerPoint</vt:lpstr>
      <vt:lpstr>Интеграция метаболизма</vt:lpstr>
      <vt:lpstr>Важность взаимосвязи  разных видов обмена веществ</vt:lpstr>
      <vt:lpstr>Взаимосвязь различных  видов обмена</vt:lpstr>
      <vt:lpstr>Катаболизм и анаболизм</vt:lpstr>
      <vt:lpstr> Все виды обменов</vt:lpstr>
      <vt:lpstr> Общая схема катаболизма</vt:lpstr>
      <vt:lpstr>Биологическое окисление</vt:lpstr>
      <vt:lpstr>Цикл Кребса – «метаболический распределитель»</vt:lpstr>
      <vt:lpstr>Аминокислоты в интеграции метаболизма</vt:lpstr>
      <vt:lpstr>Презентация PowerPoint</vt:lpstr>
      <vt:lpstr>Углеводы и жиры в интеграции метаболизма</vt:lpstr>
      <vt:lpstr>Презентация PowerPoint</vt:lpstr>
      <vt:lpstr>Презентация PowerPoint</vt:lpstr>
      <vt:lpstr>Цикл молочной кислоты (цикл Кори) и глюкозо-аланиновый цикл</vt:lpstr>
      <vt:lpstr>Презентация PowerPoint</vt:lpstr>
      <vt:lpstr>«Трехколесный велосипед» Кребса</vt:lpstr>
      <vt:lpstr>Презентация PowerPoint</vt:lpstr>
      <vt:lpstr>Презентация PowerPoint</vt:lpstr>
      <vt:lpstr>Взаимосвязь обмена нуклеиновых кислот с другими видами обменов</vt:lpstr>
      <vt:lpstr>Взаимосвязь белков, жиров и углеводов</vt:lpstr>
      <vt:lpstr>Интеграция метаболизма</vt:lpstr>
      <vt:lpstr>Общие промежуточные продукты метаболизма</vt:lpstr>
      <vt:lpstr>Взаимопревращения промежуточных метаболитов</vt:lpstr>
      <vt:lpstr>Пути образования глюкозо-6-фосфата </vt:lpstr>
      <vt:lpstr>Пути использования глюкозо-6-фосфата</vt:lpstr>
      <vt:lpstr>Пути образования ацетилКоА </vt:lpstr>
      <vt:lpstr>Пути использования ацетилКоА</vt:lpstr>
      <vt:lpstr>Презентация PowerPoint</vt:lpstr>
      <vt:lpstr>Общие коферменты</vt:lpstr>
      <vt:lpstr>Общие пути катаболизма</vt:lpstr>
      <vt:lpstr>Общие механизмы регуляции метаболизма</vt:lpstr>
      <vt:lpstr>Основные принципы интеграции метаболизма</vt:lpstr>
      <vt:lpstr>Интеграция метаболизма: ферменты</vt:lpstr>
      <vt:lpstr>Компартментализация метаболизма</vt:lpstr>
      <vt:lpstr>Митохондрии – интегрирующий пункт клеточного метаболизма и сигнализации</vt:lpstr>
      <vt:lpstr>Митохондрии при повреждении клетки  Гиперпродукция АФК  Высвобождение  в цитозоль белков  с проапоптической активностью</vt:lpstr>
      <vt:lpstr>Презентация PowerPoint</vt:lpstr>
      <vt:lpstr>АМФ-активируемая ПК? Cтимул – подавление продукции АТФ  и повышение уровня АМФ</vt:lpstr>
      <vt:lpstr>АМФ-активируемая ПК?</vt:lpstr>
      <vt:lpstr>Презентация PowerPoint</vt:lpstr>
      <vt:lpstr>Презентация PowerPoint</vt:lpstr>
      <vt:lpstr>НАД+-зависимые сиртуины: снижение потребления калорий и продолжительность жизни</vt:lpstr>
      <vt:lpstr>НАД+ объединяет АМФК и сиртуины</vt:lpstr>
      <vt:lpstr>mTOR объединяет АМФК, сиртуины, пролиферацию клеток и укорочение теломер</vt:lpstr>
      <vt:lpstr>НАД+-зависимая танкираза регулирует  длину теломер и экзоцитоз GLUT4</vt:lpstr>
      <vt:lpstr>И снова глюкоза…</vt:lpstr>
      <vt:lpstr>Заключение:</vt:lpstr>
      <vt:lpstr>Презентация PowerPoint</vt:lpstr>
      <vt:lpstr>Презентация PowerPoint</vt:lpstr>
      <vt:lpstr>Презентация PowerPoint</vt:lpstr>
      <vt:lpstr>Литература по теме лекции: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Малиновская НА</dc:creator>
  <cp:lastModifiedBy>МалиновскаяНА</cp:lastModifiedBy>
  <cp:revision>463</cp:revision>
  <cp:lastPrinted>2021-02-16T19:14:59Z</cp:lastPrinted>
  <dcterms:created xsi:type="dcterms:W3CDTF">1601-01-01T00:00:00Z</dcterms:created>
  <dcterms:modified xsi:type="dcterms:W3CDTF">2021-05-31T03:47:37Z</dcterms:modified>
</cp:coreProperties>
</file>