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0" r:id="rId2"/>
    <p:sldId id="298" r:id="rId3"/>
    <p:sldId id="295" r:id="rId4"/>
    <p:sldId id="288" r:id="rId5"/>
    <p:sldId id="289" r:id="rId6"/>
    <p:sldId id="290" r:id="rId7"/>
    <p:sldId id="291" r:id="rId8"/>
    <p:sldId id="292" r:id="rId9"/>
    <p:sldId id="293" r:id="rId10"/>
    <p:sldId id="294" r:id="rId11"/>
    <p:sldId id="280" r:id="rId12"/>
    <p:sldId id="258" r:id="rId13"/>
    <p:sldId id="278" r:id="rId14"/>
    <p:sldId id="279" r:id="rId15"/>
    <p:sldId id="256" r:id="rId16"/>
    <p:sldId id="257" r:id="rId17"/>
    <p:sldId id="259" r:id="rId18"/>
    <p:sldId id="260" r:id="rId19"/>
    <p:sldId id="271" r:id="rId20"/>
    <p:sldId id="272" r:id="rId21"/>
    <p:sldId id="273" r:id="rId22"/>
    <p:sldId id="274" r:id="rId23"/>
    <p:sldId id="275" r:id="rId24"/>
    <p:sldId id="276" r:id="rId25"/>
    <p:sldId id="277" r:id="rId26"/>
    <p:sldId id="287" r:id="rId27"/>
    <p:sldId id="286" r:id="rId28"/>
    <p:sldId id="281" r:id="rId29"/>
    <p:sldId id="269" r:id="rId30"/>
    <p:sldId id="270" r:id="rId31"/>
    <p:sldId id="282" r:id="rId32"/>
    <p:sldId id="283" r:id="rId33"/>
    <p:sldId id="285" r:id="rId34"/>
    <p:sldId id="284" r:id="rId35"/>
    <p:sldId id="301" r:id="rId3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4A4C019-A91B-4041-8351-86566C8ADCE0}" type="datetimeFigureOut">
              <a:rPr lang="ru-RU"/>
              <a:pPr>
                <a:defRPr/>
              </a:pPr>
              <a:t>26.10.2020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7C1E6C1-96FE-47A9-BBE6-98FEF377FDB8}"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1107885-9D7B-4FF8-9660-788AEC3E3BCA}" type="datetimeFigureOut">
              <a:rPr lang="ru-RU"/>
              <a:pPr>
                <a:defRPr/>
              </a:pPr>
              <a:t>26.10.2020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7867DFD-D357-43C2-A4F8-4E7E4EEC66F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A262774-9F51-42D7-B814-B2CBAA9E7EDF}" type="datetimeFigureOut">
              <a:rPr lang="ru-RU"/>
              <a:pPr>
                <a:defRPr/>
              </a:pPr>
              <a:t>26.10.2020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795EFC2-DA44-41A0-B8AE-BBF3111823E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3D59D7C-6EE5-4CA0-9D40-462873308802}" type="datetimeFigureOut">
              <a:rPr lang="ru-RU"/>
              <a:pPr>
                <a:defRPr/>
              </a:pPr>
              <a:t>26.10.2020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4EC4DF6-7E21-47AD-A1FC-3B6DD39D416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9D895F5-0C06-4F5E-AA6C-240C5D7B9A27}" type="datetimeFigureOut">
              <a:rPr lang="ru-RU"/>
              <a:pPr>
                <a:defRPr/>
              </a:pPr>
              <a:t>26.10.2020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49C9D3E-98AF-44ED-A9D3-44D08603F35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BA1F77EC-7212-41EE-A1B8-32A50F2EDE08}" type="datetimeFigureOut">
              <a:rPr lang="ru-RU"/>
              <a:pPr>
                <a:defRPr/>
              </a:pPr>
              <a:t>26.10.2020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EF81760-DC81-40C1-88B1-3582DE1D1E0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644539B9-1104-48CA-ACF3-94F2988D7499}" type="datetimeFigureOut">
              <a:rPr lang="ru-RU"/>
              <a:pPr>
                <a:defRPr/>
              </a:pPr>
              <a:t>26.10.2020</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80F16FD2-2AD6-4839-AE47-C8D0F4F07784}"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E16D2B97-B7AB-41F2-977B-57AA96F04E15}" type="datetimeFigureOut">
              <a:rPr lang="ru-RU"/>
              <a:pPr>
                <a:defRPr/>
              </a:pPr>
              <a:t>26.10.2020</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FD48C09-945F-4CEC-9406-084B84D8B49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7FEF84A-86CC-447E-8458-A9CF8C484699}" type="datetimeFigureOut">
              <a:rPr lang="ru-RU"/>
              <a:pPr>
                <a:defRPr/>
              </a:pPr>
              <a:t>26.10.2020</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7BD5DCE0-6FDA-472E-A21C-D18F9655434E}"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1AC9BE7-A723-4E12-927C-5BC154003D0F}" type="datetimeFigureOut">
              <a:rPr lang="ru-RU"/>
              <a:pPr>
                <a:defRPr/>
              </a:pPr>
              <a:t>26.10.2020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F358921-602A-481A-B05F-21DE5C9E2A46}"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CDD2CA7-EBD5-4728-95A2-D336B0E46968}" type="datetimeFigureOut">
              <a:rPr lang="ru-RU"/>
              <a:pPr>
                <a:defRPr/>
              </a:pPr>
              <a:t>26.10.2020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42B4898A-8BFC-4AF5-AC8C-87AEB1667AB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D488233-4226-4C12-B324-B5E896F17B38}" type="datetimeFigureOut">
              <a:rPr lang="ru-RU"/>
              <a:pPr>
                <a:defRPr/>
              </a:pPr>
              <a:t>26.10.2020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ED6A3AF-2431-495B-9E91-554D62AE602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Gorlova</a:t>
            </a:r>
            <a:r>
              <a:rPr lang="en-US" dirty="0" smtClean="0"/>
              <a:t> Olga </a:t>
            </a:r>
            <a:r>
              <a:rPr lang="en-US" dirty="0" err="1" smtClean="0"/>
              <a:t>Pavlovna</a:t>
            </a:r>
            <a:r>
              <a:rPr lang="en-US" dirty="0" smtClean="0"/>
              <a:t> </a:t>
            </a:r>
            <a:br>
              <a:rPr lang="en-US" dirty="0" smtClean="0"/>
            </a:br>
            <a:r>
              <a:rPr lang="en-US" sz="3600" dirty="0" smtClean="0"/>
              <a:t>a biology lecturer</a:t>
            </a:r>
            <a:endParaRPr lang="ru-RU" sz="3600" dirty="0"/>
          </a:p>
        </p:txBody>
      </p:sp>
      <p:sp>
        <p:nvSpPr>
          <p:cNvPr id="3" name="Содержимое 2"/>
          <p:cNvSpPr>
            <a:spLocks noGrp="1"/>
          </p:cNvSpPr>
          <p:nvPr>
            <p:ph idx="1"/>
          </p:nvPr>
        </p:nvSpPr>
        <p:spPr>
          <a:xfrm>
            <a:off x="457200" y="1556792"/>
            <a:ext cx="8229600" cy="4569371"/>
          </a:xfrm>
        </p:spPr>
        <p:txBody>
          <a:bodyPr/>
          <a:lstStyle/>
          <a:p>
            <a:pPr>
              <a:buNone/>
            </a:pPr>
            <a:r>
              <a:rPr lang="en-US" dirty="0" smtClean="0"/>
              <a:t>an associate Professor of the Department of biology and ecology of Krasnoyarsk State Medical University.</a:t>
            </a:r>
          </a:p>
          <a:p>
            <a:pPr>
              <a:buNone/>
            </a:pPr>
            <a:r>
              <a:rPr lang="en-US" dirty="0" smtClean="0"/>
              <a:t>My contacts are </a:t>
            </a:r>
          </a:p>
          <a:p>
            <a:pPr>
              <a:buNone/>
            </a:pPr>
            <a:r>
              <a:rPr lang="en-US" dirty="0" smtClean="0"/>
              <a:t>	phone number - 8 923 270 19 04,</a:t>
            </a:r>
          </a:p>
          <a:p>
            <a:pPr>
              <a:buNone/>
            </a:pPr>
            <a:r>
              <a:rPr lang="en-US" dirty="0" smtClean="0"/>
              <a:t>	mail on the site of  Krasnoyarsk State Medical University </a:t>
            </a:r>
          </a:p>
          <a:p>
            <a:pPr>
              <a:buNone/>
            </a:pPr>
            <a:r>
              <a:rPr lang="en-US" dirty="0" smtClean="0"/>
              <a:t>	e-mail - gorlova.o.p@yandex.ru</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p:txBody>
          <a:bodyPr/>
          <a:lstStyle/>
          <a:p>
            <a:r>
              <a:rPr lang="en-US" smtClean="0"/>
              <a:t>7. Biosphere level</a:t>
            </a:r>
            <a:endParaRPr lang="ru-RU" smtClean="0"/>
          </a:p>
        </p:txBody>
      </p:sp>
      <p:sp>
        <p:nvSpPr>
          <p:cNvPr id="35842" name="Объект 2"/>
          <p:cNvSpPr>
            <a:spLocks noGrp="1"/>
          </p:cNvSpPr>
          <p:nvPr>
            <p:ph idx="1"/>
          </p:nvPr>
        </p:nvSpPr>
        <p:spPr/>
        <p:txBody>
          <a:bodyPr/>
          <a:lstStyle/>
          <a:p>
            <a:endParaRPr lang="ru-RU" smtClean="0"/>
          </a:p>
        </p:txBody>
      </p:sp>
      <p:pic>
        <p:nvPicPr>
          <p:cNvPr id="35843" name="Picture 2"/>
          <p:cNvPicPr>
            <a:picLocks noChangeAspect="1" noChangeArrowheads="1"/>
          </p:cNvPicPr>
          <p:nvPr/>
        </p:nvPicPr>
        <p:blipFill>
          <a:blip r:embed="rId2" cstate="print"/>
          <a:srcRect/>
          <a:stretch>
            <a:fillRect/>
          </a:stretch>
        </p:blipFill>
        <p:spPr bwMode="auto">
          <a:xfrm>
            <a:off x="179388" y="1412875"/>
            <a:ext cx="8701087" cy="525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ctrTitle"/>
          </p:nvPr>
        </p:nvSpPr>
        <p:spPr/>
        <p:txBody>
          <a:bodyPr/>
          <a:lstStyle/>
          <a:p>
            <a:r>
              <a:rPr lang="en-US" dirty="0" smtClean="0"/>
              <a:t>MAGNIFYING DEVICES</a:t>
            </a:r>
            <a:endParaRPr lang="ru-RU" dirty="0"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p:cNvPicPr>
            <a:picLocks noChangeAspect="1" noChangeArrowheads="1"/>
          </p:cNvPicPr>
          <p:nvPr/>
        </p:nvPicPr>
        <p:blipFill>
          <a:blip r:embed="rId2" cstate="print"/>
          <a:srcRect/>
          <a:stretch>
            <a:fillRect/>
          </a:stretch>
        </p:blipFill>
        <p:spPr bwMode="auto">
          <a:xfrm>
            <a:off x="6508750" y="4365625"/>
            <a:ext cx="2455863" cy="2454275"/>
          </a:xfrm>
          <a:prstGeom prst="rect">
            <a:avLst/>
          </a:prstGeom>
          <a:noFill/>
          <a:ln w="9525">
            <a:noFill/>
            <a:miter lim="800000"/>
            <a:headEnd/>
            <a:tailEnd/>
          </a:ln>
        </p:spPr>
      </p:pic>
      <p:sp>
        <p:nvSpPr>
          <p:cNvPr id="14338" name="Объект 2"/>
          <p:cNvSpPr>
            <a:spLocks noGrp="1"/>
          </p:cNvSpPr>
          <p:nvPr>
            <p:ph idx="1"/>
          </p:nvPr>
        </p:nvSpPr>
        <p:spPr>
          <a:xfrm>
            <a:off x="250825" y="260350"/>
            <a:ext cx="8229600" cy="2205038"/>
          </a:xfrm>
        </p:spPr>
        <p:txBody>
          <a:bodyPr/>
          <a:lstStyle/>
          <a:p>
            <a:r>
              <a:rPr lang="en-US" smtClean="0"/>
              <a:t>We study life at many levels</a:t>
            </a:r>
          </a:p>
          <a:p>
            <a:r>
              <a:rPr lang="en-US" smtClean="0"/>
              <a:t>Various magnifying devices such as magnifiers, light microscopes, and electron microscopes are used to study various biological objects</a:t>
            </a:r>
            <a:r>
              <a:rPr lang="ru-RU" smtClean="0"/>
              <a:t>.</a:t>
            </a:r>
          </a:p>
        </p:txBody>
      </p:sp>
      <p:pic>
        <p:nvPicPr>
          <p:cNvPr id="14339" name="Picture 2"/>
          <p:cNvPicPr>
            <a:picLocks noChangeAspect="1" noChangeArrowheads="1"/>
          </p:cNvPicPr>
          <p:nvPr/>
        </p:nvPicPr>
        <p:blipFill>
          <a:blip r:embed="rId3" cstate="print"/>
          <a:srcRect/>
          <a:stretch>
            <a:fillRect/>
          </a:stretch>
        </p:blipFill>
        <p:spPr bwMode="auto">
          <a:xfrm>
            <a:off x="-252413" y="2897188"/>
            <a:ext cx="3960813" cy="3960812"/>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3409950" y="2720975"/>
            <a:ext cx="3609975" cy="2708275"/>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5930900" y="2492375"/>
            <a:ext cx="3033713"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noChangeArrowheads="1"/>
          </p:cNvPicPr>
          <p:nvPr/>
        </p:nvPicPr>
        <p:blipFill>
          <a:blip r:embed="rId2" cstate="print"/>
          <a:srcRect/>
          <a:stretch>
            <a:fillRect/>
          </a:stretch>
        </p:blipFill>
        <p:spPr bwMode="auto">
          <a:xfrm>
            <a:off x="142875" y="74613"/>
            <a:ext cx="3384550" cy="2403475"/>
          </a:xfrm>
          <a:prstGeom prst="rect">
            <a:avLst/>
          </a:prstGeom>
          <a:noFill/>
          <a:ln w="9525">
            <a:noFill/>
            <a:miter lim="800000"/>
            <a:headEnd/>
            <a:tailEnd/>
          </a:ln>
        </p:spPr>
      </p:pic>
      <p:pic>
        <p:nvPicPr>
          <p:cNvPr id="15362" name="Picture 2"/>
          <p:cNvPicPr>
            <a:picLocks noChangeAspect="1" noChangeArrowheads="1"/>
          </p:cNvPicPr>
          <p:nvPr/>
        </p:nvPicPr>
        <p:blipFill>
          <a:blip r:embed="rId3" cstate="print"/>
          <a:srcRect/>
          <a:stretch>
            <a:fillRect/>
          </a:stretch>
        </p:blipFill>
        <p:spPr bwMode="auto">
          <a:xfrm>
            <a:off x="-900113" y="2133600"/>
            <a:ext cx="4824413" cy="4733925"/>
          </a:xfrm>
          <a:prstGeom prst="rect">
            <a:avLst/>
          </a:prstGeom>
          <a:noFill/>
          <a:ln w="9525">
            <a:noFill/>
            <a:miter lim="800000"/>
            <a:headEnd/>
            <a:tailEnd/>
          </a:ln>
        </p:spPr>
      </p:pic>
      <p:pic>
        <p:nvPicPr>
          <p:cNvPr id="15363" name="Picture 4"/>
          <p:cNvPicPr>
            <a:picLocks noChangeAspect="1" noChangeArrowheads="1"/>
          </p:cNvPicPr>
          <p:nvPr/>
        </p:nvPicPr>
        <p:blipFill>
          <a:blip r:embed="rId4" cstate="print"/>
          <a:srcRect/>
          <a:stretch>
            <a:fillRect/>
          </a:stretch>
        </p:blipFill>
        <p:spPr bwMode="auto">
          <a:xfrm>
            <a:off x="3044825" y="2168525"/>
            <a:ext cx="3478213" cy="2484438"/>
          </a:xfrm>
          <a:prstGeom prst="rect">
            <a:avLst/>
          </a:prstGeom>
          <a:noFill/>
          <a:ln w="9525">
            <a:noFill/>
            <a:miter lim="800000"/>
            <a:headEnd/>
            <a:tailEnd/>
          </a:ln>
        </p:spPr>
      </p:pic>
      <p:pic>
        <p:nvPicPr>
          <p:cNvPr id="15364" name="Picture 5"/>
          <p:cNvPicPr>
            <a:picLocks noChangeAspect="1" noChangeArrowheads="1"/>
          </p:cNvPicPr>
          <p:nvPr/>
        </p:nvPicPr>
        <p:blipFill>
          <a:blip r:embed="rId5" cstate="print"/>
          <a:srcRect/>
          <a:stretch>
            <a:fillRect/>
          </a:stretch>
        </p:blipFill>
        <p:spPr bwMode="auto">
          <a:xfrm>
            <a:off x="5629275" y="4672013"/>
            <a:ext cx="3514725" cy="2195512"/>
          </a:xfrm>
          <a:prstGeom prst="rect">
            <a:avLst/>
          </a:prstGeom>
          <a:noFill/>
          <a:ln w="9525">
            <a:noFill/>
            <a:miter lim="800000"/>
            <a:headEnd/>
            <a:tailEnd/>
          </a:ln>
        </p:spPr>
      </p:pic>
      <p:pic>
        <p:nvPicPr>
          <p:cNvPr id="15365" name="Picture 6"/>
          <p:cNvPicPr>
            <a:picLocks noChangeAspect="1" noChangeArrowheads="1"/>
          </p:cNvPicPr>
          <p:nvPr/>
        </p:nvPicPr>
        <p:blipFill>
          <a:blip r:embed="rId6" cstate="print"/>
          <a:srcRect/>
          <a:stretch>
            <a:fillRect/>
          </a:stretch>
        </p:blipFill>
        <p:spPr bwMode="auto">
          <a:xfrm>
            <a:off x="5292725" y="141288"/>
            <a:ext cx="3646488"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cstate="print"/>
          <a:srcRect/>
          <a:stretch>
            <a:fillRect/>
          </a:stretch>
        </p:blipFill>
        <p:spPr bwMode="auto">
          <a:xfrm>
            <a:off x="179388" y="3860800"/>
            <a:ext cx="2808287" cy="2808288"/>
          </a:xfrm>
          <a:prstGeom prst="rect">
            <a:avLst/>
          </a:prstGeom>
          <a:noFill/>
          <a:ln w="9525">
            <a:noFill/>
            <a:miter lim="800000"/>
            <a:headEnd/>
            <a:tailEnd/>
          </a:ln>
        </p:spPr>
      </p:pic>
      <p:pic>
        <p:nvPicPr>
          <p:cNvPr id="16386" name="Picture 4"/>
          <p:cNvPicPr>
            <a:picLocks noChangeAspect="1" noChangeArrowheads="1"/>
          </p:cNvPicPr>
          <p:nvPr/>
        </p:nvPicPr>
        <p:blipFill>
          <a:blip r:embed="rId3" cstate="print"/>
          <a:srcRect/>
          <a:stretch>
            <a:fillRect/>
          </a:stretch>
        </p:blipFill>
        <p:spPr bwMode="auto">
          <a:xfrm>
            <a:off x="179388" y="1628775"/>
            <a:ext cx="2808287" cy="2173288"/>
          </a:xfrm>
          <a:prstGeom prst="rect">
            <a:avLst/>
          </a:prstGeom>
          <a:noFill/>
          <a:ln w="9525">
            <a:noFill/>
            <a:miter lim="800000"/>
            <a:headEnd/>
            <a:tailEnd/>
          </a:ln>
        </p:spPr>
      </p:pic>
      <p:pic>
        <p:nvPicPr>
          <p:cNvPr id="16387" name="Picture 5"/>
          <p:cNvPicPr>
            <a:picLocks noChangeAspect="1" noChangeArrowheads="1"/>
          </p:cNvPicPr>
          <p:nvPr/>
        </p:nvPicPr>
        <p:blipFill>
          <a:blip r:embed="rId4" cstate="print"/>
          <a:srcRect/>
          <a:stretch>
            <a:fillRect/>
          </a:stretch>
        </p:blipFill>
        <p:spPr bwMode="auto">
          <a:xfrm>
            <a:off x="6227763" y="0"/>
            <a:ext cx="2762250" cy="2068513"/>
          </a:xfrm>
          <a:prstGeom prst="rect">
            <a:avLst/>
          </a:prstGeom>
          <a:noFill/>
          <a:ln w="9525">
            <a:noFill/>
            <a:miter lim="800000"/>
            <a:headEnd/>
            <a:tailEnd/>
          </a:ln>
        </p:spPr>
      </p:pic>
      <p:pic>
        <p:nvPicPr>
          <p:cNvPr id="16388" name="Picture 6"/>
          <p:cNvPicPr>
            <a:picLocks noChangeAspect="1" noChangeArrowheads="1"/>
          </p:cNvPicPr>
          <p:nvPr/>
        </p:nvPicPr>
        <p:blipFill>
          <a:blip r:embed="rId5" cstate="print"/>
          <a:srcRect/>
          <a:stretch>
            <a:fillRect/>
          </a:stretch>
        </p:blipFill>
        <p:spPr bwMode="auto">
          <a:xfrm>
            <a:off x="6227763" y="1989138"/>
            <a:ext cx="2762250" cy="1963737"/>
          </a:xfrm>
          <a:prstGeom prst="rect">
            <a:avLst/>
          </a:prstGeom>
          <a:noFill/>
          <a:ln w="9525">
            <a:noFill/>
            <a:miter lim="800000"/>
            <a:headEnd/>
            <a:tailEnd/>
          </a:ln>
        </p:spPr>
      </p:pic>
      <p:pic>
        <p:nvPicPr>
          <p:cNvPr id="16389" name="Picture 7"/>
          <p:cNvPicPr>
            <a:picLocks noChangeAspect="1" noChangeArrowheads="1"/>
          </p:cNvPicPr>
          <p:nvPr/>
        </p:nvPicPr>
        <p:blipFill>
          <a:blip r:embed="rId6" cstate="print"/>
          <a:srcRect/>
          <a:stretch>
            <a:fillRect/>
          </a:stretch>
        </p:blipFill>
        <p:spPr bwMode="auto">
          <a:xfrm>
            <a:off x="6227763" y="3717925"/>
            <a:ext cx="2762250" cy="3055938"/>
          </a:xfrm>
          <a:prstGeom prst="rect">
            <a:avLst/>
          </a:prstGeom>
          <a:noFill/>
          <a:ln w="9525">
            <a:noFill/>
            <a:miter lim="800000"/>
            <a:headEnd/>
            <a:tailEnd/>
          </a:ln>
        </p:spPr>
      </p:pic>
      <p:pic>
        <p:nvPicPr>
          <p:cNvPr id="16390" name="Picture 8"/>
          <p:cNvPicPr>
            <a:picLocks noChangeAspect="1" noChangeArrowheads="1"/>
          </p:cNvPicPr>
          <p:nvPr/>
        </p:nvPicPr>
        <p:blipFill>
          <a:blip r:embed="rId7" cstate="print"/>
          <a:srcRect/>
          <a:stretch>
            <a:fillRect/>
          </a:stretch>
        </p:blipFill>
        <p:spPr bwMode="auto">
          <a:xfrm>
            <a:off x="179388" y="153988"/>
            <a:ext cx="4975225" cy="1474787"/>
          </a:xfrm>
          <a:prstGeom prst="rect">
            <a:avLst/>
          </a:prstGeom>
          <a:noFill/>
          <a:ln w="9525">
            <a:noFill/>
            <a:miter lim="800000"/>
            <a:headEnd/>
            <a:tailEnd/>
          </a:ln>
        </p:spPr>
      </p:pic>
      <p:pic>
        <p:nvPicPr>
          <p:cNvPr id="16391" name="Picture 9"/>
          <p:cNvPicPr>
            <a:picLocks noChangeAspect="1" noChangeArrowheads="1"/>
          </p:cNvPicPr>
          <p:nvPr/>
        </p:nvPicPr>
        <p:blipFill>
          <a:blip r:embed="rId8" cstate="print"/>
          <a:srcRect/>
          <a:stretch>
            <a:fillRect/>
          </a:stretch>
        </p:blipFill>
        <p:spPr bwMode="auto">
          <a:xfrm>
            <a:off x="2987675" y="1658938"/>
            <a:ext cx="3240088" cy="519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ctrTitle"/>
          </p:nvPr>
        </p:nvSpPr>
        <p:spPr/>
        <p:txBody>
          <a:bodyPr/>
          <a:lstStyle/>
          <a:p>
            <a:r>
              <a:rPr lang="en-US" smtClean="0"/>
              <a:t>STRUCTURE OF THE LIGHT MICROSCOPE</a:t>
            </a:r>
            <a:endParaRPr lang="ru-RU"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ъект 2"/>
          <p:cNvSpPr>
            <a:spLocks noGrp="1"/>
          </p:cNvSpPr>
          <p:nvPr>
            <p:ph idx="1"/>
          </p:nvPr>
        </p:nvSpPr>
        <p:spPr>
          <a:xfrm>
            <a:off x="5075238" y="127000"/>
            <a:ext cx="3611562" cy="6181725"/>
          </a:xfrm>
        </p:spPr>
        <p:txBody>
          <a:bodyPr/>
          <a:lstStyle/>
          <a:p>
            <a:r>
              <a:rPr lang="en-US" sz="4400" smtClean="0"/>
              <a:t>There are three parts of the Microscope</a:t>
            </a:r>
            <a:endParaRPr lang="ru-RU" sz="4400" smtClean="0"/>
          </a:p>
          <a:p>
            <a:r>
              <a:rPr lang="en-US" sz="4400" smtClean="0"/>
              <a:t>They are</a:t>
            </a:r>
            <a:r>
              <a:rPr lang="en-US" sz="4400" smtClean="0">
                <a:solidFill>
                  <a:srgbClr val="FF0000"/>
                </a:solidFill>
              </a:rPr>
              <a:t> </a:t>
            </a:r>
            <a:r>
              <a:rPr lang="en-US" sz="4400" smtClean="0"/>
              <a:t>optical, lighting and mechanical parts</a:t>
            </a:r>
            <a:endParaRPr lang="ru-RU" sz="4400" smtClean="0"/>
          </a:p>
        </p:txBody>
      </p:sp>
      <p:pic>
        <p:nvPicPr>
          <p:cNvPr id="18434" name="Picture 2"/>
          <p:cNvPicPr>
            <a:picLocks noChangeAspect="1" noChangeArrowheads="1"/>
          </p:cNvPicPr>
          <p:nvPr/>
        </p:nvPicPr>
        <p:blipFill>
          <a:blip r:embed="rId2" cstate="print"/>
          <a:srcRect/>
          <a:stretch>
            <a:fillRect/>
          </a:stretch>
        </p:blipFill>
        <p:spPr bwMode="auto">
          <a:xfrm>
            <a:off x="-20638" y="0"/>
            <a:ext cx="5095876"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539750" y="22225"/>
            <a:ext cx="8229600" cy="1143000"/>
          </a:xfrm>
        </p:spPr>
        <p:txBody>
          <a:bodyPr/>
          <a:lstStyle/>
          <a:p>
            <a:r>
              <a:rPr lang="en-US" smtClean="0"/>
              <a:t>Optical part includes</a:t>
            </a:r>
            <a:endParaRPr lang="ru-RU" smtClean="0"/>
          </a:p>
        </p:txBody>
      </p:sp>
      <p:sp>
        <p:nvSpPr>
          <p:cNvPr id="19458" name="Объект 2"/>
          <p:cNvSpPr>
            <a:spLocks noGrp="1"/>
          </p:cNvSpPr>
          <p:nvPr>
            <p:ph idx="1"/>
          </p:nvPr>
        </p:nvSpPr>
        <p:spPr>
          <a:xfrm>
            <a:off x="60325" y="828675"/>
            <a:ext cx="8229600" cy="1323975"/>
          </a:xfrm>
        </p:spPr>
        <p:txBody>
          <a:bodyPr/>
          <a:lstStyle/>
          <a:p>
            <a:pPr marL="0" indent="0">
              <a:buFont typeface="Arial" charset="0"/>
              <a:buNone/>
            </a:pPr>
            <a:r>
              <a:rPr lang="en-US" smtClean="0"/>
              <a:t>1. microscope objectives</a:t>
            </a:r>
            <a:endParaRPr lang="ru-RU" smtClean="0"/>
          </a:p>
        </p:txBody>
      </p:sp>
      <p:pic>
        <p:nvPicPr>
          <p:cNvPr id="19459" name="Picture 2"/>
          <p:cNvPicPr>
            <a:picLocks noChangeAspect="1" noChangeArrowheads="1"/>
          </p:cNvPicPr>
          <p:nvPr/>
        </p:nvPicPr>
        <p:blipFill>
          <a:blip r:embed="rId2" cstate="print"/>
          <a:srcRect/>
          <a:stretch>
            <a:fillRect/>
          </a:stretch>
        </p:blipFill>
        <p:spPr bwMode="auto">
          <a:xfrm>
            <a:off x="53975" y="1484313"/>
            <a:ext cx="6462713" cy="2352675"/>
          </a:xfrm>
          <a:prstGeom prst="rect">
            <a:avLst/>
          </a:prstGeom>
          <a:noFill/>
          <a:ln w="9525">
            <a:noFill/>
            <a:miter lim="800000"/>
            <a:headEnd/>
            <a:tailEnd/>
          </a:ln>
        </p:spPr>
      </p:pic>
      <p:pic>
        <p:nvPicPr>
          <p:cNvPr id="19460" name="Picture 3"/>
          <p:cNvPicPr>
            <a:picLocks noChangeAspect="1" noChangeArrowheads="1"/>
          </p:cNvPicPr>
          <p:nvPr/>
        </p:nvPicPr>
        <p:blipFill>
          <a:blip r:embed="rId3" cstate="print"/>
          <a:srcRect/>
          <a:stretch>
            <a:fillRect/>
          </a:stretch>
        </p:blipFill>
        <p:spPr bwMode="auto">
          <a:xfrm>
            <a:off x="6357938" y="1484313"/>
            <a:ext cx="2786062" cy="2352675"/>
          </a:xfrm>
          <a:prstGeom prst="rect">
            <a:avLst/>
          </a:prstGeom>
          <a:noFill/>
          <a:ln w="9525">
            <a:noFill/>
            <a:miter lim="800000"/>
            <a:headEnd/>
            <a:tailEnd/>
          </a:ln>
        </p:spPr>
      </p:pic>
      <p:sp>
        <p:nvSpPr>
          <p:cNvPr id="19461" name="Объект 2"/>
          <p:cNvSpPr txBox="1">
            <a:spLocks/>
          </p:cNvSpPr>
          <p:nvPr/>
        </p:nvSpPr>
        <p:spPr bwMode="auto">
          <a:xfrm>
            <a:off x="47625" y="3836988"/>
            <a:ext cx="7796213" cy="1325562"/>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eyepiece of the microscope</a:t>
            </a:r>
            <a:endParaRPr lang="ru-RU" sz="3200">
              <a:latin typeface="Calibri" pitchFamily="34" charset="0"/>
            </a:endParaRPr>
          </a:p>
        </p:txBody>
      </p:sp>
      <p:pic>
        <p:nvPicPr>
          <p:cNvPr id="19462" name="Picture 4"/>
          <p:cNvPicPr>
            <a:picLocks noChangeAspect="1" noChangeArrowheads="1"/>
          </p:cNvPicPr>
          <p:nvPr/>
        </p:nvPicPr>
        <p:blipFill>
          <a:blip r:embed="rId4" cstate="print"/>
          <a:srcRect/>
          <a:stretch>
            <a:fillRect/>
          </a:stretch>
        </p:blipFill>
        <p:spPr bwMode="auto">
          <a:xfrm>
            <a:off x="2566988" y="4549775"/>
            <a:ext cx="3444875" cy="2089150"/>
          </a:xfrm>
          <a:prstGeom prst="rect">
            <a:avLst/>
          </a:prstGeom>
          <a:noFill/>
          <a:ln w="9525">
            <a:noFill/>
            <a:miter lim="800000"/>
            <a:headEnd/>
            <a:tailEnd/>
          </a:ln>
        </p:spPr>
      </p:pic>
      <p:pic>
        <p:nvPicPr>
          <p:cNvPr id="19463" name="Picture 5"/>
          <p:cNvPicPr>
            <a:picLocks noChangeAspect="1" noChangeArrowheads="1"/>
          </p:cNvPicPr>
          <p:nvPr/>
        </p:nvPicPr>
        <p:blipFill>
          <a:blip r:embed="rId5" cstate="print"/>
          <a:srcRect/>
          <a:stretch>
            <a:fillRect/>
          </a:stretch>
        </p:blipFill>
        <p:spPr bwMode="auto">
          <a:xfrm>
            <a:off x="5292725" y="4421188"/>
            <a:ext cx="3663950" cy="2493962"/>
          </a:xfrm>
          <a:prstGeom prst="rect">
            <a:avLst/>
          </a:prstGeom>
          <a:noFill/>
          <a:ln w="9525">
            <a:noFill/>
            <a:miter lim="800000"/>
            <a:headEnd/>
            <a:tailEnd/>
          </a:ln>
        </p:spPr>
      </p:pic>
      <p:pic>
        <p:nvPicPr>
          <p:cNvPr id="19464" name="Picture 6"/>
          <p:cNvPicPr>
            <a:picLocks noChangeAspect="1" noChangeArrowheads="1"/>
          </p:cNvPicPr>
          <p:nvPr/>
        </p:nvPicPr>
        <p:blipFill>
          <a:blip r:embed="rId6" cstate="print"/>
          <a:srcRect/>
          <a:stretch>
            <a:fillRect/>
          </a:stretch>
        </p:blipFill>
        <p:spPr bwMode="auto">
          <a:xfrm>
            <a:off x="-23813" y="4381500"/>
            <a:ext cx="3482976" cy="232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6"/>
          <p:cNvPicPr>
            <a:picLocks noChangeAspect="1" noChangeArrowheads="1"/>
          </p:cNvPicPr>
          <p:nvPr/>
        </p:nvPicPr>
        <p:blipFill>
          <a:blip r:embed="rId2" cstate="print"/>
          <a:srcRect/>
          <a:stretch>
            <a:fillRect/>
          </a:stretch>
        </p:blipFill>
        <p:spPr bwMode="auto">
          <a:xfrm>
            <a:off x="971550" y="4471988"/>
            <a:ext cx="2557463" cy="2557462"/>
          </a:xfrm>
          <a:prstGeom prst="rect">
            <a:avLst/>
          </a:prstGeom>
          <a:noFill/>
          <a:ln w="9525">
            <a:noFill/>
            <a:miter lim="800000"/>
            <a:headEnd/>
            <a:tailEnd/>
          </a:ln>
        </p:spPr>
      </p:pic>
      <p:pic>
        <p:nvPicPr>
          <p:cNvPr id="20482" name="Picture 5"/>
          <p:cNvPicPr>
            <a:picLocks noChangeAspect="1" noChangeArrowheads="1"/>
          </p:cNvPicPr>
          <p:nvPr/>
        </p:nvPicPr>
        <p:blipFill>
          <a:blip r:embed="rId3" cstate="print"/>
          <a:srcRect/>
          <a:stretch>
            <a:fillRect/>
          </a:stretch>
        </p:blipFill>
        <p:spPr bwMode="auto">
          <a:xfrm>
            <a:off x="5148263" y="1547813"/>
            <a:ext cx="6126162" cy="5283200"/>
          </a:xfrm>
          <a:prstGeom prst="rect">
            <a:avLst/>
          </a:prstGeom>
          <a:noFill/>
          <a:ln w="9525">
            <a:noFill/>
            <a:miter lim="800000"/>
            <a:headEnd/>
            <a:tailEnd/>
          </a:ln>
        </p:spPr>
      </p:pic>
      <p:sp>
        <p:nvSpPr>
          <p:cNvPr id="20483" name="Заголовок 1"/>
          <p:cNvSpPr>
            <a:spLocks noGrp="1"/>
          </p:cNvSpPr>
          <p:nvPr>
            <p:ph type="title"/>
          </p:nvPr>
        </p:nvSpPr>
        <p:spPr>
          <a:xfrm>
            <a:off x="104775" y="0"/>
            <a:ext cx="8229600" cy="1143000"/>
          </a:xfrm>
        </p:spPr>
        <p:txBody>
          <a:bodyPr/>
          <a:lstStyle/>
          <a:p>
            <a:r>
              <a:rPr lang="en-US" dirty="0" smtClean="0"/>
              <a:t>lighting system includes</a:t>
            </a:r>
            <a:endParaRPr lang="ru-RU" dirty="0" smtClean="0"/>
          </a:p>
        </p:txBody>
      </p:sp>
      <p:sp>
        <p:nvSpPr>
          <p:cNvPr id="20484" name="Объект 2"/>
          <p:cNvSpPr>
            <a:spLocks noGrp="1"/>
          </p:cNvSpPr>
          <p:nvPr>
            <p:ph idx="1"/>
          </p:nvPr>
        </p:nvSpPr>
        <p:spPr>
          <a:xfrm>
            <a:off x="0" y="1085850"/>
            <a:ext cx="8686800" cy="677863"/>
          </a:xfrm>
        </p:spPr>
        <p:txBody>
          <a:bodyPr/>
          <a:lstStyle/>
          <a:p>
            <a:pPr marL="0" indent="0">
              <a:buFont typeface="Arial" charset="0"/>
              <a:buNone/>
            </a:pPr>
            <a:r>
              <a:rPr lang="en-US" smtClean="0"/>
              <a:t>1. the aperture of the microscope </a:t>
            </a:r>
            <a:endParaRPr lang="ru-RU" smtClean="0"/>
          </a:p>
        </p:txBody>
      </p:sp>
      <p:pic>
        <p:nvPicPr>
          <p:cNvPr id="20485" name="Picture 2"/>
          <p:cNvPicPr>
            <a:picLocks noChangeAspect="1" noChangeArrowheads="1"/>
          </p:cNvPicPr>
          <p:nvPr/>
        </p:nvPicPr>
        <p:blipFill>
          <a:blip r:embed="rId4" cstate="print"/>
          <a:srcRect/>
          <a:stretch>
            <a:fillRect/>
          </a:stretch>
        </p:blipFill>
        <p:spPr bwMode="auto">
          <a:xfrm>
            <a:off x="307975" y="1582738"/>
            <a:ext cx="3309938" cy="2387600"/>
          </a:xfrm>
          <a:prstGeom prst="rect">
            <a:avLst/>
          </a:prstGeom>
          <a:noFill/>
          <a:ln w="9525">
            <a:noFill/>
            <a:miter lim="800000"/>
            <a:headEnd/>
            <a:tailEnd/>
          </a:ln>
        </p:spPr>
      </p:pic>
      <p:sp>
        <p:nvSpPr>
          <p:cNvPr id="20486" name="Объект 2"/>
          <p:cNvSpPr txBox="1">
            <a:spLocks/>
          </p:cNvSpPr>
          <p:nvPr/>
        </p:nvSpPr>
        <p:spPr bwMode="auto">
          <a:xfrm>
            <a:off x="0" y="3933825"/>
            <a:ext cx="7235825" cy="820738"/>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condenser of the microscope </a:t>
            </a:r>
            <a:endParaRPr lang="ru-RU" sz="3200">
              <a:latin typeface="Calibri" pitchFamily="34" charset="0"/>
            </a:endParaRPr>
          </a:p>
        </p:txBody>
      </p:sp>
      <p:sp>
        <p:nvSpPr>
          <p:cNvPr id="4" name="Стрелка вправо 3"/>
          <p:cNvSpPr/>
          <p:nvPr/>
        </p:nvSpPr>
        <p:spPr>
          <a:xfrm>
            <a:off x="6156325" y="4170363"/>
            <a:ext cx="1368425" cy="360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 name="Стрелка вправо 8"/>
          <p:cNvSpPr/>
          <p:nvPr/>
        </p:nvSpPr>
        <p:spPr>
          <a:xfrm>
            <a:off x="107950" y="5570538"/>
            <a:ext cx="1368425" cy="3603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Стрелка вправо 9"/>
          <p:cNvSpPr/>
          <p:nvPr/>
        </p:nvSpPr>
        <p:spPr>
          <a:xfrm>
            <a:off x="107950" y="2776538"/>
            <a:ext cx="1368425" cy="360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Стрелка вправо 10"/>
          <p:cNvSpPr/>
          <p:nvPr/>
        </p:nvSpPr>
        <p:spPr>
          <a:xfrm>
            <a:off x="6096000" y="3313113"/>
            <a:ext cx="1368425" cy="3603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179388" y="44450"/>
            <a:ext cx="8229600" cy="1143000"/>
          </a:xfrm>
        </p:spPr>
        <p:txBody>
          <a:bodyPr/>
          <a:lstStyle/>
          <a:p>
            <a:r>
              <a:rPr lang="en-US" smtClean="0"/>
              <a:t>lighting part includes</a:t>
            </a:r>
            <a:endParaRPr lang="ru-RU" smtClean="0"/>
          </a:p>
        </p:txBody>
      </p:sp>
      <p:sp>
        <p:nvSpPr>
          <p:cNvPr id="21506" name="Объект 2"/>
          <p:cNvSpPr>
            <a:spLocks noGrp="1"/>
          </p:cNvSpPr>
          <p:nvPr>
            <p:ph idx="1"/>
          </p:nvPr>
        </p:nvSpPr>
        <p:spPr>
          <a:xfrm>
            <a:off x="-33338" y="1311275"/>
            <a:ext cx="5757863" cy="1325563"/>
          </a:xfrm>
        </p:spPr>
        <p:txBody>
          <a:bodyPr/>
          <a:lstStyle/>
          <a:p>
            <a:pPr marL="0" indent="0">
              <a:buFont typeface="Arial" charset="0"/>
              <a:buNone/>
            </a:pPr>
            <a:r>
              <a:rPr lang="en-US" smtClean="0"/>
              <a:t>3. the microscope lamp </a:t>
            </a:r>
          </a:p>
          <a:p>
            <a:pPr marL="0" indent="0">
              <a:buFont typeface="Arial" charset="0"/>
              <a:buNone/>
            </a:pPr>
            <a:r>
              <a:rPr lang="en-US" smtClean="0"/>
              <a:t>or the mirror of the microscope</a:t>
            </a:r>
            <a:endParaRPr lang="ru-RU" smtClean="0"/>
          </a:p>
        </p:txBody>
      </p:sp>
      <p:pic>
        <p:nvPicPr>
          <p:cNvPr id="21507" name="Picture 2"/>
          <p:cNvPicPr>
            <a:picLocks noChangeAspect="1" noChangeArrowheads="1"/>
          </p:cNvPicPr>
          <p:nvPr/>
        </p:nvPicPr>
        <p:blipFill>
          <a:blip r:embed="rId2" cstate="print"/>
          <a:srcRect/>
          <a:stretch>
            <a:fillRect/>
          </a:stretch>
        </p:blipFill>
        <p:spPr bwMode="auto">
          <a:xfrm>
            <a:off x="5091113" y="1052513"/>
            <a:ext cx="3944937" cy="5257800"/>
          </a:xfrm>
          <a:prstGeom prst="rect">
            <a:avLst/>
          </a:prstGeom>
          <a:noFill/>
          <a:ln w="9525">
            <a:noFill/>
            <a:miter lim="800000"/>
            <a:headEnd/>
            <a:tailEnd/>
          </a:ln>
        </p:spPr>
      </p:pic>
      <p:pic>
        <p:nvPicPr>
          <p:cNvPr id="21508" name="Picture 3"/>
          <p:cNvPicPr>
            <a:picLocks noChangeAspect="1" noChangeArrowheads="1"/>
          </p:cNvPicPr>
          <p:nvPr/>
        </p:nvPicPr>
        <p:blipFill>
          <a:blip r:embed="rId3" cstate="print"/>
          <a:srcRect/>
          <a:stretch>
            <a:fillRect/>
          </a:stretch>
        </p:blipFill>
        <p:spPr bwMode="auto">
          <a:xfrm>
            <a:off x="250825" y="2854325"/>
            <a:ext cx="3182938" cy="3997325"/>
          </a:xfrm>
          <a:prstGeom prst="rect">
            <a:avLst/>
          </a:prstGeom>
          <a:noFill/>
          <a:ln w="9525">
            <a:noFill/>
            <a:miter lim="800000"/>
            <a:headEnd/>
            <a:tailEnd/>
          </a:ln>
        </p:spPr>
      </p:pic>
      <p:sp>
        <p:nvSpPr>
          <p:cNvPr id="4" name="Стрелка вниз 3"/>
          <p:cNvSpPr/>
          <p:nvPr/>
        </p:nvSpPr>
        <p:spPr>
          <a:xfrm>
            <a:off x="736600" y="2636838"/>
            <a:ext cx="287338" cy="1439862"/>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Стрелка вниз 5"/>
          <p:cNvSpPr/>
          <p:nvPr/>
        </p:nvSpPr>
        <p:spPr>
          <a:xfrm>
            <a:off x="6804025" y="3465513"/>
            <a:ext cx="288925" cy="14763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how we will work in the classroom</a:t>
            </a:r>
            <a:endParaRPr lang="ru-RU" dirty="0"/>
          </a:p>
        </p:txBody>
      </p:sp>
      <p:sp>
        <p:nvSpPr>
          <p:cNvPr id="3" name="Содержимое 2"/>
          <p:cNvSpPr>
            <a:spLocks noGrp="1"/>
          </p:cNvSpPr>
          <p:nvPr>
            <p:ph idx="1"/>
          </p:nvPr>
        </p:nvSpPr>
        <p:spPr/>
        <p:txBody>
          <a:bodyPr/>
          <a:lstStyle/>
          <a:p>
            <a:r>
              <a:rPr lang="en-US" dirty="0" smtClean="0"/>
              <a:t>start the lesson with a greeting. </a:t>
            </a:r>
          </a:p>
          <a:p>
            <a:r>
              <a:rPr lang="en-US" dirty="0" smtClean="0"/>
              <a:t>formulate the purpose of the lesson. </a:t>
            </a:r>
          </a:p>
          <a:p>
            <a:r>
              <a:rPr lang="en-US" dirty="0" smtClean="0"/>
              <a:t>write a test on the topic of a lesson. </a:t>
            </a:r>
          </a:p>
          <a:p>
            <a:r>
              <a:rPr lang="en-US" dirty="0" smtClean="0"/>
              <a:t>discuss the main issues and analyze what you did not understand in this topic. </a:t>
            </a:r>
          </a:p>
          <a:p>
            <a:r>
              <a:rPr lang="en-US" dirty="0" smtClean="0"/>
              <a:t>formulate and write down conclusions, homework, </a:t>
            </a:r>
          </a:p>
          <a:p>
            <a:r>
              <a:rPr lang="en-US" dirty="0" smtClean="0"/>
              <a:t>we ‘</a:t>
            </a:r>
            <a:r>
              <a:rPr lang="en-US" dirty="0" err="1" smtClean="0"/>
              <a:t>ll</a:t>
            </a:r>
            <a:r>
              <a:rPr lang="en-US" dirty="0" smtClean="0"/>
              <a:t> break up till the next class.</a:t>
            </a:r>
            <a:endParaRPr lang="ru-RU" dirty="0" smtClean="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77788" y="188913"/>
            <a:ext cx="8188325" cy="947737"/>
          </a:xfrm>
        </p:spPr>
        <p:txBody>
          <a:bodyPr/>
          <a:lstStyle/>
          <a:p>
            <a:r>
              <a:rPr lang="en-US" dirty="0" smtClean="0"/>
              <a:t>mechanical part includes:</a:t>
            </a:r>
            <a:endParaRPr lang="ru-RU" dirty="0" smtClean="0"/>
          </a:p>
        </p:txBody>
      </p:sp>
      <p:sp>
        <p:nvSpPr>
          <p:cNvPr id="22530" name="Объект 2"/>
          <p:cNvSpPr>
            <a:spLocks noGrp="1"/>
          </p:cNvSpPr>
          <p:nvPr>
            <p:ph idx="1"/>
          </p:nvPr>
        </p:nvSpPr>
        <p:spPr>
          <a:xfrm>
            <a:off x="633413" y="1412875"/>
            <a:ext cx="5245100" cy="749300"/>
          </a:xfrm>
        </p:spPr>
        <p:txBody>
          <a:bodyPr/>
          <a:lstStyle/>
          <a:p>
            <a:pPr marL="0" indent="0">
              <a:buFont typeface="Arial" charset="0"/>
              <a:buNone/>
            </a:pPr>
            <a:r>
              <a:rPr lang="en-US" smtClean="0"/>
              <a:t>1. the microscope stand</a:t>
            </a:r>
            <a:endParaRPr lang="ru-RU" smtClean="0"/>
          </a:p>
        </p:txBody>
      </p:sp>
      <p:sp>
        <p:nvSpPr>
          <p:cNvPr id="22531" name="Объект 2"/>
          <p:cNvSpPr txBox="1">
            <a:spLocks/>
          </p:cNvSpPr>
          <p:nvPr/>
        </p:nvSpPr>
        <p:spPr bwMode="auto">
          <a:xfrm>
            <a:off x="633413" y="2089150"/>
            <a:ext cx="524510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2. the tube of the microscope</a:t>
            </a:r>
            <a:endParaRPr lang="ru-RU" sz="3200">
              <a:latin typeface="Calibri" pitchFamily="34" charset="0"/>
            </a:endParaRPr>
          </a:p>
        </p:txBody>
      </p:sp>
      <p:sp>
        <p:nvSpPr>
          <p:cNvPr id="22532" name="Объект 2"/>
          <p:cNvSpPr txBox="1">
            <a:spLocks/>
          </p:cNvSpPr>
          <p:nvPr/>
        </p:nvSpPr>
        <p:spPr bwMode="auto">
          <a:xfrm>
            <a:off x="620713" y="4537075"/>
            <a:ext cx="6697662"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6. the macrometric microscope screw</a:t>
            </a:r>
            <a:endParaRPr lang="ru-RU" sz="3200">
              <a:latin typeface="Calibri" pitchFamily="34" charset="0"/>
            </a:endParaRPr>
          </a:p>
        </p:txBody>
      </p:sp>
      <p:sp>
        <p:nvSpPr>
          <p:cNvPr id="22533" name="Объект 2"/>
          <p:cNvSpPr txBox="1">
            <a:spLocks/>
          </p:cNvSpPr>
          <p:nvPr/>
        </p:nvSpPr>
        <p:spPr bwMode="auto">
          <a:xfrm>
            <a:off x="650875" y="3386138"/>
            <a:ext cx="5721350" cy="747712"/>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4. the revolver of the microscope</a:t>
            </a:r>
            <a:endParaRPr lang="ru-RU" sz="3200">
              <a:latin typeface="Calibri" pitchFamily="34" charset="0"/>
            </a:endParaRPr>
          </a:p>
        </p:txBody>
      </p:sp>
      <p:sp>
        <p:nvSpPr>
          <p:cNvPr id="22534" name="Объект 2"/>
          <p:cNvSpPr txBox="1">
            <a:spLocks/>
          </p:cNvSpPr>
          <p:nvPr/>
        </p:nvSpPr>
        <p:spPr bwMode="auto">
          <a:xfrm>
            <a:off x="604838" y="3962400"/>
            <a:ext cx="8288337" cy="747713"/>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5. clips of the slide table of the microscope</a:t>
            </a:r>
            <a:endParaRPr lang="ru-RU" sz="3200">
              <a:latin typeface="Calibri" pitchFamily="34" charset="0"/>
            </a:endParaRPr>
          </a:p>
        </p:txBody>
      </p:sp>
      <p:sp>
        <p:nvSpPr>
          <p:cNvPr id="22535" name="Объект 2"/>
          <p:cNvSpPr txBox="1">
            <a:spLocks/>
          </p:cNvSpPr>
          <p:nvPr/>
        </p:nvSpPr>
        <p:spPr bwMode="auto">
          <a:xfrm>
            <a:off x="633413" y="2736850"/>
            <a:ext cx="524510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3. the microscope slide table</a:t>
            </a:r>
            <a:endParaRPr lang="ru-RU" sz="3200">
              <a:latin typeface="Calibri" pitchFamily="34" charset="0"/>
            </a:endParaRPr>
          </a:p>
        </p:txBody>
      </p:sp>
      <p:sp>
        <p:nvSpPr>
          <p:cNvPr id="22536" name="Объект 2"/>
          <p:cNvSpPr txBox="1">
            <a:spLocks/>
          </p:cNvSpPr>
          <p:nvPr/>
        </p:nvSpPr>
        <p:spPr bwMode="auto">
          <a:xfrm>
            <a:off x="604838" y="5183188"/>
            <a:ext cx="7702550" cy="749300"/>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7. the micrometer screw of the microscope</a:t>
            </a:r>
            <a:endParaRPr lang="ru-RU" sz="3200">
              <a:latin typeface="Calibri" pitchFamily="34" charset="0"/>
            </a:endParaRPr>
          </a:p>
          <a:p>
            <a:pPr>
              <a:spcBef>
                <a:spcPct val="20000"/>
              </a:spcBef>
              <a:buFont typeface="Arial" charset="0"/>
              <a:buNone/>
            </a:pPr>
            <a:endParaRPr lang="ru-RU" sz="3200">
              <a:latin typeface="Calibri" pitchFamily="34" charset="0"/>
            </a:endParaRPr>
          </a:p>
        </p:txBody>
      </p:sp>
      <p:sp>
        <p:nvSpPr>
          <p:cNvPr id="22537" name="Объект 2"/>
          <p:cNvSpPr txBox="1">
            <a:spLocks/>
          </p:cNvSpPr>
          <p:nvPr/>
        </p:nvSpPr>
        <p:spPr bwMode="auto">
          <a:xfrm>
            <a:off x="650875" y="5932488"/>
            <a:ext cx="7656513" cy="747712"/>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8. base of the </a:t>
            </a:r>
            <a:r>
              <a:rPr lang="en-US" sz="3200">
                <a:solidFill>
                  <a:srgbClr val="FF0000"/>
                </a:solidFill>
                <a:latin typeface="Calibri" pitchFamily="34" charset="0"/>
              </a:rPr>
              <a:t>microscope tripod foot</a:t>
            </a:r>
            <a:endParaRPr lang="ru-RU" sz="3200">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noChangeArrowheads="1"/>
          </p:cNvPicPr>
          <p:nvPr/>
        </p:nvPicPr>
        <p:blipFill>
          <a:blip r:embed="rId2" cstate="print"/>
          <a:srcRect/>
          <a:stretch>
            <a:fillRect/>
          </a:stretch>
        </p:blipFill>
        <p:spPr bwMode="auto">
          <a:xfrm>
            <a:off x="0" y="0"/>
            <a:ext cx="6667500" cy="6667500"/>
          </a:xfrm>
          <a:prstGeom prst="rect">
            <a:avLst/>
          </a:prstGeom>
          <a:noFill/>
          <a:ln w="9525">
            <a:noFill/>
            <a:miter lim="800000"/>
            <a:headEnd/>
            <a:tailEnd/>
          </a:ln>
        </p:spPr>
      </p:pic>
      <p:sp>
        <p:nvSpPr>
          <p:cNvPr id="2" name="Заголовок 1"/>
          <p:cNvSpPr>
            <a:spLocks noGrp="1"/>
          </p:cNvSpPr>
          <p:nvPr>
            <p:ph type="title"/>
          </p:nvPr>
        </p:nvSpPr>
        <p:spPr>
          <a:xfrm>
            <a:off x="379413" y="2817813"/>
            <a:ext cx="658812" cy="633412"/>
          </a:xfrm>
        </p:spPr>
        <p:txBody>
          <a:bodyPr rtlCol="0">
            <a:normAutofit fontScale="90000"/>
          </a:bodyPr>
          <a:lstStyle/>
          <a:p>
            <a:pPr fontAlgn="auto">
              <a:spcAft>
                <a:spcPts val="0"/>
              </a:spcAft>
              <a:defRPr/>
            </a:pPr>
            <a:r>
              <a:rPr lang="en-US" dirty="0" smtClean="0"/>
              <a:t>1</a:t>
            </a:r>
            <a:endParaRPr lang="ru-RU" dirty="0"/>
          </a:p>
        </p:txBody>
      </p:sp>
      <p:sp>
        <p:nvSpPr>
          <p:cNvPr id="5" name="Заголовок 1"/>
          <p:cNvSpPr txBox="1">
            <a:spLocks/>
          </p:cNvSpPr>
          <p:nvPr/>
        </p:nvSpPr>
        <p:spPr>
          <a:xfrm>
            <a:off x="385763" y="4076700"/>
            <a:ext cx="657225"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6</a:t>
            </a:r>
            <a:endParaRPr lang="ru-RU" dirty="0"/>
          </a:p>
        </p:txBody>
      </p:sp>
      <p:sp>
        <p:nvSpPr>
          <p:cNvPr id="6" name="Заголовок 1"/>
          <p:cNvSpPr txBox="1">
            <a:spLocks/>
          </p:cNvSpPr>
          <p:nvPr/>
        </p:nvSpPr>
        <p:spPr>
          <a:xfrm>
            <a:off x="395288" y="5876925"/>
            <a:ext cx="658812"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8</a:t>
            </a:r>
            <a:endParaRPr lang="ru-RU" dirty="0"/>
          </a:p>
        </p:txBody>
      </p:sp>
      <p:sp>
        <p:nvSpPr>
          <p:cNvPr id="7" name="Заголовок 1"/>
          <p:cNvSpPr txBox="1">
            <a:spLocks/>
          </p:cNvSpPr>
          <p:nvPr/>
        </p:nvSpPr>
        <p:spPr>
          <a:xfrm>
            <a:off x="5786438" y="2074863"/>
            <a:ext cx="657225" cy="633412"/>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4</a:t>
            </a:r>
            <a:endParaRPr lang="ru-RU" dirty="0"/>
          </a:p>
        </p:txBody>
      </p:sp>
      <p:sp>
        <p:nvSpPr>
          <p:cNvPr id="8" name="Заголовок 1"/>
          <p:cNvSpPr txBox="1">
            <a:spLocks/>
          </p:cNvSpPr>
          <p:nvPr/>
        </p:nvSpPr>
        <p:spPr>
          <a:xfrm>
            <a:off x="395288" y="549275"/>
            <a:ext cx="658812" cy="633413"/>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2</a:t>
            </a:r>
            <a:endParaRPr lang="ru-RU" dirty="0"/>
          </a:p>
        </p:txBody>
      </p:sp>
      <p:sp>
        <p:nvSpPr>
          <p:cNvPr id="11" name="Заголовок 1"/>
          <p:cNvSpPr txBox="1">
            <a:spLocks/>
          </p:cNvSpPr>
          <p:nvPr/>
        </p:nvSpPr>
        <p:spPr>
          <a:xfrm>
            <a:off x="5857875" y="3443288"/>
            <a:ext cx="658813" cy="633412"/>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smtClean="0"/>
              <a:t>5</a:t>
            </a:r>
            <a:endParaRPr lang="ru-RU" dirty="0"/>
          </a:p>
        </p:txBody>
      </p:sp>
      <p:sp>
        <p:nvSpPr>
          <p:cNvPr id="12" name="Заголовок 1"/>
          <p:cNvSpPr txBox="1">
            <a:spLocks/>
          </p:cNvSpPr>
          <p:nvPr/>
        </p:nvSpPr>
        <p:spPr>
          <a:xfrm>
            <a:off x="6732588" y="3803650"/>
            <a:ext cx="658812" cy="633413"/>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3</a:t>
            </a:r>
            <a:endParaRPr lang="ru-RU" dirty="0"/>
          </a:p>
        </p:txBody>
      </p:sp>
      <p:cxnSp>
        <p:nvCxnSpPr>
          <p:cNvPr id="9" name="Прямая со стрелкой 8"/>
          <p:cNvCxnSpPr/>
          <p:nvPr/>
        </p:nvCxnSpPr>
        <p:spPr>
          <a:xfrm>
            <a:off x="906463" y="3213100"/>
            <a:ext cx="709612"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871538" y="5116513"/>
            <a:ext cx="1755775"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V="1">
            <a:off x="871538" y="4437063"/>
            <a:ext cx="877887"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898525" y="866775"/>
            <a:ext cx="2089150"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a:xfrm>
            <a:off x="384175" y="4868863"/>
            <a:ext cx="658813" cy="635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dirty="0"/>
              <a:t>7</a:t>
            </a:r>
            <a:endParaRPr lang="ru-RU" dirty="0"/>
          </a:p>
        </p:txBody>
      </p:sp>
      <p:cxnSp>
        <p:nvCxnSpPr>
          <p:cNvPr id="25" name="Прямая со стрелкой 24"/>
          <p:cNvCxnSpPr/>
          <p:nvPr/>
        </p:nvCxnSpPr>
        <p:spPr>
          <a:xfrm>
            <a:off x="871538" y="6194425"/>
            <a:ext cx="1179512" cy="0"/>
          </a:xfrm>
          <a:prstGeom prst="straightConnector1">
            <a:avLst/>
          </a:prstGeom>
          <a:ln w="66675">
            <a:tailEnd type="stealth"/>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5022850" y="2349500"/>
            <a:ext cx="8858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H="1">
            <a:off x="3975100" y="3760788"/>
            <a:ext cx="19653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H="1">
            <a:off x="5367338" y="4076700"/>
            <a:ext cx="1508125" cy="0"/>
          </a:xfrm>
          <a:prstGeom prst="straightConnector1">
            <a:avLst/>
          </a:prstGeom>
          <a:ln w="762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smtClean="0"/>
              <a:t>Rules </a:t>
            </a:r>
            <a:r>
              <a:rPr lang="en-US" dirty="0"/>
              <a:t>for working with a microscope</a:t>
            </a:r>
            <a:endParaRPr lang="ru-RU" dirty="0"/>
          </a:p>
        </p:txBody>
      </p:sp>
      <p:sp>
        <p:nvSpPr>
          <p:cNvPr id="24578" name="Объект 2"/>
          <p:cNvSpPr>
            <a:spLocks noGrp="1"/>
          </p:cNvSpPr>
          <p:nvPr>
            <p:ph idx="1"/>
          </p:nvPr>
        </p:nvSpPr>
        <p:spPr>
          <a:xfrm>
            <a:off x="457200" y="1600200"/>
            <a:ext cx="8229600" cy="4924425"/>
          </a:xfrm>
        </p:spPr>
        <p:txBody>
          <a:bodyPr/>
          <a:lstStyle/>
          <a:p>
            <a:pPr marL="514350" indent="-514350">
              <a:buFont typeface="Arial" charset="0"/>
              <a:buAutoNum type="arabicPeriod"/>
            </a:pPr>
            <a:r>
              <a:rPr lang="en-US" dirty="0" smtClean="0"/>
              <a:t>Work with the microscope being seated;</a:t>
            </a:r>
          </a:p>
          <a:p>
            <a:pPr marL="514350" indent="-514350">
              <a:buFont typeface="Arial" charset="0"/>
              <a:buAutoNum type="arabicPeriod"/>
            </a:pPr>
            <a:r>
              <a:rPr lang="en-US" dirty="0" smtClean="0"/>
              <a:t>Examine the microscope, wipe away the dust lenses, eyepiece, mirror or electric lamp with a soft cloth ;</a:t>
            </a:r>
          </a:p>
          <a:p>
            <a:pPr marL="514350" indent="-514350">
              <a:buFont typeface="Arial" charset="0"/>
              <a:buAutoNum type="arabicPeriod"/>
            </a:pPr>
            <a:r>
              <a:rPr lang="en-US" dirty="0" smtClean="0"/>
              <a:t>Set the microscope in front of you, slightly to the left 2-3 cm from the edge of the table. Do not move it during operation;</a:t>
            </a:r>
          </a:p>
          <a:p>
            <a:pPr marL="514350" indent="-514350">
              <a:buFont typeface="Arial" charset="0"/>
              <a:buAutoNum type="arabicPeriod"/>
            </a:pPr>
            <a:r>
              <a:rPr lang="en-US" dirty="0" smtClean="0"/>
              <a:t>Open the diaphragm completely, raise the condenser to the highest position;</a:t>
            </a:r>
            <a:endParaRPr lang="ru-RU"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ъект 2"/>
          <p:cNvSpPr>
            <a:spLocks noGrp="1"/>
          </p:cNvSpPr>
          <p:nvPr>
            <p:ph idx="1"/>
          </p:nvPr>
        </p:nvSpPr>
        <p:spPr>
          <a:xfrm>
            <a:off x="457200" y="404813"/>
            <a:ext cx="8229600" cy="6192837"/>
          </a:xfrm>
        </p:spPr>
        <p:txBody>
          <a:bodyPr/>
          <a:lstStyle/>
          <a:p>
            <a:pPr marL="0" indent="0">
              <a:buFont typeface="Arial" charset="0"/>
              <a:buNone/>
            </a:pPr>
            <a:r>
              <a:rPr lang="en-US" dirty="0" smtClean="0"/>
              <a:t>5. Working with a microscope always start with a small increase;</a:t>
            </a:r>
            <a:endParaRPr lang="en-US" dirty="0" smtClean="0">
              <a:solidFill>
                <a:srgbClr val="FF0000"/>
              </a:solidFill>
            </a:endParaRPr>
          </a:p>
          <a:p>
            <a:pPr marL="0" indent="0">
              <a:buFont typeface="Arial" charset="0"/>
              <a:buNone/>
            </a:pPr>
            <a:r>
              <a:rPr lang="en-US" dirty="0" smtClean="0"/>
              <a:t>6. Lower the lens  to the working position, i.e. at a distance of 1 cm from the slide;</a:t>
            </a:r>
          </a:p>
          <a:p>
            <a:pPr marL="0" indent="0">
              <a:buFont typeface="Arial" charset="0"/>
              <a:buNone/>
            </a:pPr>
            <a:r>
              <a:rPr lang="en-US" dirty="0" smtClean="0"/>
              <a:t>7. Set the illumination in the field of view of the microscope using an electric illuminator or mirror. </a:t>
            </a:r>
          </a:p>
          <a:p>
            <a:pPr marL="0" indent="0">
              <a:buFont typeface="Arial" charset="0"/>
              <a:buNone/>
            </a:pPr>
            <a:r>
              <a:rPr lang="en-US" dirty="0" smtClean="0"/>
              <a:t>8. Put the </a:t>
            </a:r>
            <a:r>
              <a:rPr lang="en-US" dirty="0" err="1" smtClean="0"/>
              <a:t>micropreparation</a:t>
            </a:r>
            <a:r>
              <a:rPr lang="en-US" dirty="0" smtClean="0"/>
              <a:t> on the subject table so that the object being studied is under the lens. </a:t>
            </a:r>
            <a:endParaRPr lang="ru-RU"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388" y="188913"/>
            <a:ext cx="8785225" cy="6669087"/>
          </a:xfrm>
        </p:spPr>
        <p:txBody>
          <a:bodyPr rtlCol="0">
            <a:normAutofit fontScale="92500" lnSpcReduction="20000"/>
          </a:bodyPr>
          <a:lstStyle/>
          <a:p>
            <a:pPr marL="0" indent="0" fontAlgn="auto">
              <a:spcAft>
                <a:spcPts val="0"/>
              </a:spcAft>
              <a:buFont typeface="Arial" pitchFamily="34" charset="0"/>
              <a:buNone/>
              <a:defRPr/>
            </a:pPr>
            <a:r>
              <a:rPr lang="en-US" dirty="0" smtClean="0"/>
              <a:t>9. Looking from the side, lower the lens using a macro screw until the distance between the lower edge of the lens and the </a:t>
            </a:r>
            <a:r>
              <a:rPr lang="en-US" dirty="0" err="1" smtClean="0"/>
              <a:t>micropreparation</a:t>
            </a:r>
            <a:r>
              <a:rPr lang="en-US" dirty="0" smtClean="0"/>
              <a:t> </a:t>
            </a:r>
            <a:r>
              <a:rPr lang="en-US" dirty="0"/>
              <a:t>becomes </a:t>
            </a:r>
            <a:r>
              <a:rPr lang="en-US" dirty="0" smtClean="0"/>
              <a:t>2-3 </a:t>
            </a:r>
            <a:r>
              <a:rPr lang="en-US" dirty="0"/>
              <a:t>mm</a:t>
            </a:r>
            <a:r>
              <a:rPr lang="en-US" dirty="0" smtClean="0"/>
              <a:t>;</a:t>
            </a:r>
          </a:p>
          <a:p>
            <a:pPr marL="0"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dirty="0"/>
              <a:t>10. Look with one eye into the eyepiece and rotate the coarse focusing screw on yourself, smoothly raising the lens to a position where the image of the object will be clearly </a:t>
            </a:r>
            <a:r>
              <a:rPr lang="en-US" dirty="0" smtClean="0"/>
              <a:t>visible; </a:t>
            </a:r>
          </a:p>
          <a:p>
            <a:pPr marL="0" indent="0" fontAlgn="auto">
              <a:spcAft>
                <a:spcPts val="0"/>
              </a:spcAft>
              <a:buFont typeface="Arial" pitchFamily="34" charset="0"/>
              <a:buNone/>
              <a:defRPr/>
            </a:pPr>
            <a:endParaRPr lang="en-US" dirty="0" smtClean="0"/>
          </a:p>
          <a:p>
            <a:pPr marL="0" indent="0" fontAlgn="auto">
              <a:spcAft>
                <a:spcPts val="0"/>
              </a:spcAft>
              <a:buFont typeface="Arial" pitchFamily="34" charset="0"/>
              <a:buNone/>
              <a:defRPr/>
            </a:pPr>
            <a:r>
              <a:rPr lang="en-US" dirty="0"/>
              <a:t>11. Moving the drug with your hand, find the right place, place it in the center of the field of view of the microscope</a:t>
            </a:r>
            <a:r>
              <a:rPr lang="en-US" dirty="0" smtClean="0"/>
              <a:t>;</a:t>
            </a:r>
          </a:p>
          <a:p>
            <a:pPr marL="0" indent="0" fontAlgn="auto">
              <a:spcAft>
                <a:spcPts val="0"/>
              </a:spcAft>
              <a:buFont typeface="Arial" pitchFamily="34" charset="0"/>
              <a:buNone/>
              <a:defRPr/>
            </a:pPr>
            <a:endParaRPr lang="ru-RU" dirty="0"/>
          </a:p>
          <a:p>
            <a:pPr marL="0" indent="0" fontAlgn="auto">
              <a:spcAft>
                <a:spcPts val="0"/>
              </a:spcAft>
              <a:buFont typeface="Arial" pitchFamily="34" charset="0"/>
              <a:buNone/>
              <a:defRPr/>
            </a:pPr>
            <a:r>
              <a:rPr lang="en-US" dirty="0"/>
              <a:t>12. If the image does not appear, then it is necessary to repeat all operations of points 6, 7, 8, </a:t>
            </a:r>
            <a:r>
              <a:rPr lang="en-US" dirty="0" smtClean="0"/>
              <a:t>9, 10;</a:t>
            </a: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ъект 2"/>
          <p:cNvSpPr>
            <a:spLocks noGrp="1"/>
          </p:cNvSpPr>
          <p:nvPr>
            <p:ph idx="1"/>
          </p:nvPr>
        </p:nvSpPr>
        <p:spPr>
          <a:xfrm>
            <a:off x="457200" y="333375"/>
            <a:ext cx="8229600" cy="6119813"/>
          </a:xfrm>
        </p:spPr>
        <p:txBody>
          <a:bodyPr/>
          <a:lstStyle/>
          <a:p>
            <a:pPr marL="0" indent="0">
              <a:buFont typeface="Arial" charset="0"/>
              <a:buNone/>
            </a:pPr>
            <a:r>
              <a:rPr lang="en-US" smtClean="0"/>
              <a:t>13. To study an object at high magnification, first put the selected area in the center of the field of view of the microscope at low magnification. Then change the lens to 40 x, turning the revolver so that it takes the working position. Using a micrometer screw to achieve a good image of the object.</a:t>
            </a:r>
          </a:p>
          <a:p>
            <a:pPr marL="0" indent="0">
              <a:buFont typeface="Arial" charset="0"/>
              <a:buNone/>
            </a:pPr>
            <a:r>
              <a:rPr lang="en-US" smtClean="0"/>
              <a:t>14. At the end of work with a large increase, set a small increase, lift the lens, remove the drug from the work table, wipe with a clean cloth all parts of the microscope, cover it with a plastic bag and put it in the Cabinet.</a:t>
            </a:r>
            <a:endParaRPr lang="ru-RU"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Complete a task in a your workbook:</a:t>
            </a:r>
            <a:endParaRPr lang="ru-RU" dirty="0"/>
          </a:p>
        </p:txBody>
      </p:sp>
      <p:sp>
        <p:nvSpPr>
          <p:cNvPr id="3" name="Содержимое 2"/>
          <p:cNvSpPr>
            <a:spLocks noGrp="1"/>
          </p:cNvSpPr>
          <p:nvPr>
            <p:ph idx="1"/>
          </p:nvPr>
        </p:nvSpPr>
        <p:spPr>
          <a:xfrm>
            <a:off x="457200" y="1600200"/>
            <a:ext cx="8229600" cy="4781128"/>
          </a:xfrm>
        </p:spPr>
        <p:txBody>
          <a:bodyPr/>
          <a:lstStyle/>
          <a:p>
            <a:pPr marL="514350" indent="-514350">
              <a:buFont typeface="+mj-lt"/>
              <a:buAutoNum type="arabicPeriod"/>
            </a:pPr>
            <a:r>
              <a:rPr lang="en-US" dirty="0" smtClean="0"/>
              <a:t>Answer questions:</a:t>
            </a:r>
          </a:p>
          <a:p>
            <a:pPr marL="914400" lvl="1" indent="-514350"/>
            <a:r>
              <a:rPr lang="en-US" dirty="0" smtClean="0"/>
              <a:t>What types of magnifying devices do you know?</a:t>
            </a:r>
          </a:p>
          <a:p>
            <a:pPr marL="914400" lvl="1" indent="-514350"/>
            <a:r>
              <a:rPr lang="en-US" dirty="0" smtClean="0"/>
              <a:t>What was the name of the developer of the first microscope?</a:t>
            </a:r>
          </a:p>
          <a:p>
            <a:pPr marL="914400" lvl="1" indent="-514350"/>
            <a:r>
              <a:rPr lang="en-US" dirty="0" smtClean="0"/>
              <a:t>What objects can be explored with a magnifying glass?</a:t>
            </a:r>
          </a:p>
          <a:p>
            <a:pPr marL="914400" lvl="1" indent="-514350"/>
            <a:r>
              <a:rPr lang="en-US" dirty="0" smtClean="0"/>
              <a:t>What biological objects are studied using an electron microscope?</a:t>
            </a:r>
          </a:p>
          <a:p>
            <a:pPr marL="914400" lvl="1" indent="-514350"/>
            <a:r>
              <a:rPr lang="en-US" dirty="0" smtClean="0"/>
              <a:t>List the parts of the optical system of the light microscope.</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32656"/>
            <a:ext cx="8686800" cy="6048672"/>
          </a:xfrm>
        </p:spPr>
        <p:txBody>
          <a:bodyPr/>
          <a:lstStyle/>
          <a:p>
            <a:pPr marL="914400" lvl="1" indent="-514350"/>
            <a:r>
              <a:rPr lang="en-US" dirty="0" smtClean="0"/>
              <a:t>List the parts of the light microscope's lighting system.	</a:t>
            </a:r>
          </a:p>
          <a:p>
            <a:pPr marL="914400" lvl="1" indent="-514350"/>
            <a:r>
              <a:rPr lang="en-US" dirty="0" smtClean="0"/>
              <a:t>Name the details of the mechanical system of the light microscope.</a:t>
            </a:r>
          </a:p>
          <a:p>
            <a:pPr marL="914400" lvl="1" indent="-514350">
              <a:buFont typeface="+mj-lt"/>
              <a:buAutoNum type="arabicPeriod" startAt="2"/>
            </a:pPr>
            <a:r>
              <a:rPr lang="en-US" dirty="0" smtClean="0"/>
              <a:t>Draw and fill in a table in your notebook:</a:t>
            </a:r>
            <a:endParaRPr lang="ru-RU" dirty="0"/>
          </a:p>
        </p:txBody>
      </p:sp>
      <p:graphicFrame>
        <p:nvGraphicFramePr>
          <p:cNvPr id="4" name="Таблица 3"/>
          <p:cNvGraphicFramePr>
            <a:graphicFrameLocks noGrp="1"/>
          </p:cNvGraphicFramePr>
          <p:nvPr/>
        </p:nvGraphicFramePr>
        <p:xfrm>
          <a:off x="683568" y="2996952"/>
          <a:ext cx="7704856" cy="3291840"/>
        </p:xfrm>
        <a:graphic>
          <a:graphicData uri="http://schemas.openxmlformats.org/drawingml/2006/table">
            <a:tbl>
              <a:tblPr firstRow="1" bandRow="1">
                <a:tableStyleId>{5C22544A-7EE6-4342-B048-85BDC9FD1C3A}</a:tableStyleId>
              </a:tblPr>
              <a:tblGrid>
                <a:gridCol w="1296144"/>
                <a:gridCol w="504056"/>
                <a:gridCol w="2520280"/>
                <a:gridCol w="3384376"/>
              </a:tblGrid>
              <a:tr h="528059">
                <a:tc>
                  <a:txBody>
                    <a:bodyPr/>
                    <a:lstStyle/>
                    <a:p>
                      <a:r>
                        <a:rPr lang="en-US" dirty="0" smtClean="0"/>
                        <a:t>Systems</a:t>
                      </a:r>
                      <a:r>
                        <a:rPr lang="ru-RU" dirty="0" smtClean="0"/>
                        <a:t> </a:t>
                      </a:r>
                      <a:r>
                        <a:rPr lang="en-US" dirty="0" smtClean="0"/>
                        <a:t>of the microscope</a:t>
                      </a:r>
                      <a:endParaRPr lang="ru-RU" dirty="0"/>
                    </a:p>
                  </a:txBody>
                  <a:tcPr/>
                </a:tc>
                <a:tc>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 of the microscope system</a:t>
                      </a:r>
                      <a:endParaRPr lang="ru-RU" dirty="0" smtClean="0"/>
                    </a:p>
                    <a:p>
                      <a:endParaRPr lang="ru-RU" dirty="0"/>
                    </a:p>
                  </a:txBody>
                  <a:tcPr/>
                </a:tc>
                <a:tc>
                  <a:txBody>
                    <a:bodyPr/>
                    <a:lstStyle/>
                    <a:p>
                      <a:r>
                        <a:rPr lang="en-US" dirty="0" smtClean="0"/>
                        <a:t>Functions of this part of the microscope</a:t>
                      </a:r>
                      <a:endParaRPr lang="ru-RU" dirty="0"/>
                    </a:p>
                  </a:txBody>
                  <a:tcPr/>
                </a:tc>
              </a:tr>
              <a:tr h="320040">
                <a:tc rowSpan="3">
                  <a:txBody>
                    <a:bodyPr/>
                    <a:lstStyle/>
                    <a:p>
                      <a:r>
                        <a:rPr lang="en-US" dirty="0" smtClean="0"/>
                        <a:t>lighting system	</a:t>
                      </a:r>
                      <a:endParaRPr lang="ru-RU" dirty="0"/>
                    </a:p>
                  </a:txBody>
                  <a:tcPr/>
                </a:tc>
                <a:tc>
                  <a:txBody>
                    <a:bodyPr/>
                    <a:lstStyle/>
                    <a:p>
                      <a:r>
                        <a:rPr lang="ru-RU" dirty="0" smtClean="0"/>
                        <a:t>1</a:t>
                      </a:r>
                      <a:endParaRPr lang="ru-RU" dirty="0"/>
                    </a:p>
                  </a:txBody>
                  <a:tcPr/>
                </a:tc>
                <a:tc>
                  <a:txBody>
                    <a:bodyPr/>
                    <a:lstStyle/>
                    <a:p>
                      <a:r>
                        <a:rPr lang="en-US" dirty="0" smtClean="0"/>
                        <a:t>Lamp</a:t>
                      </a:r>
                      <a:r>
                        <a:rPr lang="ru-RU" dirty="0" smtClean="0"/>
                        <a:t>, </a:t>
                      </a:r>
                      <a:r>
                        <a:rPr lang="en-US" dirty="0" smtClean="0"/>
                        <a:t>mirror</a:t>
                      </a:r>
                      <a:endParaRPr lang="ru-RU" dirty="0"/>
                    </a:p>
                  </a:txBody>
                  <a:tcPr/>
                </a:tc>
                <a:tc>
                  <a:txBody>
                    <a:bodyPr/>
                    <a:lstStyle/>
                    <a:p>
                      <a:endParaRPr lang="ru-RU" dirty="0"/>
                    </a:p>
                  </a:txBody>
                  <a:tcPr/>
                </a:tc>
              </a:tr>
              <a:tr h="182880">
                <a:tc vMerge="1">
                  <a:txBody>
                    <a:bodyPr/>
                    <a:lstStyle/>
                    <a:p>
                      <a:endParaRPr lang="ru-RU"/>
                    </a:p>
                  </a:txBody>
                  <a:tcPr/>
                </a:tc>
                <a:tc>
                  <a:txBody>
                    <a:bodyPr/>
                    <a:lstStyle/>
                    <a:p>
                      <a:r>
                        <a:rPr lang="ru-RU" dirty="0" smtClean="0"/>
                        <a:t>2</a:t>
                      </a:r>
                      <a:endParaRPr lang="ru-RU" dirty="0"/>
                    </a:p>
                  </a:txBody>
                  <a:tcPr/>
                </a:tc>
                <a:tc>
                  <a:txBody>
                    <a:bodyPr/>
                    <a:lstStyle/>
                    <a:p>
                      <a:r>
                        <a:rPr lang="en-US" dirty="0" smtClean="0"/>
                        <a:t>Diaphragm </a:t>
                      </a:r>
                      <a:endParaRPr lang="ru-RU" dirty="0"/>
                    </a:p>
                  </a:txBody>
                  <a:tcPr/>
                </a:tc>
                <a:tc>
                  <a:txBody>
                    <a:bodyPr/>
                    <a:lstStyle/>
                    <a:p>
                      <a:endParaRPr lang="ru-RU" dirty="0"/>
                    </a:p>
                  </a:txBody>
                  <a:tcPr/>
                </a:tc>
              </a:tr>
              <a:tr h="182880">
                <a:tc vMerge="1">
                  <a:txBody>
                    <a:bodyPr/>
                    <a:lstStyle/>
                    <a:p>
                      <a:endParaRPr lang="ru-RU"/>
                    </a:p>
                  </a:txBody>
                  <a:tcPr/>
                </a:tc>
                <a:tc>
                  <a:txBody>
                    <a:bodyPr/>
                    <a:lstStyle/>
                    <a:p>
                      <a:r>
                        <a:rPr lang="ru-RU" dirty="0" smtClean="0"/>
                        <a:t>…</a:t>
                      </a:r>
                      <a:endParaRPr lang="ru-RU" dirty="0"/>
                    </a:p>
                  </a:txBody>
                  <a:tcPr/>
                </a:tc>
                <a:tc>
                  <a:txBody>
                    <a:bodyPr/>
                    <a:lstStyle/>
                    <a:p>
                      <a:r>
                        <a:rPr lang="ru-RU" dirty="0" smtClean="0"/>
                        <a:t>…</a:t>
                      </a:r>
                      <a:endParaRPr lang="ru-RU" dirty="0"/>
                    </a:p>
                  </a:txBody>
                  <a:tcPr/>
                </a:tc>
                <a:tc>
                  <a:txBody>
                    <a:bodyPr/>
                    <a:lstStyle/>
                    <a:p>
                      <a:endParaRPr lang="ru-RU" dirty="0"/>
                    </a:p>
                  </a:txBody>
                  <a:tcPr/>
                </a:tc>
              </a:tr>
              <a:tr h="528059">
                <a:tc>
                  <a:txBody>
                    <a:bodyPr/>
                    <a:lstStyle/>
                    <a:p>
                      <a:r>
                        <a:rPr lang="en-US" dirty="0" smtClean="0"/>
                        <a:t>optical system </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smtClean="0"/>
                    </a:p>
                  </a:txBody>
                  <a:tcPr/>
                </a:tc>
              </a:tr>
              <a:tr h="528059">
                <a:tc>
                  <a:txBody>
                    <a:bodyPr/>
                    <a:lstStyle/>
                    <a:p>
                      <a:r>
                        <a:rPr lang="en-US" dirty="0" smtClean="0"/>
                        <a:t>mechanical system </a:t>
                      </a:r>
                      <a:endParaRPr lang="ru-RU" dirty="0"/>
                    </a:p>
                  </a:txBody>
                  <a:tcPr/>
                </a:tc>
                <a:tc>
                  <a:txBody>
                    <a:bodyPr/>
                    <a:lstStyle/>
                    <a:p>
                      <a:endParaRPr lang="ru-RU" dirty="0"/>
                    </a:p>
                  </a:txBody>
                  <a:tcPr/>
                </a:tc>
                <a:tc>
                  <a:txBody>
                    <a:bodyPr/>
                    <a:lstStyle/>
                    <a:p>
                      <a:endParaRPr lang="ru-RU" dirty="0"/>
                    </a:p>
                  </a:txBody>
                  <a:tcPr/>
                </a:tc>
                <a:tc>
                  <a:txBody>
                    <a:bodyPr/>
                    <a:lstStyle/>
                    <a:p>
                      <a:endParaRPr lang="ru-RU" dirty="0" smtClean="0"/>
                    </a:p>
                  </a:txBody>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ctrTitle"/>
          </p:nvPr>
        </p:nvSpPr>
        <p:spPr/>
        <p:txBody>
          <a:bodyPr/>
          <a:lstStyle/>
          <a:p>
            <a:r>
              <a:rPr lang="en-US" dirty="0" smtClean="0"/>
              <a:t>PRO-</a:t>
            </a:r>
            <a:r>
              <a:rPr lang="ru-RU" dirty="0" smtClean="0"/>
              <a:t> </a:t>
            </a:r>
            <a:r>
              <a:rPr lang="en-US" dirty="0" smtClean="0"/>
              <a:t>AND EUKARYOTIC CELLS</a:t>
            </a:r>
            <a:endParaRPr lang="ru-RU" dirty="0"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p:txBody>
          <a:bodyPr/>
          <a:lstStyle/>
          <a:p>
            <a:r>
              <a:rPr lang="en-US" smtClean="0"/>
              <a:t>PROKARYOTIC CELLS</a:t>
            </a:r>
            <a:endParaRPr lang="ru-RU" smtClean="0"/>
          </a:p>
        </p:txBody>
      </p:sp>
      <p:sp>
        <p:nvSpPr>
          <p:cNvPr id="37890" name="Объект 2"/>
          <p:cNvSpPr>
            <a:spLocks noGrp="1"/>
          </p:cNvSpPr>
          <p:nvPr>
            <p:ph idx="1"/>
          </p:nvPr>
        </p:nvSpPr>
        <p:spPr>
          <a:xfrm>
            <a:off x="5378450" y="1470025"/>
            <a:ext cx="3586163" cy="5272088"/>
          </a:xfrm>
        </p:spPr>
        <p:txBody>
          <a:bodyPr/>
          <a:lstStyle/>
          <a:p>
            <a:r>
              <a:rPr lang="en-US" smtClean="0"/>
              <a:t>Bacteria are the oldest group of organisms</a:t>
            </a:r>
          </a:p>
          <a:p>
            <a:r>
              <a:rPr lang="en-US" smtClean="0"/>
              <a:t>these were the first representatives of living nature</a:t>
            </a:r>
          </a:p>
          <a:p>
            <a:r>
              <a:rPr lang="en-US" smtClean="0"/>
              <a:t>their bodies are primitive.</a:t>
            </a:r>
            <a:endParaRPr lang="ru-RU" smtClean="0"/>
          </a:p>
        </p:txBody>
      </p:sp>
      <p:pic>
        <p:nvPicPr>
          <p:cNvPr id="37891" name="Picture 2"/>
          <p:cNvPicPr>
            <a:picLocks noChangeAspect="1" noChangeArrowheads="1"/>
          </p:cNvPicPr>
          <p:nvPr/>
        </p:nvPicPr>
        <p:blipFill>
          <a:blip r:embed="rId2" cstate="print"/>
          <a:srcRect/>
          <a:stretch>
            <a:fillRect/>
          </a:stretch>
        </p:blipFill>
        <p:spPr bwMode="auto">
          <a:xfrm>
            <a:off x="107950" y="1470025"/>
            <a:ext cx="5270500" cy="527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ctrTitle"/>
          </p:nvPr>
        </p:nvSpPr>
        <p:spPr/>
        <p:txBody>
          <a:bodyPr/>
          <a:lstStyle/>
          <a:p>
            <a:r>
              <a:rPr lang="en-US" dirty="0" smtClean="0"/>
              <a:t>LEVELS OF ORGANIZATION OF THE LIVING</a:t>
            </a:r>
            <a:endParaRPr lang="ru-RU" dirty="0" smtClean="0"/>
          </a:p>
        </p:txBody>
      </p:sp>
      <p:sp>
        <p:nvSpPr>
          <p:cNvPr id="3" name="Подзаголовок 2"/>
          <p:cNvSpPr>
            <a:spLocks noGrp="1"/>
          </p:cNvSpPr>
          <p:nvPr>
            <p:ph type="subTitle" idx="1"/>
          </p:nvPr>
        </p:nvSpPr>
        <p:spPr/>
        <p:txBody>
          <a:bodyPr rtlCol="0">
            <a:normAutofit/>
          </a:bodyPr>
          <a:lstStyle/>
          <a:p>
            <a:pPr fontAlgn="auto">
              <a:spcAft>
                <a:spcPts val="0"/>
              </a:spcAft>
              <a:buFont typeface="Arial" pitchFamily="34" charset="0"/>
              <a:buNone/>
              <a:defRPr/>
            </a:pPr>
            <a:endParaRPr lang="ru-R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4140200" y="274638"/>
            <a:ext cx="4546600" cy="2290762"/>
          </a:xfrm>
        </p:spPr>
        <p:txBody>
          <a:bodyPr/>
          <a:lstStyle/>
          <a:p>
            <a:r>
              <a:rPr lang="en-US" smtClean="0"/>
              <a:t>Antony van Leeuwenhoek (1632-1723)</a:t>
            </a:r>
            <a:endParaRPr lang="ru-RU" smtClean="0"/>
          </a:p>
        </p:txBody>
      </p:sp>
      <p:sp>
        <p:nvSpPr>
          <p:cNvPr id="38914" name="Объект 2"/>
          <p:cNvSpPr>
            <a:spLocks noGrp="1"/>
          </p:cNvSpPr>
          <p:nvPr>
            <p:ph idx="1"/>
          </p:nvPr>
        </p:nvSpPr>
        <p:spPr>
          <a:xfrm>
            <a:off x="4211638" y="3068638"/>
            <a:ext cx="4546600" cy="2549525"/>
          </a:xfrm>
        </p:spPr>
        <p:txBody>
          <a:bodyPr/>
          <a:lstStyle/>
          <a:p>
            <a:r>
              <a:rPr lang="en-US" smtClean="0"/>
              <a:t>he made the first microscope</a:t>
            </a:r>
          </a:p>
          <a:p>
            <a:r>
              <a:rPr lang="en-US" smtClean="0"/>
              <a:t>and discovered the world of bacteria</a:t>
            </a:r>
            <a:endParaRPr lang="ru-RU" smtClean="0"/>
          </a:p>
        </p:txBody>
      </p:sp>
      <p:pic>
        <p:nvPicPr>
          <p:cNvPr id="38915" name="Picture 2"/>
          <p:cNvPicPr>
            <a:picLocks noChangeAspect="1" noChangeArrowheads="1"/>
          </p:cNvPicPr>
          <p:nvPr/>
        </p:nvPicPr>
        <p:blipFill>
          <a:blip r:embed="rId2" cstate="print"/>
          <a:srcRect/>
          <a:stretch>
            <a:fillRect/>
          </a:stretch>
        </p:blipFill>
        <p:spPr bwMode="auto">
          <a:xfrm>
            <a:off x="468313" y="830263"/>
            <a:ext cx="3671887" cy="562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a:t>General characteristics of prokaryotes</a:t>
            </a:r>
            <a:endParaRPr lang="ru-RU" dirty="0"/>
          </a:p>
        </p:txBody>
      </p:sp>
      <p:sp>
        <p:nvSpPr>
          <p:cNvPr id="3" name="Объект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Bacteria </a:t>
            </a:r>
            <a:r>
              <a:rPr lang="en-US" dirty="0"/>
              <a:t>are very hardy and adapted to various conditions of existence.</a:t>
            </a:r>
          </a:p>
          <a:p>
            <a:pPr fontAlgn="auto">
              <a:spcAft>
                <a:spcPts val="0"/>
              </a:spcAft>
              <a:buFont typeface="Arial" pitchFamily="34" charset="0"/>
              <a:buChar char="•"/>
              <a:defRPr/>
            </a:pPr>
            <a:r>
              <a:rPr lang="en-US" dirty="0"/>
              <a:t>They live everywhere </a:t>
            </a:r>
          </a:p>
          <a:p>
            <a:pPr fontAlgn="auto">
              <a:spcAft>
                <a:spcPts val="0"/>
              </a:spcAft>
              <a:buFont typeface="Arial" pitchFamily="34" charset="0"/>
              <a:buChar char="•"/>
              <a:defRPr/>
            </a:pPr>
            <a:r>
              <a:rPr lang="en-US" dirty="0"/>
              <a:t>Bacteria are numerous and diverse </a:t>
            </a:r>
            <a:r>
              <a:rPr lang="en-US" dirty="0" smtClean="0"/>
              <a:t>organisms</a:t>
            </a:r>
            <a:r>
              <a:rPr lang="en-US" dirty="0"/>
              <a:t>. </a:t>
            </a:r>
          </a:p>
          <a:p>
            <a:pPr fontAlgn="auto">
              <a:spcAft>
                <a:spcPts val="0"/>
              </a:spcAft>
              <a:buFont typeface="Arial" pitchFamily="34" charset="0"/>
              <a:buChar char="•"/>
              <a:defRPr/>
            </a:pPr>
            <a:r>
              <a:rPr lang="en-US" dirty="0"/>
              <a:t>They </a:t>
            </a:r>
            <a:r>
              <a:rPr lang="en-US" dirty="0" smtClean="0"/>
              <a:t>have </a:t>
            </a:r>
            <a:r>
              <a:rPr lang="en-US" dirty="0"/>
              <a:t>different body </a:t>
            </a:r>
            <a:r>
              <a:rPr lang="en-US" dirty="0" smtClean="0"/>
              <a:t>shapes (</a:t>
            </a:r>
            <a:r>
              <a:rPr lang="en-US" dirty="0"/>
              <a:t>coccus (circle or spherical</a:t>
            </a:r>
            <a:r>
              <a:rPr lang="en-US" dirty="0" smtClean="0"/>
              <a:t>), bacillus</a:t>
            </a:r>
            <a:r>
              <a:rPr lang="en-US" dirty="0"/>
              <a:t> (rod-like</a:t>
            </a:r>
            <a:r>
              <a:rPr lang="en-US" dirty="0" smtClean="0"/>
              <a:t>), coccobacillus</a:t>
            </a:r>
            <a:r>
              <a:rPr lang="en-US" dirty="0"/>
              <a:t> (between a sphere and a rod</a:t>
            </a:r>
            <a:r>
              <a:rPr lang="en-US" dirty="0" smtClean="0"/>
              <a:t>), spiral</a:t>
            </a:r>
            <a:r>
              <a:rPr lang="en-US" dirty="0"/>
              <a:t> (corkscrew-like</a:t>
            </a:r>
            <a:r>
              <a:rPr lang="en-US" dirty="0" smtClean="0"/>
              <a:t>), filamentous</a:t>
            </a:r>
            <a:r>
              <a:rPr lang="en-US" dirty="0"/>
              <a:t> (elongated</a:t>
            </a:r>
            <a:r>
              <a:rPr lang="en-US" dirty="0" smtClean="0"/>
              <a:t>)).</a:t>
            </a:r>
          </a:p>
          <a:p>
            <a:pPr fontAlgn="auto">
              <a:spcAft>
                <a:spcPts val="0"/>
              </a:spcAft>
              <a:buFont typeface="Arial" pitchFamily="34" charset="0"/>
              <a:buChar char="•"/>
              <a:defRPr/>
            </a:pPr>
            <a:r>
              <a:rPr lang="en-US" dirty="0" smtClean="0"/>
              <a:t>There </a:t>
            </a:r>
            <a:r>
              <a:rPr lang="en-US" dirty="0"/>
              <a:t>are mobile and fixed forms among bacteria</a:t>
            </a:r>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2" cstate="print"/>
          <a:srcRect/>
          <a:stretch>
            <a:fillRect/>
          </a:stretch>
        </p:blipFill>
        <p:spPr bwMode="auto">
          <a:xfrm rot="-2838017">
            <a:off x="-1053306" y="1861344"/>
            <a:ext cx="4287837" cy="4048125"/>
          </a:xfrm>
          <a:prstGeom prst="rect">
            <a:avLst/>
          </a:prstGeom>
          <a:noFill/>
          <a:ln w="9525">
            <a:noFill/>
            <a:miter lim="800000"/>
            <a:headEnd/>
            <a:tailEnd/>
          </a:ln>
        </p:spPr>
      </p:pic>
      <p:sp>
        <p:nvSpPr>
          <p:cNvPr id="40962" name="Заголовок 1"/>
          <p:cNvSpPr>
            <a:spLocks noGrp="1"/>
          </p:cNvSpPr>
          <p:nvPr>
            <p:ph type="title"/>
          </p:nvPr>
        </p:nvSpPr>
        <p:spPr>
          <a:xfrm>
            <a:off x="107950" y="4763"/>
            <a:ext cx="8229600" cy="1143000"/>
          </a:xfrm>
        </p:spPr>
        <p:txBody>
          <a:bodyPr/>
          <a:lstStyle/>
          <a:p>
            <a:r>
              <a:rPr lang="en-US" smtClean="0"/>
              <a:t>External structure of bacteria</a:t>
            </a:r>
            <a:endParaRPr lang="ru-RU" smtClean="0"/>
          </a:p>
        </p:txBody>
      </p:sp>
      <p:sp>
        <p:nvSpPr>
          <p:cNvPr id="3" name="Объект 2"/>
          <p:cNvSpPr>
            <a:spLocks noGrp="1"/>
          </p:cNvSpPr>
          <p:nvPr>
            <p:ph idx="1"/>
          </p:nvPr>
        </p:nvSpPr>
        <p:spPr>
          <a:xfrm>
            <a:off x="2627313" y="1052513"/>
            <a:ext cx="6408737" cy="5757862"/>
          </a:xfrm>
        </p:spPr>
        <p:txBody>
          <a:bodyPr rtlCol="0">
            <a:normAutofit fontScale="92500" lnSpcReduction="10000"/>
          </a:bodyPr>
          <a:lstStyle/>
          <a:p>
            <a:pPr fontAlgn="auto">
              <a:spcAft>
                <a:spcPts val="0"/>
              </a:spcAft>
              <a:buFont typeface="Arial" pitchFamily="34" charset="0"/>
              <a:buChar char="•"/>
              <a:defRPr/>
            </a:pPr>
            <a:r>
              <a:rPr lang="en-US" dirty="0" smtClean="0"/>
              <a:t>The </a:t>
            </a:r>
            <a:r>
              <a:rPr lang="en-US" dirty="0"/>
              <a:t>cell of the bacterium is covered with a special shell. </a:t>
            </a:r>
            <a:endParaRPr lang="en-US" dirty="0" smtClean="0"/>
          </a:p>
          <a:p>
            <a:pPr fontAlgn="auto">
              <a:spcAft>
                <a:spcPts val="0"/>
              </a:spcAft>
              <a:buFont typeface="Arial" pitchFamily="34" charset="0"/>
              <a:buChar char="•"/>
              <a:defRPr/>
            </a:pPr>
            <a:r>
              <a:rPr lang="en-US" dirty="0" smtClean="0"/>
              <a:t>This </a:t>
            </a:r>
            <a:r>
              <a:rPr lang="en-US" dirty="0"/>
              <a:t>is the </a:t>
            </a:r>
            <a:r>
              <a:rPr lang="en-US" dirty="0" smtClean="0">
                <a:solidFill>
                  <a:srgbClr val="FF0000"/>
                </a:solidFill>
              </a:rPr>
              <a:t>(1) </a:t>
            </a:r>
            <a:r>
              <a:rPr lang="en-US" dirty="0" smtClean="0"/>
              <a:t>cell </a:t>
            </a:r>
            <a:r>
              <a:rPr lang="en-US" dirty="0"/>
              <a:t>wall </a:t>
            </a:r>
            <a:r>
              <a:rPr lang="en-US" dirty="0" smtClean="0"/>
              <a:t>(made </a:t>
            </a:r>
            <a:r>
              <a:rPr lang="en-US" dirty="0"/>
              <a:t>of </a:t>
            </a:r>
            <a:r>
              <a:rPr lang="en-US" dirty="0" err="1" smtClean="0"/>
              <a:t>murein</a:t>
            </a:r>
            <a:r>
              <a:rPr lang="en-US" dirty="0" smtClean="0"/>
              <a:t>), </a:t>
            </a:r>
            <a:r>
              <a:rPr lang="en-US" dirty="0"/>
              <a:t>which performs a protective and supporting </a:t>
            </a:r>
            <a:r>
              <a:rPr lang="en-US" dirty="0" smtClean="0"/>
              <a:t>function. It </a:t>
            </a:r>
            <a:r>
              <a:rPr lang="en-US" dirty="0"/>
              <a:t>gives the bacteria a </a:t>
            </a:r>
            <a:r>
              <a:rPr lang="en-US" dirty="0" smtClean="0"/>
              <a:t>permanent</a:t>
            </a:r>
            <a:r>
              <a:rPr lang="en-US" dirty="0"/>
              <a:t>, characteristic form</a:t>
            </a:r>
            <a:r>
              <a:rPr lang="en-US" dirty="0" smtClean="0"/>
              <a:t>.</a:t>
            </a:r>
          </a:p>
          <a:p>
            <a:pPr fontAlgn="auto">
              <a:spcAft>
                <a:spcPts val="0"/>
              </a:spcAft>
              <a:buFont typeface="Arial" pitchFamily="34" charset="0"/>
              <a:buChar char="•"/>
              <a:defRPr/>
            </a:pPr>
            <a:r>
              <a:rPr lang="en-US" dirty="0"/>
              <a:t>Often, an additional protective layer of mucus — a </a:t>
            </a:r>
            <a:r>
              <a:rPr lang="en-US" dirty="0" smtClean="0"/>
              <a:t>capsule </a:t>
            </a:r>
            <a:r>
              <a:rPr lang="en-US" dirty="0" smtClean="0">
                <a:solidFill>
                  <a:srgbClr val="FF0000"/>
                </a:solidFill>
              </a:rPr>
              <a:t>(2) </a:t>
            </a:r>
            <a:r>
              <a:rPr lang="en-US" dirty="0" smtClean="0"/>
              <a:t>is </a:t>
            </a:r>
            <a:r>
              <a:rPr lang="en-US" dirty="0"/>
              <a:t>produced on top of the cell wall in bacteria</a:t>
            </a:r>
            <a:r>
              <a:rPr lang="en-US" dirty="0" smtClean="0"/>
              <a:t>.</a:t>
            </a:r>
          </a:p>
          <a:p>
            <a:pPr fontAlgn="auto">
              <a:spcAft>
                <a:spcPts val="0"/>
              </a:spcAft>
              <a:buFont typeface="Arial" pitchFamily="34" charset="0"/>
              <a:buChar char="•"/>
              <a:defRPr/>
            </a:pPr>
            <a:r>
              <a:rPr lang="en-US" dirty="0"/>
              <a:t>there are long </a:t>
            </a:r>
            <a:r>
              <a:rPr lang="en-US" dirty="0" smtClean="0"/>
              <a:t>flagella(-s)</a:t>
            </a:r>
            <a:r>
              <a:rPr lang="en-US" dirty="0" smtClean="0">
                <a:solidFill>
                  <a:srgbClr val="FF0000"/>
                </a:solidFill>
              </a:rPr>
              <a:t>(3) </a:t>
            </a:r>
            <a:r>
              <a:rPr lang="en-US" dirty="0"/>
              <a:t>or short thin </a:t>
            </a:r>
            <a:r>
              <a:rPr lang="en-US" dirty="0" err="1" smtClean="0"/>
              <a:t>pillus</a:t>
            </a:r>
            <a:r>
              <a:rPr lang="en-US" dirty="0" smtClean="0"/>
              <a:t> </a:t>
            </a:r>
            <a:r>
              <a:rPr lang="en-US" dirty="0" smtClean="0">
                <a:solidFill>
                  <a:srgbClr val="FF0000"/>
                </a:solidFill>
              </a:rPr>
              <a:t>(4)</a:t>
            </a:r>
            <a:r>
              <a:rPr lang="en-US" dirty="0" smtClean="0"/>
              <a:t> </a:t>
            </a:r>
            <a:r>
              <a:rPr lang="en-US" dirty="0"/>
              <a:t>on the surface of some bacteria.</a:t>
            </a:r>
            <a:endParaRPr lang="ru-RU" dirty="0"/>
          </a:p>
        </p:txBody>
      </p:sp>
      <p:sp>
        <p:nvSpPr>
          <p:cNvPr id="4" name="Стрелка влево 3"/>
          <p:cNvSpPr/>
          <p:nvPr/>
        </p:nvSpPr>
        <p:spPr>
          <a:xfrm>
            <a:off x="1619250" y="2125663"/>
            <a:ext cx="1008063"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5" name="TextBox 4"/>
          <p:cNvSpPr txBox="1">
            <a:spLocks noChangeArrowheads="1"/>
          </p:cNvSpPr>
          <p:nvPr/>
        </p:nvSpPr>
        <p:spPr bwMode="auto">
          <a:xfrm>
            <a:off x="2124075" y="1916113"/>
            <a:ext cx="444500" cy="708025"/>
          </a:xfrm>
          <a:prstGeom prst="rect">
            <a:avLst/>
          </a:prstGeom>
          <a:noFill/>
          <a:ln w="9525">
            <a:noFill/>
            <a:miter lim="800000"/>
            <a:headEnd/>
            <a:tailEnd/>
          </a:ln>
        </p:spPr>
        <p:txBody>
          <a:bodyPr wrap="none">
            <a:spAutoFit/>
          </a:bodyPr>
          <a:lstStyle/>
          <a:p>
            <a:r>
              <a:rPr lang="en-US" sz="4000">
                <a:latin typeface="Calibri" pitchFamily="34" charset="0"/>
              </a:rPr>
              <a:t>1</a:t>
            </a:r>
            <a:endParaRPr lang="ru-RU" sz="4000">
              <a:latin typeface="Calibri" pitchFamily="34" charset="0"/>
            </a:endParaRPr>
          </a:p>
        </p:txBody>
      </p:sp>
      <p:sp>
        <p:nvSpPr>
          <p:cNvPr id="8" name="Стрелка влево 7"/>
          <p:cNvSpPr/>
          <p:nvPr/>
        </p:nvSpPr>
        <p:spPr>
          <a:xfrm>
            <a:off x="1289050" y="2781300"/>
            <a:ext cx="1008063" cy="3603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67" name="TextBox 8"/>
          <p:cNvSpPr txBox="1">
            <a:spLocks noChangeArrowheads="1"/>
          </p:cNvSpPr>
          <p:nvPr/>
        </p:nvSpPr>
        <p:spPr bwMode="auto">
          <a:xfrm>
            <a:off x="1922463" y="2635250"/>
            <a:ext cx="444500" cy="708025"/>
          </a:xfrm>
          <a:prstGeom prst="rect">
            <a:avLst/>
          </a:prstGeom>
          <a:noFill/>
          <a:ln w="9525">
            <a:noFill/>
            <a:miter lim="800000"/>
            <a:headEnd/>
            <a:tailEnd/>
          </a:ln>
        </p:spPr>
        <p:txBody>
          <a:bodyPr wrap="none">
            <a:spAutoFit/>
          </a:bodyPr>
          <a:lstStyle/>
          <a:p>
            <a:r>
              <a:rPr lang="en-US" sz="4000">
                <a:latin typeface="Calibri" pitchFamily="34" charset="0"/>
              </a:rPr>
              <a:t>2</a:t>
            </a:r>
            <a:endParaRPr lang="ru-RU" sz="4000">
              <a:latin typeface="Calibri" pitchFamily="34" charset="0"/>
            </a:endParaRPr>
          </a:p>
        </p:txBody>
      </p:sp>
      <p:sp>
        <p:nvSpPr>
          <p:cNvPr id="10" name="Стрелка влево 9"/>
          <p:cNvSpPr/>
          <p:nvPr/>
        </p:nvSpPr>
        <p:spPr>
          <a:xfrm>
            <a:off x="1862138" y="3886200"/>
            <a:ext cx="1008062"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Стрелка влево 10"/>
          <p:cNvSpPr/>
          <p:nvPr/>
        </p:nvSpPr>
        <p:spPr>
          <a:xfrm>
            <a:off x="1282700" y="5373688"/>
            <a:ext cx="1008063"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0970" name="TextBox 11"/>
          <p:cNvSpPr txBox="1">
            <a:spLocks noChangeArrowheads="1"/>
          </p:cNvSpPr>
          <p:nvPr/>
        </p:nvSpPr>
        <p:spPr bwMode="auto">
          <a:xfrm>
            <a:off x="2425700" y="3711575"/>
            <a:ext cx="444500" cy="708025"/>
          </a:xfrm>
          <a:prstGeom prst="rect">
            <a:avLst/>
          </a:prstGeom>
          <a:noFill/>
          <a:ln w="9525">
            <a:noFill/>
            <a:miter lim="800000"/>
            <a:headEnd/>
            <a:tailEnd/>
          </a:ln>
        </p:spPr>
        <p:txBody>
          <a:bodyPr wrap="none">
            <a:spAutoFit/>
          </a:bodyPr>
          <a:lstStyle/>
          <a:p>
            <a:r>
              <a:rPr lang="en-US" sz="4000">
                <a:latin typeface="Calibri" pitchFamily="34" charset="0"/>
              </a:rPr>
              <a:t>4</a:t>
            </a:r>
            <a:endParaRPr lang="ru-RU" sz="4000">
              <a:latin typeface="Calibri" pitchFamily="34" charset="0"/>
            </a:endParaRPr>
          </a:p>
        </p:txBody>
      </p:sp>
      <p:sp>
        <p:nvSpPr>
          <p:cNvPr id="40971" name="TextBox 12"/>
          <p:cNvSpPr txBox="1">
            <a:spLocks noChangeArrowheads="1"/>
          </p:cNvSpPr>
          <p:nvPr/>
        </p:nvSpPr>
        <p:spPr bwMode="auto">
          <a:xfrm>
            <a:off x="1901825" y="5199063"/>
            <a:ext cx="444500" cy="708025"/>
          </a:xfrm>
          <a:prstGeom prst="rect">
            <a:avLst/>
          </a:prstGeom>
          <a:noFill/>
          <a:ln w="9525">
            <a:noFill/>
            <a:miter lim="800000"/>
            <a:headEnd/>
            <a:tailEnd/>
          </a:ln>
        </p:spPr>
        <p:txBody>
          <a:bodyPr wrap="none">
            <a:spAutoFit/>
          </a:bodyPr>
          <a:lstStyle/>
          <a:p>
            <a:r>
              <a:rPr lang="en-US" sz="4000">
                <a:latin typeface="Calibri" pitchFamily="34" charset="0"/>
              </a:rPr>
              <a:t>3</a:t>
            </a:r>
            <a:endParaRPr lang="ru-RU" sz="400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fontAlgn="auto">
              <a:spcAft>
                <a:spcPts val="0"/>
              </a:spcAft>
              <a:defRPr/>
            </a:pPr>
            <a:r>
              <a:rPr lang="en-US" dirty="0"/>
              <a:t>There are two main types of bacterial cell </a:t>
            </a:r>
            <a:r>
              <a:rPr lang="en-US" dirty="0" smtClean="0"/>
              <a:t>walls:</a:t>
            </a:r>
            <a:endParaRPr lang="ru-RU" dirty="0"/>
          </a:p>
        </p:txBody>
      </p:sp>
      <p:sp>
        <p:nvSpPr>
          <p:cNvPr id="41986" name="Объект 2"/>
          <p:cNvSpPr>
            <a:spLocks noGrp="1"/>
          </p:cNvSpPr>
          <p:nvPr>
            <p:ph idx="1"/>
          </p:nvPr>
        </p:nvSpPr>
        <p:spPr>
          <a:xfrm>
            <a:off x="457200" y="4543425"/>
            <a:ext cx="3609975" cy="1582738"/>
          </a:xfrm>
        </p:spPr>
        <p:txBody>
          <a:bodyPr/>
          <a:lstStyle/>
          <a:p>
            <a:r>
              <a:rPr lang="en-US" smtClean="0"/>
              <a:t>A - gram-positive </a:t>
            </a:r>
          </a:p>
          <a:p>
            <a:r>
              <a:rPr lang="ru-RU" smtClean="0"/>
              <a:t>Б</a:t>
            </a:r>
            <a:r>
              <a:rPr lang="en-US" smtClean="0"/>
              <a:t> - gram-negative </a:t>
            </a:r>
            <a:endParaRPr lang="ru-RU" smtClean="0"/>
          </a:p>
        </p:txBody>
      </p:sp>
      <p:pic>
        <p:nvPicPr>
          <p:cNvPr id="41987" name="Picture 2"/>
          <p:cNvPicPr>
            <a:picLocks noChangeAspect="1" noChangeArrowheads="1"/>
          </p:cNvPicPr>
          <p:nvPr/>
        </p:nvPicPr>
        <p:blipFill>
          <a:blip r:embed="rId2" cstate="print"/>
          <a:srcRect/>
          <a:stretch>
            <a:fillRect/>
          </a:stretch>
        </p:blipFill>
        <p:spPr bwMode="auto">
          <a:xfrm>
            <a:off x="639763" y="1341438"/>
            <a:ext cx="8064500" cy="2816225"/>
          </a:xfrm>
          <a:prstGeom prst="rect">
            <a:avLst/>
          </a:prstGeom>
          <a:noFill/>
          <a:ln w="9525">
            <a:noFill/>
            <a:miter lim="800000"/>
            <a:headEnd/>
            <a:tailEnd/>
          </a:ln>
        </p:spPr>
      </p:pic>
      <p:sp>
        <p:nvSpPr>
          <p:cNvPr id="41988" name="Объект 2"/>
          <p:cNvSpPr txBox="1">
            <a:spLocks/>
          </p:cNvSpPr>
          <p:nvPr/>
        </p:nvSpPr>
        <p:spPr bwMode="auto">
          <a:xfrm>
            <a:off x="4543425" y="4256088"/>
            <a:ext cx="4637088" cy="2701925"/>
          </a:xfrm>
          <a:prstGeom prst="rect">
            <a:avLst/>
          </a:prstGeom>
          <a:noFill/>
          <a:ln w="9525">
            <a:noFill/>
            <a:miter lim="800000"/>
            <a:headEnd/>
            <a:tailEnd/>
          </a:ln>
        </p:spPr>
        <p:txBody>
          <a:bodyPr/>
          <a:lstStyle/>
          <a:p>
            <a:pPr marL="342900" indent="-342900">
              <a:spcBef>
                <a:spcPct val="20000"/>
              </a:spcBef>
              <a:buFont typeface="Arial" charset="0"/>
              <a:buChar char="•"/>
            </a:pPr>
            <a:r>
              <a:rPr lang="en-US" sz="2000">
                <a:latin typeface="Calibri" pitchFamily="34" charset="0"/>
              </a:rPr>
              <a:t>1 cytoplasmic membrane</a:t>
            </a:r>
          </a:p>
          <a:p>
            <a:pPr marL="342900" indent="-342900">
              <a:spcBef>
                <a:spcPct val="20000"/>
              </a:spcBef>
              <a:buFont typeface="Arial" charset="0"/>
              <a:buChar char="•"/>
            </a:pPr>
            <a:r>
              <a:rPr lang="en-US" sz="2000">
                <a:latin typeface="Calibri" pitchFamily="34" charset="0"/>
              </a:rPr>
              <a:t>2 peptidoglycan </a:t>
            </a:r>
          </a:p>
          <a:p>
            <a:pPr marL="342900" indent="-342900">
              <a:spcBef>
                <a:spcPct val="20000"/>
              </a:spcBef>
              <a:buFont typeface="Arial" charset="0"/>
              <a:buChar char="•"/>
            </a:pPr>
            <a:r>
              <a:rPr lang="en-US" sz="2000">
                <a:latin typeface="Calibri" pitchFamily="34" charset="0"/>
              </a:rPr>
              <a:t>3 periplasm </a:t>
            </a:r>
          </a:p>
          <a:p>
            <a:pPr marL="342900" indent="-342900">
              <a:spcBef>
                <a:spcPct val="20000"/>
              </a:spcBef>
              <a:buFont typeface="Arial" charset="0"/>
              <a:buChar char="•"/>
            </a:pPr>
            <a:r>
              <a:rPr lang="en-US" sz="2000">
                <a:latin typeface="Calibri" pitchFamily="34" charset="0"/>
              </a:rPr>
              <a:t>4 external membrane </a:t>
            </a:r>
          </a:p>
          <a:p>
            <a:pPr marL="342900" indent="-342900">
              <a:spcBef>
                <a:spcPct val="20000"/>
              </a:spcBef>
              <a:buFont typeface="Arial" charset="0"/>
              <a:buChar char="•"/>
            </a:pPr>
            <a:r>
              <a:rPr lang="en-US" sz="2000">
                <a:latin typeface="Calibri" pitchFamily="34" charset="0"/>
              </a:rPr>
              <a:t>5 nucleoid</a:t>
            </a:r>
          </a:p>
          <a:p>
            <a:pPr marL="342900" indent="-342900">
              <a:spcBef>
                <a:spcPct val="20000"/>
              </a:spcBef>
              <a:buFont typeface="Arial" charset="0"/>
              <a:buChar char="•"/>
            </a:pPr>
            <a:r>
              <a:rPr lang="en-US" sz="2000">
                <a:latin typeface="Calibri" pitchFamily="34" charset="0"/>
              </a:rPr>
              <a:t>6 mesosome </a:t>
            </a: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2" cstate="print"/>
          <a:srcRect/>
          <a:stretch>
            <a:fillRect/>
          </a:stretch>
        </p:blipFill>
        <p:spPr bwMode="auto">
          <a:xfrm>
            <a:off x="-252413" y="1341438"/>
            <a:ext cx="4103688" cy="5183187"/>
          </a:xfrm>
          <a:prstGeom prst="rect">
            <a:avLst/>
          </a:prstGeom>
          <a:noFill/>
          <a:ln w="9525">
            <a:noFill/>
            <a:miter lim="800000"/>
            <a:headEnd/>
            <a:tailEnd/>
          </a:ln>
        </p:spPr>
      </p:pic>
      <p:sp>
        <p:nvSpPr>
          <p:cNvPr id="43010" name="Заголовок 1"/>
          <p:cNvSpPr>
            <a:spLocks noGrp="1"/>
          </p:cNvSpPr>
          <p:nvPr>
            <p:ph type="title"/>
          </p:nvPr>
        </p:nvSpPr>
        <p:spPr>
          <a:xfrm>
            <a:off x="395288" y="22225"/>
            <a:ext cx="8229600" cy="1143000"/>
          </a:xfrm>
        </p:spPr>
        <p:txBody>
          <a:bodyPr/>
          <a:lstStyle/>
          <a:p>
            <a:r>
              <a:rPr lang="en-US" smtClean="0"/>
              <a:t>Internal structure of bacteria</a:t>
            </a:r>
            <a:endParaRPr lang="ru-RU" smtClean="0"/>
          </a:p>
        </p:txBody>
      </p:sp>
      <p:sp>
        <p:nvSpPr>
          <p:cNvPr id="43011" name="Объект 2"/>
          <p:cNvSpPr>
            <a:spLocks noGrp="1"/>
          </p:cNvSpPr>
          <p:nvPr>
            <p:ph idx="1"/>
          </p:nvPr>
        </p:nvSpPr>
        <p:spPr>
          <a:xfrm>
            <a:off x="3419475" y="1341438"/>
            <a:ext cx="5545138" cy="5327650"/>
          </a:xfrm>
        </p:spPr>
        <p:txBody>
          <a:bodyPr/>
          <a:lstStyle/>
          <a:p>
            <a:r>
              <a:rPr lang="en-US" smtClean="0"/>
              <a:t>1 ribosomes</a:t>
            </a:r>
          </a:p>
          <a:p>
            <a:r>
              <a:rPr lang="en-US" smtClean="0"/>
              <a:t>2 cytoplasm</a:t>
            </a:r>
          </a:p>
          <a:p>
            <a:r>
              <a:rPr lang="en-US" smtClean="0"/>
              <a:t>3 flagellas</a:t>
            </a:r>
          </a:p>
          <a:p>
            <a:r>
              <a:rPr lang="en-US" smtClean="0"/>
              <a:t>4 nucleoid (DNA and plasmids)</a:t>
            </a:r>
          </a:p>
          <a:p>
            <a:r>
              <a:rPr lang="en-US" smtClean="0"/>
              <a:t>5 cytoplasmic membrane</a:t>
            </a:r>
          </a:p>
          <a:p>
            <a:r>
              <a:rPr lang="en-US" smtClean="0"/>
              <a:t>6 mesosoms</a:t>
            </a:r>
            <a:endParaRPr lang="ru-RU" smtClean="0"/>
          </a:p>
        </p:txBody>
      </p:sp>
      <p:cxnSp>
        <p:nvCxnSpPr>
          <p:cNvPr id="6" name="Прямая соединительная линия 5"/>
          <p:cNvCxnSpPr/>
          <p:nvPr/>
        </p:nvCxnSpPr>
        <p:spPr>
          <a:xfrm>
            <a:off x="1331913" y="3141663"/>
            <a:ext cx="1655762" cy="503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flipV="1">
            <a:off x="2159000" y="3644900"/>
            <a:ext cx="828675" cy="288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014" name="TextBox 9"/>
          <p:cNvSpPr txBox="1">
            <a:spLocks noChangeArrowheads="1"/>
          </p:cNvSpPr>
          <p:nvPr/>
        </p:nvSpPr>
        <p:spPr bwMode="auto">
          <a:xfrm>
            <a:off x="2916238" y="3449638"/>
            <a:ext cx="314325" cy="400050"/>
          </a:xfrm>
          <a:prstGeom prst="rect">
            <a:avLst/>
          </a:prstGeom>
          <a:noFill/>
          <a:ln w="9525">
            <a:noFill/>
            <a:miter lim="800000"/>
            <a:headEnd/>
            <a:tailEnd/>
          </a:ln>
        </p:spPr>
        <p:txBody>
          <a:bodyPr wrap="none">
            <a:spAutoFit/>
          </a:bodyPr>
          <a:lstStyle/>
          <a:p>
            <a:r>
              <a:rPr lang="en-US" sz="2000">
                <a:latin typeface="Calibri" pitchFamily="34" charset="0"/>
              </a:rPr>
              <a:t>6</a:t>
            </a:r>
            <a:endParaRPr lang="ru-RU" sz="200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Answer the question:</a:t>
            </a:r>
            <a:br>
              <a:rPr lang="en-US" dirty="0"/>
            </a:br>
            <a:endParaRPr lang="ru-RU" dirty="0"/>
          </a:p>
        </p:txBody>
      </p:sp>
      <p:sp>
        <p:nvSpPr>
          <p:cNvPr id="3" name="Объект 2"/>
          <p:cNvSpPr>
            <a:spLocks noGrp="1"/>
          </p:cNvSpPr>
          <p:nvPr>
            <p:ph idx="1"/>
          </p:nvPr>
        </p:nvSpPr>
        <p:spPr>
          <a:xfrm>
            <a:off x="179512" y="849338"/>
            <a:ext cx="8856984" cy="5820022"/>
          </a:xfrm>
        </p:spPr>
        <p:txBody>
          <a:bodyPr/>
          <a:lstStyle/>
          <a:p>
            <a:pPr algn="just" eaLnBrk="1" hangingPunct="1"/>
            <a:r>
              <a:rPr lang="en-US" sz="2800" dirty="0" smtClean="0"/>
              <a:t>1</a:t>
            </a:r>
            <a:r>
              <a:rPr lang="en-US" sz="2800" dirty="0"/>
              <a:t>. Establish a correspondence between the level of organization and an example of its structural unit: </a:t>
            </a:r>
          </a:p>
          <a:p>
            <a:pPr lvl="1" algn="just"/>
            <a:r>
              <a:rPr lang="en-US" dirty="0"/>
              <a:t>1 molecular 			</a:t>
            </a:r>
            <a:r>
              <a:rPr lang="en-US" dirty="0" smtClean="0"/>
              <a:t>a </a:t>
            </a:r>
            <a:r>
              <a:rPr lang="en-US" dirty="0"/>
              <a:t>leaf cell </a:t>
            </a:r>
          </a:p>
          <a:p>
            <a:pPr lvl="1" algn="just"/>
            <a:r>
              <a:rPr lang="en-US" dirty="0"/>
              <a:t>2 cellular 				b wolf pack</a:t>
            </a:r>
          </a:p>
          <a:p>
            <a:pPr lvl="1" algn="just"/>
            <a:r>
              <a:rPr lang="en-US" dirty="0"/>
              <a:t>3 tissue-organ 			c all inhabitants </a:t>
            </a:r>
            <a:r>
              <a:rPr lang="en-US" dirty="0" smtClean="0"/>
              <a:t> </a:t>
            </a:r>
            <a:r>
              <a:rPr lang="en-US" dirty="0"/>
              <a:t>of the lake</a:t>
            </a:r>
            <a:endParaRPr lang="ru-RU" dirty="0"/>
          </a:p>
          <a:p>
            <a:pPr lvl="1" algn="just"/>
            <a:r>
              <a:rPr lang="en-US" dirty="0"/>
              <a:t>4 organizational			d facial muscles </a:t>
            </a:r>
          </a:p>
          <a:p>
            <a:pPr lvl="1" algn="just"/>
            <a:r>
              <a:rPr lang="en-US" dirty="0"/>
              <a:t> 5 population-specific 		e DNA </a:t>
            </a:r>
          </a:p>
          <a:p>
            <a:pPr lvl="1" algn="just"/>
            <a:r>
              <a:rPr lang="en-US" dirty="0"/>
              <a:t>6 </a:t>
            </a:r>
            <a:r>
              <a:rPr lang="en-US" dirty="0" err="1"/>
              <a:t>biogeocenotic</a:t>
            </a:r>
            <a:r>
              <a:rPr lang="en-US" dirty="0"/>
              <a:t> 			f cow</a:t>
            </a:r>
          </a:p>
          <a:p>
            <a:r>
              <a:rPr lang="ru-RU" sz="2800" dirty="0" smtClean="0"/>
              <a:t>2. </a:t>
            </a:r>
            <a:r>
              <a:rPr lang="en-US" sz="2800" dirty="0"/>
              <a:t>Name the </a:t>
            </a:r>
            <a:r>
              <a:rPr lang="en-US" sz="2800" dirty="0" err="1"/>
              <a:t>organoids</a:t>
            </a:r>
            <a:r>
              <a:rPr lang="en-US" sz="2800" dirty="0"/>
              <a:t> that occur in both prokaryotic and eukaryotic </a:t>
            </a:r>
            <a:r>
              <a:rPr lang="en-US" sz="2800" dirty="0" smtClean="0"/>
              <a:t>cells</a:t>
            </a:r>
            <a:r>
              <a:rPr lang="ru-RU" sz="2800" dirty="0" smtClean="0"/>
              <a:t>.</a:t>
            </a:r>
          </a:p>
          <a:p>
            <a:r>
              <a:rPr lang="ru-RU" sz="2800" dirty="0" smtClean="0"/>
              <a:t>3.</a:t>
            </a:r>
            <a:r>
              <a:rPr lang="en-US" sz="2800" dirty="0"/>
              <a:t> What cellular structures only prokaryotes have?</a:t>
            </a:r>
            <a:endParaRPr lang="ru-RU" sz="2800" dirty="0"/>
          </a:p>
        </p:txBody>
      </p:sp>
    </p:spTree>
    <p:extLst>
      <p:ext uri="{BB962C8B-B14F-4D97-AF65-F5344CB8AC3E}">
        <p14:creationId xmlns:p14="http://schemas.microsoft.com/office/powerpoint/2010/main" val="3969667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p:txBody>
          <a:bodyPr/>
          <a:lstStyle/>
          <a:p>
            <a:r>
              <a:rPr lang="en-US" smtClean="0"/>
              <a:t>1. Molecular level</a:t>
            </a:r>
            <a:endParaRPr lang="ru-RU" smtClean="0"/>
          </a:p>
        </p:txBody>
      </p:sp>
      <p:pic>
        <p:nvPicPr>
          <p:cNvPr id="29698" name="Picture 3"/>
          <p:cNvPicPr>
            <a:picLocks noChangeAspect="1" noChangeArrowheads="1"/>
          </p:cNvPicPr>
          <p:nvPr/>
        </p:nvPicPr>
        <p:blipFill>
          <a:blip r:embed="rId2" cstate="print"/>
          <a:srcRect/>
          <a:stretch>
            <a:fillRect/>
          </a:stretch>
        </p:blipFill>
        <p:spPr bwMode="auto">
          <a:xfrm>
            <a:off x="34925" y="1989138"/>
            <a:ext cx="4105275" cy="4679950"/>
          </a:xfrm>
          <a:prstGeom prst="rect">
            <a:avLst/>
          </a:prstGeom>
          <a:noFill/>
          <a:ln w="9525">
            <a:noFill/>
            <a:miter lim="800000"/>
            <a:headEnd/>
            <a:tailEnd/>
          </a:ln>
        </p:spPr>
      </p:pic>
      <p:pic>
        <p:nvPicPr>
          <p:cNvPr id="29699" name="Picture 4"/>
          <p:cNvPicPr>
            <a:picLocks noChangeAspect="1" noChangeArrowheads="1"/>
          </p:cNvPicPr>
          <p:nvPr/>
        </p:nvPicPr>
        <p:blipFill>
          <a:blip r:embed="rId3" cstate="print"/>
          <a:srcRect/>
          <a:stretch>
            <a:fillRect/>
          </a:stretch>
        </p:blipFill>
        <p:spPr bwMode="auto">
          <a:xfrm>
            <a:off x="4187825" y="1989138"/>
            <a:ext cx="4956175" cy="4679950"/>
          </a:xfrm>
          <a:prstGeom prst="rect">
            <a:avLst/>
          </a:prstGeom>
          <a:noFill/>
          <a:ln w="9525">
            <a:noFill/>
            <a:miter lim="800000"/>
            <a:headEnd/>
            <a:tailEnd/>
          </a:ln>
        </p:spPr>
      </p:pic>
      <p:sp>
        <p:nvSpPr>
          <p:cNvPr id="29700" name="TextBox 3"/>
          <p:cNvSpPr txBox="1">
            <a:spLocks noChangeArrowheads="1"/>
          </p:cNvSpPr>
          <p:nvPr/>
        </p:nvSpPr>
        <p:spPr bwMode="auto">
          <a:xfrm>
            <a:off x="395288" y="1423988"/>
            <a:ext cx="909637" cy="584200"/>
          </a:xfrm>
          <a:prstGeom prst="rect">
            <a:avLst/>
          </a:prstGeom>
          <a:noFill/>
          <a:ln w="9525">
            <a:noFill/>
            <a:miter lim="800000"/>
            <a:headEnd/>
            <a:tailEnd/>
          </a:ln>
        </p:spPr>
        <p:txBody>
          <a:bodyPr wrap="none">
            <a:spAutoFit/>
          </a:bodyPr>
          <a:lstStyle/>
          <a:p>
            <a:r>
              <a:rPr lang="en-US" sz="3200">
                <a:latin typeface="Calibri" pitchFamily="34" charset="0"/>
              </a:rPr>
              <a:t>RNA</a:t>
            </a:r>
            <a:endParaRPr lang="ru-RU" sz="3200">
              <a:latin typeface="Calibri" pitchFamily="34" charset="0"/>
            </a:endParaRPr>
          </a:p>
        </p:txBody>
      </p:sp>
      <p:sp>
        <p:nvSpPr>
          <p:cNvPr id="29701" name="TextBox 7"/>
          <p:cNvSpPr txBox="1">
            <a:spLocks noChangeArrowheads="1"/>
          </p:cNvSpPr>
          <p:nvPr/>
        </p:nvSpPr>
        <p:spPr bwMode="auto">
          <a:xfrm>
            <a:off x="2386013" y="1420813"/>
            <a:ext cx="939800" cy="584200"/>
          </a:xfrm>
          <a:prstGeom prst="rect">
            <a:avLst/>
          </a:prstGeom>
          <a:noFill/>
          <a:ln w="9525">
            <a:noFill/>
            <a:miter lim="800000"/>
            <a:headEnd/>
            <a:tailEnd/>
          </a:ln>
        </p:spPr>
        <p:txBody>
          <a:bodyPr wrap="none">
            <a:spAutoFit/>
          </a:bodyPr>
          <a:lstStyle/>
          <a:p>
            <a:r>
              <a:rPr lang="en-US" sz="3200">
                <a:latin typeface="Calibri" pitchFamily="34" charset="0"/>
              </a:rPr>
              <a:t>DNA</a:t>
            </a:r>
            <a:endParaRPr lang="ru-RU" sz="3200">
              <a:latin typeface="Calibri" pitchFamily="34" charset="0"/>
            </a:endParaRPr>
          </a:p>
        </p:txBody>
      </p:sp>
      <p:sp>
        <p:nvSpPr>
          <p:cNvPr id="29702" name="TextBox 8"/>
          <p:cNvSpPr txBox="1">
            <a:spLocks noChangeArrowheads="1"/>
          </p:cNvSpPr>
          <p:nvPr/>
        </p:nvSpPr>
        <p:spPr bwMode="auto">
          <a:xfrm>
            <a:off x="5867400" y="1414463"/>
            <a:ext cx="1565275" cy="646112"/>
          </a:xfrm>
          <a:prstGeom prst="rect">
            <a:avLst/>
          </a:prstGeom>
          <a:noFill/>
          <a:ln w="9525">
            <a:noFill/>
            <a:miter lim="800000"/>
            <a:headEnd/>
            <a:tailEnd/>
          </a:ln>
        </p:spPr>
        <p:txBody>
          <a:bodyPr wrap="none">
            <a:spAutoFit/>
          </a:bodyPr>
          <a:lstStyle/>
          <a:p>
            <a:r>
              <a:rPr lang="en-US" sz="3600">
                <a:latin typeface="Calibri" pitchFamily="34" charset="0"/>
              </a:rPr>
              <a:t>Poteins</a:t>
            </a:r>
            <a:endParaRPr lang="ru-RU" sz="3600">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4716463" y="274638"/>
            <a:ext cx="3970337" cy="1143000"/>
          </a:xfrm>
        </p:spPr>
        <p:txBody>
          <a:bodyPr/>
          <a:lstStyle/>
          <a:p>
            <a:r>
              <a:rPr lang="en-US" smtClean="0"/>
              <a:t>2. Cellular level</a:t>
            </a:r>
            <a:endParaRPr lang="ru-RU" smtClean="0"/>
          </a:p>
        </p:txBody>
      </p:sp>
      <p:sp>
        <p:nvSpPr>
          <p:cNvPr id="30722" name="Объект 2"/>
          <p:cNvSpPr>
            <a:spLocks noGrp="1"/>
          </p:cNvSpPr>
          <p:nvPr>
            <p:ph idx="1"/>
          </p:nvPr>
        </p:nvSpPr>
        <p:spPr>
          <a:xfrm>
            <a:off x="796925" y="1722438"/>
            <a:ext cx="8229600" cy="4525962"/>
          </a:xfrm>
        </p:spPr>
        <p:txBody>
          <a:bodyPr/>
          <a:lstStyle/>
          <a:p>
            <a:endParaRPr lang="ru-RU" smtClean="0"/>
          </a:p>
        </p:txBody>
      </p:sp>
      <p:pic>
        <p:nvPicPr>
          <p:cNvPr id="30723" name="Picture 3"/>
          <p:cNvPicPr>
            <a:picLocks noChangeAspect="1" noChangeArrowheads="1"/>
          </p:cNvPicPr>
          <p:nvPr/>
        </p:nvPicPr>
        <p:blipFill>
          <a:blip r:embed="rId2" cstate="print"/>
          <a:srcRect/>
          <a:stretch>
            <a:fillRect/>
          </a:stretch>
        </p:blipFill>
        <p:spPr bwMode="auto">
          <a:xfrm>
            <a:off x="4530725" y="3986213"/>
            <a:ext cx="4362450" cy="2722562"/>
          </a:xfrm>
          <a:prstGeom prst="rect">
            <a:avLst/>
          </a:prstGeom>
          <a:noFill/>
          <a:ln w="9525">
            <a:noFill/>
            <a:miter lim="800000"/>
            <a:headEnd/>
            <a:tailEnd/>
          </a:ln>
        </p:spPr>
      </p:pic>
      <p:pic>
        <p:nvPicPr>
          <p:cNvPr id="30724" name="Picture 4"/>
          <p:cNvPicPr>
            <a:picLocks noChangeAspect="1" noChangeArrowheads="1"/>
          </p:cNvPicPr>
          <p:nvPr/>
        </p:nvPicPr>
        <p:blipFill>
          <a:blip r:embed="rId3" cstate="print"/>
          <a:srcRect/>
          <a:stretch>
            <a:fillRect/>
          </a:stretch>
        </p:blipFill>
        <p:spPr bwMode="auto">
          <a:xfrm>
            <a:off x="179388" y="620713"/>
            <a:ext cx="4383087" cy="3363912"/>
          </a:xfrm>
          <a:prstGeom prst="rect">
            <a:avLst/>
          </a:prstGeom>
          <a:noFill/>
          <a:ln w="9525">
            <a:noFill/>
            <a:miter lim="800000"/>
            <a:headEnd/>
            <a:tailEnd/>
          </a:ln>
        </p:spPr>
      </p:pic>
      <p:pic>
        <p:nvPicPr>
          <p:cNvPr id="30725" name="Picture 5"/>
          <p:cNvPicPr>
            <a:picLocks noChangeAspect="1" noChangeArrowheads="1"/>
          </p:cNvPicPr>
          <p:nvPr/>
        </p:nvPicPr>
        <p:blipFill>
          <a:blip r:embed="rId4" cstate="print"/>
          <a:srcRect/>
          <a:stretch>
            <a:fillRect/>
          </a:stretch>
        </p:blipFill>
        <p:spPr bwMode="auto">
          <a:xfrm>
            <a:off x="4549775" y="1543050"/>
            <a:ext cx="4343400" cy="2443163"/>
          </a:xfrm>
          <a:prstGeom prst="rect">
            <a:avLst/>
          </a:prstGeom>
          <a:noFill/>
          <a:ln w="9525">
            <a:noFill/>
            <a:miter lim="800000"/>
            <a:headEnd/>
            <a:tailEnd/>
          </a:ln>
        </p:spPr>
      </p:pic>
      <p:pic>
        <p:nvPicPr>
          <p:cNvPr id="30726" name="Picture 6"/>
          <p:cNvPicPr>
            <a:picLocks noChangeAspect="1" noChangeArrowheads="1"/>
          </p:cNvPicPr>
          <p:nvPr/>
        </p:nvPicPr>
        <p:blipFill>
          <a:blip r:embed="rId5" cstate="print"/>
          <a:srcRect/>
          <a:stretch>
            <a:fillRect/>
          </a:stretch>
        </p:blipFill>
        <p:spPr bwMode="auto">
          <a:xfrm>
            <a:off x="177800" y="3963988"/>
            <a:ext cx="4371975" cy="274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Grp="1" noChangeAspect="1" noChangeArrowheads="1"/>
          </p:cNvPicPr>
          <p:nvPr>
            <p:ph idx="1"/>
          </p:nvPr>
        </p:nvPicPr>
        <p:blipFill>
          <a:blip r:embed="rId2" cstate="print"/>
          <a:srcRect/>
          <a:stretch>
            <a:fillRect/>
          </a:stretch>
        </p:blipFill>
        <p:spPr>
          <a:xfrm>
            <a:off x="4284663" y="4484688"/>
            <a:ext cx="3656012" cy="2373312"/>
          </a:xfrm>
        </p:spPr>
      </p:pic>
      <p:sp>
        <p:nvSpPr>
          <p:cNvPr id="31746" name="Заголовок 1"/>
          <p:cNvSpPr>
            <a:spLocks noGrp="1"/>
          </p:cNvSpPr>
          <p:nvPr>
            <p:ph type="title"/>
          </p:nvPr>
        </p:nvSpPr>
        <p:spPr/>
        <p:txBody>
          <a:bodyPr/>
          <a:lstStyle/>
          <a:p>
            <a:r>
              <a:rPr lang="en-US" smtClean="0"/>
              <a:t>3. Tissue-organ level</a:t>
            </a:r>
            <a:endParaRPr lang="ru-RU" smtClean="0"/>
          </a:p>
        </p:txBody>
      </p:sp>
      <p:pic>
        <p:nvPicPr>
          <p:cNvPr id="31747" name="Picture 2"/>
          <p:cNvPicPr>
            <a:picLocks noChangeAspect="1" noChangeArrowheads="1"/>
          </p:cNvPicPr>
          <p:nvPr/>
        </p:nvPicPr>
        <p:blipFill>
          <a:blip r:embed="rId3" cstate="print"/>
          <a:srcRect/>
          <a:stretch>
            <a:fillRect/>
          </a:stretch>
        </p:blipFill>
        <p:spPr bwMode="auto">
          <a:xfrm>
            <a:off x="0" y="1754188"/>
            <a:ext cx="5103813" cy="5103812"/>
          </a:xfrm>
          <a:prstGeom prst="rect">
            <a:avLst/>
          </a:prstGeom>
          <a:noFill/>
          <a:ln w="9525">
            <a:noFill/>
            <a:miter lim="800000"/>
            <a:headEnd/>
            <a:tailEnd/>
          </a:ln>
        </p:spPr>
      </p:pic>
      <p:pic>
        <p:nvPicPr>
          <p:cNvPr id="31748" name="Picture 5"/>
          <p:cNvPicPr>
            <a:picLocks noChangeAspect="1" noChangeArrowheads="1"/>
          </p:cNvPicPr>
          <p:nvPr/>
        </p:nvPicPr>
        <p:blipFill>
          <a:blip r:embed="rId4" cstate="print"/>
          <a:srcRect/>
          <a:stretch>
            <a:fillRect/>
          </a:stretch>
        </p:blipFill>
        <p:spPr bwMode="auto">
          <a:xfrm>
            <a:off x="7108825" y="4484688"/>
            <a:ext cx="2054225" cy="2398712"/>
          </a:xfrm>
          <a:prstGeom prst="rect">
            <a:avLst/>
          </a:prstGeom>
          <a:noFill/>
          <a:ln w="9525">
            <a:noFill/>
            <a:miter lim="800000"/>
            <a:headEnd/>
            <a:tailEnd/>
          </a:ln>
        </p:spPr>
      </p:pic>
      <p:pic>
        <p:nvPicPr>
          <p:cNvPr id="31749" name="Picture 6"/>
          <p:cNvPicPr>
            <a:picLocks noChangeAspect="1" noChangeArrowheads="1"/>
          </p:cNvPicPr>
          <p:nvPr/>
        </p:nvPicPr>
        <p:blipFill>
          <a:blip r:embed="rId5" cstate="print"/>
          <a:srcRect/>
          <a:stretch>
            <a:fillRect/>
          </a:stretch>
        </p:blipFill>
        <p:spPr bwMode="auto">
          <a:xfrm>
            <a:off x="5073650" y="1484313"/>
            <a:ext cx="4070350"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cstate="print"/>
          <a:srcRect/>
          <a:stretch>
            <a:fillRect/>
          </a:stretch>
        </p:blipFill>
        <p:spPr bwMode="auto">
          <a:xfrm>
            <a:off x="4397375" y="3971925"/>
            <a:ext cx="4422775" cy="2905125"/>
          </a:xfrm>
          <a:prstGeom prst="rect">
            <a:avLst/>
          </a:prstGeom>
          <a:noFill/>
          <a:ln w="9525">
            <a:noFill/>
            <a:miter lim="800000"/>
            <a:headEnd/>
            <a:tailEnd/>
          </a:ln>
        </p:spPr>
      </p:pic>
      <p:sp>
        <p:nvSpPr>
          <p:cNvPr id="32770" name="Заголовок 1"/>
          <p:cNvSpPr>
            <a:spLocks noGrp="1"/>
          </p:cNvSpPr>
          <p:nvPr>
            <p:ph type="title"/>
          </p:nvPr>
        </p:nvSpPr>
        <p:spPr>
          <a:xfrm>
            <a:off x="468313" y="188913"/>
            <a:ext cx="8229600" cy="1143000"/>
          </a:xfrm>
        </p:spPr>
        <p:txBody>
          <a:bodyPr/>
          <a:lstStyle/>
          <a:p>
            <a:r>
              <a:rPr lang="en-US" smtClean="0"/>
              <a:t>4. Organism level</a:t>
            </a:r>
            <a:endParaRPr lang="ru-RU" smtClean="0"/>
          </a:p>
        </p:txBody>
      </p:sp>
      <p:pic>
        <p:nvPicPr>
          <p:cNvPr id="32771" name="Picture 2"/>
          <p:cNvPicPr>
            <a:picLocks noChangeAspect="1" noChangeArrowheads="1"/>
          </p:cNvPicPr>
          <p:nvPr/>
        </p:nvPicPr>
        <p:blipFill>
          <a:blip r:embed="rId3" cstate="print"/>
          <a:srcRect/>
          <a:stretch>
            <a:fillRect/>
          </a:stretch>
        </p:blipFill>
        <p:spPr bwMode="auto">
          <a:xfrm>
            <a:off x="0" y="3971925"/>
            <a:ext cx="4397375" cy="2876550"/>
          </a:xfrm>
          <a:prstGeom prst="rect">
            <a:avLst/>
          </a:prstGeom>
          <a:noFill/>
          <a:ln w="9525">
            <a:noFill/>
            <a:miter lim="800000"/>
            <a:headEnd/>
            <a:tailEnd/>
          </a:ln>
        </p:spPr>
      </p:pic>
      <p:pic>
        <p:nvPicPr>
          <p:cNvPr id="32772" name="Picture 3"/>
          <p:cNvPicPr>
            <a:picLocks noChangeAspect="1" noChangeArrowheads="1"/>
          </p:cNvPicPr>
          <p:nvPr/>
        </p:nvPicPr>
        <p:blipFill>
          <a:blip r:embed="rId4" cstate="print"/>
          <a:srcRect/>
          <a:stretch>
            <a:fillRect/>
          </a:stretch>
        </p:blipFill>
        <p:spPr bwMode="auto">
          <a:xfrm>
            <a:off x="-33338" y="1125538"/>
            <a:ext cx="4430713" cy="2846387"/>
          </a:xfrm>
          <a:prstGeom prst="rect">
            <a:avLst/>
          </a:prstGeom>
          <a:noFill/>
          <a:ln w="9525">
            <a:noFill/>
            <a:miter lim="800000"/>
            <a:headEnd/>
            <a:tailEnd/>
          </a:ln>
        </p:spPr>
      </p:pic>
      <p:pic>
        <p:nvPicPr>
          <p:cNvPr id="32773" name="Picture 6"/>
          <p:cNvPicPr>
            <a:picLocks noGrp="1" noChangeAspect="1" noChangeArrowheads="1"/>
          </p:cNvPicPr>
          <p:nvPr>
            <p:ph idx="1"/>
          </p:nvPr>
        </p:nvPicPr>
        <p:blipFill>
          <a:blip r:embed="rId5" cstate="print"/>
          <a:srcRect/>
          <a:stretch>
            <a:fillRect/>
          </a:stretch>
        </p:blipFill>
        <p:spPr>
          <a:xfrm>
            <a:off x="4389438" y="1147763"/>
            <a:ext cx="4430712" cy="3144837"/>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p:txBody>
          <a:bodyPr/>
          <a:lstStyle/>
          <a:p>
            <a:r>
              <a:rPr lang="en-US" smtClean="0"/>
              <a:t>5. Species level</a:t>
            </a:r>
            <a:endParaRPr lang="ru-RU" smtClean="0"/>
          </a:p>
        </p:txBody>
      </p:sp>
      <p:pic>
        <p:nvPicPr>
          <p:cNvPr id="33794" name="Picture 2"/>
          <p:cNvPicPr>
            <a:picLocks noChangeAspect="1" noChangeArrowheads="1"/>
          </p:cNvPicPr>
          <p:nvPr/>
        </p:nvPicPr>
        <p:blipFill>
          <a:blip r:embed="rId2" cstate="print"/>
          <a:srcRect/>
          <a:stretch>
            <a:fillRect/>
          </a:stretch>
        </p:blipFill>
        <p:spPr bwMode="auto">
          <a:xfrm>
            <a:off x="179388" y="4667250"/>
            <a:ext cx="4443412" cy="2205038"/>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4452938" y="4487863"/>
            <a:ext cx="4511675" cy="3262312"/>
          </a:xfrm>
          <a:prstGeom prst="rect">
            <a:avLst/>
          </a:prstGeom>
          <a:noFill/>
          <a:ln w="9525">
            <a:noFill/>
            <a:miter lim="800000"/>
            <a:headEnd/>
            <a:tailEnd/>
          </a:ln>
        </p:spPr>
      </p:pic>
      <p:pic>
        <p:nvPicPr>
          <p:cNvPr id="33796" name="Picture 4"/>
          <p:cNvPicPr>
            <a:picLocks noChangeAspect="1" noChangeArrowheads="1"/>
          </p:cNvPicPr>
          <p:nvPr/>
        </p:nvPicPr>
        <p:blipFill>
          <a:blip r:embed="rId4" cstate="print"/>
          <a:srcRect/>
          <a:stretch>
            <a:fillRect/>
          </a:stretch>
        </p:blipFill>
        <p:spPr bwMode="auto">
          <a:xfrm>
            <a:off x="179388" y="1619250"/>
            <a:ext cx="4273550" cy="3048000"/>
          </a:xfrm>
          <a:prstGeom prst="rect">
            <a:avLst/>
          </a:prstGeom>
          <a:noFill/>
          <a:ln w="9525">
            <a:noFill/>
            <a:miter lim="800000"/>
            <a:headEnd/>
            <a:tailEnd/>
          </a:ln>
        </p:spPr>
      </p:pic>
      <p:pic>
        <p:nvPicPr>
          <p:cNvPr id="33797" name="Picture 5"/>
          <p:cNvPicPr>
            <a:picLocks noChangeAspect="1" noChangeArrowheads="1"/>
          </p:cNvPicPr>
          <p:nvPr/>
        </p:nvPicPr>
        <p:blipFill>
          <a:blip r:embed="rId5" cstate="print"/>
          <a:srcRect/>
          <a:stretch>
            <a:fillRect/>
          </a:stretch>
        </p:blipFill>
        <p:spPr bwMode="auto">
          <a:xfrm>
            <a:off x="4452938" y="1606550"/>
            <a:ext cx="4511675"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r>
              <a:rPr lang="en-US" smtClean="0"/>
              <a:t>6. Biogeocenotic level</a:t>
            </a:r>
            <a:endParaRPr lang="ru-RU" smtClean="0"/>
          </a:p>
        </p:txBody>
      </p:sp>
      <p:pic>
        <p:nvPicPr>
          <p:cNvPr id="34818" name="Picture 2"/>
          <p:cNvPicPr>
            <a:picLocks noChangeAspect="1" noChangeArrowheads="1"/>
          </p:cNvPicPr>
          <p:nvPr/>
        </p:nvPicPr>
        <p:blipFill>
          <a:blip r:embed="rId2" cstate="print"/>
          <a:srcRect/>
          <a:stretch>
            <a:fillRect/>
          </a:stretch>
        </p:blipFill>
        <p:spPr bwMode="auto">
          <a:xfrm>
            <a:off x="107950" y="4076700"/>
            <a:ext cx="4173538" cy="2636838"/>
          </a:xfrm>
          <a:prstGeom prst="rect">
            <a:avLst/>
          </a:prstGeom>
          <a:noFill/>
          <a:ln w="9525">
            <a:noFill/>
            <a:miter lim="800000"/>
            <a:headEnd/>
            <a:tailEnd/>
          </a:ln>
        </p:spPr>
      </p:pic>
      <p:pic>
        <p:nvPicPr>
          <p:cNvPr id="34819" name="Picture 4"/>
          <p:cNvPicPr>
            <a:picLocks noChangeAspect="1" noChangeArrowheads="1"/>
          </p:cNvPicPr>
          <p:nvPr/>
        </p:nvPicPr>
        <p:blipFill>
          <a:blip r:embed="rId3" cstate="print"/>
          <a:srcRect/>
          <a:stretch>
            <a:fillRect/>
          </a:stretch>
        </p:blipFill>
        <p:spPr bwMode="auto">
          <a:xfrm>
            <a:off x="107950" y="1341438"/>
            <a:ext cx="4103688" cy="2735262"/>
          </a:xfrm>
          <a:prstGeom prst="rect">
            <a:avLst/>
          </a:prstGeom>
          <a:noFill/>
          <a:ln w="9525">
            <a:noFill/>
            <a:miter lim="800000"/>
            <a:headEnd/>
            <a:tailEnd/>
          </a:ln>
        </p:spPr>
      </p:pic>
      <p:pic>
        <p:nvPicPr>
          <p:cNvPr id="34820" name="Picture 5"/>
          <p:cNvPicPr>
            <a:picLocks noChangeAspect="1" noChangeArrowheads="1"/>
          </p:cNvPicPr>
          <p:nvPr/>
        </p:nvPicPr>
        <p:blipFill>
          <a:blip r:embed="rId4" cstate="print"/>
          <a:srcRect/>
          <a:stretch>
            <a:fillRect/>
          </a:stretch>
        </p:blipFill>
        <p:spPr bwMode="auto">
          <a:xfrm>
            <a:off x="4211638" y="1362075"/>
            <a:ext cx="4776787" cy="3003550"/>
          </a:xfrm>
          <a:prstGeom prst="rect">
            <a:avLst/>
          </a:prstGeom>
          <a:noFill/>
          <a:ln w="9525">
            <a:noFill/>
            <a:miter lim="800000"/>
            <a:headEnd/>
            <a:tailEnd/>
          </a:ln>
        </p:spPr>
      </p:pic>
      <p:pic>
        <p:nvPicPr>
          <p:cNvPr id="34821" name="Picture 3"/>
          <p:cNvPicPr>
            <a:picLocks noChangeAspect="1" noChangeArrowheads="1"/>
          </p:cNvPicPr>
          <p:nvPr/>
        </p:nvPicPr>
        <p:blipFill>
          <a:blip r:embed="rId5" cstate="print"/>
          <a:srcRect/>
          <a:stretch>
            <a:fillRect/>
          </a:stretch>
        </p:blipFill>
        <p:spPr bwMode="auto">
          <a:xfrm>
            <a:off x="4211638" y="4005263"/>
            <a:ext cx="4776787"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5063</TotalTime>
  <Words>1031</Words>
  <Application>Microsoft Office PowerPoint</Application>
  <PresentationFormat>Экран (4:3)</PresentationFormat>
  <Paragraphs>146</Paragraphs>
  <Slides>35</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35</vt:i4>
      </vt:variant>
    </vt:vector>
  </HeadingPairs>
  <TitlesOfParts>
    <vt:vector size="38" baseType="lpstr">
      <vt:lpstr>Arial</vt:lpstr>
      <vt:lpstr>Calibri</vt:lpstr>
      <vt:lpstr>Тема Office</vt:lpstr>
      <vt:lpstr>Gorlova Olga Pavlovna  a biology lecturer</vt:lpstr>
      <vt:lpstr>how we will work in the classroom</vt:lpstr>
      <vt:lpstr>LEVELS OF ORGANIZATION OF THE LIVING</vt:lpstr>
      <vt:lpstr>1. Molecular level</vt:lpstr>
      <vt:lpstr>2. Cellular level</vt:lpstr>
      <vt:lpstr>3. Tissue-organ level</vt:lpstr>
      <vt:lpstr>4. Organism level</vt:lpstr>
      <vt:lpstr>5. Species level</vt:lpstr>
      <vt:lpstr>6. Biogeocenotic level</vt:lpstr>
      <vt:lpstr>7. Biosphere level</vt:lpstr>
      <vt:lpstr>MAGNIFYING DEVICES</vt:lpstr>
      <vt:lpstr>Презентация PowerPoint</vt:lpstr>
      <vt:lpstr>Презентация PowerPoint</vt:lpstr>
      <vt:lpstr>Презентация PowerPoint</vt:lpstr>
      <vt:lpstr>STRUCTURE OF THE LIGHT MICROSCOPE</vt:lpstr>
      <vt:lpstr>Презентация PowerPoint</vt:lpstr>
      <vt:lpstr>Optical part includes</vt:lpstr>
      <vt:lpstr>lighting system includes</vt:lpstr>
      <vt:lpstr>lighting part includes</vt:lpstr>
      <vt:lpstr>mechanical part includes:</vt:lpstr>
      <vt:lpstr>1</vt:lpstr>
      <vt:lpstr>Rules for working with a microscope</vt:lpstr>
      <vt:lpstr>Презентация PowerPoint</vt:lpstr>
      <vt:lpstr>Презентация PowerPoint</vt:lpstr>
      <vt:lpstr>Презентация PowerPoint</vt:lpstr>
      <vt:lpstr>Complete a task in a your workbook:</vt:lpstr>
      <vt:lpstr>Презентация PowerPoint</vt:lpstr>
      <vt:lpstr>PRO- AND EUKARYOTIC CELLS</vt:lpstr>
      <vt:lpstr>PROKARYOTIC CELLS</vt:lpstr>
      <vt:lpstr>Antony van Leeuwenhoek (1632-1723)</vt:lpstr>
      <vt:lpstr>General characteristics of prokaryotes</vt:lpstr>
      <vt:lpstr>External structure of bacteria</vt:lpstr>
      <vt:lpstr>There are two main types of bacterial cell walls:</vt:lpstr>
      <vt:lpstr>Internal structure of bacteria</vt:lpstr>
      <vt:lpstr>Answer the question: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OF THE LIGHT MICROSCOPE</dc:title>
  <dc:creator>Святая Тыковка</dc:creator>
  <cp:lastModifiedBy>Биология</cp:lastModifiedBy>
  <cp:revision>91</cp:revision>
  <dcterms:created xsi:type="dcterms:W3CDTF">2020-01-02T04:17:54Z</dcterms:created>
  <dcterms:modified xsi:type="dcterms:W3CDTF">2020-10-26T05:50:09Z</dcterms:modified>
</cp:coreProperties>
</file>