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30"/>
  </p:notesMasterIdLst>
  <p:sldIdLst>
    <p:sldId id="268" r:id="rId2"/>
    <p:sldId id="271" r:id="rId3"/>
    <p:sldId id="273" r:id="rId4"/>
    <p:sldId id="256" r:id="rId5"/>
    <p:sldId id="330" r:id="rId6"/>
    <p:sldId id="341" r:id="rId7"/>
    <p:sldId id="342" r:id="rId8"/>
    <p:sldId id="343" r:id="rId9"/>
    <p:sldId id="275" r:id="rId10"/>
    <p:sldId id="332" r:id="rId11"/>
    <p:sldId id="331" r:id="rId12"/>
    <p:sldId id="333" r:id="rId13"/>
    <p:sldId id="334" r:id="rId14"/>
    <p:sldId id="335" r:id="rId15"/>
    <p:sldId id="336" r:id="rId16"/>
    <p:sldId id="344" r:id="rId17"/>
    <p:sldId id="345" r:id="rId18"/>
    <p:sldId id="322" r:id="rId19"/>
    <p:sldId id="278" r:id="rId20"/>
    <p:sldId id="346" r:id="rId21"/>
    <p:sldId id="347" r:id="rId22"/>
    <p:sldId id="324" r:id="rId23"/>
    <p:sldId id="348" r:id="rId24"/>
    <p:sldId id="350" r:id="rId25"/>
    <p:sldId id="349" r:id="rId26"/>
    <p:sldId id="262" r:id="rId27"/>
    <p:sldId id="265" r:id="rId28"/>
    <p:sldId id="32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FF0000"/>
    <a:srgbClr val="FFFF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606" autoAdjust="0"/>
    <p:restoredTop sz="94660"/>
  </p:normalViewPr>
  <p:slideViewPr>
    <p:cSldViewPr>
      <p:cViewPr varScale="1">
        <p:scale>
          <a:sx n="66" d="100"/>
          <a:sy n="66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E634C-F97B-4E27-9103-39BC42FCD6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AD44-5E91-4C01-8474-551CB1363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9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2A64-DD91-4723-AD2C-C283B76539DA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1E0F8-4618-4B02-81BA-E7178CA80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4C87-2BDC-4E56-AAE4-B8B6242D4669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711E-E241-4AC9-AA5B-2D37A276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DD1C-8C58-4881-AF15-ED9EBB5A4970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997E-4F9D-4C96-BBB5-69325D794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0366-73F7-4A7D-8B9B-1AD4728BC883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A3E7-E3D7-47B6-82C7-0AF6B9F3F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01D8-852D-40AC-9D6D-CE24442BF3BE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DED3-4DA8-4D49-B48D-D74DDF5F1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E34-727A-4E42-BA47-60D21E706FAC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F23A-8354-4076-8715-637B1183E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2615-0840-4F80-92DD-E2872B78F1A2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B55D-7320-41BB-9925-F23DDA517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DE0D-42E7-4AF5-8B01-A05AC40009DD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97F6-30CC-43AF-A0D5-A4E0CDFC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5B84-1088-457B-8DCD-0E4A8A7A0E28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0719-F3B3-4B6A-A86B-77D59BA18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B7E2-886D-4C8C-BDC3-829697D7EDFB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4012-CE5B-45F9-AF2C-244D64B4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D652-20C7-4BE6-8016-7E0F770391F9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069518-85F9-4249-BD61-7C2F83BF7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  <a:lvl2pPr lvl="1">
              <a:defRPr/>
            </a:lvl2pPr>
          </a:lstStyle>
          <a:p>
            <a:pPr lvl="1">
              <a:defRPr/>
            </a:pPr>
            <a:fld id="{D68DE3B1-CA29-4EFA-B3BD-402ADDF4A371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836712"/>
            <a:ext cx="8424862" cy="5616476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Отчёт 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 проведении Государственной итоговой аттестации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 НОЦ инновационной стоматологии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Ф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ГБОУ ВО «</a:t>
            </a:r>
            <a:r>
              <a:rPr lang="ru-RU" altLang="ru-RU" sz="3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КрасГМУ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им. проф. В.Ф. </a:t>
            </a:r>
            <a:r>
              <a:rPr lang="ru-RU" altLang="ru-RU" sz="3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Войно-Ясенецкого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» Минздрава России 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 2018 г.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Председатель ГЭК специальности «Стоматология», к.м.н. С.А. Моисеенко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</a:b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428604"/>
            <a:ext cx="8080375" cy="796925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425" y="1401764"/>
            <a:ext cx="8594725" cy="1870670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5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станций практических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навыков,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прописанных в маршрутном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листе;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не более 10 минут на выполнение каждого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навыка;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контроль выполнения навыка с использованием электронных </a:t>
            </a:r>
            <a:r>
              <a:rPr lang="ru-RU" altLang="ru-RU" sz="2800" b="0" dirty="0" err="1" smtClean="0">
                <a:latin typeface="Times New Roman" pitchFamily="18" charset="0"/>
                <a:cs typeface="Arial" charset="0"/>
              </a:rPr>
              <a:t>чек-листов</a:t>
            </a:r>
            <a:endParaRPr lang="ru-RU" altLang="ru-RU" sz="2400" b="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887574"/>
            <a:ext cx="2931184" cy="3814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r="44724"/>
          <a:stretch/>
        </p:blipFill>
        <p:spPr>
          <a:xfrm>
            <a:off x="4549043" y="2909302"/>
            <a:ext cx="2334672" cy="3845900"/>
          </a:xfrm>
          <a:prstGeom prst="rect">
            <a:avLst/>
          </a:prstGeom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53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47248" cy="1133460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71613"/>
            <a:ext cx="7620000" cy="1000132"/>
          </a:xfrm>
        </p:spPr>
        <p:txBody>
          <a:bodyPr lIns="182562" tIns="46038" rIns="182562" bIns="46038"/>
          <a:lstStyle/>
          <a:p>
            <a:pPr eaLnBrk="1" hangingPunct="1">
              <a:lnSpc>
                <a:spcPts val="312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№1: БАЗОВЫЕ РЕАНИМАЦИОННЫЕ МЕРОПРИЯТИЯ</a:t>
            </a:r>
          </a:p>
        </p:txBody>
      </p:sp>
      <p:pic>
        <p:nvPicPr>
          <p:cNvPr id="2050" name="Picture 2" descr="C:\Users\Анна\Desktop\фото ГИА 2018\IMG_1011-22-06-18-02-21.jpeg"/>
          <p:cNvPicPr>
            <a:picLocks noChangeAspect="1" noChangeArrowheads="1"/>
          </p:cNvPicPr>
          <p:nvPr/>
        </p:nvPicPr>
        <p:blipFill>
          <a:blip r:embed="rId2" cstate="print"/>
          <a:srcRect t="28798"/>
          <a:stretch>
            <a:fillRect/>
          </a:stretch>
        </p:blipFill>
        <p:spPr bwMode="auto">
          <a:xfrm>
            <a:off x="4643438" y="2714620"/>
            <a:ext cx="4019566" cy="3816000"/>
          </a:xfrm>
          <a:prstGeom prst="rect">
            <a:avLst/>
          </a:prstGeom>
          <a:noFill/>
        </p:spPr>
      </p:pic>
      <p:pic>
        <p:nvPicPr>
          <p:cNvPr id="2051" name="Picture 3" descr="C:\Users\Анна\Desktop\фото ГИА 2018\IMG_0997-22-06-18-02-22.jpeg"/>
          <p:cNvPicPr>
            <a:picLocks noChangeAspect="1" noChangeArrowheads="1"/>
          </p:cNvPicPr>
          <p:nvPr/>
        </p:nvPicPr>
        <p:blipFill>
          <a:blip r:embed="rId3" cstate="print"/>
          <a:srcRect t="26849" b="2003"/>
          <a:stretch>
            <a:fillRect/>
          </a:stretch>
        </p:blipFill>
        <p:spPr bwMode="auto">
          <a:xfrm>
            <a:off x="323528" y="2708920"/>
            <a:ext cx="4023000" cy="3816424"/>
          </a:xfrm>
          <a:prstGeom prst="rect">
            <a:avLst/>
          </a:prstGeom>
          <a:noFill/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01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3232" cy="1133460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7620000" cy="714380"/>
          </a:xfrm>
        </p:spPr>
        <p:txBody>
          <a:bodyPr lIns="182562" tIns="46038" rIns="182562" bIns="46038"/>
          <a:lstStyle/>
          <a:p>
            <a:pPr eaLnBrk="1" hangingPunct="1">
              <a:lnSpc>
                <a:spcPts val="312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№2: ПЕРВИЧНЫЙ ОСМОТР СТОМАТОЛОГИЧЕСКОГО ПАЦИЕНТА</a:t>
            </a:r>
          </a:p>
        </p:txBody>
      </p:sp>
      <p:pic>
        <p:nvPicPr>
          <p:cNvPr id="3074" name="Picture 2" descr="C:\Users\Анна\Desktop\фото ГИА 2018\IMG_1012-22-06-18-02-21.jpeg"/>
          <p:cNvPicPr>
            <a:picLocks noChangeAspect="1" noChangeArrowheads="1"/>
          </p:cNvPicPr>
          <p:nvPr/>
        </p:nvPicPr>
        <p:blipFill>
          <a:blip r:embed="rId2" cstate="print"/>
          <a:srcRect t="23133"/>
          <a:stretch>
            <a:fillRect/>
          </a:stretch>
        </p:blipFill>
        <p:spPr bwMode="auto">
          <a:xfrm>
            <a:off x="2285984" y="2500306"/>
            <a:ext cx="4048335" cy="4149080"/>
          </a:xfrm>
          <a:prstGeom prst="rect">
            <a:avLst/>
          </a:prstGeom>
          <a:noFill/>
        </p:spPr>
      </p:pic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3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5240" cy="1062022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7"/>
            <a:ext cx="7620000" cy="571504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</a:t>
            </a: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3</a:t>
            </a: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: ПЛОМБИРОВАНИЕ  </a:t>
            </a: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ЗУБОВ</a:t>
            </a:r>
            <a:endParaRPr lang="ru-RU" altLang="ru-RU" sz="26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098" name="Picture 2" descr="C:\Users\Анна\Desktop\фото ГИА 2018\IMG_1013-22-06-18-02-21.jpeg"/>
          <p:cNvPicPr>
            <a:picLocks noChangeAspect="1" noChangeArrowheads="1"/>
          </p:cNvPicPr>
          <p:nvPr/>
        </p:nvPicPr>
        <p:blipFill>
          <a:blip r:embed="rId2" cstate="print"/>
          <a:srcRect t="13424" b="6030"/>
          <a:stretch>
            <a:fillRect/>
          </a:stretch>
        </p:blipFill>
        <p:spPr bwMode="auto">
          <a:xfrm>
            <a:off x="357158" y="2214554"/>
            <a:ext cx="4023000" cy="4320480"/>
          </a:xfrm>
          <a:prstGeom prst="rect">
            <a:avLst/>
          </a:prstGeom>
          <a:noFill/>
        </p:spPr>
      </p:pic>
      <p:pic>
        <p:nvPicPr>
          <p:cNvPr id="4099" name="Picture 3" descr="C:\Users\Анна\Desktop\фото ГИА 2018\IMG_0983-22-06-18-02-22.jpeg"/>
          <p:cNvPicPr>
            <a:picLocks noChangeAspect="1" noChangeArrowheads="1"/>
          </p:cNvPicPr>
          <p:nvPr/>
        </p:nvPicPr>
        <p:blipFill>
          <a:blip r:embed="rId3" cstate="print"/>
          <a:srcRect t="8108" b="10801"/>
          <a:stretch>
            <a:fillRect/>
          </a:stretch>
        </p:blipFill>
        <p:spPr bwMode="auto">
          <a:xfrm>
            <a:off x="4714876" y="2214554"/>
            <a:ext cx="3996000" cy="4320480"/>
          </a:xfrm>
          <a:prstGeom prst="rect">
            <a:avLst/>
          </a:prstGeom>
          <a:noFill/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2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19256" cy="1062022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001056" cy="785818"/>
          </a:xfrm>
        </p:spPr>
        <p:txBody>
          <a:bodyPr lIns="182562" tIns="46038" rIns="182562" bIns="46038"/>
          <a:lstStyle/>
          <a:p>
            <a:pPr eaLnBrk="1" hangingPunct="1">
              <a:lnSpc>
                <a:spcPts val="32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№4</a:t>
            </a: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: ОДОНТОПРЕПАРИРОВАНИЕ</a:t>
            </a:r>
            <a:endParaRPr lang="ru-RU" altLang="ru-RU" sz="26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5123" name="Picture 3" descr="C:\Users\Анна\Desktop\фото ГИА 2018\IMG_1014-22-06-18-02-21.jpeg"/>
          <p:cNvPicPr>
            <a:picLocks noChangeAspect="1" noChangeArrowheads="1"/>
          </p:cNvPicPr>
          <p:nvPr/>
        </p:nvPicPr>
        <p:blipFill>
          <a:blip r:embed="rId2" cstate="print"/>
          <a:srcRect t="12082" b="7372"/>
          <a:stretch>
            <a:fillRect/>
          </a:stretch>
        </p:blipFill>
        <p:spPr bwMode="auto">
          <a:xfrm>
            <a:off x="428596" y="2214554"/>
            <a:ext cx="4023000" cy="4320480"/>
          </a:xfrm>
          <a:prstGeom prst="rect">
            <a:avLst/>
          </a:prstGeom>
          <a:noFill/>
        </p:spPr>
      </p:pic>
      <p:pic>
        <p:nvPicPr>
          <p:cNvPr id="5124" name="Picture 4" descr="C:\Users\Анна\Desktop\фото ГИА 2018\IMG_0989-22-06-18-02-22.jpeg"/>
          <p:cNvPicPr>
            <a:picLocks noChangeAspect="1" noChangeArrowheads="1"/>
          </p:cNvPicPr>
          <p:nvPr/>
        </p:nvPicPr>
        <p:blipFill>
          <a:blip r:embed="rId3" cstate="print"/>
          <a:srcRect t="10715" b="8867"/>
          <a:stretch>
            <a:fillRect/>
          </a:stretch>
        </p:blipFill>
        <p:spPr bwMode="auto">
          <a:xfrm>
            <a:off x="4643438" y="2214554"/>
            <a:ext cx="4032000" cy="4323264"/>
          </a:xfrm>
          <a:prstGeom prst="rect">
            <a:avLst/>
          </a:prstGeom>
          <a:noFill/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32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47248" cy="1133460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7"/>
            <a:ext cx="8329642" cy="587464"/>
          </a:xfrm>
        </p:spPr>
        <p:txBody>
          <a:bodyPr lIns="182562" tIns="46038" rIns="182562" bIns="46038"/>
          <a:lstStyle/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</a:t>
            </a: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5</a:t>
            </a: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: УДАЛЕНИЕ </a:t>
            </a: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ЗУБА, </a:t>
            </a: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 АНЕСТЕЗИЯ</a:t>
            </a:r>
            <a:endParaRPr lang="ru-RU" altLang="ru-RU" sz="26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6146" name="Picture 2" descr="C:\Users\Анна\Desktop\фото ГИА 2018\IMG_1017-22-06-18-02-21.jpeg"/>
          <p:cNvPicPr>
            <a:picLocks noChangeAspect="1" noChangeArrowheads="1"/>
          </p:cNvPicPr>
          <p:nvPr/>
        </p:nvPicPr>
        <p:blipFill>
          <a:blip r:embed="rId2" cstate="print"/>
          <a:srcRect t="21624"/>
          <a:stretch>
            <a:fillRect/>
          </a:stretch>
        </p:blipFill>
        <p:spPr bwMode="auto">
          <a:xfrm>
            <a:off x="4714876" y="2357430"/>
            <a:ext cx="3996000" cy="4175872"/>
          </a:xfrm>
          <a:prstGeom prst="rect">
            <a:avLst/>
          </a:prstGeom>
          <a:noFill/>
        </p:spPr>
      </p:pic>
      <p:pic>
        <p:nvPicPr>
          <p:cNvPr id="6147" name="Picture 3" descr="C:\Users\Анна\Desktop\фото ГИА 2018\IMG_0996-22-06-18-02-22.jpeg"/>
          <p:cNvPicPr>
            <a:picLocks noChangeAspect="1" noChangeArrowheads="1"/>
          </p:cNvPicPr>
          <p:nvPr/>
        </p:nvPicPr>
        <p:blipFill>
          <a:blip r:embed="rId3" cstate="print"/>
          <a:srcRect t="21624"/>
          <a:stretch>
            <a:fillRect/>
          </a:stretch>
        </p:blipFill>
        <p:spPr bwMode="auto">
          <a:xfrm>
            <a:off x="357158" y="2357430"/>
            <a:ext cx="3996000" cy="4175872"/>
          </a:xfrm>
          <a:prstGeom prst="rect">
            <a:avLst/>
          </a:prstGeom>
          <a:noFill/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31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254145"/>
              </p:ext>
            </p:extLst>
          </p:nvPr>
        </p:nvGraphicFramePr>
        <p:xfrm>
          <a:off x="401032" y="620688"/>
          <a:ext cx="8352929" cy="3096343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277587"/>
                <a:gridCol w="1446016"/>
                <a:gridCol w="1308846"/>
                <a:gridCol w="1579077"/>
                <a:gridCol w="1229235"/>
                <a:gridCol w="1512168"/>
              </a:tblGrid>
              <a:tr h="1330436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Результаты практического экзамена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удовлетворительно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хорошо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отлично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число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20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1,9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36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33,6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64,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012765" y="4221088"/>
            <a:ext cx="7129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Общая успеваемость – </a:t>
            </a:r>
            <a:r>
              <a:rPr kumimoji="0" lang="ru-RU" altLang="ru-RU" sz="2800" dirty="0" smtClean="0"/>
              <a:t>100,0%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Качественный показатель – </a:t>
            </a:r>
            <a:r>
              <a:rPr kumimoji="0" lang="ru-RU" altLang="ru-RU" sz="2800" dirty="0" smtClean="0"/>
              <a:t>98,</a:t>
            </a:r>
            <a:r>
              <a:rPr kumimoji="0" lang="en-US" altLang="ru-RU" sz="2800" dirty="0" smtClean="0"/>
              <a:t>1</a:t>
            </a:r>
            <a:r>
              <a:rPr kumimoji="0" lang="ru-RU" altLang="ru-RU" sz="2800" dirty="0" smtClean="0"/>
              <a:t>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Средний балл – </a:t>
            </a:r>
            <a:r>
              <a:rPr kumimoji="0" lang="ru-RU" altLang="ru-RU" sz="2800" dirty="0" smtClean="0"/>
              <a:t>4,</a:t>
            </a:r>
            <a:r>
              <a:rPr kumimoji="0" lang="en-US" altLang="ru-RU" sz="2800" dirty="0" smtClean="0"/>
              <a:t>63</a:t>
            </a:r>
            <a:endParaRPr kumimoji="0"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483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500174"/>
            <a:ext cx="7488832" cy="1368549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практического экзамена Государственной итоговой аттестации выпускников Института стоматологии - НОЦ инновационной стоматологии в 201</a:t>
            </a:r>
            <a:r>
              <a:rPr lang="en-US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7</a:t>
            </a: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-201</a:t>
            </a:r>
            <a:r>
              <a:rPr lang="en-US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8</a:t>
            </a: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годах</a:t>
            </a:r>
            <a:endParaRPr lang="ru-RU" altLang="ru-RU" sz="2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8629287"/>
              </p:ext>
            </p:extLst>
          </p:nvPr>
        </p:nvGraphicFramePr>
        <p:xfrm>
          <a:off x="928662" y="3857628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</a:t>
                      </a:r>
                      <a:r>
                        <a:rPr lang="en-US" sz="2800" dirty="0" smtClean="0"/>
                        <a:t>7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</a:t>
                      </a:r>
                      <a:r>
                        <a:rPr lang="en-US" sz="2800" dirty="0" smtClean="0"/>
                        <a:t>8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r>
                        <a:rPr lang="en-US" sz="2800" dirty="0" smtClean="0"/>
                        <a:t>8,</a:t>
                      </a:r>
                      <a:r>
                        <a:rPr lang="ru-RU" sz="2800" dirty="0" smtClean="0"/>
                        <a:t>8%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98,</a:t>
                      </a:r>
                      <a:r>
                        <a:rPr lang="en-US" sz="2800" dirty="0" smtClean="0"/>
                        <a:t>1</a:t>
                      </a:r>
                      <a:r>
                        <a:rPr lang="ru-RU" sz="2800" dirty="0" smtClean="0"/>
                        <a:t>%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4214810" y="3929066"/>
            <a:ext cx="720000" cy="11520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00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571612"/>
            <a:ext cx="7593016" cy="165645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практического экзамена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Государственной итоговой аттестации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6369804"/>
              </p:ext>
            </p:extLst>
          </p:nvPr>
        </p:nvGraphicFramePr>
        <p:xfrm>
          <a:off x="785786" y="4000504"/>
          <a:ext cx="7620000" cy="136815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7841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</a:t>
                      </a:r>
                      <a:r>
                        <a:rPr lang="en-US" sz="2800" dirty="0" smtClean="0"/>
                        <a:t>7</a:t>
                      </a:r>
                      <a:r>
                        <a:rPr lang="ru-RU" sz="2800" dirty="0" smtClean="0"/>
                        <a:t> 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</a:t>
                      </a:r>
                      <a:r>
                        <a:rPr lang="en-US" sz="2800" dirty="0" smtClean="0"/>
                        <a:t>8</a:t>
                      </a:r>
                      <a:endParaRPr lang="ru-RU" sz="2800" dirty="0"/>
                    </a:p>
                  </a:txBody>
                  <a:tcPr marT="45707" marB="45707"/>
                </a:tc>
              </a:tr>
              <a:tr h="5839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</a:t>
                      </a:r>
                      <a:r>
                        <a:rPr lang="en-US" sz="2800" dirty="0" smtClean="0"/>
                        <a:t>82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</a:t>
                      </a:r>
                      <a:r>
                        <a:rPr lang="en-US" sz="2800" dirty="0" smtClean="0"/>
                        <a:t>63</a:t>
                      </a:r>
                      <a:endParaRPr lang="ru-RU" sz="2800" dirty="0"/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214810" y="4143380"/>
            <a:ext cx="720000" cy="11520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4850" y="571480"/>
            <a:ext cx="8439150" cy="555625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собеседование</a:t>
            </a:r>
          </a:p>
        </p:txBody>
      </p:sp>
      <p:pic>
        <p:nvPicPr>
          <p:cNvPr id="7170" name="Picture 2" descr="C:\Users\Анна\Desktop\фото ГИА 2018\IMG_1032-22-06-18-02-21.jpeg"/>
          <p:cNvPicPr>
            <a:picLocks noChangeAspect="1" noChangeArrowheads="1"/>
          </p:cNvPicPr>
          <p:nvPr/>
        </p:nvPicPr>
        <p:blipFill>
          <a:blip r:embed="rId2" cstate="print"/>
          <a:srcRect l="7475" t="30050" b="31426"/>
          <a:stretch>
            <a:fillRect/>
          </a:stretch>
        </p:blipFill>
        <p:spPr bwMode="auto">
          <a:xfrm>
            <a:off x="214282" y="4000504"/>
            <a:ext cx="8643998" cy="2664296"/>
          </a:xfrm>
          <a:prstGeom prst="rect">
            <a:avLst/>
          </a:prstGeom>
          <a:noFill/>
        </p:spPr>
      </p:pic>
      <p:pic>
        <p:nvPicPr>
          <p:cNvPr id="7171" name="Picture 3" descr="C:\Users\Анна\Desktop\фото ГИА 2018\IMG_1038-22-06-18-02-21.jpeg"/>
          <p:cNvPicPr>
            <a:picLocks noChangeAspect="1" noChangeArrowheads="1"/>
          </p:cNvPicPr>
          <p:nvPr/>
        </p:nvPicPr>
        <p:blipFill>
          <a:blip r:embed="rId3" cstate="print"/>
          <a:srcRect t="30757" r="7106" b="28789"/>
          <a:stretch>
            <a:fillRect/>
          </a:stretch>
        </p:blipFill>
        <p:spPr bwMode="auto">
          <a:xfrm>
            <a:off x="214282" y="1428736"/>
            <a:ext cx="4249042" cy="2467186"/>
          </a:xfrm>
          <a:prstGeom prst="rect">
            <a:avLst/>
          </a:prstGeom>
          <a:noFill/>
        </p:spPr>
      </p:pic>
      <p:pic>
        <p:nvPicPr>
          <p:cNvPr id="7172" name="Picture 4" descr="C:\Users\Анна\Desktop\фото ГИА 2018\IMG_1037-22-06-18-02-21.jpeg"/>
          <p:cNvPicPr>
            <a:picLocks noChangeAspect="1" noChangeArrowheads="1"/>
          </p:cNvPicPr>
          <p:nvPr/>
        </p:nvPicPr>
        <p:blipFill>
          <a:blip r:embed="rId4" cstate="print"/>
          <a:srcRect t="23736" b="32711"/>
          <a:stretch>
            <a:fillRect/>
          </a:stretch>
        </p:blipFill>
        <p:spPr bwMode="auto">
          <a:xfrm>
            <a:off x="4643438" y="1428736"/>
            <a:ext cx="4210110" cy="2444852"/>
          </a:xfrm>
          <a:prstGeom prst="rect">
            <a:avLst/>
          </a:prstGeom>
          <a:noFill/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14290"/>
            <a:ext cx="7861300" cy="760413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документы:</a:t>
            </a:r>
            <a:r>
              <a:rPr lang="ru-RU" altLang="ru-RU" sz="3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0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532813" cy="5772150"/>
          </a:xfrm>
        </p:spPr>
        <p:txBody>
          <a:bodyPr lIns="182562" tIns="46038" rIns="182562" bIns="46038" rtlCol="0">
            <a:norm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600" b="0" dirty="0" smtClean="0">
                <a:latin typeface="Times New Roman" pitchFamily="18" charset="0"/>
                <a:cs typeface="Arial" charset="0"/>
              </a:rPr>
              <a:t>      </a:t>
            </a:r>
            <a:endParaRPr lang="ru-RU" altLang="ru-RU" sz="2800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340768"/>
            <a:ext cx="8286808" cy="4568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 fontAlgn="auto">
              <a:lnSpc>
                <a:spcPts val="28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Федеральный государственный образовательный стандарт </a:t>
            </a:r>
            <a:r>
              <a:rPr lang="ru-RU" sz="2400" dirty="0"/>
              <a:t>высшего образования по направлению подготовки 31.05.03 Стоматология (уровень </a:t>
            </a:r>
            <a:r>
              <a:rPr lang="ru-RU" sz="2400" dirty="0" err="1"/>
              <a:t>специалитета</a:t>
            </a:r>
            <a:r>
              <a:rPr lang="ru-RU" sz="2400" dirty="0"/>
              <a:t>) утвержденный приказом </a:t>
            </a:r>
            <a:r>
              <a:rPr lang="ru-RU" sz="2400" dirty="0" err="1"/>
              <a:t>Минобрнауки</a:t>
            </a:r>
            <a:r>
              <a:rPr lang="ru-RU" sz="2400" dirty="0"/>
              <a:t> России №96 от 9 февраля 2016 г.</a:t>
            </a:r>
          </a:p>
          <a:p>
            <a:pPr marL="609600" indent="-609600" algn="just" fontAlgn="auto">
              <a:lnSpc>
                <a:spcPts val="28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Times New Roman" panose="02020603050405020304" pitchFamily="18" charset="0"/>
              </a:rPr>
              <a:t>Приказ Министерства образования и науки Российской Федерации №636 от 29 июня 2015 года «Об утверждении порядка проведения государственной итоговой аттестации по образовательным программам высшего образования, программам </a:t>
            </a:r>
            <a:r>
              <a:rPr lang="ru-RU" sz="2400" dirty="0" err="1"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cs typeface="Times New Roman" panose="02020603050405020304" pitchFamily="18" charset="0"/>
              </a:rPr>
              <a:t>, программам </a:t>
            </a:r>
            <a:r>
              <a:rPr lang="ru-RU" sz="2400" dirty="0" err="1">
                <a:cs typeface="Times New Roman" panose="02020603050405020304" pitchFamily="18" charset="0"/>
              </a:rPr>
              <a:t>специалитета</a:t>
            </a:r>
            <a:r>
              <a:rPr lang="ru-RU" sz="2400" dirty="0">
                <a:cs typeface="Times New Roman" panose="02020603050405020304" pitchFamily="18" charset="0"/>
              </a:rPr>
              <a:t> и программам магистратуры</a:t>
            </a:r>
            <a:r>
              <a:rPr lang="ru-RU" sz="2400" dirty="0" smtClean="0">
                <a:cs typeface="Times New Roman" panose="02020603050405020304" pitchFamily="18" charset="0"/>
              </a:rPr>
              <a:t>»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609600" lvl="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14290"/>
            <a:ext cx="8135938" cy="865188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Результаты  собеседования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4056727"/>
              </p:ext>
            </p:extLst>
          </p:nvPr>
        </p:nvGraphicFramePr>
        <p:xfrm>
          <a:off x="357158" y="1643050"/>
          <a:ext cx="8280919" cy="2033971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266574"/>
                <a:gridCol w="1433549"/>
                <a:gridCol w="1332325"/>
                <a:gridCol w="1530701"/>
                <a:gridCol w="1277611"/>
                <a:gridCol w="1440159"/>
              </a:tblGrid>
              <a:tr h="62814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Результаты</a:t>
                      </a:r>
                      <a:r>
                        <a:rPr lang="ru-RU" sz="2400" b="1" baseline="0" dirty="0" smtClean="0">
                          <a:effectLst/>
                        </a:rPr>
                        <a:t> </a:t>
                      </a:r>
                      <a:r>
                        <a:rPr lang="ru-RU" sz="2400" b="1" baseline="0" dirty="0" smtClean="0">
                          <a:effectLst/>
                        </a:rPr>
                        <a:t>с</a:t>
                      </a:r>
                      <a:r>
                        <a:rPr lang="ru-RU" sz="2400" b="1" dirty="0" smtClean="0">
                          <a:effectLst/>
                        </a:rPr>
                        <a:t>обеседования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удовлетворительно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хорошо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отлично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23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21,5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34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31,8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46,7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035" name="Прямоугольник 3"/>
          <p:cNvSpPr>
            <a:spLocks noChangeArrowheads="1"/>
          </p:cNvSpPr>
          <p:nvPr/>
        </p:nvSpPr>
        <p:spPr bwMode="auto">
          <a:xfrm>
            <a:off x="827088" y="4508500"/>
            <a:ext cx="7129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Общая успеваемость – </a:t>
            </a:r>
            <a:r>
              <a:rPr kumimoji="0" lang="ru-RU" altLang="ru-RU" sz="2800" dirty="0" smtClean="0"/>
              <a:t>100,0%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Качественный показатель – </a:t>
            </a:r>
            <a:r>
              <a:rPr kumimoji="0" lang="ru-RU" altLang="ru-RU" sz="2800" dirty="0" smtClean="0"/>
              <a:t>78,5%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Средний балл – </a:t>
            </a:r>
            <a:r>
              <a:rPr kumimoji="0" lang="ru-RU" altLang="ru-RU" sz="2800" dirty="0" smtClean="0"/>
              <a:t>4,26</a:t>
            </a:r>
            <a:endParaRPr kumimoji="0" lang="ru-RU" altLang="ru-RU" sz="2800" dirty="0"/>
          </a:p>
        </p:txBody>
      </p:sp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5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1500174"/>
            <a:ext cx="6840759" cy="1512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собеседования Государственной итоговой аттестации выпускников Института стоматологии - НОЦ инновационной стоматологии в 2017- 2018 гг.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0195807"/>
              </p:ext>
            </p:extLst>
          </p:nvPr>
        </p:nvGraphicFramePr>
        <p:xfrm>
          <a:off x="857224" y="3929066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87,0%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78,5%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4143372" y="4143380"/>
            <a:ext cx="720000" cy="11520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26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500174"/>
            <a:ext cx="7307264" cy="144043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собеседования Государственной итоговой аттестации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 в 2017-2018 </a:t>
            </a: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годах </a:t>
            </a:r>
            <a:endParaRPr lang="ru-RU" altLang="ru-RU" sz="2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4379575"/>
              </p:ext>
            </p:extLst>
          </p:nvPr>
        </p:nvGraphicFramePr>
        <p:xfrm>
          <a:off x="714348" y="3643314"/>
          <a:ext cx="7620000" cy="136795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7744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07" marB="45707"/>
                </a:tc>
              </a:tr>
              <a:tr h="5934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4,37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4,26</a:t>
                      </a:r>
                      <a:endParaRPr lang="ru-RU" sz="2800" dirty="0"/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143372" y="3714752"/>
            <a:ext cx="720000" cy="11520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285728"/>
            <a:ext cx="8135938" cy="865188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Итоговые  Результаты  ГИА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4869314"/>
              </p:ext>
            </p:extLst>
          </p:nvPr>
        </p:nvGraphicFramePr>
        <p:xfrm>
          <a:off x="428596" y="2285992"/>
          <a:ext cx="8280919" cy="2135126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266574"/>
                <a:gridCol w="1433549"/>
                <a:gridCol w="1332325"/>
                <a:gridCol w="1530701"/>
                <a:gridCol w="1277611"/>
                <a:gridCol w="1440159"/>
              </a:tblGrid>
              <a:tr h="62814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Итоговая оценка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удовлетворительно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хорошо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отлично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абс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%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абс. число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%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абс</a:t>
                      </a:r>
                      <a:r>
                        <a:rPr lang="ru-RU" sz="2000" b="1" dirty="0">
                          <a:effectLst/>
                        </a:rPr>
                        <a:t>. 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%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17,7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55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51,4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33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30,9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035" name="Прямоугольник 3"/>
          <p:cNvSpPr>
            <a:spLocks noChangeArrowheads="1"/>
          </p:cNvSpPr>
          <p:nvPr/>
        </p:nvSpPr>
        <p:spPr bwMode="auto">
          <a:xfrm>
            <a:off x="755576" y="4869160"/>
            <a:ext cx="7129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Общая успеваемость – </a:t>
            </a:r>
            <a:r>
              <a:rPr kumimoji="0" lang="ru-RU" altLang="ru-RU" sz="2800" dirty="0" smtClean="0"/>
              <a:t>100,0%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Качественный показатель – </a:t>
            </a:r>
            <a:r>
              <a:rPr kumimoji="0" lang="ru-RU" altLang="ru-RU" sz="2800" dirty="0" smtClean="0"/>
              <a:t>82,2%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Средний балл – </a:t>
            </a:r>
            <a:r>
              <a:rPr kumimoji="0" lang="ru-RU" altLang="ru-RU" sz="2800" dirty="0" smtClean="0"/>
              <a:t>4,13</a:t>
            </a:r>
            <a:endParaRPr kumimoji="0" lang="ru-RU" altLang="ru-RU" sz="2800" dirty="0"/>
          </a:p>
        </p:txBody>
      </p:sp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9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1357298"/>
            <a:ext cx="7127081" cy="15128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итоговых оценок Государственной итоговой аттестации выпускников Института стоматологии - НОЦ инновационной стоматологии в </a:t>
            </a: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2017-2018  годах</a:t>
            </a:r>
            <a:endParaRPr lang="ru-RU" altLang="ru-RU" sz="2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8968139"/>
              </p:ext>
            </p:extLst>
          </p:nvPr>
        </p:nvGraphicFramePr>
        <p:xfrm>
          <a:off x="928662" y="4071942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94,1%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82,2%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4286248" y="4286256"/>
            <a:ext cx="720000" cy="11520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8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857364"/>
            <a:ext cx="7344816" cy="1063625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итоговых оценок  Государственной итоговой аттестации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 в 2017-2018 </a:t>
            </a: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годах </a:t>
            </a:r>
            <a:endParaRPr lang="ru-RU" altLang="ru-RU" sz="2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0002332"/>
              </p:ext>
            </p:extLst>
          </p:nvPr>
        </p:nvGraphicFramePr>
        <p:xfrm>
          <a:off x="755650" y="4005263"/>
          <a:ext cx="7620000" cy="13239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4,28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4,13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3968" y="4149080"/>
            <a:ext cx="720000" cy="11520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8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0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214290"/>
            <a:ext cx="8135937" cy="1150938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Государственная экзаменационная комиссия рекомендует: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571612"/>
            <a:ext cx="8678893" cy="4638688"/>
          </a:xfrm>
        </p:spPr>
        <p:txBody>
          <a:bodyPr lIns="182562" tIns="46038" rIns="182562" bIns="46038"/>
          <a:lstStyle/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Ввести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оценку практических навыков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по оказанию неотложной помощи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в рамках третьего этапа государственного экзамена (решение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ситуационных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задач)</a:t>
            </a:r>
            <a:endParaRPr lang="ru-RU" altLang="ru-RU" sz="2400" dirty="0" smtClean="0">
              <a:latin typeface="Times New Roman" pitchFamily="18" charset="0"/>
              <a:cs typeface="Arial" charset="0"/>
            </a:endParaRPr>
          </a:p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Провести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дополнительные занятия по воспалительным заболеваниям челюстно-лицевой области и операции удаления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зуба</a:t>
            </a:r>
            <a:endParaRPr lang="ru-RU" altLang="ru-RU" sz="2400" dirty="0" smtClean="0">
              <a:latin typeface="Times New Roman" pitchFamily="18" charset="0"/>
              <a:cs typeface="Arial" charset="0"/>
            </a:endParaRPr>
          </a:p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Провести </a:t>
            </a:r>
            <a:r>
              <a:rPr lang="ru-RU" altLang="ru-RU" sz="2400" dirty="0">
                <a:latin typeface="Times New Roman" pitchFamily="18" charset="0"/>
                <a:cs typeface="Arial" charset="0"/>
              </a:rPr>
              <a:t>дополнительные занятия по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методам диагностики и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лечения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заболеваний </a:t>
            </a: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пародонта</a:t>
            </a:r>
            <a:endParaRPr lang="ru-RU" altLang="ru-RU" sz="2400" dirty="0" smtClean="0">
              <a:latin typeface="Times New Roman" pitchFamily="18" charset="0"/>
              <a:cs typeface="Arial" charset="0"/>
            </a:endParaRPr>
          </a:p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0"/>
            <a:ext cx="8080375" cy="936625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Заключение ГЭК:</a:t>
            </a:r>
            <a:r>
              <a:rPr lang="ru-RU" altLang="ru-RU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25538"/>
            <a:ext cx="8820150" cy="5543550"/>
          </a:xfrm>
        </p:spPr>
        <p:txBody>
          <a:bodyPr lIns="182562" tIns="46038" rIns="182562" bIns="46038"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>
                <a:cs typeface="Arial" charset="0"/>
              </a:rPr>
              <a:t>	</a:t>
            </a: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Качество подготовки выпускников соответствует требованиям, предъявляемым регламентирующими документами, подготовка и проведение Государственной итоговой аттестации в Институте стоматологии - НОЦ инновационной стоматологии в 2018 году осуществлялась на высоком </a:t>
            </a: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уровне.</a:t>
            </a:r>
            <a:endParaRPr lang="ru-RU" altLang="ru-RU" sz="2700" b="0" dirty="0" smtClean="0">
              <a:latin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	Государственная экзаменационная комиссия высоко оценивает работу, проведенную коллективом университета, руководством Института стоматологии - НОЦ инновационной стоматологии и выпускающими </a:t>
            </a: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кафедрами-клиниками </a:t>
            </a: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по подготовке и проведению экзаменов Государственной итоговой аттестации.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	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Подготовлено</a:t>
            </a:r>
            <a:r>
              <a:rPr lang="ru-RU" altLang="ru-RU" sz="2800" b="0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107</a:t>
            </a:r>
            <a:r>
              <a:rPr lang="ru-RU" altLang="ru-RU" sz="2800" b="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выпускников,  из них </a:t>
            </a:r>
            <a:r>
              <a:rPr lang="ru-RU" altLang="ru-RU" sz="28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7</a:t>
            </a:r>
            <a:r>
              <a:rPr lang="ru-RU" altLang="ru-RU" sz="2800" b="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выпускников получили диплом с отличием.</a:t>
            </a:r>
            <a:endParaRPr lang="ru-RU" altLang="ru-RU" sz="2800" b="0" dirty="0" smtClean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News_2318_1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4763"/>
            <a:ext cx="9144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660" y="5934669"/>
            <a:ext cx="7895368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85859"/>
            <a:ext cx="8641655" cy="5618413"/>
          </a:xfrm>
        </p:spPr>
        <p:txBody>
          <a:bodyPr lIns="182562" tIns="46038" rIns="182562" bIns="46038"/>
          <a:lstStyle/>
          <a:p>
            <a:pPr marL="609600" lvl="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проведения государственной итоговой аттестации по программам высшего образования - программам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магистратуры в ГБОУ ВПО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В,Ф.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 от 19 ноября 2015 года.</a:t>
            </a:r>
          </a:p>
          <a:p>
            <a:pPr marL="609600" lvl="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 проведении ГИА выпускников Института стоматологии-НОЦ Инновационной стоматологии ГБОУ ВПО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 от 25 февраля 2016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609600" lvl="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организации государственной итоговой аттестации выпускников Института стоматологии-НОЦ инновационной стоматологии по специальности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31.05.03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в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году» от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297 ст.,</a:t>
            </a:r>
            <a:endParaRPr lang="ru-RU" altLang="ru-RU" sz="2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214290"/>
            <a:ext cx="7861300" cy="760413"/>
          </a:xfrm>
          <a:prstGeom prst="rect">
            <a:avLst/>
          </a:prstGeom>
        </p:spPr>
        <p:txBody>
          <a:bodyPr vert="horz" lIns="92075" tIns="46038" rIns="92075" bIns="46038" rtlCol="0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документы:</a:t>
            </a:r>
            <a:r>
              <a:rPr kumimoji="0" lang="ru-RU" altLang="ru-RU" sz="3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30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1" y="188913"/>
            <a:ext cx="7958168" cy="1239823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Этапы Государственной итоговой аттестации по специальности </a:t>
            </a:r>
            <a:br>
              <a:rPr lang="ru-RU" altLang="ru-RU" sz="28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31.05.03</a:t>
            </a:r>
            <a:r>
              <a:rPr lang="ru-RU" sz="2800" b="1" dirty="0" smtClean="0"/>
              <a:t> </a:t>
            </a:r>
            <a:r>
              <a:rPr lang="ru-RU" altLang="ru-RU" sz="28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 Стоматология </a:t>
            </a: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357157" y="2571744"/>
            <a:ext cx="835824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ru-RU" sz="3200" b="1" dirty="0" smtClean="0">
                <a:solidFill>
                  <a:srgbClr val="CC0000"/>
                </a:solidFill>
              </a:rPr>
              <a:t>Тестирование</a:t>
            </a:r>
          </a:p>
          <a:p>
            <a:r>
              <a:rPr kumimoji="0" lang="ru-RU" altLang="ru-RU" sz="3200" b="1" dirty="0" smtClean="0"/>
              <a:t> </a:t>
            </a:r>
            <a:r>
              <a:rPr kumimoji="0" lang="ru-RU" altLang="ru-RU" sz="3200" b="1" dirty="0" smtClean="0"/>
              <a:t>16.06.2018 </a:t>
            </a:r>
            <a:r>
              <a:rPr kumimoji="0" lang="ru-RU" altLang="ru-RU" sz="3200" b="1" dirty="0"/>
              <a:t/>
            </a:r>
            <a:br>
              <a:rPr kumimoji="0" lang="ru-RU" altLang="ru-RU" sz="3200" b="1" dirty="0"/>
            </a:br>
            <a:r>
              <a:rPr kumimoji="0" lang="ru-RU" altLang="ru-RU" sz="3200" b="1" dirty="0">
                <a:solidFill>
                  <a:srgbClr val="CC0000"/>
                </a:solidFill>
              </a:rPr>
              <a:t>Практический экзамен </a:t>
            </a:r>
            <a:r>
              <a:rPr lang="ru-RU" altLang="ru-RU" sz="3600" b="1" dirty="0" smtClean="0"/>
              <a:t> </a:t>
            </a:r>
          </a:p>
          <a:p>
            <a:r>
              <a:rPr kumimoji="0" lang="ru-RU" altLang="ru-RU" sz="3200" b="1" dirty="0" smtClean="0"/>
              <a:t>18.06.2018, 19.06.2018, 20.06.2018</a:t>
            </a:r>
            <a:r>
              <a:rPr kumimoji="0" lang="ru-RU" altLang="ru-RU" sz="3600" b="1" dirty="0"/>
              <a:t/>
            </a:r>
            <a:br>
              <a:rPr kumimoji="0" lang="ru-RU" altLang="ru-RU" sz="3600" b="1" dirty="0"/>
            </a:br>
            <a:r>
              <a:rPr kumimoji="0" lang="ru-RU" altLang="ru-RU" sz="3200" b="1" dirty="0">
                <a:solidFill>
                  <a:srgbClr val="CC0000"/>
                </a:solidFill>
              </a:rPr>
              <a:t>Собеседование</a:t>
            </a:r>
            <a:r>
              <a:rPr kumimoji="0" lang="ru-RU" altLang="ru-RU" sz="3200" b="1" dirty="0"/>
              <a:t> </a:t>
            </a:r>
          </a:p>
          <a:p>
            <a:r>
              <a:rPr kumimoji="0" lang="ru-RU" altLang="ru-RU" sz="2800" b="1" dirty="0"/>
              <a:t>с выведением единой итоговой оценки </a:t>
            </a:r>
            <a:endParaRPr kumimoji="0" lang="ru-RU" altLang="ru-RU" sz="2800" b="1" dirty="0" smtClean="0"/>
          </a:p>
          <a:p>
            <a:r>
              <a:rPr kumimoji="0" lang="ru-RU" altLang="ru-RU" sz="3200" b="1" dirty="0" smtClean="0"/>
              <a:t>22.06.2018, 25.06.2018</a:t>
            </a:r>
            <a:endParaRPr lang="ru-RU" altLang="ru-RU" sz="3200" dirty="0"/>
          </a:p>
        </p:txBody>
      </p:sp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3438" y="214291"/>
            <a:ext cx="8080375" cy="857255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 </a:t>
            </a: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тестирование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784"/>
            <a:ext cx="3241055" cy="5182716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Дата и время проведения: 16 </a:t>
            </a:r>
            <a:r>
              <a:rPr lang="ru-RU" altLang="ru-RU" sz="2400" b="0" dirty="0">
                <a:latin typeface="Times New Roman" pitchFamily="18" charset="0"/>
                <a:cs typeface="Arial" charset="0"/>
              </a:rPr>
              <a:t>июня </a:t>
            </a: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2018 г. </a:t>
            </a: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(9.00-15.00) </a:t>
            </a:r>
            <a:endParaRPr lang="ru-RU" altLang="ru-RU" sz="2400" b="0" dirty="0"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Для каждого выпускника компьютером был сгенерирован индивидуальный вариант из 100 вопросов, для ответа на тестовые задания каждому экзаменуемому отводилось 90 </a:t>
            </a: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минут</a:t>
            </a:r>
            <a:endParaRPr lang="ru-RU" altLang="ru-RU" sz="2400" b="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1026" name="Picture 2" descr="C:\Users\Анна\Desktop\фото ГИА 2018\IMG_0970-22-06-18-02-22.jpeg"/>
          <p:cNvPicPr>
            <a:picLocks noChangeAspect="1" noChangeArrowheads="1"/>
          </p:cNvPicPr>
          <p:nvPr/>
        </p:nvPicPr>
        <p:blipFill>
          <a:blip r:embed="rId2" cstate="print"/>
          <a:srcRect t="32679" b="30243"/>
          <a:stretch>
            <a:fillRect/>
          </a:stretch>
        </p:blipFill>
        <p:spPr bwMode="auto">
          <a:xfrm>
            <a:off x="3643306" y="1285860"/>
            <a:ext cx="5152656" cy="2547287"/>
          </a:xfrm>
          <a:prstGeom prst="rect">
            <a:avLst/>
          </a:prstGeom>
          <a:noFill/>
        </p:spPr>
      </p:pic>
      <p:pic>
        <p:nvPicPr>
          <p:cNvPr id="1027" name="Picture 3" descr="C:\Users\Анна\Desktop\фото ГИА 2018\IMG_0966-22-06-18-02-22.jpeg"/>
          <p:cNvPicPr>
            <a:picLocks noChangeAspect="1" noChangeArrowheads="1"/>
          </p:cNvPicPr>
          <p:nvPr/>
        </p:nvPicPr>
        <p:blipFill>
          <a:blip r:embed="rId3" cstate="print"/>
          <a:srcRect l="6300" t="31988" r="12851" b="36513"/>
          <a:stretch>
            <a:fillRect/>
          </a:stretch>
        </p:blipFill>
        <p:spPr bwMode="auto">
          <a:xfrm>
            <a:off x="3643306" y="3997394"/>
            <a:ext cx="5143536" cy="2671966"/>
          </a:xfrm>
          <a:prstGeom prst="rect">
            <a:avLst/>
          </a:prstGeom>
          <a:noFill/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76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424134"/>
              </p:ext>
            </p:extLst>
          </p:nvPr>
        </p:nvGraphicFramePr>
        <p:xfrm>
          <a:off x="285720" y="357166"/>
          <a:ext cx="8425185" cy="4358096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307502"/>
                <a:gridCol w="1479873"/>
                <a:gridCol w="1475669"/>
                <a:gridCol w="1479873"/>
                <a:gridCol w="1572364"/>
                <a:gridCol w="1109904"/>
              </a:tblGrid>
              <a:tr h="72670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3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Результаты тестирования</a:t>
                      </a:r>
                      <a:endParaRPr lang="ru-RU" sz="3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30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70-79%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удовлетворительно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80-89%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хорошо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90-100%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отлично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абс</a:t>
                      </a:r>
                      <a:r>
                        <a:rPr lang="ru-RU" sz="24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абс</a:t>
                      </a:r>
                      <a:r>
                        <a:rPr lang="ru-RU" sz="2400" b="1" dirty="0">
                          <a:effectLst/>
                        </a:rPr>
                        <a:t>. 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абс</a:t>
                      </a:r>
                      <a:r>
                        <a:rPr lang="ru-RU" sz="2400" b="1" dirty="0">
                          <a:effectLst/>
                        </a:rPr>
                        <a:t>. 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127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7,5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22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20,5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77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72,0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507207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000" b="1" dirty="0"/>
              <a:t>Всего – </a:t>
            </a:r>
            <a:r>
              <a:rPr kumimoji="0" lang="ru-RU" altLang="ru-RU" sz="2000" b="1" dirty="0" smtClean="0"/>
              <a:t>107 </a:t>
            </a:r>
            <a:r>
              <a:rPr kumimoji="0" lang="ru-RU" altLang="ru-RU" sz="2000" b="1" dirty="0" smtClean="0"/>
              <a:t>выпускников</a:t>
            </a:r>
            <a:endParaRPr kumimoji="0" lang="ru-RU" altLang="ru-RU" b="1" dirty="0" smtClean="0"/>
          </a:p>
          <a:p>
            <a:pPr algn="ctr">
              <a:buFont typeface="Wingdings" pitchFamily="2" charset="2"/>
              <a:buNone/>
            </a:pPr>
            <a:r>
              <a:rPr kumimoji="0" lang="ru-RU" altLang="ru-RU" sz="2000" b="1" dirty="0" smtClean="0"/>
              <a:t>Общая </a:t>
            </a:r>
            <a:r>
              <a:rPr kumimoji="0" lang="ru-RU" altLang="ru-RU" sz="2000" b="1" dirty="0"/>
              <a:t>успеваемость – </a:t>
            </a:r>
            <a:r>
              <a:rPr kumimoji="0" lang="ru-RU" altLang="ru-RU" sz="2000" b="1" dirty="0" smtClean="0"/>
              <a:t>100,0%</a:t>
            </a:r>
            <a:endParaRPr kumimoji="0" lang="ru-RU" altLang="ru-RU" sz="20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000" b="1" dirty="0"/>
              <a:t>Качественный показатель </a:t>
            </a:r>
            <a:r>
              <a:rPr kumimoji="0" lang="ru-RU" altLang="ru-RU" dirty="0"/>
              <a:t>–</a:t>
            </a:r>
            <a:r>
              <a:rPr kumimoji="0" lang="ru-RU" altLang="ru-RU" sz="2000" dirty="0"/>
              <a:t> </a:t>
            </a:r>
            <a:r>
              <a:rPr kumimoji="0" lang="ru-RU" altLang="ru-RU" sz="2000" b="1" dirty="0" smtClean="0"/>
              <a:t>92,5%</a:t>
            </a:r>
            <a:endParaRPr kumimoji="0" lang="ru-RU" altLang="ru-RU" sz="20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000" b="1" dirty="0"/>
              <a:t>Средний балл</a:t>
            </a:r>
            <a:r>
              <a:rPr kumimoji="0" lang="ru-RU" altLang="ru-RU" sz="2000" dirty="0"/>
              <a:t> – </a:t>
            </a:r>
            <a:r>
              <a:rPr kumimoji="0" lang="ru-RU" altLang="ru-RU" sz="2000" b="1" dirty="0" smtClean="0"/>
              <a:t>4,64</a:t>
            </a:r>
            <a:endParaRPr kumimoji="0"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249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928670"/>
            <a:ext cx="8141221" cy="1512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этапа тестирования Государственной итоговой аттестации выпускников Института стоматологии - НОЦ инновационной стоматологии в 2017- 2018 </a:t>
            </a: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годах</a:t>
            </a:r>
            <a:endParaRPr lang="ru-RU" altLang="ru-RU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7944079"/>
              </p:ext>
            </p:extLst>
          </p:nvPr>
        </p:nvGraphicFramePr>
        <p:xfrm>
          <a:off x="857224" y="3357562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</a:t>
                      </a:r>
                      <a:r>
                        <a:rPr lang="en-US" sz="2800" dirty="0" smtClean="0"/>
                        <a:t>7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</a:t>
                      </a:r>
                      <a:r>
                        <a:rPr lang="en-US" sz="2800" dirty="0" smtClean="0"/>
                        <a:t>8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97,6%</a:t>
                      </a:r>
                      <a:endParaRPr lang="ru-RU" sz="2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92,5%</a:t>
                      </a:r>
                      <a:endParaRPr lang="ru-RU" sz="2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4143372" y="3571876"/>
            <a:ext cx="720000" cy="11520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87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1" y="2060575"/>
            <a:ext cx="7416824" cy="1063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этапа тестирования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Государственной итоговой аттестации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 в 2017-2018 </a:t>
            </a: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годах </a:t>
            </a:r>
            <a:endParaRPr lang="ru-RU" altLang="ru-RU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9905583"/>
              </p:ext>
            </p:extLst>
          </p:nvPr>
        </p:nvGraphicFramePr>
        <p:xfrm>
          <a:off x="755650" y="4005263"/>
          <a:ext cx="7620000" cy="13239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4,52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4,64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</a:tbl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4205610" y="4091187"/>
            <a:ext cx="720080" cy="1152128"/>
          </a:xfrm>
          <a:prstGeom prst="up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94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3272" cy="1062022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596" y="2214554"/>
            <a:ext cx="4143404" cy="3886209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b="0" dirty="0">
                <a:latin typeface="Times New Roman" pitchFamily="18" charset="0"/>
                <a:cs typeface="Arial" charset="0"/>
              </a:rPr>
              <a:t>П</a:t>
            </a:r>
            <a:r>
              <a:rPr lang="ru-RU" altLang="ru-RU" b="0" dirty="0" smtClean="0">
                <a:latin typeface="Times New Roman" pitchFamily="18" charset="0"/>
                <a:cs typeface="Arial" charset="0"/>
              </a:rPr>
              <a:t>роведен </a:t>
            </a:r>
            <a:r>
              <a:rPr lang="ru-RU" altLang="ru-RU" b="0" dirty="0" smtClean="0">
                <a:latin typeface="Times New Roman" pitchFamily="18" charset="0"/>
                <a:cs typeface="Arial" charset="0"/>
              </a:rPr>
              <a:t>на базе кафедры-центра </a:t>
            </a:r>
            <a:r>
              <a:rPr lang="ru-RU" altLang="ru-RU" b="0" dirty="0" err="1" smtClean="0">
                <a:latin typeface="Times New Roman" pitchFamily="18" charset="0"/>
                <a:cs typeface="Arial" charset="0"/>
              </a:rPr>
              <a:t>симуляционных</a:t>
            </a:r>
            <a:r>
              <a:rPr lang="ru-RU" altLang="ru-RU" b="0" dirty="0" smtClean="0">
                <a:latin typeface="Times New Roman" pitchFamily="18" charset="0"/>
                <a:cs typeface="Arial" charset="0"/>
              </a:rPr>
              <a:t> технологий </a:t>
            </a:r>
            <a:r>
              <a:rPr lang="ru-RU" altLang="ru-RU" b="0" dirty="0" smtClean="0">
                <a:latin typeface="Times New Roman" pitchFamily="18" charset="0"/>
                <a:cs typeface="Arial" charset="0"/>
              </a:rPr>
              <a:t>с использованием </a:t>
            </a:r>
            <a:r>
              <a:rPr lang="ru-RU" altLang="ru-RU" b="0" dirty="0" err="1" smtClean="0">
                <a:latin typeface="Times New Roman" pitchFamily="18" charset="0"/>
                <a:cs typeface="Arial" charset="0"/>
              </a:rPr>
              <a:t>высокотехологичных</a:t>
            </a:r>
            <a:r>
              <a:rPr lang="ru-RU" altLang="ru-RU" b="0" dirty="0" smtClean="0">
                <a:latin typeface="Times New Roman" pitchFamily="18" charset="0"/>
                <a:cs typeface="Arial" charset="0"/>
              </a:rPr>
              <a:t> симуляторов общеврачебных и специальных стоматологических </a:t>
            </a:r>
            <a:r>
              <a:rPr lang="ru-RU" altLang="ru-RU" b="0" dirty="0" smtClean="0">
                <a:latin typeface="Times New Roman" pitchFamily="18" charset="0"/>
                <a:cs typeface="Arial" charset="0"/>
              </a:rPr>
              <a:t>навыков</a:t>
            </a:r>
            <a:endParaRPr lang="ru-RU" altLang="ru-RU" b="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25" r="15628"/>
          <a:stretch/>
        </p:blipFill>
        <p:spPr>
          <a:xfrm>
            <a:off x="4786314" y="1928802"/>
            <a:ext cx="3993689" cy="4095906"/>
          </a:xfrm>
          <a:prstGeom prst="rect">
            <a:avLst/>
          </a:prstGeom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2772</TotalTime>
  <Words>646</Words>
  <Application>Microsoft Office PowerPoint</Application>
  <PresentationFormat>Экран (4:3)</PresentationFormat>
  <Paragraphs>169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Главная</vt:lpstr>
      <vt:lpstr>Отчёт  о проведении Государственной итоговой аттестации  выпускников института стоматологии - НОЦ инновационной стоматологии ФГБОУ ВО «КрасГМУ им. проф. В.Ф. Войно-Ясенецкого» Минздрава России  в 2018 г.  Председатель ГЭК специальности «Стоматология», к.м.н. С.А. Моисеенко </vt:lpstr>
      <vt:lpstr>Регламентирующие документы: </vt:lpstr>
      <vt:lpstr>Слайд 3</vt:lpstr>
      <vt:lpstr>Этапы Государственной итоговой аттестации по специальности  31.05.03   Стоматология </vt:lpstr>
      <vt:lpstr>I этап  тестирование</vt:lpstr>
      <vt:lpstr>Слайд 6</vt:lpstr>
      <vt:lpstr>Качественный показатель этапа тестирования Государственной итоговой аттестации выпускников Института стоматологии - НОЦ инновационной стоматологии в 2017- 2018 годах</vt:lpstr>
      <vt:lpstr>Средний балл этапа тестирования   Государственной итоговой аттестации  выпускников Института стоматологии - НОЦ инновационной стоматологии в 2017-2018 годах 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Слайд 16</vt:lpstr>
      <vt:lpstr>Качественный показатель практического экзамена Государственной итоговой аттестации выпускников Института стоматологии - НОЦ инновационной стоматологии в 2017-2018 годах</vt:lpstr>
      <vt:lpstr>Средний балл  практического экзамена  Государственной итоговой аттестации  выпускников Института стоматологии - НОЦ инновационной стоматологии</vt:lpstr>
      <vt:lpstr>III этап  собеседование</vt:lpstr>
      <vt:lpstr>Результаты  собеседования</vt:lpstr>
      <vt:lpstr>Качественный показатель собеседования Государственной итоговой аттестации выпускников Института стоматологии - НОЦ инновационной стоматологии в 2017- 2018 гг.</vt:lpstr>
      <vt:lpstr>Средний балл  собеседования Государственной итоговой аттестации  выпускников Института стоматологии - НОЦ инновационной стоматологии в 2017-2018 годах </vt:lpstr>
      <vt:lpstr>Итоговые  Результаты  ГИА</vt:lpstr>
      <vt:lpstr>Качественный показатель  итоговых оценок Государственной итоговой аттестации выпускников Института стоматологии - НОЦ инновационной стоматологии в 2017-2018  годах</vt:lpstr>
      <vt:lpstr>Средний балл  итоговых оценок  Государственной итоговой аттестации  выпускников Института стоматологии - НОЦ инновационной стоматологии в 2017-2018  годах </vt:lpstr>
      <vt:lpstr>Государственная экзаменационная комиссия рекомендует:</vt:lpstr>
      <vt:lpstr>Заключение ГЭК: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Василий Алямовский</cp:lastModifiedBy>
  <cp:revision>341</cp:revision>
  <dcterms:created xsi:type="dcterms:W3CDTF">2007-06-18T11:46:09Z</dcterms:created>
  <dcterms:modified xsi:type="dcterms:W3CDTF">2018-06-25T07:41:02Z</dcterms:modified>
</cp:coreProperties>
</file>