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0"/>
  </p:notesMasterIdLst>
  <p:sldIdLst>
    <p:sldId id="257" r:id="rId2"/>
    <p:sldId id="265" r:id="rId3"/>
    <p:sldId id="266" r:id="rId4"/>
    <p:sldId id="267" r:id="rId5"/>
    <p:sldId id="269" r:id="rId6"/>
    <p:sldId id="270" r:id="rId7"/>
    <p:sldId id="271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3" r:id="rId16"/>
    <p:sldId id="284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04" r:id="rId36"/>
    <p:sldId id="305" r:id="rId37"/>
    <p:sldId id="306" r:id="rId38"/>
    <p:sldId id="307" r:id="rId3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6DC5"/>
    <a:srgbClr val="3399FF"/>
    <a:srgbClr val="2F83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80805" autoAdjust="0"/>
  </p:normalViewPr>
  <p:slideViewPr>
    <p:cSldViewPr>
      <p:cViewPr varScale="1">
        <p:scale>
          <a:sx n="73" d="100"/>
          <a:sy n="73" d="100"/>
        </p:scale>
        <p:origin x="-126" y="-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Красноярский край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(9.0/12.4)</c:v>
                </c:pt>
                <c:pt idx="1">
                  <c:v>2020(9.8/12.4)</c:v>
                </c:pt>
                <c:pt idx="2">
                  <c:v>2021(17.1/14.6)</c:v>
                </c:pt>
                <c:pt idx="3">
                  <c:v>2022(24.3/15.1)</c:v>
                </c:pt>
                <c:pt idx="4">
                  <c:v>2023(40.1/17.2)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</c:v>
                </c:pt>
                <c:pt idx="1">
                  <c:v>9.8000000000000007</c:v>
                </c:pt>
                <c:pt idx="2">
                  <c:v>17.100000000000001</c:v>
                </c:pt>
                <c:pt idx="3">
                  <c:v>24.3</c:v>
                </c:pt>
                <c:pt idx="4">
                  <c:v>40.1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767-45C0-9561-C0D907AC40E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Российская Федерация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(9.0/12.4)</c:v>
                </c:pt>
                <c:pt idx="1">
                  <c:v>2020(9.8/12.4)</c:v>
                </c:pt>
                <c:pt idx="2">
                  <c:v>2021(17.1/14.6)</c:v>
                </c:pt>
                <c:pt idx="3">
                  <c:v>2022(24.3/15.1)</c:v>
                </c:pt>
                <c:pt idx="4">
                  <c:v>2023(40.1/17.2)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12.7</c:v>
                </c:pt>
                <c:pt idx="1">
                  <c:v>12.4</c:v>
                </c:pt>
                <c:pt idx="2">
                  <c:v>14.6</c:v>
                </c:pt>
                <c:pt idx="3">
                  <c:v>15.1</c:v>
                </c:pt>
                <c:pt idx="4">
                  <c:v>17.2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767-45C0-9561-C0D907AC40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368512"/>
        <c:axId val="5112576"/>
      </c:barChart>
      <c:catAx>
        <c:axId val="98368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112576"/>
        <c:crosses val="autoZero"/>
        <c:auto val="1"/>
        <c:lblAlgn val="ctr"/>
        <c:lblOffset val="100"/>
        <c:noMultiLvlLbl val="0"/>
      </c:catAx>
      <c:valAx>
        <c:axId val="5112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836851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dPt>
            <c:idx val="0"/>
            <c:bubble3D val="0"/>
            <c:spPr>
              <a:solidFill>
                <a:srgbClr val="256DC5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F9FB-446A-AB93-A52C0E6413B8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9FB-446A-AB93-A52C0E6413B8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F9FB-446A-AB93-A52C0E6413B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героин</c:v>
                </c:pt>
                <c:pt idx="1">
                  <c:v>метадон</c:v>
                </c:pt>
                <c:pt idx="2">
                  <c:v>психодислептики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</c:v>
                </c:pt>
                <c:pt idx="1">
                  <c:v>2</c:v>
                </c:pt>
                <c:pt idx="2">
                  <c:v>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9FB-446A-AB93-A52C0E6413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dPt>
            <c:idx val="0"/>
            <c:bubble3D val="0"/>
            <c:spPr>
              <a:solidFill>
                <a:srgbClr val="256DC5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5A41-4D07-9CB7-5B02ECA630FA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A41-4D07-9CB7-5B02ECA630FA}"/>
              </c:ext>
            </c:extLst>
          </c:dPt>
          <c:dPt>
            <c:idx val="3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A41-4D07-9CB7-5B02ECA630F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героин</c:v>
                </c:pt>
                <c:pt idx="1">
                  <c:v>метадон</c:v>
                </c:pt>
                <c:pt idx="2">
                  <c:v>каннабиноиды</c:v>
                </c:pt>
                <c:pt idx="3">
                  <c:v>психодислептики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</c:v>
                </c:pt>
                <c:pt idx="1">
                  <c:v>5</c:v>
                </c:pt>
                <c:pt idx="2">
                  <c:v>2</c:v>
                </c:pt>
                <c:pt idx="3">
                  <c:v>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A41-4D07-9CB7-5B02ECA630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dPt>
            <c:idx val="0"/>
            <c:bubble3D val="0"/>
            <c:spPr>
              <a:solidFill>
                <a:srgbClr val="256DC5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CAA1-494A-9F47-0D26F6D6AEC2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AA1-494A-9F47-0D26F6D6AEC2}"/>
              </c:ext>
            </c:extLst>
          </c:dPt>
          <c:dPt>
            <c:idx val="3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CAA1-494A-9F47-0D26F6D6AEC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героин</c:v>
                </c:pt>
                <c:pt idx="1">
                  <c:v>метадон</c:v>
                </c:pt>
                <c:pt idx="2">
                  <c:v>каннабиноиды</c:v>
                </c:pt>
                <c:pt idx="3">
                  <c:v>психодислептики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64</c:v>
                </c:pt>
                <c:pt idx="1">
                  <c:v>32</c:v>
                </c:pt>
                <c:pt idx="2">
                  <c:v>6</c:v>
                </c:pt>
                <c:pt idx="3">
                  <c:v>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AA1-494A-9F47-0D26F6D6AE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dPt>
            <c:idx val="0"/>
            <c:bubble3D val="0"/>
            <c:spPr>
              <a:solidFill>
                <a:srgbClr val="256DC5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D07F-4485-AFC0-2E0973782134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07F-4485-AFC0-2E0973782134}"/>
              </c:ext>
            </c:extLst>
          </c:dPt>
          <c:dPt>
            <c:idx val="3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07F-4485-AFC0-2E097378213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героин</c:v>
                </c:pt>
                <c:pt idx="1">
                  <c:v>метадон</c:v>
                </c:pt>
                <c:pt idx="2">
                  <c:v>каннабиноиды</c:v>
                </c:pt>
                <c:pt idx="3">
                  <c:v>психодислептики</c:v>
                </c:pt>
                <c:pt idx="4">
                  <c:v>неуточненные опиоиды (ушли на этапе приемного покоя)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147</c:v>
                </c:pt>
                <c:pt idx="1">
                  <c:v>143</c:v>
                </c:pt>
                <c:pt idx="2">
                  <c:v>4</c:v>
                </c:pt>
                <c:pt idx="3">
                  <c:v>49</c:v>
                </c:pt>
                <c:pt idx="4">
                  <c:v>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07F-4485-AFC0-2E09737821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1квартал 2024</c:v>
                </c:pt>
              </c:strCache>
            </c:strRef>
          </c:tx>
          <c:dPt>
            <c:idx val="0"/>
            <c:bubble3D val="0"/>
            <c:spPr>
              <a:solidFill>
                <a:srgbClr val="256DC5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CB5D-4C33-9F79-DCD8C378EEC6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B5D-4C33-9F79-DCD8C378EEC6}"/>
              </c:ext>
            </c:extLst>
          </c:dPt>
          <c:dPt>
            <c:idx val="3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CB5D-4C33-9F79-DCD8C378EEC6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B5D-4C33-9F79-DCD8C378EEC6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B5D-4C33-9F79-DCD8C378EEC6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B5D-4C33-9F79-DCD8C378EEC6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B5D-4C33-9F79-DCD8C378EEC6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B5D-4C33-9F79-DCD8C378EEC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героин</c:v>
                </c:pt>
                <c:pt idx="1">
                  <c:v>метадон</c:v>
                </c:pt>
                <c:pt idx="2">
                  <c:v>каннабиноиды</c:v>
                </c:pt>
                <c:pt idx="3">
                  <c:v>психодислептики</c:v>
                </c:pt>
                <c:pt idx="4">
                  <c:v>неуточненные опиоиды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20</c:v>
                </c:pt>
                <c:pt idx="1">
                  <c:v>54</c:v>
                </c:pt>
                <c:pt idx="2">
                  <c:v>3</c:v>
                </c:pt>
                <c:pt idx="3">
                  <c:v>15</c:v>
                </c:pt>
                <c:pt idx="4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B5D-4C33-9F79-DCD8C378EE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349664625255175"/>
          <c:y val="3.0866359269839376E-2"/>
          <c:w val="0.73137224166423642"/>
          <c:h val="0.8297416483519644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B99F-4829-9D11-A244F3AEF949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99F-4829-9D11-A244F3AEF949}"/>
              </c:ext>
            </c:extLst>
          </c:dPt>
          <c:dPt>
            <c:idx val="2"/>
            <c:invertIfNegative val="0"/>
            <c:bubble3D val="0"/>
            <c:spPr>
              <a:solidFill>
                <a:srgbClr val="256DC5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99F-4829-9D11-A244F3AEF949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99F-4829-9D11-A244F3AEF949}"/>
              </c:ext>
            </c:extLst>
          </c:dPt>
          <c:dLbls>
            <c:dLbl>
              <c:idx val="0"/>
              <c:layout>
                <c:manualLayout>
                  <c:x val="4.6296296296296335E-2"/>
                  <c:y val="5.02510872732790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99F-4829-9D11-A244F3AEF949}"/>
                </c:ext>
              </c:extLst>
            </c:dLbl>
            <c:dLbl>
              <c:idx val="1"/>
              <c:layout>
                <c:manualLayout>
                  <c:x val="7.40740740740740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99F-4829-9D11-A244F3AEF949}"/>
                </c:ext>
              </c:extLst>
            </c:dLbl>
            <c:dLbl>
              <c:idx val="2"/>
              <c:layout>
                <c:manualLayout>
                  <c:x val="6.1728395061728392E-2"/>
                  <c:y val="7.53746525206558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99F-4829-9D11-A244F3AEF949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99F-4829-9D11-A244F3AEF94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налоксон 0.4 мг в/в</c:v>
                </c:pt>
                <c:pt idx="1">
                  <c:v>налоксон 0.4 мг в/м</c:v>
                </c:pt>
                <c:pt idx="2">
                  <c:v>героин</c:v>
                </c:pt>
                <c:pt idx="3">
                  <c:v>метадон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45</c:v>
                </c:pt>
                <c:pt idx="1">
                  <c:v>240</c:v>
                </c:pt>
                <c:pt idx="2">
                  <c:v>210</c:v>
                </c:pt>
                <c:pt idx="3">
                  <c:v>2880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99F-4829-9D11-A244F3AEF94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налоксон 0.4 мг в/в</c:v>
                </c:pt>
                <c:pt idx="1">
                  <c:v>налоксон 0.4 мг в/м</c:v>
                </c:pt>
                <c:pt idx="2">
                  <c:v>героин</c:v>
                </c:pt>
                <c:pt idx="3">
                  <c:v>метадон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99F-4829-9D11-A244F3AEF94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налоксон 0.4 мг в/в</c:v>
                </c:pt>
                <c:pt idx="1">
                  <c:v>налоксон 0.4 мг в/м</c:v>
                </c:pt>
                <c:pt idx="2">
                  <c:v>героин</c:v>
                </c:pt>
                <c:pt idx="3">
                  <c:v>метадон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99F-4829-9D11-A244F3AEF9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9681536"/>
        <c:axId val="29683072"/>
        <c:axId val="0"/>
      </c:bar3DChart>
      <c:catAx>
        <c:axId val="296815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9683072"/>
        <c:crosses val="autoZero"/>
        <c:auto val="1"/>
        <c:lblAlgn val="ctr"/>
        <c:lblOffset val="100"/>
        <c:noMultiLvlLbl val="0"/>
      </c:catAx>
      <c:valAx>
        <c:axId val="296830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96815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5"/>
                <c:pt idx="0">
                  <c:v>2019(959/163)</c:v>
                </c:pt>
                <c:pt idx="1">
                  <c:v>2020(066/199)</c:v>
                </c:pt>
                <c:pt idx="2">
                  <c:v>2021(1073/295)</c:v>
                </c:pt>
                <c:pt idx="3">
                  <c:v>2022(1257/509)</c:v>
                </c:pt>
                <c:pt idx="4">
                  <c:v>2023(1135/455)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959</c:v>
                </c:pt>
                <c:pt idx="1">
                  <c:v>966</c:v>
                </c:pt>
                <c:pt idx="2">
                  <c:v>1073</c:v>
                </c:pt>
                <c:pt idx="3">
                  <c:v>1257</c:v>
                </c:pt>
                <c:pt idx="4">
                  <c:v>1135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ABB-4FE3-9E77-93773D4B4FA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наркотики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5"/>
                <c:pt idx="0">
                  <c:v>2019(959/163)</c:v>
                </c:pt>
                <c:pt idx="1">
                  <c:v>2020(066/199)</c:v>
                </c:pt>
                <c:pt idx="2">
                  <c:v>2021(1073/295)</c:v>
                </c:pt>
                <c:pt idx="3">
                  <c:v>2022(1257/509)</c:v>
                </c:pt>
                <c:pt idx="4">
                  <c:v>2023(1135/455)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163</c:v>
                </c:pt>
                <c:pt idx="1">
                  <c:v>199</c:v>
                </c:pt>
                <c:pt idx="2">
                  <c:v>295</c:v>
                </c:pt>
                <c:pt idx="3">
                  <c:v>509</c:v>
                </c:pt>
                <c:pt idx="4">
                  <c:v>455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ABB-4FE3-9E77-93773D4B4F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97472"/>
        <c:axId val="21172992"/>
      </c:barChart>
      <c:catAx>
        <c:axId val="210974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1172992"/>
        <c:crosses val="autoZero"/>
        <c:auto val="1"/>
        <c:lblAlgn val="ctr"/>
        <c:lblOffset val="100"/>
        <c:noMultiLvlLbl val="0"/>
      </c:catAx>
      <c:valAx>
        <c:axId val="21172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09747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общая летальность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2019(47/9)</c:v>
                </c:pt>
                <c:pt idx="1">
                  <c:v>2020(45/8)</c:v>
                </c:pt>
                <c:pt idx="2">
                  <c:v>2021(33/4)</c:v>
                </c:pt>
                <c:pt idx="3">
                  <c:v>2022(58/11)</c:v>
                </c:pt>
                <c:pt idx="4">
                  <c:v>2023(32/7)</c:v>
                </c:pt>
                <c:pt idx="5">
                  <c:v>1кв2024(5/1)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47</c:v>
                </c:pt>
                <c:pt idx="1">
                  <c:v>45</c:v>
                </c:pt>
                <c:pt idx="2">
                  <c:v>33</c:v>
                </c:pt>
                <c:pt idx="3">
                  <c:v>58</c:v>
                </c:pt>
                <c:pt idx="4">
                  <c:v>32</c:v>
                </c:pt>
                <c:pt idx="5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477-46CF-B9EC-76B6715B207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летальность от наркотиков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2019(47/9)</c:v>
                </c:pt>
                <c:pt idx="1">
                  <c:v>2020(45/8)</c:v>
                </c:pt>
                <c:pt idx="2">
                  <c:v>2021(33/4)</c:v>
                </c:pt>
                <c:pt idx="3">
                  <c:v>2022(58/11)</c:v>
                </c:pt>
                <c:pt idx="4">
                  <c:v>2023(32/7)</c:v>
                </c:pt>
                <c:pt idx="5">
                  <c:v>1кв2024(5/1)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9</c:v>
                </c:pt>
                <c:pt idx="1">
                  <c:v>8</c:v>
                </c:pt>
                <c:pt idx="2">
                  <c:v>4</c:v>
                </c:pt>
                <c:pt idx="3">
                  <c:v>11</c:v>
                </c:pt>
                <c:pt idx="4">
                  <c:v>7</c:v>
                </c:pt>
                <c:pt idx="5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477-46CF-B9EC-76B6715B20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26240"/>
        <c:axId val="21227776"/>
      </c:barChart>
      <c:catAx>
        <c:axId val="21226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1227776"/>
        <c:crosses val="autoZero"/>
        <c:auto val="1"/>
        <c:lblAlgn val="ctr"/>
        <c:lblOffset val="100"/>
        <c:noMultiLvlLbl val="0"/>
      </c:catAx>
      <c:valAx>
        <c:axId val="21227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2624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Красноярский край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2019(4.8/3.2)</c:v>
                </c:pt>
                <c:pt idx="1">
                  <c:v>2020(5.7/3.7)</c:v>
                </c:pt>
                <c:pt idx="2">
                  <c:v>2021(11.2/4.8)</c:v>
                </c:pt>
                <c:pt idx="3">
                  <c:v>2022(17.8/4.9)</c:v>
                </c:pt>
                <c:pt idx="4">
                  <c:v>2023(16.0/5.0)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4.8</c:v>
                </c:pt>
                <c:pt idx="1">
                  <c:v>5.7</c:v>
                </c:pt>
                <c:pt idx="2">
                  <c:v>11.2</c:v>
                </c:pt>
                <c:pt idx="3">
                  <c:v>17.8</c:v>
                </c:pt>
                <c:pt idx="4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8E-4F32-B8EC-81519D1DC02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Российская Федерация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2019(4.8/3.2)</c:v>
                </c:pt>
                <c:pt idx="1">
                  <c:v>2020(5.7/3.7)</c:v>
                </c:pt>
                <c:pt idx="2">
                  <c:v>2021(11.2/4.8)</c:v>
                </c:pt>
                <c:pt idx="3">
                  <c:v>2022(17.8/4.9)</c:v>
                </c:pt>
                <c:pt idx="4">
                  <c:v>2023(16.0/5.0)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3.2</c:v>
                </c:pt>
                <c:pt idx="1">
                  <c:v>3.7</c:v>
                </c:pt>
                <c:pt idx="2">
                  <c:v>4.8</c:v>
                </c:pt>
                <c:pt idx="3">
                  <c:v>4.9000000000000004</c:v>
                </c:pt>
                <c:pt idx="4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C8E-4F32-B8EC-81519D1DC0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524864"/>
        <c:axId val="23526400"/>
      </c:barChart>
      <c:catAx>
        <c:axId val="23524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3526400"/>
        <c:crosses val="autoZero"/>
        <c:auto val="1"/>
        <c:lblAlgn val="ctr"/>
        <c:lblOffset val="100"/>
        <c:noMultiLvlLbl val="0"/>
      </c:catAx>
      <c:valAx>
        <c:axId val="23526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52486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край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2019(163/99)</c:v>
                </c:pt>
                <c:pt idx="1">
                  <c:v>2020(199/139)</c:v>
                </c:pt>
                <c:pt idx="2">
                  <c:v>2021(295/197)</c:v>
                </c:pt>
                <c:pt idx="3">
                  <c:v>2022(509/)</c:v>
                </c:pt>
                <c:pt idx="4">
                  <c:v>2023(455/304)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163</c:v>
                </c:pt>
                <c:pt idx="1">
                  <c:v>199</c:v>
                </c:pt>
                <c:pt idx="2">
                  <c:v>295</c:v>
                </c:pt>
                <c:pt idx="3">
                  <c:v>509</c:v>
                </c:pt>
                <c:pt idx="4">
                  <c:v>455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523-486B-9C8B-5CBB30374E0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город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2019(163/99)</c:v>
                </c:pt>
                <c:pt idx="1">
                  <c:v>2020(199/139)</c:v>
                </c:pt>
                <c:pt idx="2">
                  <c:v>2021(295/197)</c:v>
                </c:pt>
                <c:pt idx="3">
                  <c:v>2022(509/)</c:v>
                </c:pt>
                <c:pt idx="4">
                  <c:v>2023(455/304)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99</c:v>
                </c:pt>
                <c:pt idx="1">
                  <c:v>139</c:v>
                </c:pt>
                <c:pt idx="2">
                  <c:v>197</c:v>
                </c:pt>
                <c:pt idx="4">
                  <c:v>304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523-486B-9C8B-5CBB30374E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867392"/>
        <c:axId val="23868928"/>
      </c:barChart>
      <c:catAx>
        <c:axId val="23867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 i="0"/>
            </a:pPr>
            <a:endParaRPr lang="ru-RU"/>
          </a:p>
        </c:txPr>
        <c:crossAx val="23868928"/>
        <c:crosses val="autoZero"/>
        <c:auto val="1"/>
        <c:lblAlgn val="ctr"/>
        <c:lblOffset val="100"/>
        <c:noMultiLvlLbl val="0"/>
      </c:catAx>
      <c:valAx>
        <c:axId val="23868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86739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993559832798674E-2"/>
          <c:y val="0.13785055731740004"/>
          <c:w val="0.66680263925342753"/>
          <c:h val="0.756679048659337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Дом, улица, подъезд, общественное место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2022(482/27)</c:v>
                </c:pt>
                <c:pt idx="1">
                  <c:v>2023(427/28)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482</c:v>
                </c:pt>
                <c:pt idx="1">
                  <c:v>427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AA-49A5-B19D-E18E396185A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стационар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2022(482/27)</c:v>
                </c:pt>
                <c:pt idx="1">
                  <c:v>2023(427/28)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27</c:v>
                </c:pt>
                <c:pt idx="1">
                  <c:v>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0AA-49A5-B19D-E18E396185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188032"/>
        <c:axId val="24189568"/>
      </c:barChart>
      <c:catAx>
        <c:axId val="24188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4189568"/>
        <c:crosses val="autoZero"/>
        <c:auto val="1"/>
        <c:lblAlgn val="ctr"/>
        <c:lblOffset val="100"/>
        <c:noMultiLvlLbl val="0"/>
      </c:catAx>
      <c:valAx>
        <c:axId val="24189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18803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вне стационара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90</c:v>
                </c:pt>
                <c:pt idx="1">
                  <c:v>131</c:v>
                </c:pt>
                <c:pt idx="2">
                  <c:v>186</c:v>
                </c:pt>
                <c:pt idx="4">
                  <c:v>297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950-4278-AE3A-D98AEA29835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стационаре</c:v>
                </c:pt>
              </c:strCache>
            </c:strRef>
          </c:tx>
          <c:invertIfNegative val="0"/>
          <c:dLbls>
            <c:spPr>
              <a:solidFill>
                <a:srgbClr val="C00000"/>
              </a:solidFill>
            </c:spPr>
            <c:txPr>
              <a:bodyPr/>
              <a:lstStyle/>
              <a:p>
                <a:pPr>
                  <a:defRPr sz="2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9</c:v>
                </c:pt>
                <c:pt idx="1">
                  <c:v>8</c:v>
                </c:pt>
                <c:pt idx="2">
                  <c:v>11</c:v>
                </c:pt>
                <c:pt idx="3">
                  <c:v>11</c:v>
                </c:pt>
                <c:pt idx="4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950-4278-AE3A-D98AEA2983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800832"/>
        <c:axId val="23814912"/>
        <c:axId val="0"/>
      </c:bar3DChart>
      <c:catAx>
        <c:axId val="238008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3814912"/>
        <c:crosses val="autoZero"/>
        <c:auto val="1"/>
        <c:lblAlgn val="ctr"/>
        <c:lblOffset val="100"/>
        <c:noMultiLvlLbl val="0"/>
      </c:catAx>
      <c:valAx>
        <c:axId val="238149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380083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</c:v>
                </c:pt>
              </c:strCache>
            </c:strRef>
          </c:tx>
          <c:spPr>
            <a:solidFill>
              <a:srgbClr val="3399F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2019(99/0)</c:v>
                </c:pt>
                <c:pt idx="1">
                  <c:v>2020(139/12/2)</c:v>
                </c:pt>
                <c:pt idx="2">
                  <c:v>2021(197/26/5</c:v>
                </c:pt>
                <c:pt idx="3">
                  <c:v>2022(-/128/32)</c:v>
                </c:pt>
                <c:pt idx="4">
                  <c:v>2023(304/290/143)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99</c:v>
                </c:pt>
                <c:pt idx="1">
                  <c:v>139</c:v>
                </c:pt>
                <c:pt idx="2">
                  <c:v>197</c:v>
                </c:pt>
                <c:pt idx="4">
                  <c:v>304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32C-4BC2-9E36-FC1275B40AC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опиоиды(героин+метадон)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4"/>
              <c:layout>
                <c:manualLayout>
                  <c:x val="2.0061728395061731E-2"/>
                  <c:y val="-8.41809798268345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32C-4BC2-9E36-FC1275B40A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2019(99/0)</c:v>
                </c:pt>
                <c:pt idx="1">
                  <c:v>2020(139/12/2)</c:v>
                </c:pt>
                <c:pt idx="2">
                  <c:v>2021(197/26/5</c:v>
                </c:pt>
                <c:pt idx="3">
                  <c:v>2022(-/128/32)</c:v>
                </c:pt>
                <c:pt idx="4">
                  <c:v>2023(304/290/143)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</c:v>
                </c:pt>
                <c:pt idx="1">
                  <c:v>12</c:v>
                </c:pt>
                <c:pt idx="2">
                  <c:v>26</c:v>
                </c:pt>
                <c:pt idx="3">
                  <c:v>128</c:v>
                </c:pt>
                <c:pt idx="4">
                  <c:v>290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32C-4BC2-9E36-FC1275B40AC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метадон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4"/>
              <c:layout>
                <c:manualLayout>
                  <c:x val="2.9320987654320996E-2"/>
                  <c:y val="-8.4180979826834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32C-4BC2-9E36-FC1275B40A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2019(99/0)</c:v>
                </c:pt>
                <c:pt idx="1">
                  <c:v>2020(139/12/2)</c:v>
                </c:pt>
                <c:pt idx="2">
                  <c:v>2021(197/26/5</c:v>
                </c:pt>
                <c:pt idx="3">
                  <c:v>2022(-/128/32)</c:v>
                </c:pt>
                <c:pt idx="4">
                  <c:v>2023(304/290/143)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5</c:v>
                </c:pt>
                <c:pt idx="3">
                  <c:v>32</c:v>
                </c:pt>
                <c:pt idx="4">
                  <c:v>143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32C-4BC2-9E36-FC1275B40A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1781632"/>
        <c:axId val="31783168"/>
        <c:axId val="0"/>
      </c:bar3DChart>
      <c:catAx>
        <c:axId val="31781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1783168"/>
        <c:crosses val="autoZero"/>
        <c:auto val="1"/>
        <c:lblAlgn val="ctr"/>
        <c:lblOffset val="100"/>
        <c:noMultiLvlLbl val="0"/>
      </c:catAx>
      <c:valAx>
        <c:axId val="31783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78163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B1B4-40AA-BA47-CD25EEB2BAF4}"/>
              </c:ext>
            </c:extLst>
          </c:dPt>
          <c:dPt>
            <c:idx val="1"/>
            <c:bubble3D val="0"/>
            <c:spPr>
              <a:solidFill>
                <a:srgbClr val="256DC5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1B4-40AA-BA47-CD25EEB2BAF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психодислептики</c:v>
                </c:pt>
                <c:pt idx="1">
                  <c:v>опиоиды неуточненные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77</c:v>
                </c:pt>
                <c:pt idx="1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1B4-40AA-BA47-CD25EEB2BA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243C2-4D39-4913-8A62-3E5AEC6591FD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0BB8B8-3359-4028-8EF2-FF5E158BFC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364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7B84-DB67-40BA-8A00-AFCAABC5C701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5D51-230C-48CF-AA3F-B3C7BDA45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7B84-DB67-40BA-8A00-AFCAABC5C701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5D51-230C-48CF-AA3F-B3C7BDA45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7B84-DB67-40BA-8A00-AFCAABC5C701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5D51-230C-48CF-AA3F-B3C7BDA45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7B84-DB67-40BA-8A00-AFCAABC5C701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5D51-230C-48CF-AA3F-B3C7BDA45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7B84-DB67-40BA-8A00-AFCAABC5C701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5D51-230C-48CF-AA3F-B3C7BDA45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7B84-DB67-40BA-8A00-AFCAABC5C701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5D51-230C-48CF-AA3F-B3C7BDA45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7B84-DB67-40BA-8A00-AFCAABC5C701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5D51-230C-48CF-AA3F-B3C7BDA45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7B84-DB67-40BA-8A00-AFCAABC5C701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5D51-230C-48CF-AA3F-B3C7BDA45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7B84-DB67-40BA-8A00-AFCAABC5C701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5D51-230C-48CF-AA3F-B3C7BDA45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7B84-DB67-40BA-8A00-AFCAABC5C701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5D51-230C-48CF-AA3F-B3C7BDA45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7B84-DB67-40BA-8A00-AFCAABC5C701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5D51-230C-48CF-AA3F-B3C7BDA45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37B84-DB67-40BA-8A00-AFCAABC5C701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B5D51-230C-48CF-AA3F-B3C7BDA45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cr.minzdrav.gov.ru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9004937#64U0I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94000" sy="94000" flip="none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277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Общая летальность от отравлений химической этиологии и летальность от отравлений наркотическими веществами по отделению для больных с острыми отравлениями КМКБСМП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14290"/>
            <a:ext cx="8229600" cy="1928826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Показатель отравлений в результате токсического действия наркотических веществ с летальным исходом населения Российской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Федерайии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, Красноярского края, 2019-2023гг, случаев на 100 тыс.человек (по данным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Росздравнадзора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Динамика показателей наркотических отравлений с летальным исходом за период 2019-2023гг свидетельствует о статистически достоверной тенденции роста в целом по Красноярскому краю со среднегодовым темпом прироста на 43.9%. В Красноярском крае показатели наркотических отравлений с летальным исходом в 1.5-3.7 раз превышают российские.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81200" y="2214554"/>
          <a:ext cx="8229600" cy="3911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428604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sz="1800" b="1" dirty="0"/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Смертность от отравления наркотическими веществами в крае и городе (абсолютные числа).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981200" y="1428738"/>
          <a:ext cx="8229600" cy="3857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Красноярский край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Красноярск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2019г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163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99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2020г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199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139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2021г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295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197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2022г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509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2023г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455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304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Летальность от отравления наркотическими веществами </a:t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в Красноярском крае и в Красноярске.   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Территорией риска является город Красноярск.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Анализ летальности от отравлений наркотическими веществами 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в Красноярском крае 2022-2023гг 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по месту смерти </a:t>
            </a:r>
            <a:br>
              <a:rPr lang="ru-RU" sz="2000" b="1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стационар в 2022  -   27 человек (5.3%), </a:t>
            </a:r>
            <a:b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2023г. -28 человек (6.2%)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81200" y="1785927"/>
          <a:ext cx="8229600" cy="4340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ЛЕТАЛЬНОСТЬ ОТ НАРКОТИЧЕСКИХ ВЕЩЕСТВ 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г. КРАСНОЯРСКЕ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>
                <a:latin typeface="Times New Roman" pitchFamily="18" charset="0"/>
                <a:cs typeface="Times New Roman" pitchFamily="18" charset="0"/>
              </a:rPr>
              <a:t>ПО МЕСТУ СМЕРТИ</a:t>
            </a:r>
            <a:endParaRPr lang="ru-RU" sz="1800" u="sng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Летальность по нозологическим единица в группе отравлений наркотическими веществами в Красноярском крае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81200" y="1285857"/>
          <a:ext cx="8229600" cy="5294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31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2022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2023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1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героин</a:t>
                      </a:r>
                      <a:endParaRPr lang="ru-RU" sz="20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54.2%</a:t>
                      </a:r>
                      <a:endParaRPr lang="ru-RU" sz="20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42.4%</a:t>
                      </a:r>
                      <a:endParaRPr lang="ru-RU" sz="200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1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метадон</a:t>
                      </a:r>
                      <a:endParaRPr lang="ru-RU" sz="20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14.7%</a:t>
                      </a:r>
                      <a:endParaRPr lang="ru-RU" sz="20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29.7%</a:t>
                      </a:r>
                      <a:endParaRPr lang="ru-RU" sz="200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1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опий</a:t>
                      </a:r>
                      <a:endParaRPr lang="ru-RU" sz="20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1.2%</a:t>
                      </a:r>
                      <a:endParaRPr lang="ru-RU" sz="20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0.2%</a:t>
                      </a:r>
                      <a:endParaRPr lang="ru-RU" sz="200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1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неуточненные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 err="1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опиоиды</a:t>
                      </a:r>
                      <a:endParaRPr lang="ru-RU" sz="20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21.6%</a:t>
                      </a:r>
                      <a:endParaRPr lang="ru-RU" sz="20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17.8%</a:t>
                      </a:r>
                      <a:endParaRPr lang="ru-RU" sz="20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1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синтетические наркотики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4.1%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5.3%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1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неуточненные наркотики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3.7%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4.4%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31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психодислептики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0.2%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0.2%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31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каннабиноиды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Летальность в городе Красноярске и частота определения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опиоидов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при химико-токсикологическом исследовании в БСМП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Нозологические единице в структуре отравлений наркотическими веществами по данным отделения для больных с острыми отравлениями</a:t>
            </a:r>
            <a:r>
              <a:rPr lang="ru-RU" sz="1800" b="1" dirty="0"/>
              <a:t>.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25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81200" y="928689"/>
          <a:ext cx="8229600" cy="5197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810000" y="3105835"/>
            <a:ext cx="53823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209800" y="1571614"/>
            <a:ext cx="7772400" cy="1785949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Отравление наркотическими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веществами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452662" y="4143380"/>
            <a:ext cx="7358114" cy="1495420"/>
          </a:xfrm>
        </p:spPr>
        <p:txBody>
          <a:bodyPr>
            <a:normAutofit/>
          </a:bodyPr>
          <a:lstStyle/>
          <a:p>
            <a:r>
              <a:rPr lang="ru-RU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Коллектив отделения для больных с острыми отравлениями КГБУЗ «КМКБСМП им. Н.С. </a:t>
            </a:r>
            <a:r>
              <a:rPr lang="ru-RU" sz="2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Карповича</a:t>
            </a:r>
            <a:r>
              <a:rPr lang="ru-RU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49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25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81200" y="785813"/>
          <a:ext cx="8229600" cy="5340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25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81200" y="500043"/>
          <a:ext cx="8229600" cy="5626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81200" y="357167"/>
          <a:ext cx="8229600" cy="5768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25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81200" y="785813"/>
          <a:ext cx="8229600" cy="5340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25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428604"/>
            <a:ext cx="8229600" cy="6000792"/>
          </a:xfrm>
        </p:spPr>
        <p:txBody>
          <a:bodyPr>
            <a:normAutofit fontScale="92500" lnSpcReduction="10000"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 2020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года при химико-токсикологическом исследовании начали определятся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опиоиды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 заметным ростом в 2022-2024гг:</a:t>
            </a:r>
          </a:p>
          <a:p>
            <a:pPr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   героин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(морфин+6моно-ацетилморфин+кодеин   –   маркеры героина)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метадон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группе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психодислептики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 к 2021 году 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альфа-пирролидиновалерофенон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(группа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катинонов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),  вытеснил синтетические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каннабиноиды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синтетические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амфетамины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Отмечается постепенное вытеснение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психодислептиков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опиоидами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2022-2023гг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-  отмечается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значительный рост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опиоидов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 постепенным преобладанием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метадона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значительный рост смертности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 наркотических веществ как в городе, так и в крае,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со значительным преобладанием летальности до приезда скорой помощи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Учитывая летальность от употребления наркотических веществ вне стационара (до приезда скорой помощи):</a:t>
            </a:r>
          </a:p>
          <a:p>
            <a:pPr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                 в крае 94.7% в 2022г.     и      93.8% в 2023г, 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г. Красноярске 97,7% в 2023 году, 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весьма сомнительны возможности системы здравоохранения повлиять на снижение смертности от употребления наркотических веществ.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                      Очевидно это задача структуры МВД.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ПРАВОВЫЕ АСПЕКТЫ ОКАЗАНИЯ МЕДИЦИНСКОЙ ПОМОЩИ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1142985"/>
            <a:ext cx="8229600" cy="4983179"/>
          </a:xfrm>
        </p:spPr>
        <p:txBody>
          <a:bodyPr>
            <a:normAutofit fontScale="70000" lnSpcReduction="20000"/>
          </a:bodyPr>
          <a:lstStyle/>
          <a:p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Федеральный закон от 25.12.2018 N 489-ФЗ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 о внесении изменений в Федеральный закон «Об основах охраны здоровья граждан в РФ» </a:t>
            </a:r>
            <a:r>
              <a:rPr lang="ru-RU" sz="2600" u="sng" dirty="0">
                <a:latin typeface="Times New Roman" pitchFamily="18" charset="0"/>
                <a:cs typeface="Times New Roman" pitchFamily="18" charset="0"/>
              </a:rPr>
              <a:t>по вопросам клинических рекомендаций.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Основные положения вступили в силу с 1 января 2019 года.</a:t>
            </a:r>
          </a:p>
          <a:p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Постановлением Правительства РФ N1968 от 17.11.2021 г.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"Об утверждении порядка </a:t>
            </a:r>
            <a:r>
              <a:rPr lang="ru-RU" sz="2600" u="sng" dirty="0">
                <a:latin typeface="Times New Roman" pitchFamily="18" charset="0"/>
                <a:cs typeface="Times New Roman" pitchFamily="18" charset="0"/>
              </a:rPr>
              <a:t>поэтапного перехода медицинских организаций к оказанию медицинской помощи на основе клинических рекомендаций,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разработанных и утвержденных в соответствии с частями 3, 4, 6 - 9 и 11 статьи 37 Федерального закона от 21 ноября 2011 г. N 323-ФЗ "Об основах охраны здоровья граждан в Российской Федерации определен следующий порядок поэтапного перехода медицинских организаций на оказание медицинской помощи на основе клинических рекомендаций и учета клинических рекомендаций в разработке Программы госгарантий и территориальных программ ОМС.</a:t>
            </a:r>
          </a:p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 1 января 2022 года </a:t>
            </a:r>
            <a:r>
              <a:rPr lang="ru-RU" sz="2600" u="sng" dirty="0">
                <a:latin typeface="Times New Roman" pitchFamily="18" charset="0"/>
                <a:cs typeface="Times New Roman" pitchFamily="18" charset="0"/>
              </a:rPr>
              <a:t>Клинические Рекомендации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(КР) приобрели особый статус и стали </a:t>
            </a:r>
            <a:r>
              <a:rPr lang="ru-RU" sz="2600" u="sng" dirty="0">
                <a:latin typeface="Times New Roman" pitchFamily="18" charset="0"/>
                <a:cs typeface="Times New Roman" pitchFamily="18" charset="0"/>
              </a:rPr>
              <a:t>обязательны к применению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(ч. 14 ст. 37 Федерального закона от 21.11.2011 №323-ФЗ «Об основах охраны здоровья граждан в РФ). </a:t>
            </a:r>
          </a:p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Клинические рекомендации лежат в основе стандартизации всей системы здравоохранения</a:t>
            </a:r>
            <a:r>
              <a:rPr lang="ru-RU" dirty="0" smtClean="0"/>
              <a:t>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357166"/>
            <a:ext cx="8229600" cy="571504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Клинические рекомендации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1285861"/>
            <a:ext cx="8229600" cy="4840303"/>
          </a:xfrm>
        </p:spPr>
        <p:txBody>
          <a:bodyPr>
            <a:normAutofit/>
          </a:bodyPr>
          <a:lstStyle/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КР должны соответствовать форме и требованиям, установленным приказом Минздрава России от 28.02.2019 №103н (ч. 9 ст. 37 федерального закона №323-ФЗ);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КР обязаны пройти экспертизу ФГБУ «ЦЭККМП» (Центра экспертизы и контроля качества медицинской помощи) Минздрава России, в ходе которой КР могут быть возвращены Медицинской Профессиональной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Некомерческой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Организации (МПНО) на доработку;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КР подлежат рассмотрению Научно-практическим советом, созданным Минздравом России (ч. 4 ст. 37 федерального закона №323-ФЗ), и только после его одобрения КР утверждаются МПНО;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КР, одобренные научно-практическим советом  и утвержденные МПНО, размещаются в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2"/>
              </a:rPr>
              <a:t>Рубрикаторе КР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ВОПРОСЫ ЮРИСТУ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1000108"/>
            <a:ext cx="8229600" cy="557216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Вопрос:  Обязан ли врач строго соблюдать КР Минздрава России?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Какие-либо иные документы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(проекты КР, практические рекомендации, методические и КР различных профессиональных ассоциаций и сообществ), разработанные вразрез условий, установленных ст. 37 федерального закона №323-ФЗ,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находятся вне правового поля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не могут служить профессиональной основой для медицинских работников. В указанном случае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врач несет риск юридической ответственности вплоть до уголовной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Вопрос:  Можно ли назначать и применять при оказании медицинской помощи препарат, который показан к применению по нозологии в соответствии с инструкцией, но не вошел в КР Минздрава России?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Ответ: согласно ст. 73 федерального закона №323-ФЗ медицинский работник обязан назначать лекарственные препараты в соответствии с утвержденным порядком их назначения. В настоящее время такой порядок утвержден приказом Минздрава России от 24.11.2021 №1094н.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Из норм данного порядка (п. 5 приложения №1), а также из базовых норм федерального закона №323-ФЗ (ч. 15 ст. 37)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следует, что назначение и применение лекарственных препаратов, не входящих в соответствующие КР и стандарты оказания медицинской помощи, возможно только при наличии медицинских показаний (индивидуальная непереносимость, по жизненным показаниям) и по решению врачебной комиссии медицинской организации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Основные 3 наркотических вещества, определяемых при химико-токсикологическом исследовании в 2022-2023гг. в БСМП.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1285861"/>
            <a:ext cx="8229600" cy="4840303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Героин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(его маркеры: морфин, 6-моноацелиморфин, кодеин).</a:t>
            </a: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Метадон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альфа-Пирролидиновалерофенон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Альфа-пирролидиновалерофенон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сокращённо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α-PVP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альфа-ПВП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,— синтетический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психостимулятор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класса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катинонов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амфетамин-подобным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эффектом.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Действующих клинических рекомендаций нет.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Основное действие: Стимуляция центральной нервной системы происходит благодаря увеличению выработки и высвобождения дофамина и норадреналина в головном мозге.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пике интоксикации способны вызывать галлюцинаторные нарушения, острые паранойяльные нарушения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психотического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уровня, развитие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делириозных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нарушений, аффективные расстройства.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ДГЭ основное направление действий –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купирование психомоторного возбуждения,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коррекция нарушений дыхания и гемодинамики (если таковые имеются).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Препаратом первой линии для купирования возбуждения является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диазепам</a:t>
            </a:r>
            <a:r>
              <a:rPr lang="ru-RU" dirty="0" smtClean="0"/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препартом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второй линии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галоперидол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Острые отравления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опиоидными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наркотическими веществами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клинические рекомендации  со сроком действия до августе 2024г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1643051"/>
            <a:ext cx="8229600" cy="428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Отравление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опиоидными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наркотическими веществами  проявляется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специфическим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синдромокомплексом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опиоидным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синдромом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нарушений сознания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различной степени тяжести, </a:t>
            </a:r>
          </a:p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ОДН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виде уменьшения глубины и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урежения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частоты дыхания, </a:t>
            </a:r>
          </a:p>
          <a:p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миоз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 отсутствием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фотохромной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реакции зрачков.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810000" y="3105835"/>
            <a:ext cx="53823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ВОПРОСЫ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981200" y="1357299"/>
            <a:ext cx="8229600" cy="476886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Актуальность</a:t>
            </a:r>
          </a:p>
          <a:p>
            <a:pPr marL="514350" indent="-514350">
              <a:buAutoNum type="arabicPeriod"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Летальность от употребления наркотических веществ и возможности практической медицины в ее снижении.</a:t>
            </a:r>
          </a:p>
          <a:p>
            <a:pPr marL="514350" indent="-514350">
              <a:buAutoNum type="arabicPeriod" startAt="2"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Правовое поле – защищенность медицинского персонала при оказании медицинской помощи.</a:t>
            </a:r>
          </a:p>
          <a:p>
            <a:pPr marL="514350" indent="-514350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3.	Когда ставить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налоксон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когда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интубировать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	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749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428604"/>
            <a:ext cx="8229600" cy="642942"/>
          </a:xfrm>
        </p:spPr>
        <p:txBody>
          <a:bodyPr>
            <a:norm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ОСОБЕННОСТИ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928670"/>
            <a:ext cx="8229600" cy="5786478"/>
          </a:xfrm>
        </p:spPr>
        <p:txBody>
          <a:bodyPr>
            <a:normAutofit fontScale="25000" lnSpcReduction="20000"/>
          </a:bodyPr>
          <a:lstStyle/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      ЦНС: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Депримирующий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эффект. Чем глубже нарушение сознания, тем реже частота дыхания. 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      Органы дыхания: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снижение числа дыхательных движений (вплоть до апноэ), угнетение кашлевого рефлекса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     ЖКТ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подавление продольной перистальтики тонкого и толстого кишечника, замедлением пассажа его содержимого, повышение тонуса привратника, анального сфинктера,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илеоцекального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клапана, спазм сфинктера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Одди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>
              <a:buNone/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8000" u="sng" dirty="0">
                <a:latin typeface="Times New Roman" pitchFamily="18" charset="0"/>
                <a:cs typeface="Times New Roman" pitchFamily="18" charset="0"/>
              </a:rPr>
              <a:t>Всё это создает предпосылки к развитию аспирационного синдрома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dirty="0">
                <a:latin typeface="Times New Roman" pitchFamily="18" charset="0"/>
                <a:cs typeface="Times New Roman" pitchFamily="18" charset="0"/>
              </a:rPr>
            </a:b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     Мочевыделительная система: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диуретический,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антинатрий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уретическими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антикалий</a:t>
            </a:r>
            <a:r>
              <a:rPr lang="ru-RU" sz="8000" u="sng" dirty="0">
                <a:latin typeface="Times New Roman" pitchFamily="18" charset="0"/>
                <a:cs typeface="Times New Roman" pitchFamily="18" charset="0"/>
              </a:rPr>
              <a:t>,  спазм сфинктера мочевого пузыря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(не бывает непроизвольного мочеиспускания) </a:t>
            </a:r>
          </a:p>
          <a:p>
            <a:pPr>
              <a:buNone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8000" b="1" dirty="0" err="1">
                <a:latin typeface="Times New Roman" pitchFamily="18" charset="0"/>
                <a:cs typeface="Times New Roman" pitchFamily="18" charset="0"/>
              </a:rPr>
              <a:t>Сердечно-сосудистая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 система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: преобладающим эффектом является появление брадикардии и умеренной гипотензии возможно развитие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АВ-блокады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8000" u="sng" dirty="0">
                <a:latin typeface="Times New Roman" pitchFamily="18" charset="0"/>
                <a:cs typeface="Times New Roman" pitchFamily="18" charset="0"/>
              </a:rPr>
              <a:t>При отсутствии дыхания относительно стабильная гемодинамика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596" y="285728"/>
            <a:ext cx="8229600" cy="1000132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Некоторые аспекты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антидотной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терапии на этапе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первичной медико-санитарной помощи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согласно действующим клиническим рекомендациям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1357298"/>
            <a:ext cx="8229600" cy="50006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      Рекомендуется при острых отравлениях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опиоидными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наркотическими веществами 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легкой степени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сопровождающихся нарушениями дыхания и тяжелой гипоксией использовать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антидотную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терапию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налоксоном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незамедлительно на </a:t>
            </a:r>
            <a:r>
              <a:rPr lang="ru-RU" sz="1900" b="1" dirty="0" err="1">
                <a:latin typeface="Times New Roman" pitchFamily="18" charset="0"/>
                <a:cs typeface="Times New Roman" pitchFamily="18" charset="0"/>
              </a:rPr>
              <a:t>догоспитальном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 этапе или при поступлении больного в стационар.</a:t>
            </a:r>
          </a:p>
          <a:p>
            <a:pPr>
              <a:buNone/>
            </a:pP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Легкая степень 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нарушение сознание на уровне оглушения по шкале комы Глазго 15-13 баллов,</a:t>
            </a:r>
          </a:p>
          <a:p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миоз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и снижение реакции зрачка на свет, птоз, нистагм и нарушение конвергенции, гипотония мышц и снижение сухожильных рефлексов, мозжечковая атаксия, которые могут сменяется периодическим повышением мышечного тонуса по спастическому типу и оживлением сухожильных рефлексов,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снижение болевой чувствительности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нарушение дыхания в виде тенденции к его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урежению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до 10-12 в минуту при засыпании или практически сохраненном сознании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без нарушений витальных функций.</a:t>
            </a:r>
          </a:p>
          <a:p>
            <a:r>
              <a:rPr lang="ru-RU" sz="1800" dirty="0"/>
              <a:t/>
            </a:r>
            <a:br>
              <a:rPr lang="ru-RU" sz="1800" dirty="0"/>
            </a:b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                Вопрос: Обращаются ли такие пациенты за помощью?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571481"/>
            <a:ext cx="8229600" cy="555468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ВАЖНО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!!!! 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sz="2400" u="sng" dirty="0" err="1">
                <a:latin typeface="Times New Roman" pitchFamily="18" charset="0"/>
                <a:cs typeface="Times New Roman" pitchFamily="18" charset="0"/>
              </a:rPr>
              <a:t>налоксона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 в случае выраженных нарушений функции внешнего дыхания, длительной экспозиции яда с развитием тяжелой гипоксии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строго противопоказано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 </a:t>
            </a:r>
          </a:p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                                      Тяжелая степень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глубокая кома,</a:t>
            </a: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Миоз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(«точечный зрачок») с отсутствием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фотореакции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Отсутсвие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корнеальных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кашлевого и глоточного рефлекса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арефлексия, атония, отсутствует реакция на болевое раздражение,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гемодинамика нарушена (может быть сохранена)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нарушение дыхания: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брадипноэ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менее 6 дыхательных движений в минуту или единичные дыхательные движения или апноэ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ИНТУБИРУЕМ   И   ТРАНСПОРТИРУЕМ </a:t>
            </a:r>
          </a:p>
          <a:p>
            <a:pPr>
              <a:buNone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                                    В СТАЦИОНАР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Средняя степень тяжести отравления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опиоидными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наркотиками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1000109"/>
            <a:ext cx="8229600" cy="512605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сознание угнетено до уровня поверхностной комы, однако при нанесении тактильных и болевых раздражений возможна смена коматозного состояния до умеренного оглушения, </a:t>
            </a:r>
          </a:p>
          <a:p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миоз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вплоть до появления «точечных зрачков» с отсутствием их реакции на свет, 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снижение или отсутствие реакции на болевое раздражение,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брадипноэ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более выражено — до 6-8 дыхательных движений в минуту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По данным действующей клинической рекомендации не охвачена уточнением </a:t>
            </a:r>
            <a:r>
              <a:rPr lang="ru-RU" sz="1900" b="1" dirty="0" err="1">
                <a:latin typeface="Times New Roman" pitchFamily="18" charset="0"/>
                <a:cs typeface="Times New Roman" pitchFamily="18" charset="0"/>
              </a:rPr>
              <a:t>антидотной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 терапии.</a:t>
            </a:r>
          </a:p>
          <a:p>
            <a:pPr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     В практической деятельности именно она просит введения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налоксона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200" u="sng" dirty="0">
                <a:latin typeface="Times New Roman" pitchFamily="18" charset="0"/>
                <a:cs typeface="Times New Roman" pitchFamily="18" charset="0"/>
              </a:rPr>
              <a:t>45 пациентов в 2022 году и 19 в 1 квартале 2023 года 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(в диаграмме значатся как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неуточненные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опиоиды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200" u="sng" dirty="0">
                <a:latin typeface="Times New Roman" pitchFamily="18" charset="0"/>
                <a:cs typeface="Times New Roman" pitchFamily="18" charset="0"/>
              </a:rPr>
              <a:t>ушли из стационара на этапе приемного покоя, после введения </a:t>
            </a:r>
            <a:r>
              <a:rPr lang="ru-RU" sz="2200" u="sng" dirty="0" err="1">
                <a:latin typeface="Times New Roman" pitchFamily="18" charset="0"/>
                <a:cs typeface="Times New Roman" pitchFamily="18" charset="0"/>
              </a:rPr>
              <a:t>налоксона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НАЛОКСОН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1000108"/>
            <a:ext cx="8229600" cy="5429288"/>
          </a:xfrm>
        </p:spPr>
        <p:txBody>
          <a:bodyPr>
            <a:normAutofit fontScale="55000" lnSpcReduction="2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Налоксон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эффективен для лечения угнетения дыхания, вызванного веществами, иными, чем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опиоиды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Назначение лекарственных средств по показаниям, не оговоренным в инструкции к их применению, может служить основанием для обвинения.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Начало действия и продолжительность действия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налоксона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зависят от пути его введения: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внутривенное введение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  эффект развивается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через 1-2 мин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                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продолжительность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эффекта составляет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45 мин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внутримышечное введение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эффект наступает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через 2-5 мин,     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достигая максимума через 5-15 мин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эффект может сохраняться до 4 ч.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Согласно клиническим рекомендациям и инструкции по применению препарата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налоксон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-  показание к использованию - передозировка наркотических анальгетиков (люфт для использования при средней степени тяжести наркотического отравления)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взрослых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начальная доза составляет 0,4 мг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при необходимости вводят повторно с интервалами 3-5 мин до появления сознания и восстановления спонтанного дыхания, максимальная доза — 10 мг;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детей начальная доза составляет 0,01 мг/кг, повторно 0,1 мг/кг.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ПЕРИОД    ПОЛУВЫВЕДЕНИ    В МИНУТАХ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81200" y="1071547"/>
          <a:ext cx="8229600" cy="5054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4034" y="357166"/>
            <a:ext cx="8229600" cy="714380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выводы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1214423"/>
            <a:ext cx="8229600" cy="4911741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AutoNum type="arabicPeriod"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Смертность от употребления наркотических веществ высока, обусловлена приходом на теневой рынок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опиоидных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наркотиков.</a:t>
            </a:r>
          </a:p>
          <a:p>
            <a:pPr marL="514350" indent="-514350">
              <a:buAutoNum type="arabicPeriod"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Учитывая, что летальность от употребления наркотических веществ  в 94-98% случаев происходит до приезда скорой помощи, практическая медицина фактически не имеет рычагов влияния на данную ситуацию. Вероятно и очевидно, что возможности решения проблемы лежат в сфере распространения наркотических веществ.</a:t>
            </a:r>
          </a:p>
          <a:p>
            <a:pPr marL="514350" indent="-514350">
              <a:buAutoNum type="arabicPeriod"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В практической деятельности применение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налоксона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ограничено средней степень тяжести отравления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опиоидными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наркотиками. Противопоказано при отравлении тяжелой степенью</a:t>
            </a:r>
          </a:p>
          <a:p>
            <a:pPr marL="514350" indent="-514350">
              <a:buAutoNum type="arabicPeriod"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Учитывая рост распространенности на теневом рынке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метадона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, следует применят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налоксон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с высокой степенью осторожности.</a:t>
            </a:r>
          </a:p>
          <a:p>
            <a:pPr marL="514350" indent="-514350">
              <a:buAutoNum type="arabicPeriod"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Правовое поле медицинской помощи ограничено Клиническими рекомендациями, утвержденными Министерством здравоохранения и размещенными в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Рубрификаторе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МЗ.</a:t>
            </a:r>
          </a:p>
          <a:p>
            <a:pPr marL="514350" indent="-514350">
              <a:buAutoNum type="arabicPeriod"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Правовое значение инструкции по применению лекарственных препаратов, занесенных в государственный реестр лекарственных средств (ГРЛС), требует уточнения.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428604"/>
            <a:ext cx="8229600" cy="714380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ЛИТЕРАТУРА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1214423"/>
            <a:ext cx="8229600" cy="4911741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Клинические рекомендации «Острые отравления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опиоидными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наркотическими веществами»                                                           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Разработчик клинической рекомендации Межрегиональная благотворительная общественная организация "Ассоциация клинических токсикологов», Общероссийская общественная организация «Российское общество скорой медицинской помощи. Одобрено Научно-практическим Советом Минздрава РФ. Клиническая рекомендация находится в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рубрификаторе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МР.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Инструкция к препарату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Налоксон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в ГРЛС (государственный реестр лекарственных средств».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Информационно-аналитическое издание «Вместе против рака» 05.06.2023г.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автор «Факультет медицинского права».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Информационный бюллетень «Анализ случаев отравлений химической этиологии населения Красноярского края за 2023год»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Управление Федеральной службы по надзору в сфере защиты прав потребителей и благополучия человека по Красноярскому краю (Управление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Роспотребнадзора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по Красноярскому краю).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928670"/>
            <a:ext cx="8229600" cy="1357322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СПАСИБО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2714621"/>
            <a:ext cx="8229600" cy="34115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                         ЗА                 </a:t>
            </a:r>
          </a:p>
          <a:p>
            <a:pPr>
              <a:buNone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              ВНИМАНИЕ!!!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АКТУАЛЬНОСТЬ ВОПРОСА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1071546"/>
            <a:ext cx="8401080" cy="5429288"/>
          </a:xfrm>
        </p:spPr>
        <p:txBody>
          <a:bodyPr>
            <a:no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Указом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Приезидента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РФ от 23.11.20 №733 утверждена Стратегия государственной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антинаркотической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политики Российской Федерации на период до 2030г.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Стратегия является документом стратегического планирования в сфере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обеспечения </a:t>
            </a:r>
            <a:r>
              <a:rPr lang="ru-RU" sz="1800" u="sng" dirty="0">
                <a:latin typeface="Times New Roman" pitchFamily="18" charset="0"/>
                <a:cs typeface="Times New Roman" pitchFamily="18" charset="0"/>
              </a:rPr>
              <a:t>национальной безопасности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Российской Федерации.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Правовую основу настоящей Стратегии составляют </a:t>
            </a:r>
            <a:r>
              <a:rPr lang="ru-RU" sz="1800" u="sng" dirty="0">
                <a:latin typeface="Times New Roman" pitchFamily="18" charset="0"/>
                <a:cs typeface="Times New Roman" pitchFamily="18" charset="0"/>
                <a:hlinkClick r:id="rId2"/>
              </a:rPr>
              <a:t>Конституция Российской Федерации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федеральные законы, нормативные правовые акты Президента Российской Федерации и Правительства Российской Федерации, а также международные договоры Российской Федерации.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документе определены стратегические цели и задачи, направления и меры по реализации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антинаркотической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политики.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Одна из задач: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снижение уровня смертности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населения в результате незаконного потребления наркотиков.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 ДАННЫМ РОСЗДРАВНАДЗОРА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981200" y="1285861"/>
            <a:ext cx="8229600" cy="48403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                     в Красноярском крае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2022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   зарегистрировано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3820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случаев острого отравления различными химическими веществами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   -  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4583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случаев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период 2019-2023гг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наблюдается тенденция роста со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среднегодовым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темпом прироста 7.8%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том числе среди городского населения на 8.7% 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Красноярском крае в 2023 году острые отравления химической этиологии в 1,9 раза чаще регистрировались среди городского населения, чем среди сельского населения (2022 г. – в 1,5 раза)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 ДАННЫМ РОСЗДРАВНАДЗОРА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1357299"/>
            <a:ext cx="8229600" cy="4768865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Красноярском крае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2023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году показатель отравлений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наркотическими веществами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составил </a:t>
            </a:r>
          </a:p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                     40,1 случая на 100 тыс. населения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что в 1,7 раза выше, чем в 2022 году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Регистрируется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рост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показателей отравлений наркотическими веществами в целом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 Красноярскому краю на 65,1 % в 2023 году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по отношению к 2022 году,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Регистрируется  рост отравлений наркотическими веществами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среди городского населения – на 65,5 %.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14290"/>
            <a:ext cx="8229600" cy="1571636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Показатели отравлений от наркотических веществ среди населения Российской Федерации, Красноярского края, 2019-2023гг., 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случаев на 100 тыс.человек (по данным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Росздравнадзора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Показатель отравлений в результате токсического действия наркотических веществ среди населения Красноярского края на протяжении 2021-2023гг. Характеризуется превышением средних показателей по РФ в 1.2-2.3 раза.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81200" y="1785926"/>
          <a:ext cx="8229600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Смертность от отравлений химической этиологии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(по данным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Росздравнадзора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1071547"/>
            <a:ext cx="8229600" cy="5054617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Динамика показателей отравлений химической этиологии с летальным исходом в Красноярском крае по данным периода 2019-2023гг. свидетельствует о тенденции роста со среднегодовым темпом прироста на 16%.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Согласно данным, представленным лечебно-профилактическими организациями Красноярского края, в т.ч. Красноярским краевым бюро судебно-медицинской экспертизы и его отделениями, в 2023 году 1135 случаев отравлений химической этиологии закончились летальным исходом.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Показатель отравлений химической этиологии с летальным исходом среди населения Красноярского края в 2023 году составил 39,9 случаев на 100 тысяч населения, что ниже аналогичного показателя 2022 года.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Среди городского населения края показатель отравлений с летальным исходом в 2023 году составлял 37,1 на 100 тыс. населения, что на 27,0 % ниже соответствующего показателя у жителей сельской местности – 50,8 на 100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.населения.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Общая летальность от отравлений химической этиологии в сравнении с летальностью от отравлений наркотическими веществами по Красноярскому краю.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882</TotalTime>
  <Words>1874</Words>
  <Application>Microsoft Office PowerPoint</Application>
  <PresentationFormat>Произвольный</PresentationFormat>
  <Paragraphs>217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Тема Office</vt:lpstr>
      <vt:lpstr>Презентация PowerPoint</vt:lpstr>
      <vt:lpstr>Отравление наркотическими веществами</vt:lpstr>
      <vt:lpstr>ВОПРОСЫ</vt:lpstr>
      <vt:lpstr>АКТУАЛЬНОСТЬ ВОПРОСА</vt:lpstr>
      <vt:lpstr>ПО ДАННЫМ РОСЗДРАВНАДЗОРА</vt:lpstr>
      <vt:lpstr>ПО ДАННЫМ РОСЗДРАВНАДЗОРА</vt:lpstr>
      <vt:lpstr>Показатели отравлений от наркотических веществ среди населения Российской Федерации, Красноярского края, 2019-2023гг.,  случаев на 100 тыс.человек (по данным Росздравнадзора). Показатель отравлений в результате токсического действия наркотических веществ среди населения Красноярского края на протяжении 2021-2023гг. Характеризуется превышением средних показателей по РФ в 1.2-2.3 раза. </vt:lpstr>
      <vt:lpstr> Смертность от отравлений химической этиологии  (по данным Росздравнадзора).</vt:lpstr>
      <vt:lpstr>Общая летальность от отравлений химической этиологии в сравнении с летальностью от отравлений наркотическими веществами по Красноярскому краю. </vt:lpstr>
      <vt:lpstr>Общая летальность от отравлений химической этиологии и летальность от отравлений наркотическими веществами по отделению для больных с острыми отравлениями КМКБСМП</vt:lpstr>
      <vt:lpstr>Показатель отравлений в результате токсического действия наркотических веществ с летальным исходом населения Российской Федерайии, Красноярского края, 2019-2023гг, случаев на 100 тыс.человек (по данным Росздравнадзора).  Динамика показателей наркотических отравлений с летальным исходом за период 2019-2023гг свидетельствует о статистически достоверной тенденции роста в целом по Красноярскому краю со среднегодовым темпом прироста на 43.9%. В Красноярском крае показатели наркотических отравлений с летальным исходом в 1.5-3.7 раз превышают российские. </vt:lpstr>
      <vt:lpstr> Смертность от отравления наркотическими веществами в крае и городе (абсолютные числа).</vt:lpstr>
      <vt:lpstr>Летальность от отравления наркотическими веществами  в Красноярском крае и в Красноярске.     Территорией риска является город Красноярск. </vt:lpstr>
      <vt:lpstr>Анализ летальности от отравлений наркотическими веществами   в Красноярском крае 2022-2023гг  по месту смерти  стационар в 2022  -   27 человек (5.3%),  в 2023г. -28 человек (6.2%) </vt:lpstr>
      <vt:lpstr>ЛЕТАЛЬНОСТЬ ОТ НАРКОТИЧЕСКИХ ВЕЩЕСТВ  в г. КРАСНОЯРСКЕ ПО МЕСТУ СМЕРТИ</vt:lpstr>
      <vt:lpstr>Летальность по нозологическим единица в группе отравлений наркотическими веществами в Красноярском крае </vt:lpstr>
      <vt:lpstr>Летальность в городе Красноярске и частота определения опиоидов при химико-токсикологическом исследовании в БСМП </vt:lpstr>
      <vt:lpstr>Нозологические единице в структуре отравлений наркотическими веществами по данным отделения для больных с острыми отравлениями. </vt:lpstr>
      <vt:lpstr>.</vt:lpstr>
      <vt:lpstr>.</vt:lpstr>
      <vt:lpstr>.</vt:lpstr>
      <vt:lpstr>.</vt:lpstr>
      <vt:lpstr>.</vt:lpstr>
      <vt:lpstr>.</vt:lpstr>
      <vt:lpstr>ПРАВОВЫЕ АСПЕКТЫ ОКАЗАНИЯ МЕДИЦИНСКОЙ ПОМОЩИ</vt:lpstr>
      <vt:lpstr>Клинические рекомендации</vt:lpstr>
      <vt:lpstr>ВОПРОСЫ ЮРИСТУ</vt:lpstr>
      <vt:lpstr>Основные 3 наркотических вещества, определяемых при химико-токсикологическом исследовании в 2022-2023гг. в БСМП. </vt:lpstr>
      <vt:lpstr>Острые отравления опиоидными наркотическими веществами клинические рекомендации  со сроком действия до августе 2024г </vt:lpstr>
      <vt:lpstr>ОСОБЕННОСТИ </vt:lpstr>
      <vt:lpstr>Некоторые аспекты антидотной терапии на этапе первичной медико-санитарной помощи  согласно действующим клиническим рекомендациям</vt:lpstr>
      <vt:lpstr>.</vt:lpstr>
      <vt:lpstr>Средняя степень тяжести отравления опиоидными наркотиками</vt:lpstr>
      <vt:lpstr>НАЛОКСОН</vt:lpstr>
      <vt:lpstr>ПЕРИОД    ПОЛУВЫВЕДЕНИ    В МИНУТАХ</vt:lpstr>
      <vt:lpstr>выводы</vt:lpstr>
      <vt:lpstr>ЛИТЕРАТУРА</vt:lpstr>
      <vt:lpstr>СПАСИБО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Smiler</dc:creator>
  <cp:lastModifiedBy>Олег Штегман</cp:lastModifiedBy>
  <cp:revision>127</cp:revision>
  <dcterms:created xsi:type="dcterms:W3CDTF">2020-10-28T09:15:51Z</dcterms:created>
  <dcterms:modified xsi:type="dcterms:W3CDTF">2024-04-27T01:57:43Z</dcterms:modified>
</cp:coreProperties>
</file>