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3"/>
  </p:notesMasterIdLst>
  <p:sldIdLst>
    <p:sldId id="322" r:id="rId2"/>
    <p:sldId id="358" r:id="rId3"/>
    <p:sldId id="323" r:id="rId4"/>
    <p:sldId id="360" r:id="rId5"/>
    <p:sldId id="268" r:id="rId6"/>
    <p:sldId id="361" r:id="rId7"/>
    <p:sldId id="364" r:id="rId8"/>
    <p:sldId id="362" r:id="rId9"/>
    <p:sldId id="368" r:id="rId10"/>
    <p:sldId id="370" r:id="rId11"/>
    <p:sldId id="371" r:id="rId12"/>
    <p:sldId id="363" r:id="rId13"/>
    <p:sldId id="258" r:id="rId14"/>
    <p:sldId id="325" r:id="rId15"/>
    <p:sldId id="278" r:id="rId16"/>
    <p:sldId id="357" r:id="rId17"/>
    <p:sldId id="281" r:id="rId18"/>
    <p:sldId id="270" r:id="rId19"/>
    <p:sldId id="355" r:id="rId20"/>
    <p:sldId id="280" r:id="rId21"/>
    <p:sldId id="329" r:id="rId22"/>
    <p:sldId id="283" r:id="rId23"/>
    <p:sldId id="330" r:id="rId24"/>
    <p:sldId id="331" r:id="rId25"/>
    <p:sldId id="333" r:id="rId26"/>
    <p:sldId id="375" r:id="rId27"/>
    <p:sldId id="284" r:id="rId28"/>
    <p:sldId id="271" r:id="rId29"/>
    <p:sldId id="272" r:id="rId30"/>
    <p:sldId id="334" r:id="rId31"/>
    <p:sldId id="285" r:id="rId32"/>
    <p:sldId id="336" r:id="rId33"/>
    <p:sldId id="338" r:id="rId34"/>
    <p:sldId id="337" r:id="rId35"/>
    <p:sldId id="286" r:id="rId36"/>
    <p:sldId id="340" r:id="rId37"/>
    <p:sldId id="342" r:id="rId38"/>
    <p:sldId id="372" r:id="rId39"/>
    <p:sldId id="287" r:id="rId40"/>
    <p:sldId id="341" r:id="rId41"/>
    <p:sldId id="288" r:id="rId42"/>
    <p:sldId id="345" r:id="rId43"/>
    <p:sldId id="293" r:id="rId44"/>
    <p:sldId id="373" r:id="rId45"/>
    <p:sldId id="344" r:id="rId46"/>
    <p:sldId id="277" r:id="rId47"/>
    <p:sldId id="295" r:id="rId48"/>
    <p:sldId id="353" r:id="rId49"/>
    <p:sldId id="289" r:id="rId50"/>
    <p:sldId id="291" r:id="rId51"/>
    <p:sldId id="297" r:id="rId52"/>
    <p:sldId id="346" r:id="rId53"/>
    <p:sldId id="354" r:id="rId54"/>
    <p:sldId id="356" r:id="rId55"/>
    <p:sldId id="292" r:id="rId56"/>
    <p:sldId id="298" r:id="rId57"/>
    <p:sldId id="299" r:id="rId58"/>
    <p:sldId id="300" r:id="rId59"/>
    <p:sldId id="366" r:id="rId60"/>
    <p:sldId id="301" r:id="rId61"/>
    <p:sldId id="377" r:id="rId62"/>
    <p:sldId id="378" r:id="rId63"/>
    <p:sldId id="302" r:id="rId64"/>
    <p:sldId id="348" r:id="rId65"/>
    <p:sldId id="307" r:id="rId66"/>
    <p:sldId id="303" r:id="rId67"/>
    <p:sldId id="379" r:id="rId68"/>
    <p:sldId id="349" r:id="rId69"/>
    <p:sldId id="304" r:id="rId70"/>
    <p:sldId id="305" r:id="rId71"/>
    <p:sldId id="374" r:id="rId72"/>
    <p:sldId id="308" r:id="rId73"/>
    <p:sldId id="367" r:id="rId74"/>
    <p:sldId id="306" r:id="rId75"/>
    <p:sldId id="311" r:id="rId76"/>
    <p:sldId id="309" r:id="rId77"/>
    <p:sldId id="343" r:id="rId78"/>
    <p:sldId id="313" r:id="rId79"/>
    <p:sldId id="350" r:id="rId80"/>
    <p:sldId id="351" r:id="rId81"/>
    <p:sldId id="312" r:id="rId82"/>
    <p:sldId id="376" r:id="rId83"/>
    <p:sldId id="310" r:id="rId84"/>
    <p:sldId id="316" r:id="rId85"/>
    <p:sldId id="314" r:id="rId86"/>
    <p:sldId id="315" r:id="rId87"/>
    <p:sldId id="317" r:id="rId88"/>
    <p:sldId id="318" r:id="rId89"/>
    <p:sldId id="359" r:id="rId90"/>
    <p:sldId id="380" r:id="rId91"/>
    <p:sldId id="352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7A130-7485-49E7-8483-A13D3ED3EC26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730AC-8423-4DB8-A751-9B746757F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3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730AC-8423-4DB8-A751-9B746757F99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0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5F47-EF9C-42E6-9BE8-2B2B78117C28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0B6A-5363-4716-AC2A-BCC21A694128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B21D-B8B4-44CB-86E8-82CA4E876B45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7F5-D067-4A32-B508-B11A435634E6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A31E-7AFE-4F5F-A685-8D93A361371B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5C18-CDEC-42A0-A5FD-7CB8792BA494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C538-7242-448F-8094-4708A56F712F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76A-8EEB-461E-851C-00AFEAADC4A8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6169-9521-4523-9AEB-C805C615A84D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FF40-D1A6-4A3F-8D87-CF63D6EC98B3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EFEB-9DD1-470F-AA4A-DB61021C1E41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F18079-9072-46A1-B104-9BC5C86040F6}" type="datetime1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Bothriolepis_pander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u.wikipedia.org/wiki/%D0%A4%D0%B0%D0%B9%D0%BB:Homostius2D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White_shark.jpg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A4%D0%B0%D0%B9%D0%BB:Perch_sceleton.jpg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ru.wikipedia.org/wiki/%D0%A4%D0%B0%D0%B9%D0%BB:Fish_brain.png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ru.wikipedia.org/wiki/%D0%A4%D0%B0%D0%B9%D0%BB:Sharks_Lateral_Line.sv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071942"/>
            <a:ext cx="813690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16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к.б.н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Ермакова И.Г.</a:t>
            </a:r>
            <a:r>
              <a:rPr lang="ru-RU" sz="2000" dirty="0" smtClean="0"/>
              <a:t>  </a:t>
            </a:r>
            <a:endParaRPr lang="ru-RU" sz="2000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2016</a:t>
            </a:r>
            <a:endParaRPr lang="ru-RU" sz="20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208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428596" y="2000240"/>
            <a:ext cx="871540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Эволюционная биология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ЭВОЛЮЦИЯ ВОДНЫХ ПОЗВОНОЧНЫХ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позвоночных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Кроме особенностей строения двигательного аппарата у хордовых отличаются от других животных и биохимические особенности процесса, обеспечивающего двигательную активность.</a:t>
            </a:r>
          </a:p>
          <a:p>
            <a:r>
              <a:rPr lang="ru-RU" dirty="0" smtClean="0"/>
              <a:t>Для превращения АДФ в АТФ при расходовании энергии в качестве </a:t>
            </a:r>
            <a:r>
              <a:rPr lang="ru-RU" dirty="0" err="1" smtClean="0"/>
              <a:t>фосфоагента</a:t>
            </a:r>
            <a:r>
              <a:rPr lang="ru-RU" dirty="0" smtClean="0"/>
              <a:t> используется </a:t>
            </a:r>
            <a:r>
              <a:rPr lang="ru-RU" b="1" dirty="0" err="1" smtClean="0"/>
              <a:t>креатинфосфат</a:t>
            </a:r>
            <a:r>
              <a:rPr lang="ru-RU" dirty="0" smtClean="0"/>
              <a:t> (у других животных – аргинин фосфат, запасы которого в организме не постоянны).</a:t>
            </a:r>
          </a:p>
          <a:p>
            <a:r>
              <a:rPr lang="ru-RU" b="1" dirty="0" smtClean="0"/>
              <a:t>Эффективность транспорта кислорода выше, благодаря содержанию железа в дыхательных пигментах (гемоглобине и миоглобине)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позвоночных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Усложнение строения организма хордовых сопровождалось усилением регуляции и координации процессов жизнедеятельности с помощью </a:t>
            </a:r>
            <a:r>
              <a:rPr lang="ru-RU" b="1" dirty="0" smtClean="0"/>
              <a:t>центральной нервной системы </a:t>
            </a:r>
            <a:r>
              <a:rPr lang="ru-RU" dirty="0" smtClean="0"/>
              <a:t>и функционально связанной с ней </a:t>
            </a:r>
            <a:r>
              <a:rPr lang="ru-RU" b="1" dirty="0" smtClean="0"/>
              <a:t>гормональной или химической регуляцией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Ни у кого в царстве животных не обнаруживается такого разнообразия гормонов, как у хордовых.</a:t>
            </a:r>
          </a:p>
          <a:p>
            <a:pPr lvl="1"/>
            <a:r>
              <a:rPr lang="ru-RU" dirty="0" smtClean="0"/>
              <a:t>Только у них встречаются </a:t>
            </a:r>
            <a:r>
              <a:rPr lang="ru-RU" dirty="0" err="1" smtClean="0"/>
              <a:t>тиреоидные</a:t>
            </a:r>
            <a:r>
              <a:rPr lang="ru-RU" dirty="0" smtClean="0"/>
              <a:t> гормоны, и особая железа - гипофиз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Позвоночные объединены общностью морфофизиологической организации.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Во всех системах органов этих животных можно проследить черты преемственных изменений в связи с эволюционным преобразованием органов.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476886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Vertebrata</a:t>
            </a:r>
            <a:r>
              <a:rPr lang="ru-RU" dirty="0" smtClean="0"/>
              <a:t> или </a:t>
            </a:r>
            <a:r>
              <a:rPr lang="ru-RU" b="1" dirty="0" err="1" smtClean="0"/>
              <a:t>Craniata</a:t>
            </a:r>
            <a:r>
              <a:rPr lang="ru-RU" dirty="0" smtClean="0"/>
              <a:t> (позвоночные)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smtClean="0"/>
              <a:t>Agnatha</a:t>
            </a:r>
            <a:r>
              <a:rPr lang="ru-RU" dirty="0" smtClean="0"/>
              <a:t> (бесчелюстные) </a:t>
            </a:r>
          </a:p>
          <a:p>
            <a:pPr lvl="1"/>
            <a:r>
              <a:rPr lang="ru-RU" dirty="0" err="1" smtClean="0"/>
              <a:t>Инфратип</a:t>
            </a:r>
            <a:r>
              <a:rPr lang="ru-RU" dirty="0" smtClean="0"/>
              <a:t> </a:t>
            </a:r>
            <a:r>
              <a:rPr lang="ru-RU" b="1" dirty="0" err="1" smtClean="0"/>
              <a:t>Gnathostomata</a:t>
            </a:r>
            <a:r>
              <a:rPr lang="ru-RU" dirty="0" smtClean="0"/>
              <a:t> (</a:t>
            </a:r>
            <a:r>
              <a:rPr lang="ru-RU" dirty="0" err="1" smtClean="0"/>
              <a:t>челюстноротые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Placodermi</a:t>
            </a:r>
            <a:r>
              <a:rPr lang="ru-RU" dirty="0" smtClean="0"/>
              <a:t> (</a:t>
            </a:r>
            <a:r>
              <a:rPr lang="ru-RU" dirty="0" err="1" smtClean="0"/>
              <a:t>плакодермы</a:t>
            </a:r>
            <a:r>
              <a:rPr lang="ru-RU" dirty="0" smtClean="0"/>
              <a:t>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Acanthodii</a:t>
            </a:r>
            <a:r>
              <a:rPr lang="ru-RU" dirty="0" smtClean="0"/>
              <a:t> (акантоды)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Chondrichthyes</a:t>
            </a:r>
            <a:r>
              <a:rPr lang="ru-RU" dirty="0" smtClean="0"/>
              <a:t> (хрящевые рыбы)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Osteichthyes</a:t>
            </a:r>
            <a:r>
              <a:rPr lang="ru-RU" dirty="0" smtClean="0"/>
              <a:t> (костные рыбы)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счелюст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2928958" cy="18106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0017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Архаичный класс позвоночных, почти полностью вымерших в наше время, за исключением 35 видов миног и миксин.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Микс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4195657" cy="18766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5000636"/>
            <a:ext cx="2508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Минога речная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5000636"/>
            <a:ext cx="389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Миксина</a:t>
            </a:r>
            <a:r>
              <a:rPr lang="ru-RU" sz="2400" b="1" dirty="0" smtClean="0"/>
              <a:t> обыкновенная</a:t>
            </a:r>
            <a:endParaRPr lang="ru-RU" sz="2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785794"/>
            <a:ext cx="7943848" cy="65321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Класс </a:t>
            </a:r>
            <a:r>
              <a:rPr kumimoji="0" lang="ru-RU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Agnatha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(бесчелюстные)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186766" cy="4926824"/>
          </a:xfrm>
        </p:spPr>
        <p:txBody>
          <a:bodyPr>
            <a:normAutofit/>
          </a:bodyPr>
          <a:lstStyle/>
          <a:p>
            <a:r>
              <a:rPr lang="ru-RU" dirty="0" smtClean="0"/>
              <a:t>Наиболее древние известные бесчелюстные животные, напоминающие рыб, известны из раннего ордовика (около 450—470 миллионов лет назад). </a:t>
            </a:r>
          </a:p>
          <a:p>
            <a:r>
              <a:rPr lang="ru-RU" dirty="0" smtClean="0"/>
              <a:t>В 1999 г.  были найдены окаменелости рыбообразного существа </a:t>
            </a:r>
            <a:r>
              <a:rPr lang="ru-RU" b="1" i="1" dirty="0" err="1" smtClean="0"/>
              <a:t>Haikouichthys</a:t>
            </a:r>
            <a:r>
              <a:rPr lang="ru-RU" dirty="0" smtClean="0"/>
              <a:t> (</a:t>
            </a:r>
            <a:r>
              <a:rPr lang="ru-RU" b="1" dirty="0" err="1" smtClean="0"/>
              <a:t>Хайкоуэлла</a:t>
            </a:r>
            <a:r>
              <a:rPr lang="ru-RU" dirty="0" smtClean="0"/>
              <a:t>) из группы бесчелюстных возрастом около 530 миллионов лет (</a:t>
            </a:r>
            <a:r>
              <a:rPr lang="ru-RU" b="1" dirty="0" smtClean="0"/>
              <a:t>ранний кембрий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le:Haikouella lanceola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967288" cy="2643206"/>
          </a:xfrm>
          <a:prstGeom prst="rect">
            <a:avLst/>
          </a:prstGeom>
          <a:noFill/>
        </p:spPr>
      </p:pic>
      <p:pic>
        <p:nvPicPr>
          <p:cNvPr id="73732" name="Picture 4" descr="File:Haikouell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86256"/>
            <a:ext cx="5334000" cy="1619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6000768"/>
            <a:ext cx="229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Реконструкция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642918"/>
            <a:ext cx="4408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/>
              <a:t>Haikouella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lanceolata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286256"/>
            <a:ext cx="152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Отпечаток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058152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У бесчелюстных нет костной ткани в скелете и в течение всей жизни сохраняется хорда.</a:t>
            </a:r>
          </a:p>
          <a:p>
            <a:pPr lvl="1"/>
            <a:r>
              <a:rPr lang="ru-RU" dirty="0" smtClean="0"/>
              <a:t>Хорда обрела </a:t>
            </a:r>
            <a:r>
              <a:rPr lang="ru-RU" dirty="0" err="1" smtClean="0"/>
              <a:t>бо́льшую</a:t>
            </a:r>
            <a:r>
              <a:rPr lang="ru-RU" dirty="0" smtClean="0"/>
              <a:t> твёрдость, чем у ланцетников, а также имеет зачатки позвонков.</a:t>
            </a:r>
          </a:p>
          <a:p>
            <a:r>
              <a:rPr lang="ru-RU" dirty="0" smtClean="0"/>
              <a:t>Парных плавников и настоящих челюстей нет. </a:t>
            </a:r>
          </a:p>
          <a:p>
            <a:r>
              <a:rPr lang="ru-RU" dirty="0" smtClean="0"/>
              <a:t>Рот овальный или круглый, снабжён всасывающими структурами и эпидермальными зубами </a:t>
            </a:r>
          </a:p>
          <a:p>
            <a:pPr lvl="1"/>
            <a:r>
              <a:rPr lang="ru-RU" dirty="0" err="1" smtClean="0"/>
              <a:t>Эпидермальные</a:t>
            </a:r>
            <a:r>
              <a:rPr lang="ru-RU" dirty="0" smtClean="0"/>
              <a:t> зубы представляют собой </a:t>
            </a:r>
            <a:r>
              <a:rPr lang="ru-RU" dirty="0" err="1" smtClean="0"/>
              <a:t>кератинизированные</a:t>
            </a:r>
            <a:r>
              <a:rPr lang="ru-RU" dirty="0" smtClean="0"/>
              <a:t>  (подобно ногтям и волосам) производные эпидермиса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Имеются </a:t>
            </a:r>
            <a:r>
              <a:rPr lang="ru-RU" dirty="0" err="1" smtClean="0"/>
              <a:t>мешковидные</a:t>
            </a:r>
            <a:r>
              <a:rPr lang="ru-RU" dirty="0" smtClean="0"/>
              <a:t>  жабры. </a:t>
            </a:r>
          </a:p>
          <a:p>
            <a:r>
              <a:rPr lang="ru-RU" dirty="0" smtClean="0"/>
              <a:t>Жаберный скелет расположен под кожей снаружи от жаберных артерий и нервов. </a:t>
            </a:r>
          </a:p>
          <a:p>
            <a:r>
              <a:rPr lang="ru-RU" dirty="0" smtClean="0"/>
              <a:t>Во внутреннем ухе два полукружных канала.</a:t>
            </a:r>
          </a:p>
          <a:p>
            <a:r>
              <a:rPr lang="ru-RU" dirty="0" smtClean="0"/>
              <a:t>Кожа голая, обильно выделяет слизь.</a:t>
            </a:r>
          </a:p>
          <a:p>
            <a:r>
              <a:rPr lang="ru-RU" dirty="0" smtClean="0"/>
              <a:t>Небольшой мозг, сравнимый по объёму с мозгом рыб, защищён </a:t>
            </a:r>
            <a:r>
              <a:rPr lang="ru-RU" dirty="0" err="1" smtClean="0"/>
              <a:t>кожно</a:t>
            </a:r>
            <a:r>
              <a:rPr lang="ru-RU" dirty="0" smtClean="0"/>
              <a:t>–хрящевой черепной коробкой.</a:t>
            </a:r>
          </a:p>
          <a:p>
            <a:r>
              <a:rPr lang="ru-RU" dirty="0" smtClean="0"/>
              <a:t>Органом обоняния являются семь отверстий, расположенных между обоими глазами.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нутреннее строение микс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553218" cy="4095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643578"/>
            <a:ext cx="466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Внутреннее строение </a:t>
            </a:r>
            <a:r>
              <a:rPr lang="ru-RU" sz="2400" b="1" dirty="0" err="1" smtClean="0"/>
              <a:t>миксин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ru-RU" dirty="0" smtClean="0"/>
              <a:t>Рассмотреть эволюцию водных позвоночных.</a:t>
            </a:r>
          </a:p>
          <a:p>
            <a:r>
              <a:rPr lang="ru-RU" dirty="0" smtClean="0"/>
              <a:t>Познакомиться с направлением формирования основных черт позвоночных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Файл:Flussneunauge.jpg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214282" y="928670"/>
            <a:ext cx="5238750" cy="2357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000372"/>
            <a:ext cx="293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Речная минога</a:t>
            </a:r>
            <a:endParaRPr lang="ru-RU" sz="3200" dirty="0"/>
          </a:p>
        </p:txBody>
      </p:sp>
      <p:pic>
        <p:nvPicPr>
          <p:cNvPr id="51204" name="Picture 4" descr="Файл:Lamprey mou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4154227" cy="27417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5857892"/>
            <a:ext cx="2339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Рот миноги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4643470" cy="1143000"/>
          </a:xfrm>
        </p:spPr>
        <p:txBody>
          <a:bodyPr/>
          <a:lstStyle/>
          <a:p>
            <a:r>
              <a:rPr lang="ru-RU" dirty="0" smtClean="0"/>
              <a:t>Миноги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Существует около 40 видов, в умеренных водах Северного и Южного полушарий и в бассейне Северного Ледовитого океана.</a:t>
            </a:r>
          </a:p>
          <a:p>
            <a:r>
              <a:rPr lang="ru-RU" dirty="0" smtClean="0"/>
              <a:t>Все миноги размножаются в пресной воде. </a:t>
            </a:r>
          </a:p>
          <a:p>
            <a:r>
              <a:rPr lang="ru-RU" dirty="0" smtClean="0"/>
              <a:t>Многие виды — наружные паразиты крупных рыб (в том числе лососей).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Файл:Sea Lamprey 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429420" cy="42434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42926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Минога, присосавшаяся к речной рыбе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dirty="0" smtClean="0"/>
              <a:t>Имеют змеевидно удлинённое, голое тело, достигающее 40 см длины.</a:t>
            </a:r>
          </a:p>
          <a:p>
            <a:r>
              <a:rPr lang="ru-RU" dirty="0" smtClean="0"/>
              <a:t>В теле различают 3 отдела: голову, туловище и хвост, причём эти отделы переходят друг в друга постепенно.</a:t>
            </a:r>
          </a:p>
          <a:p>
            <a:r>
              <a:rPr lang="ru-RU" dirty="0" smtClean="0"/>
              <a:t>Парные конечности отсутствуют.</a:t>
            </a:r>
          </a:p>
          <a:p>
            <a:r>
              <a:rPr lang="ru-RU" dirty="0" smtClean="0"/>
              <a:t>На спинной стороне хорошо заметны 2 кожистых непарных плавника, последний из которых переходит непосредственно в хвостовой плавник. </a:t>
            </a:r>
          </a:p>
          <a:p>
            <a:r>
              <a:rPr lang="ru-RU" dirty="0" smtClean="0"/>
              <a:t>Голова небольшая, ротовое отверстие находится на дне </a:t>
            </a:r>
            <a:r>
              <a:rPr lang="ru-RU" dirty="0" err="1" smtClean="0"/>
              <a:t>присасывательной</a:t>
            </a:r>
            <a:r>
              <a:rPr lang="ru-RU" dirty="0" smtClean="0"/>
              <a:t> воронки, окаймлённой кожными лепестками.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ru-RU" dirty="0" smtClean="0"/>
              <a:t>Жаберный скелет имеет вид ажурной решетки или корзинки, не расчлененной на отделенные друг от друга жаберные дуги.</a:t>
            </a:r>
          </a:p>
          <a:p>
            <a:r>
              <a:rPr lang="ru-RU" dirty="0" smtClean="0"/>
              <a:t>Орган обоняния непарный.</a:t>
            </a:r>
          </a:p>
          <a:p>
            <a:pPr lvl="1"/>
            <a:r>
              <a:rPr lang="ru-RU" dirty="0" smtClean="0"/>
              <a:t>Он открывается на переднем конце одной ноздрей, ведущей в </a:t>
            </a:r>
            <a:r>
              <a:rPr lang="ru-RU" b="1" dirty="0" smtClean="0"/>
              <a:t>обонятельный мешок, от дна которого отходит своеобразный гипофизарный вырост</a:t>
            </a:r>
            <a:r>
              <a:rPr lang="ru-RU" dirty="0" smtClean="0"/>
              <a:t>, расположенный между передней частью мозга и нёбом.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9291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Схема висцерального скелета миноги: </a:t>
            </a:r>
          </a:p>
          <a:p>
            <a:r>
              <a:rPr lang="ru-RU" dirty="0" smtClean="0"/>
              <a:t>1 — наружное отверстие жаберного мешка; 2 — жаберная решётка; </a:t>
            </a:r>
          </a:p>
          <a:p>
            <a:r>
              <a:rPr lang="ru-RU" dirty="0" smtClean="0"/>
              <a:t>3 — подглазничная дуга;  4 — боковые хрящи ротовой присоски;</a:t>
            </a:r>
          </a:p>
          <a:p>
            <a:r>
              <a:rPr lang="ru-RU" dirty="0" smtClean="0"/>
              <a:t>5 — черепная коробка; 6 — хорда;  7 — блуждающий нерв.</a:t>
            </a:r>
            <a:endParaRPr lang="ru-RU" dirty="0"/>
          </a:p>
        </p:txBody>
      </p:sp>
      <p:pic>
        <p:nvPicPr>
          <p:cNvPr id="87042" name="Picture 2" descr="http://www.modernlib.ru/books/bse/bolshaya_sovetskaya_enciklopediya_vi_2/i009-001-226393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456" y="928670"/>
            <a:ext cx="6979572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6357958"/>
            <a:ext cx="232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http://bse.sci-lib.com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Жаберные</a:t>
            </a:r>
            <a:r>
              <a:rPr lang="ru-RU" dirty="0" smtClean="0"/>
              <a:t> или </a:t>
            </a:r>
            <a:r>
              <a:rPr lang="ru-RU" i="1" dirty="0" smtClean="0"/>
              <a:t>висцеральные</a:t>
            </a:r>
            <a:r>
              <a:rPr lang="ru-RU" dirty="0" smtClean="0"/>
              <a:t> </a:t>
            </a:r>
            <a:r>
              <a:rPr lang="ru-RU" b="1" dirty="0" smtClean="0"/>
              <a:t>дуги</a:t>
            </a:r>
            <a:r>
              <a:rPr lang="ru-RU" dirty="0" smtClean="0"/>
              <a:t>  — парные дугообразные хрящевые пластинки жаберного скелета низших позвоночных и зародышей высших позвоночных, часть висцерального скелета позвоночных.</a:t>
            </a:r>
          </a:p>
          <a:p>
            <a:r>
              <a:rPr lang="ru-RU" dirty="0" smtClean="0"/>
              <a:t>Развиваются в стенке глотки между глоточными карманами.</a:t>
            </a:r>
          </a:p>
          <a:p>
            <a:r>
              <a:rPr lang="ru-RU" dirty="0" smtClean="0"/>
              <a:t>Жаберные дуги расположены между жаберными щелями, через которые вода поступает к жабрам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ru-RU" b="1" dirty="0" smtClean="0"/>
              <a:t>Пищеварительная система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предротовой</a:t>
            </a:r>
            <a:r>
              <a:rPr lang="ru-RU" dirty="0" smtClean="0"/>
              <a:t> воронке имеются роговые зубы.</a:t>
            </a:r>
          </a:p>
          <a:p>
            <a:r>
              <a:rPr lang="ru-RU" dirty="0" smtClean="0"/>
              <a:t>Мощный язык имеет крупный зуб, называемый тёркой. На дне воронки находится рот, который ведет в глотку.</a:t>
            </a:r>
          </a:p>
          <a:p>
            <a:r>
              <a:rPr lang="ru-RU" dirty="0" smtClean="0"/>
              <a:t>Желудок не развит. Пищевод переходит в кишку, от которой он отделен клапаном. </a:t>
            </a:r>
          </a:p>
          <a:p>
            <a:r>
              <a:rPr lang="ru-RU" dirty="0" smtClean="0"/>
              <a:t>Кишка не делится на отделы, но внутри имеет </a:t>
            </a:r>
            <a:r>
              <a:rPr lang="ru-RU" b="1" dirty="0" smtClean="0"/>
              <a:t>спиральный клапан – складку, увеличивающую поверхность всасывания.</a:t>
            </a:r>
          </a:p>
          <a:p>
            <a:pPr lvl="1"/>
            <a:r>
              <a:rPr lang="ru-RU" dirty="0" smtClean="0"/>
              <a:t>Круглоротые выделяют пищеварительные соки в тело жертвы (внекишечное пищеварение), а затем всасывают уже частично переваренную пищу. </a:t>
            </a:r>
          </a:p>
          <a:p>
            <a:r>
              <a:rPr lang="ru-RU" dirty="0" smtClean="0"/>
              <a:t>Имеется печень и зачаточная поджелудочная железа.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04088"/>
            <a:ext cx="7901014" cy="7960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Дыхательная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115328" cy="47839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Дыхательная система представлена внутренними жабрами.</a:t>
            </a:r>
          </a:p>
          <a:p>
            <a:r>
              <a:rPr lang="ru-RU" dirty="0" smtClean="0"/>
              <a:t> Жаберные проходы имеют форму сферических мешков, соединенных узкими отверстиями с глоткой с одной стороны и с внешней средой – с другой. </a:t>
            </a:r>
          </a:p>
          <a:p>
            <a:r>
              <a:rPr lang="ru-RU" dirty="0" smtClean="0"/>
              <a:t>Жаберный скелет образует латеральнее мешков цельную решетку.</a:t>
            </a:r>
          </a:p>
          <a:p>
            <a:r>
              <a:rPr lang="ru-RU" dirty="0" smtClean="0"/>
              <a:t>Мускулатура может сжимать мешки, и они действуют по принципу насоса. Вода выталкивается наружу через наружные отверстия мешков и через них же может всасываться, что позволяет животному продолжать дышать даже тогда, когда в процессе питания блокируется передний вход для воды в глотку. </a:t>
            </a:r>
          </a:p>
          <a:p>
            <a:r>
              <a:rPr lang="ru-RU" dirty="0" smtClean="0"/>
              <a:t> У миног жабры способны извлекать лишнюю соль из крови и выделять ее в воду, протекающую через жаберные мешки.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914400"/>
          </a:xfrm>
        </p:spPr>
        <p:txBody>
          <a:bodyPr>
            <a:normAutofit/>
          </a:bodyPr>
          <a:lstStyle/>
          <a:p>
            <a:r>
              <a:rPr lang="ru-RU" b="1" dirty="0" smtClean="0"/>
              <a:t>Кровеносная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186766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Кровеносная система устроена сходно с ланцетником, но имеется двухкамерное сердце в околосердечной сумке. </a:t>
            </a:r>
          </a:p>
          <a:p>
            <a:r>
              <a:rPr lang="ru-RU" dirty="0" smtClean="0"/>
              <a:t>Сердце располагается в начале брюшной аорты.</a:t>
            </a:r>
          </a:p>
          <a:p>
            <a:r>
              <a:rPr lang="ru-RU" dirty="0" smtClean="0"/>
              <a:t> К предсердию примыкает венозный синус, в который впадают вены.</a:t>
            </a:r>
          </a:p>
          <a:p>
            <a:r>
              <a:rPr lang="ru-RU" dirty="0" smtClean="0"/>
              <a:t> От брюшной аорты идут приносящие жаберные артерии. Выносящие жаберные артерии впадают в корень аорты, от которого берут начало сонные артерии, несущие артериальную кровь к мозгу. </a:t>
            </a:r>
          </a:p>
          <a:p>
            <a:r>
              <a:rPr lang="ru-RU" dirty="0" smtClean="0"/>
              <a:t>Назад корни аорты продолжаются в спинную аорту, расположенную под хордой.</a:t>
            </a:r>
          </a:p>
          <a:p>
            <a:r>
              <a:rPr lang="ru-RU" dirty="0" smtClean="0"/>
              <a:t> От головы венозная кровь собирается в парные передние кардинальные вены, которые впадают в венозный синус. </a:t>
            </a:r>
          </a:p>
          <a:p>
            <a:r>
              <a:rPr lang="ru-RU" dirty="0" smtClean="0"/>
              <a:t>От туловища кровь собирается в задние кардинальные вены, подающие кровь также в венозный синус. </a:t>
            </a:r>
          </a:p>
          <a:p>
            <a:r>
              <a:rPr lang="ru-RU" dirty="0" smtClean="0"/>
              <a:t>От кишечника кровь собирается в </a:t>
            </a:r>
            <a:r>
              <a:rPr lang="ru-RU" dirty="0" err="1" smtClean="0"/>
              <a:t>подкишечную</a:t>
            </a:r>
            <a:r>
              <a:rPr lang="ru-RU" dirty="0" smtClean="0"/>
              <a:t> вену, которая в печени образует воротную систему. </a:t>
            </a:r>
          </a:p>
          <a:p>
            <a:r>
              <a:rPr lang="ru-RU" dirty="0" smtClean="0"/>
              <a:t>Из печени кровь по печеночной вене поступает в венозный синус.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Основные черты строения позвоночных.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Класс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Бесчелюстные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Надкласс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Рыбы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vertebrates.iatp.by/book/agnatha/images/2_5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2071702" cy="55586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6000768"/>
            <a:ext cx="268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http://vertebrates.iatp.by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571612"/>
            <a:ext cx="60007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sz="2000" dirty="0" smtClean="0"/>
              <a:t>- венозная пазуха; 2 - предсердие; </a:t>
            </a:r>
          </a:p>
          <a:p>
            <a:r>
              <a:rPr lang="ru-RU" sz="2000" dirty="0" smtClean="0"/>
              <a:t>3 - желудочек; 4 - луковица аорты; </a:t>
            </a:r>
          </a:p>
          <a:p>
            <a:r>
              <a:rPr lang="ru-RU" sz="2000" dirty="0" smtClean="0"/>
              <a:t>5 - брюшная аорта; 6 - приносящие жаберные артерии; 7 - выносящие жаберные артерии; </a:t>
            </a:r>
          </a:p>
          <a:p>
            <a:r>
              <a:rPr lang="ru-RU" sz="2000" dirty="0" smtClean="0"/>
              <a:t>8 - спинная аорта; </a:t>
            </a:r>
          </a:p>
          <a:p>
            <a:r>
              <a:rPr lang="ru-RU" sz="2000" dirty="0" smtClean="0"/>
              <a:t>9 - сонные артерии; 10 - хвостовая вена; </a:t>
            </a:r>
          </a:p>
          <a:p>
            <a:r>
              <a:rPr lang="ru-RU" sz="2000" dirty="0" smtClean="0"/>
              <a:t>11 - задние кардинальные вены; </a:t>
            </a:r>
          </a:p>
          <a:p>
            <a:r>
              <a:rPr lang="ru-RU" sz="2000" dirty="0" smtClean="0"/>
              <a:t>12 - передние кардинальные вены; </a:t>
            </a:r>
          </a:p>
          <a:p>
            <a:r>
              <a:rPr lang="ru-RU" sz="2000" dirty="0" smtClean="0"/>
              <a:t>13 - нижняя яремная вена; </a:t>
            </a:r>
          </a:p>
          <a:p>
            <a:r>
              <a:rPr lang="ru-RU" sz="2000" dirty="0" smtClean="0"/>
              <a:t>14 - </a:t>
            </a:r>
            <a:r>
              <a:rPr lang="ru-RU" sz="2000" dirty="0" err="1" smtClean="0"/>
              <a:t>подкишечная</a:t>
            </a:r>
            <a:r>
              <a:rPr lang="ru-RU" sz="2000" dirty="0" smtClean="0"/>
              <a:t> вена; </a:t>
            </a:r>
          </a:p>
          <a:p>
            <a:r>
              <a:rPr lang="ru-RU" sz="2000" dirty="0" smtClean="0"/>
              <a:t>15 - воротная вена печени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85728"/>
            <a:ext cx="807246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Схема кровеносной системы невской миноги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(вид с брюшной стороны; по Гуртовому)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358246" cy="54268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Выделительная система</a:t>
            </a:r>
          </a:p>
          <a:p>
            <a:r>
              <a:rPr lang="ru-RU" dirty="0" smtClean="0"/>
              <a:t>Выделительная система представлена </a:t>
            </a:r>
            <a:r>
              <a:rPr lang="ru-RU" dirty="0" err="1" smtClean="0"/>
              <a:t>певичными</a:t>
            </a:r>
            <a:r>
              <a:rPr lang="ru-RU" dirty="0" smtClean="0"/>
              <a:t>  почками (</a:t>
            </a:r>
            <a:r>
              <a:rPr lang="ru-RU" dirty="0" err="1" smtClean="0"/>
              <a:t>мезонефрос</a:t>
            </a:r>
            <a:r>
              <a:rPr lang="ru-RU" dirty="0" smtClean="0"/>
              <a:t>), спереди сохраняются рудименты </a:t>
            </a:r>
            <a:r>
              <a:rPr lang="ru-RU" dirty="0" err="1" smtClean="0"/>
              <a:t>пронефроса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Мочеточники — </a:t>
            </a:r>
            <a:r>
              <a:rPr lang="ru-RU" dirty="0" err="1" smtClean="0"/>
              <a:t>вольфовы</a:t>
            </a:r>
            <a:r>
              <a:rPr lang="ru-RU" dirty="0" smtClean="0"/>
              <a:t> каналы, впадающие в мочеполовой синус.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Половая система</a:t>
            </a:r>
          </a:p>
          <a:p>
            <a:r>
              <a:rPr lang="ru-RU" dirty="0" smtClean="0"/>
              <a:t>Половая система представлена непарными половыми железами.</a:t>
            </a:r>
          </a:p>
          <a:p>
            <a:r>
              <a:rPr lang="ru-RU" dirty="0" smtClean="0"/>
              <a:t> Половых протоков нет. </a:t>
            </a:r>
          </a:p>
          <a:p>
            <a:r>
              <a:rPr lang="ru-RU" dirty="0" smtClean="0"/>
              <a:t>Гонады разрываются и половые продукты попадают в мочеполовой синус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Пронефрос</a:t>
            </a:r>
            <a:r>
              <a:rPr lang="ru-RU" dirty="0" smtClean="0"/>
              <a:t> (</a:t>
            </a:r>
            <a:r>
              <a:rPr lang="ru-RU" i="1" dirty="0" smtClean="0"/>
              <a:t>головная почка</a:t>
            </a:r>
            <a:r>
              <a:rPr lang="ru-RU" dirty="0" smtClean="0"/>
              <a:t>, </a:t>
            </a:r>
            <a:r>
              <a:rPr lang="ru-RU" i="1" dirty="0" err="1" smtClean="0"/>
              <a:t>предпочка</a:t>
            </a:r>
            <a:r>
              <a:rPr lang="ru-RU" dirty="0" smtClean="0"/>
              <a:t>) — парный орган выделения у зародышей низших позвоночных. </a:t>
            </a:r>
            <a:r>
              <a:rPr lang="ru-RU" dirty="0" err="1" smtClean="0"/>
              <a:t>Увысших</a:t>
            </a:r>
            <a:r>
              <a:rPr lang="ru-RU" dirty="0" smtClean="0"/>
              <a:t> позвоночных (в том числе у человека) </a:t>
            </a:r>
            <a:r>
              <a:rPr lang="ru-RU" dirty="0" err="1" smtClean="0"/>
              <a:t>пронефрос</a:t>
            </a:r>
            <a:r>
              <a:rPr lang="ru-RU" dirty="0" smtClean="0"/>
              <a:t> закладывается, но не функционирует.</a:t>
            </a:r>
          </a:p>
          <a:p>
            <a:r>
              <a:rPr lang="ru-RU" dirty="0" smtClean="0"/>
              <a:t>Выделительные канальцы </a:t>
            </a:r>
            <a:r>
              <a:rPr lang="ru-RU" dirty="0" err="1" smtClean="0"/>
              <a:t>пронефроса</a:t>
            </a:r>
            <a:r>
              <a:rPr lang="ru-RU" dirty="0" smtClean="0"/>
              <a:t> обычно имеют единый фильтрующий аппарат — сосудистый клубочек, расположенный вблизи воронок (</a:t>
            </a:r>
            <a:r>
              <a:rPr lang="ru-RU" dirty="0" err="1" smtClean="0"/>
              <a:t>нефростомов</a:t>
            </a:r>
            <a:r>
              <a:rPr lang="ru-RU" dirty="0" smtClean="0"/>
              <a:t>), которыми канальцы открываются в целом. </a:t>
            </a:r>
          </a:p>
          <a:p>
            <a:r>
              <a:rPr lang="ru-RU" dirty="0" smtClean="0"/>
              <a:t>Другие концы канальцев, сливаясь, образуют зачаток </a:t>
            </a:r>
            <a:r>
              <a:rPr lang="ru-RU" dirty="0" err="1" smtClean="0"/>
              <a:t>пронефрического</a:t>
            </a:r>
            <a:r>
              <a:rPr lang="ru-RU" dirty="0" smtClean="0"/>
              <a:t> канала, который растёт назад и впадает в клоаку. </a:t>
            </a:r>
          </a:p>
          <a:p>
            <a:r>
              <a:rPr lang="ru-RU" dirty="0" smtClean="0"/>
              <a:t>В процессе развития </a:t>
            </a:r>
            <a:r>
              <a:rPr lang="ru-RU" dirty="0" err="1" smtClean="0"/>
              <a:t>пронефрос</a:t>
            </a:r>
            <a:r>
              <a:rPr lang="ru-RU" dirty="0" smtClean="0"/>
              <a:t> сменяется первичной (туловищной ) почкой — </a:t>
            </a:r>
            <a:r>
              <a:rPr lang="ru-RU" dirty="0" err="1" smtClean="0"/>
              <a:t>мезонефросом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meduniver.com/Medical/Akusherstvo/Img/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89" y="1071546"/>
            <a:ext cx="8502567" cy="464347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Мезонефрос</a:t>
            </a:r>
            <a:r>
              <a:rPr lang="ru-RU" b="1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cостоит</a:t>
            </a:r>
            <a:r>
              <a:rPr lang="ru-RU" dirty="0" smtClean="0"/>
              <a:t> из многочисленных извитых канальцев;</a:t>
            </a:r>
          </a:p>
          <a:p>
            <a:pPr lvl="1"/>
            <a:r>
              <a:rPr lang="ru-RU" dirty="0" smtClean="0"/>
              <a:t>один конец каждого канальца имеет вырост — мальпигиево тельце, другим концом открывается в </a:t>
            </a:r>
            <a:r>
              <a:rPr lang="ru-RU" dirty="0" err="1" smtClean="0"/>
              <a:t>вольфов</a:t>
            </a:r>
            <a:r>
              <a:rPr lang="ru-RU" dirty="0" smtClean="0"/>
              <a:t> канал. </a:t>
            </a:r>
          </a:p>
          <a:p>
            <a:r>
              <a:rPr lang="ru-RU" dirty="0" smtClean="0"/>
              <a:t>У круглоротых, рыб и земноводных </a:t>
            </a:r>
            <a:r>
              <a:rPr lang="ru-RU" dirty="0" err="1" smtClean="0"/>
              <a:t>мезонефрос</a:t>
            </a:r>
            <a:r>
              <a:rPr lang="ru-RU" dirty="0" smtClean="0"/>
              <a:t> функционирует в течение всей жизни, у высших позвоночных (в том числе у человека) — только на ранних стадиях эмбрионального развития, сменяясь далее </a:t>
            </a:r>
            <a:r>
              <a:rPr lang="ru-RU" dirty="0" err="1" smtClean="0"/>
              <a:t>метанефросом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самцов высших позвоночных большая часть </a:t>
            </a:r>
            <a:r>
              <a:rPr lang="ru-RU" dirty="0" err="1" smtClean="0"/>
              <a:t>мезонефроса</a:t>
            </a:r>
            <a:r>
              <a:rPr lang="ru-RU" dirty="0" smtClean="0"/>
              <a:t> развивается в придаток семенника и вместе с </a:t>
            </a:r>
            <a:r>
              <a:rPr lang="ru-RU" dirty="0" err="1" smtClean="0"/>
              <a:t>вольфовым</a:t>
            </a:r>
            <a:r>
              <a:rPr lang="ru-RU" dirty="0" smtClean="0"/>
              <a:t> каналом образует семявыносящий канал; у самок </a:t>
            </a:r>
            <a:r>
              <a:rPr lang="ru-RU" dirty="0" err="1" smtClean="0"/>
              <a:t>мезонефрос</a:t>
            </a:r>
            <a:r>
              <a:rPr lang="ru-RU" dirty="0" smtClean="0"/>
              <a:t> редуцируется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Центральная нервная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329642" cy="4283882"/>
          </a:xfrm>
        </p:spPr>
        <p:txBody>
          <a:bodyPr>
            <a:normAutofit/>
          </a:bodyPr>
          <a:lstStyle/>
          <a:p>
            <a:r>
              <a:rPr lang="ru-RU" dirty="0" smtClean="0"/>
              <a:t>Центральная нервная система миног отчетливо </a:t>
            </a:r>
            <a:r>
              <a:rPr lang="ru-RU" b="1" dirty="0" smtClean="0"/>
              <a:t>разделяется на головной и спинной мозг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Головной мозг образуется вместо мозгового пузыря </a:t>
            </a:r>
            <a:r>
              <a:rPr lang="ru-RU" dirty="0" smtClean="0"/>
              <a:t>и окружён пленкой из соединительной ткани. </a:t>
            </a:r>
          </a:p>
          <a:p>
            <a:r>
              <a:rPr lang="ru-RU" dirty="0" smtClean="0"/>
              <a:t>Он защищен от механических воздействий со стороны глотки черепом, который вмещает в себе головной мозг подобно ложке.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ru-RU" dirty="0" smtClean="0"/>
              <a:t>Головной мозг имеет отделы, характерные для всех позвоночных животных: передний мозг, промежуточный мозг, средний мозг, мозжечок, и продолговатый мозг. </a:t>
            </a:r>
          </a:p>
          <a:p>
            <a:r>
              <a:rPr lang="ru-RU" b="1" dirty="0" smtClean="0"/>
              <a:t>Примитивной чертой строения головного мозга миноги является то, что все отделы лежат в одной плоскости и не налегают друг на друга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Головной мозг микс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2430604" cy="48036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1071546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Головной мозг </a:t>
            </a:r>
            <a:r>
              <a:rPr lang="ru-RU" sz="2400" dirty="0" err="1" smtClean="0"/>
              <a:t>миксины</a:t>
            </a:r>
            <a:r>
              <a:rPr lang="ru-RU" sz="2400" dirty="0" smtClean="0"/>
              <a:t>: </a:t>
            </a:r>
          </a:p>
          <a:p>
            <a:endParaRPr lang="ru-RU" sz="2400" dirty="0" smtClean="0"/>
          </a:p>
          <a:p>
            <a:r>
              <a:rPr lang="ru-RU" sz="2400" dirty="0" smtClean="0"/>
              <a:t>1 - обонятельный нерв; </a:t>
            </a:r>
          </a:p>
          <a:p>
            <a:r>
              <a:rPr lang="ru-RU" sz="2400" dirty="0" smtClean="0"/>
              <a:t>2 - передний мозг;</a:t>
            </a:r>
          </a:p>
          <a:p>
            <a:r>
              <a:rPr lang="ru-RU" sz="2400" dirty="0" smtClean="0"/>
              <a:t> 3 - средний мозг: </a:t>
            </a:r>
          </a:p>
          <a:p>
            <a:r>
              <a:rPr lang="ru-RU" sz="2400" dirty="0" smtClean="0"/>
              <a:t>4 -5- продолговатый мозг; </a:t>
            </a:r>
          </a:p>
          <a:p>
            <a:r>
              <a:rPr lang="ru-RU" sz="2400" dirty="0" smtClean="0"/>
              <a:t>6 - спинной мозг; </a:t>
            </a:r>
          </a:p>
          <a:p>
            <a:r>
              <a:rPr lang="ru-RU" dirty="0" smtClean="0"/>
              <a:t>римскими цифрами обозначены головные нервы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3" name="Рисунок 2" descr="Подтип Позвоночные, черепные (Vertebrata), центральная нервная система, нервные клетки позвоночных, передний мозг, серое веществ"/>
          <p:cNvPicPr/>
          <p:nvPr/>
        </p:nvPicPr>
        <p:blipFill rotWithShape="1">
          <a:blip r:embed="rId2"/>
          <a:srcRect b="21954"/>
          <a:stretch/>
        </p:blipFill>
        <p:spPr bwMode="auto">
          <a:xfrm>
            <a:off x="107504" y="116632"/>
            <a:ext cx="3810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7944" y="1556792"/>
            <a:ext cx="4902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передний мозг, 2 – обонятельные доли, </a:t>
            </a:r>
          </a:p>
          <a:p>
            <a:r>
              <a:rPr lang="ru-RU" dirty="0" smtClean="0"/>
              <a:t>3 – обонятельный нерв, 4 – промежуточный мозг, 5, 6 – правый и левый </a:t>
            </a:r>
            <a:r>
              <a:rPr lang="ru-RU" dirty="0" err="1" smtClean="0"/>
              <a:t>габенулярные</a:t>
            </a:r>
            <a:r>
              <a:rPr lang="ru-RU" dirty="0" smtClean="0"/>
              <a:t> ганглии, 7 – </a:t>
            </a:r>
            <a:r>
              <a:rPr lang="ru-RU" dirty="0" err="1" smtClean="0"/>
              <a:t>пинеальный</a:t>
            </a:r>
            <a:r>
              <a:rPr lang="ru-RU" dirty="0" smtClean="0"/>
              <a:t> орган (эпифиз), прикрывающий </a:t>
            </a:r>
            <a:r>
              <a:rPr lang="ru-RU" dirty="0" err="1" smtClean="0"/>
              <a:t>паиетальный</a:t>
            </a:r>
            <a:r>
              <a:rPr lang="ru-RU" dirty="0" smtClean="0"/>
              <a:t> орган, 8 – зрительный нерв, 9 – воронка, 10 – зрительные доли, 11 – отверстие в крыше среднего мозга, 12 – дно среднего мозга, 13 – глазодвигательный нерв, 14 – тройничный нерв, 15 – лицевой нерв, 16 – слуховой нерв, 17 – продолговатый мозг, 18 – ромбовидная ямка, 19 – зачаточный мозжечок.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356" y="570859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Мозг миноги</a:t>
            </a:r>
          </a:p>
          <a:p>
            <a:r>
              <a:rPr lang="ru-RU" dirty="0"/>
              <a:t>А – сверху, Б – снизу.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0697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Передний мозг</a:t>
            </a:r>
            <a:r>
              <a:rPr lang="ru-RU" dirty="0" smtClean="0"/>
              <a:t> относительно других отделов очень невелик.</a:t>
            </a:r>
          </a:p>
          <a:p>
            <a:pPr lvl="1"/>
            <a:r>
              <a:rPr lang="ru-RU" dirty="0" smtClean="0"/>
              <a:t>Хорошо заметны обонятельные доли - выпячивания его передней части. </a:t>
            </a:r>
          </a:p>
          <a:p>
            <a:pPr lvl="1"/>
            <a:r>
              <a:rPr lang="ru-RU" dirty="0" smtClean="0"/>
              <a:t>Полость внутри него двураздельная, что свидетельствует о формировании боковых желудочков.</a:t>
            </a:r>
          </a:p>
          <a:p>
            <a:pPr lvl="1"/>
            <a:r>
              <a:rPr lang="ru-RU" dirty="0" smtClean="0"/>
              <a:t>Крыша переднего мозга эпителиальная.</a:t>
            </a:r>
          </a:p>
          <a:p>
            <a:r>
              <a:rPr lang="ru-RU" b="1" dirty="0" smtClean="0"/>
              <a:t>Промежуточный мозг</a:t>
            </a:r>
            <a:r>
              <a:rPr lang="ru-RU" dirty="0" smtClean="0"/>
              <a:t> хорошо выражен. </a:t>
            </a:r>
          </a:p>
          <a:p>
            <a:pPr lvl="1"/>
            <a:r>
              <a:rPr lang="ru-RU" dirty="0" smtClean="0"/>
              <a:t>Сверху его находятся два органа - теменной (имеет пигментные и светочувствительные клетки) и эпифиз.</a:t>
            </a:r>
          </a:p>
          <a:p>
            <a:pPr lvl="1"/>
            <a:r>
              <a:rPr lang="ru-RU" dirty="0" smtClean="0"/>
              <a:t>На нижней стороне промежуточного мозга находится гипофиз.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8491566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Классификация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8577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Тип Хордовые, </a:t>
            </a:r>
            <a:r>
              <a:rPr lang="ru-RU" b="1" dirty="0" err="1" smtClean="0"/>
              <a:t>Chordata</a:t>
            </a:r>
            <a:endParaRPr lang="ru-RU" sz="2400" dirty="0" smtClean="0"/>
          </a:p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Tunicata</a:t>
            </a:r>
            <a:r>
              <a:rPr lang="ru-RU" dirty="0" smtClean="0"/>
              <a:t> или </a:t>
            </a:r>
            <a:r>
              <a:rPr lang="ru-RU" b="1" dirty="0" err="1" smtClean="0"/>
              <a:t>Urochordata</a:t>
            </a:r>
            <a:r>
              <a:rPr lang="ru-RU" dirty="0" smtClean="0"/>
              <a:t> (оболочники, или туникаты, или </a:t>
            </a:r>
            <a:r>
              <a:rPr lang="ru-RU" dirty="0" err="1" smtClean="0"/>
              <a:t>урохордаты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Ascidiacea</a:t>
            </a:r>
            <a:r>
              <a:rPr lang="ru-RU" dirty="0" smtClean="0"/>
              <a:t> (асцидии)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smtClean="0"/>
              <a:t>Thaliacea</a:t>
            </a:r>
            <a:r>
              <a:rPr lang="ru-RU" dirty="0" smtClean="0"/>
              <a:t> (сальпы, огнетелки и бочёночники)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Appendicularia</a:t>
            </a:r>
            <a:r>
              <a:rPr lang="ru-RU" dirty="0" smtClean="0"/>
              <a:t> (аппендикулярии)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smtClean="0"/>
              <a:t>Sorberacea</a:t>
            </a:r>
            <a:endParaRPr lang="ru-RU" sz="1200" dirty="0" smtClean="0"/>
          </a:p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Cephalochordata</a:t>
            </a:r>
            <a:r>
              <a:rPr lang="ru-RU" dirty="0" smtClean="0"/>
              <a:t> или </a:t>
            </a:r>
            <a:r>
              <a:rPr lang="ru-RU" b="1" dirty="0" err="1" smtClean="0"/>
              <a:t>Acraniata</a:t>
            </a:r>
            <a:r>
              <a:rPr lang="ru-RU" dirty="0" smtClean="0"/>
              <a:t> (головохордовые </a:t>
            </a:r>
            <a:r>
              <a:rPr lang="ru-RU" i="1" dirty="0" err="1" smtClean="0"/>
              <a:t>или</a:t>
            </a:r>
            <a:r>
              <a:rPr lang="ru-RU" dirty="0" smtClean="0"/>
              <a:t> </a:t>
            </a:r>
            <a:r>
              <a:rPr lang="ru-RU" dirty="0" err="1" smtClean="0"/>
              <a:t>цефалохордовые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Leptocardii</a:t>
            </a:r>
            <a:r>
              <a:rPr lang="ru-RU" dirty="0" smtClean="0"/>
              <a:t> (ланцетники)</a:t>
            </a:r>
            <a:endParaRPr lang="ru-RU" sz="800" dirty="0" smtClean="0"/>
          </a:p>
          <a:p>
            <a:pPr lvl="0"/>
            <a:r>
              <a:rPr lang="ru-RU" dirty="0" smtClean="0"/>
              <a:t>Подтип </a:t>
            </a:r>
            <a:r>
              <a:rPr lang="ru-RU" b="1" dirty="0" err="1" smtClean="0"/>
              <a:t>Vertebrata</a:t>
            </a:r>
            <a:r>
              <a:rPr lang="ru-RU" dirty="0" smtClean="0"/>
              <a:t> или </a:t>
            </a:r>
            <a:r>
              <a:rPr lang="ru-RU" b="1" dirty="0" err="1" smtClean="0"/>
              <a:t>Craniata</a:t>
            </a:r>
            <a:r>
              <a:rPr lang="ru-RU" dirty="0" smtClean="0"/>
              <a:t> (позвоночные)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Agnatha</a:t>
            </a:r>
            <a:r>
              <a:rPr lang="ru-RU" dirty="0" smtClean="0"/>
              <a:t> (бесчелюстные) </a:t>
            </a:r>
          </a:p>
          <a:p>
            <a:pPr lvl="1"/>
            <a:r>
              <a:rPr lang="ru-RU" dirty="0" err="1" smtClean="0"/>
              <a:t>Инфратип</a:t>
            </a:r>
            <a:r>
              <a:rPr lang="ru-RU" dirty="0" smtClean="0"/>
              <a:t> </a:t>
            </a:r>
            <a:r>
              <a:rPr lang="ru-RU" b="1" dirty="0" err="1" smtClean="0"/>
              <a:t>Gnathostomata</a:t>
            </a:r>
            <a:r>
              <a:rPr lang="ru-RU" dirty="0" smtClean="0"/>
              <a:t> (челюстноротые)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Placodermi</a:t>
            </a:r>
            <a:r>
              <a:rPr lang="ru-RU" dirty="0" smtClean="0"/>
              <a:t> (плакодермы)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Acanthodii</a:t>
            </a:r>
            <a:r>
              <a:rPr lang="ru-RU" dirty="0" smtClean="0"/>
              <a:t> (акантоды) †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Chondrichthyes</a:t>
            </a:r>
            <a:r>
              <a:rPr lang="ru-RU" dirty="0" smtClean="0"/>
              <a:t> (хрящевые рыбы)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Osteichthyes</a:t>
            </a:r>
            <a:r>
              <a:rPr lang="ru-RU" dirty="0" smtClean="0"/>
              <a:t> (костные рыбы)</a:t>
            </a:r>
          </a:p>
          <a:p>
            <a:pPr lvl="1"/>
            <a:r>
              <a:rPr lang="ru-RU" dirty="0" smtClean="0"/>
              <a:t>Надкласс </a:t>
            </a:r>
            <a:r>
              <a:rPr lang="ru-RU" b="1" dirty="0" err="1" smtClean="0"/>
              <a:t>Tetrapoda</a:t>
            </a:r>
            <a:r>
              <a:rPr lang="ru-RU" dirty="0" smtClean="0"/>
              <a:t> (четвероногие)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Amphibia</a:t>
            </a:r>
            <a:r>
              <a:rPr lang="ru-RU" dirty="0" smtClean="0"/>
              <a:t> (земноводные или амфибии)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Reptilia</a:t>
            </a:r>
            <a:r>
              <a:rPr lang="ru-RU" dirty="0" smtClean="0"/>
              <a:t> (пресмыкающиеся </a:t>
            </a:r>
            <a:r>
              <a:rPr lang="ru-RU" i="1" dirty="0" smtClean="0"/>
              <a:t>или</a:t>
            </a:r>
            <a:r>
              <a:rPr lang="ru-RU" dirty="0" smtClean="0"/>
              <a:t> рептилии)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Aves</a:t>
            </a:r>
            <a:r>
              <a:rPr lang="ru-RU" dirty="0" smtClean="0"/>
              <a:t> (птицы)</a:t>
            </a:r>
          </a:p>
          <a:p>
            <a:pPr lvl="2"/>
            <a:r>
              <a:rPr lang="ru-RU" dirty="0" smtClean="0"/>
              <a:t>Класс </a:t>
            </a:r>
            <a:r>
              <a:rPr lang="ru-RU" b="1" dirty="0" err="1" smtClean="0"/>
              <a:t>Mammalia</a:t>
            </a:r>
            <a:r>
              <a:rPr lang="ru-RU" dirty="0" smtClean="0"/>
              <a:t> (млекопитающие)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5926956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Средний мозг </a:t>
            </a:r>
            <a:r>
              <a:rPr lang="ru-RU" dirty="0" smtClean="0"/>
              <a:t>развит слабо. </a:t>
            </a:r>
          </a:p>
          <a:p>
            <a:pPr lvl="1"/>
            <a:r>
              <a:rPr lang="ru-RU" dirty="0" smtClean="0"/>
              <a:t>Небольшие зрительные доли развиваются в его боковых стенках, между ними из-за недоразвития крыши имеется отверстие.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Мозжечок </a:t>
            </a:r>
            <a:r>
              <a:rPr lang="ru-RU" dirty="0" smtClean="0"/>
              <a:t>очень мал и имеет вид валика, который ограничивает спереди и сверху полость продолговатого мозга - ромбовидную ямку. </a:t>
            </a:r>
          </a:p>
          <a:p>
            <a:pPr lvl="1"/>
            <a:r>
              <a:rPr lang="ru-RU" dirty="0" smtClean="0"/>
              <a:t>Недоразвитие мозжечка связано с простотой движения круглоротых.</a:t>
            </a:r>
          </a:p>
          <a:p>
            <a:r>
              <a:rPr lang="ru-RU" b="1" dirty="0" smtClean="0"/>
              <a:t>Продолговатый мозг</a:t>
            </a:r>
            <a:r>
              <a:rPr lang="ru-RU" dirty="0" smtClean="0"/>
              <a:t> имеет относительно крупные размеры и постепенно переходит в спинной мозг. </a:t>
            </a:r>
          </a:p>
          <a:p>
            <a:pPr lvl="1"/>
            <a:r>
              <a:rPr lang="ru-RU" dirty="0" smtClean="0"/>
              <a:t>Полость его спереди сообщается с полостью среднего мозга, а сзади постепенно переходит в </a:t>
            </a:r>
            <a:r>
              <a:rPr lang="ru-RU" dirty="0" err="1" smtClean="0"/>
              <a:t>спиномозговой</a:t>
            </a:r>
            <a:r>
              <a:rPr lang="ru-RU" dirty="0" smtClean="0"/>
              <a:t> канал.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Органы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855386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Орган слуха </a:t>
            </a:r>
            <a:r>
              <a:rPr lang="ru-RU" dirty="0" smtClean="0"/>
              <a:t>миноги представлен внутренним ухом - перепончатым лабиринтом с двумя полукружными каналами. </a:t>
            </a:r>
          </a:p>
          <a:p>
            <a:r>
              <a:rPr lang="ru-RU" b="1" dirty="0" smtClean="0"/>
              <a:t>Глаза</a:t>
            </a:r>
            <a:r>
              <a:rPr lang="ru-RU" dirty="0" smtClean="0"/>
              <a:t> развиты слабо. Роговица недоразвита.</a:t>
            </a:r>
          </a:p>
          <a:p>
            <a:r>
              <a:rPr lang="ru-RU" b="1" dirty="0" smtClean="0"/>
              <a:t>Орган обоняния </a:t>
            </a:r>
            <a:r>
              <a:rPr lang="ru-RU" dirty="0" smtClean="0"/>
              <a:t>непарный. </a:t>
            </a:r>
          </a:p>
          <a:p>
            <a:r>
              <a:rPr lang="ru-RU" dirty="0" smtClean="0"/>
              <a:t>В коже с обеих сторон тела проходит </a:t>
            </a:r>
            <a:r>
              <a:rPr lang="ru-RU" b="1" dirty="0" smtClean="0"/>
              <a:t>боковая линия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Она представлена неглубокими ямками, на дне которых расположены окончания блуждающего нерва (X пара головных нервов).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4857784"/>
          </a:xfrm>
        </p:spPr>
        <p:txBody>
          <a:bodyPr>
            <a:normAutofit/>
          </a:bodyPr>
          <a:lstStyle/>
          <a:p>
            <a:r>
              <a:rPr lang="ru-RU" dirty="0" smtClean="0"/>
              <a:t>В виде ископаемых остатков бесчелюстных сохранились главным образом </a:t>
            </a:r>
            <a:r>
              <a:rPr lang="ru-RU" b="1" dirty="0" smtClean="0"/>
              <a:t>щитковые рыбы</a:t>
            </a:r>
            <a:r>
              <a:rPr lang="ru-RU" dirty="0" smtClean="0"/>
              <a:t>, или просто «щитковые», – существа, имевшие, помимо внутреннего хрящевого скелета и хорды, наружный панцирь из костных щитков. </a:t>
            </a:r>
          </a:p>
          <a:p>
            <a:r>
              <a:rPr lang="ru-RU" dirty="0" smtClean="0"/>
              <a:t>Щитковые превышали иногда 1 м в длину, однако, вероятно, были существами малоподвижными и питались органическими остатками, которые всасывали в не имеющий челюстей рот вместе с водой.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old.college.ru/biology/course/content/chapter6/section1/paragraph1/images/0601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191250" cy="2857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000505"/>
            <a:ext cx="86439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Вымершие щитковые были похожи на рыб и обитали в донном иле. Переднюю часть их тела защищал панцирь из костных щитков. Щитковые процветали в реках и на морских мелководьях девона, а в конце этого периода вымерли, уступив место своим потомкам – панцирным рыбам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sz="3200" b="1" dirty="0" smtClean="0"/>
              <a:t>Примерно  в конце силурийского периода от бесчелюстных отделилась группа, давшая начало челюстным позвоночным, т.е. рыбам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Дальнейший прогресс первых позвоночных связан с переходом от фильтрации к хищному питанию</a:t>
            </a:r>
          </a:p>
          <a:p>
            <a:endParaRPr lang="ru-RU" sz="3200" b="1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06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Дальнейший прогресс первых позвоночных связан с переходом от фильтрации к хищному питанию</a:t>
            </a:r>
          </a:p>
          <a:p>
            <a:r>
              <a:rPr lang="ru-RU" b="1" dirty="0" smtClean="0"/>
              <a:t>Первые рыбы возникли в связи с развитием челюстей из одной из жаберных дуг. </a:t>
            </a:r>
            <a:endParaRPr lang="ru-RU" dirty="0" smtClean="0"/>
          </a:p>
          <a:p>
            <a:r>
              <a:rPr lang="ru-RU" dirty="0" smtClean="0"/>
              <a:t>Кроме челюстей, рыбы имеют </a:t>
            </a:r>
            <a:r>
              <a:rPr lang="ru-RU" b="1" dirty="0" smtClean="0"/>
              <a:t>парные плавники</a:t>
            </a:r>
            <a:r>
              <a:rPr lang="ru-RU" dirty="0" smtClean="0"/>
              <a:t>, </a:t>
            </a:r>
            <a:r>
              <a:rPr lang="ru-RU" b="1" dirty="0" smtClean="0"/>
              <a:t>внутреннее ухо с тремя полукружными каналами </a:t>
            </a:r>
            <a:r>
              <a:rPr lang="ru-RU" dirty="0" smtClean="0"/>
              <a:t>и </a:t>
            </a:r>
            <a:r>
              <a:rPr lang="ru-RU" b="1" dirty="0" smtClean="0"/>
              <a:t>жаберные дуги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Более половины всех живущих ныне видов позвоночных (около 31 тысячи) относятся к рыбам. </a:t>
            </a:r>
          </a:p>
          <a:p>
            <a:r>
              <a:rPr lang="ru-RU" dirty="0" smtClean="0"/>
              <a:t>Число признанных видов продолжает меняться, открывают новых виды, а также изменяется таксономия отдельных групп рыб.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upload.wikimedia.org/wikipedia/commons/thumb/2/28/Bothriolepis_panderi.jpg/200px-Bothriolepis_panderi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43372" y="1285860"/>
            <a:ext cx="3419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Окаменелость </a:t>
            </a:r>
            <a:r>
              <a:rPr lang="ru-RU" b="1" i="1" dirty="0" smtClean="0"/>
              <a:t>панцирной рыбы</a:t>
            </a:r>
            <a:endParaRPr lang="ru-RU" b="1" i="1" dirty="0"/>
          </a:p>
        </p:txBody>
      </p:sp>
      <p:pic>
        <p:nvPicPr>
          <p:cNvPr id="49154" name="Picture 2" descr="Картинка 2 из 6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571744"/>
            <a:ext cx="5143536" cy="385765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http://bits.wikimedia.org/skins-1.19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74625"/>
            <a:ext cx="142875" cy="1047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4572008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prstClr val="black"/>
                </a:solidFill>
              </a:rPr>
              <a:t>Homostius milleri</a:t>
            </a:r>
            <a:r>
              <a:rPr lang="ru-RU" sz="2400" dirty="0" smtClean="0">
                <a:solidFill>
                  <a:prstClr val="black"/>
                </a:solidFill>
              </a:rPr>
              <a:t> — гигантская плакодерма из среднего девона.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6,5 метров</a:t>
            </a:r>
          </a:p>
        </p:txBody>
      </p:sp>
      <p:pic>
        <p:nvPicPr>
          <p:cNvPr id="37890" name="Picture 2" descr="http://vedenin-diver.narod.ru/dinyc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214554"/>
            <a:ext cx="5157172" cy="4111437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4/48/DunkleosteusSannoble.JPG/250px-DunkleosteusSannob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71546"/>
            <a:ext cx="4429156" cy="333072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3/Dunkleosteus_skull_QM_em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6867525" cy="463867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429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Ныне живущие рыбы представлены двумя классами: 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хрящевые рыбы  и костные рыбы.</a:t>
            </a:r>
          </a:p>
          <a:p>
            <a:r>
              <a:rPr lang="ru-RU" sz="2800" b="1" dirty="0" smtClean="0"/>
              <a:t>Хрящевые рыбы </a:t>
            </a:r>
            <a:r>
              <a:rPr lang="ru-RU" sz="2800" dirty="0" smtClean="0"/>
              <a:t>появились на рубеже силура</a:t>
            </a:r>
            <a:r>
              <a:rPr lang="ru-RU" sz="2800" dirty="0"/>
              <a:t> </a:t>
            </a:r>
            <a:r>
              <a:rPr lang="ru-RU" sz="2800" dirty="0" smtClean="0"/>
              <a:t>и</a:t>
            </a:r>
            <a:r>
              <a:rPr lang="ru-RU" sz="2800" dirty="0"/>
              <a:t> </a:t>
            </a:r>
            <a:r>
              <a:rPr lang="ru-RU" sz="2800" dirty="0" smtClean="0"/>
              <a:t>девона, около 420 миллионов лет назад, достигнув расцвета в карбоне. </a:t>
            </a:r>
          </a:p>
          <a:p>
            <a:r>
              <a:rPr lang="ru-RU" sz="2800" b="1" dirty="0" smtClean="0"/>
              <a:t>Костные рыбы</a:t>
            </a:r>
            <a:r>
              <a:rPr lang="ru-RU" sz="2800" dirty="0" smtClean="0"/>
              <a:t> водятся в мировых океанах как минимум с девона, не исключено, что они существовали уже в силуре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186766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Подтип </a:t>
            </a:r>
            <a:r>
              <a:rPr lang="ru-RU" b="1" dirty="0" err="1" smtClean="0"/>
              <a:t>Позвоно́чные</a:t>
            </a:r>
            <a:r>
              <a:rPr lang="ru-RU" dirty="0" smtClean="0"/>
              <a:t> (</a:t>
            </a:r>
            <a:r>
              <a:rPr lang="ru-RU" i="1" dirty="0" err="1" smtClean="0"/>
              <a:t>Vertebrata</a:t>
            </a:r>
            <a:r>
              <a:rPr lang="ru-RU" dirty="0" smtClean="0"/>
              <a:t>) – доминирующая (наряду с насекомыми) на земле и в воздушной среде группа животных.</a:t>
            </a:r>
          </a:p>
          <a:p>
            <a:pPr lvl="1"/>
            <a:r>
              <a:rPr lang="ru-RU" dirty="0" smtClean="0"/>
              <a:t>Всех остальных животных объединяют в несистематическую группу беспозвоночные.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715404" cy="47839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Современных хрящевых рыб делят на две большие группы — акулы и скаты.</a:t>
            </a:r>
          </a:p>
          <a:p>
            <a:pPr lvl="1"/>
            <a:r>
              <a:rPr lang="ru-RU" sz="2800" dirty="0" smtClean="0"/>
              <a:t>Существует 900—1000 видов хрящевых рыб.</a:t>
            </a:r>
          </a:p>
          <a:p>
            <a:r>
              <a:rPr lang="ru-RU" sz="2800" dirty="0" smtClean="0"/>
              <a:t>Костные рыбы делятся на два подкласса: лопастепёрые и лучепёрые.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5/56/White_shark.jpg/250px-White_shark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64357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Белая акул</a:t>
            </a:r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bm.img.com.ua/img/prikol/images/large/9/0/49809_35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7143798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5572140"/>
            <a:ext cx="328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Электрический скат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biology.ru/course/content/chapter6/section2/paragraph1/images/060201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770735" cy="5539692"/>
          </a:xfrm>
          <a:prstGeom prst="rect">
            <a:avLst/>
          </a:prstGeom>
          <a:noFill/>
        </p:spPr>
      </p:pic>
      <p:pic>
        <p:nvPicPr>
          <p:cNvPr id="31745" name="Picture 1" descr="http://clck.yandex.ru/click/dtype=stred/pid=20/cid=71883/path=page-article/*http:/slovari.yandex.ru/~%D0%BA%D0%BD%D0%B8%D0%B3%D0%B8/%D0%91%D0%A1%D0%AD/%D0%A0%D0%BE%D1%81%D1%82%D1%80%D1%83%D0%BC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http://clck.yandex.ru/click/dtype=stred/pid=20/cid=71883/path=page-article/*http:/slovari.yandex.ru/~%D0%BA%D0%BD%D0%B8%D0%B3%D0%B8/%D0%91%D0%A1%D0%AD/%D0%A0%D0%BE%D1%81%D1%82%D1%80%D1%83%D0%BC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174938"/>
          </a:xfrm>
        </p:spPr>
        <p:txBody>
          <a:bodyPr>
            <a:normAutofit/>
          </a:bodyPr>
          <a:lstStyle/>
          <a:p>
            <a:pPr fontAlgn="t"/>
            <a:r>
              <a:rPr lang="ru-RU" sz="2800" b="1" dirty="0" err="1" smtClean="0"/>
              <a:t>Рострум</a:t>
            </a:r>
            <a:r>
              <a:rPr lang="ru-RU" sz="2800" b="1" dirty="0" smtClean="0"/>
              <a:t> – </a:t>
            </a:r>
            <a:r>
              <a:rPr lang="ru-RU" sz="2800" dirty="0" smtClean="0"/>
              <a:t>передняя часть мозгового черепа</a:t>
            </a:r>
            <a:r>
              <a:rPr lang="ru-RU" sz="2800" dirty="0" smtClean="0">
                <a:solidFill>
                  <a:srgbClr val="2D4973"/>
                </a:solidFill>
              </a:rPr>
              <a:t> </a:t>
            </a:r>
            <a:r>
              <a:rPr lang="ru-RU" sz="2800" dirty="0" smtClean="0"/>
              <a:t>рыб, расположенная впереди обонятельных капсул. Особенно выражен у осетровых рыб (севрюга, лопатоносы и др.), а из хрящевых – у  пилы-рыбы и пилоноса, образуя целостный хрящевой вырост</a:t>
            </a:r>
          </a:p>
          <a:p>
            <a:endParaRPr lang="ru-RU" dirty="0"/>
          </a:p>
        </p:txBody>
      </p:sp>
      <p:pic>
        <p:nvPicPr>
          <p:cNvPr id="99331" name="Picture 3" descr="http://im0-tub-ru.yandex.net/i?id=129534964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3" y="3286124"/>
            <a:ext cx="3905277" cy="292895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641072"/>
          </a:xfrm>
        </p:spPr>
        <p:txBody>
          <a:bodyPr>
            <a:normAutofit/>
          </a:bodyPr>
          <a:lstStyle/>
          <a:p>
            <a:r>
              <a:rPr lang="ru-RU" dirty="0" smtClean="0"/>
              <a:t>У хрящевых рыб скелет состоит из хрящей, которые однако вследствие отложения минералов могут становиться довольно твёрдыми. </a:t>
            </a:r>
          </a:p>
          <a:p>
            <a:r>
              <a:rPr lang="ru-RU" dirty="0" smtClean="0"/>
              <a:t>Для ряда хрящевых рыб характерно живорождение</a:t>
            </a:r>
            <a:r>
              <a:rPr lang="ru-RU" dirty="0"/>
              <a:t> </a:t>
            </a:r>
            <a:r>
              <a:rPr lang="ru-RU" dirty="0" smtClean="0"/>
              <a:t>и даже образование</a:t>
            </a:r>
            <a:r>
              <a:rPr lang="ru-RU" dirty="0"/>
              <a:t> </a:t>
            </a:r>
            <a:r>
              <a:rPr lang="ru-RU" dirty="0" smtClean="0"/>
              <a:t>желточной плаценты, имеющей ряд функций, схожих с функциями настоящей плаценты у плацентарных.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3643338"/>
          </a:xfrm>
        </p:spPr>
        <p:txBody>
          <a:bodyPr/>
          <a:lstStyle/>
          <a:p>
            <a:r>
              <a:rPr lang="ru-RU" sz="3200" dirty="0" smtClean="0"/>
              <a:t>У хрящевых рыб нет плавательного пузыря. </a:t>
            </a:r>
          </a:p>
          <a:p>
            <a:pPr lvl="1"/>
            <a:r>
              <a:rPr lang="ru-RU" sz="2800" dirty="0" smtClean="0"/>
              <a:t>В связи с этим, чтобы не опуститься на дно, хрящевые рыбы должны находиться в движении.</a:t>
            </a:r>
          </a:p>
          <a:p>
            <a:pPr lvl="1"/>
            <a:r>
              <a:rPr lang="ru-RU" sz="2800" dirty="0" smtClean="0"/>
              <a:t>У хрящевых, в отличие от костных рыб жабры открываются наружу жаберными щелями; жаберных крышек нет.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086724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Покровы рыб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29684" cy="49268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Кроме редких исключений, внешние покровы рыб представлены кожей с чешуей. </a:t>
            </a:r>
          </a:p>
          <a:p>
            <a:r>
              <a:rPr lang="ru-RU" dirty="0" smtClean="0"/>
              <a:t>Как и у всех других позвоночных, кожа рыб делится на дерму и ороговевший эпидермис (поверхностный пласт). </a:t>
            </a:r>
          </a:p>
          <a:p>
            <a:r>
              <a:rPr lang="ru-RU" dirty="0" smtClean="0"/>
              <a:t>Железы в эпидермисе секретируют </a:t>
            </a:r>
            <a:r>
              <a:rPr lang="ru-RU" dirty="0" err="1" smtClean="0"/>
              <a:t>мускусоподобный</a:t>
            </a:r>
            <a:r>
              <a:rPr lang="ru-RU" dirty="0" smtClean="0"/>
              <a:t> экстракт, который защищает внешние покровы животного.</a:t>
            </a:r>
          </a:p>
          <a:p>
            <a:r>
              <a:rPr lang="ru-RU" dirty="0" smtClean="0"/>
              <a:t>Хрящевые рыбы имеют </a:t>
            </a:r>
            <a:r>
              <a:rPr lang="ru-RU" dirty="0" err="1" smtClean="0"/>
              <a:t>плакоидную</a:t>
            </a:r>
            <a:r>
              <a:rPr lang="ru-RU" dirty="0" smtClean="0"/>
              <a:t> чешую, которая </a:t>
            </a:r>
            <a:r>
              <a:rPr lang="ru-RU" dirty="0" err="1" smtClean="0"/>
              <a:t>гомологична</a:t>
            </a:r>
            <a:r>
              <a:rPr lang="ru-RU" dirty="0" smtClean="0"/>
              <a:t> зубам всех позвоночных; заходя в рот, </a:t>
            </a:r>
            <a:r>
              <a:rPr lang="ru-RU" dirty="0" err="1" smtClean="0"/>
              <a:t>плакоидные</a:t>
            </a:r>
            <a:r>
              <a:rPr lang="ru-RU" dirty="0" smtClean="0"/>
              <a:t> чешуи, собственно, и превращаются в зубы у акул и скатов. </a:t>
            </a:r>
          </a:p>
          <a:p>
            <a:pPr lvl="1"/>
            <a:r>
              <a:rPr lang="ru-RU" dirty="0" err="1" smtClean="0"/>
              <a:t>Плакоидная</a:t>
            </a:r>
            <a:r>
              <a:rPr lang="ru-RU" dirty="0" smtClean="0"/>
              <a:t> чешуя состоит из дентина, который формирует основу, а сверху покрыта эмалью.</a:t>
            </a:r>
          </a:p>
          <a:p>
            <a:r>
              <a:rPr lang="ru-RU" dirty="0" smtClean="0"/>
              <a:t>Утраченные </a:t>
            </a:r>
            <a:r>
              <a:rPr lang="ru-RU" dirty="0" err="1" smtClean="0"/>
              <a:t>плакоидные</a:t>
            </a:r>
            <a:r>
              <a:rPr lang="ru-RU" dirty="0" smtClean="0"/>
              <a:t> чешуи не возобновляются, но при росте рыбы их количество увеличивается. </a:t>
            </a:r>
          </a:p>
          <a:p>
            <a:pPr lvl="1"/>
            <a:r>
              <a:rPr lang="ru-RU" dirty="0" smtClean="0"/>
              <a:t>У некоторых хрящевых рыб (например, у черноморского катрана) </a:t>
            </a:r>
            <a:r>
              <a:rPr lang="ru-RU" dirty="0" err="1" smtClean="0"/>
              <a:t>плакоидные</a:t>
            </a:r>
            <a:r>
              <a:rPr lang="ru-RU" dirty="0" smtClean="0"/>
              <a:t> чешуи могут превращаться в большие колючки.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115328" cy="550072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Костистым рыбам присуще несколько разных типов чешуи.</a:t>
            </a:r>
          </a:p>
          <a:p>
            <a:r>
              <a:rPr lang="ru-RU" b="1" i="1" dirty="0" smtClean="0"/>
              <a:t>Ганоидная</a:t>
            </a:r>
            <a:r>
              <a:rPr lang="ru-RU" dirty="0" smtClean="0"/>
              <a:t> чешуя имеется у наиболее примитивных из </a:t>
            </a:r>
            <a:r>
              <a:rPr lang="ru-RU" dirty="0" err="1" smtClean="0"/>
              <a:t>лучепёрых</a:t>
            </a:r>
            <a:r>
              <a:rPr lang="ru-RU" dirty="0" smtClean="0"/>
              <a:t> рыб, например, осетровых. </a:t>
            </a:r>
          </a:p>
          <a:p>
            <a:pPr lvl="1"/>
            <a:r>
              <a:rPr lang="ru-RU" dirty="0" smtClean="0"/>
              <a:t>Она сформирована костяными пластинками, которые сверху покрыты пластом похожего на дентин вещества — </a:t>
            </a:r>
            <a:r>
              <a:rPr lang="ru-RU" dirty="0" err="1" smtClean="0"/>
              <a:t>ганоидин</a:t>
            </a:r>
            <a:r>
              <a:rPr lang="ru-RU" dirty="0" smtClean="0"/>
              <a:t>; часто такая чешуя покрывает тело рыбы сплошным защитным панцирем.</a:t>
            </a:r>
          </a:p>
          <a:p>
            <a:r>
              <a:rPr lang="ru-RU" dirty="0" smtClean="0"/>
              <a:t>Для ископаемых кистеперых и двоякодышащих рыб, а также для современных кистеперых рыб, характерная </a:t>
            </a:r>
            <a:r>
              <a:rPr lang="ru-RU" b="1" i="1" dirty="0" err="1" smtClean="0"/>
              <a:t>космоидная</a:t>
            </a:r>
            <a:r>
              <a:rPr lang="ru-RU" dirty="0" smtClean="0"/>
              <a:t> чешуя, внешняя поверхность которой образована пластом </a:t>
            </a:r>
            <a:r>
              <a:rPr lang="ru-RU" dirty="0" err="1" smtClean="0"/>
              <a:t>космина</a:t>
            </a:r>
            <a:r>
              <a:rPr lang="ru-RU" dirty="0" smtClean="0"/>
              <a:t> (откуда походит название), а сверх него — дентина.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115328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Чешуя настоящих костистых рыб называется </a:t>
            </a:r>
            <a:r>
              <a:rPr lang="ru-RU" b="1" i="1" dirty="0" err="1" smtClean="0"/>
              <a:t>эласмоидною</a:t>
            </a:r>
            <a:r>
              <a:rPr lang="ru-RU" dirty="0" smtClean="0"/>
              <a:t> и делится на </a:t>
            </a:r>
            <a:r>
              <a:rPr lang="ru-RU" dirty="0" err="1" smtClean="0"/>
              <a:t>ктеноидную</a:t>
            </a:r>
            <a:r>
              <a:rPr lang="ru-RU" dirty="0" smtClean="0"/>
              <a:t> (зубчатую) и циклоидную (округлую), на основании формы внешней кромки. </a:t>
            </a:r>
          </a:p>
          <a:p>
            <a:pPr lvl="1"/>
            <a:r>
              <a:rPr lang="ru-RU" dirty="0" smtClean="0"/>
              <a:t>Этот вид чешуи расположен так, что передние чешуйки накладываются на задние, а сами чешуйки анатомически являются тонкими костными пластинками; в последнее время было установлено, что гребенчатая поверхность чешуи улучшает гидродинамические свойства рыб.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32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позвоночных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/>
          </a:bodyPr>
          <a:lstStyle/>
          <a:p>
            <a:r>
              <a:rPr lang="ru-RU" dirty="0" smtClean="0"/>
              <a:t>Активные перемещения обеспечивают позвоночным животным возможность смены мест обитания в зависимости от изменений условий существования и потребностей на разных этапах их жизненного цикла, например при развитии, половом созревании, размножении, зимовках и </a:t>
            </a:r>
            <a:r>
              <a:rPr lang="ru-RU" dirty="0" smtClean="0"/>
              <a:t>т.д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Нервная система значительно более дифференцирована, чем у низших хордовых.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головы рыб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Череп рыб содержит более чем 40 костных элементов, которые могут двигаться независимо. </a:t>
            </a:r>
          </a:p>
          <a:p>
            <a:r>
              <a:rPr lang="ru-RU" dirty="0" smtClean="0"/>
              <a:t>Это позволяет осуществлять вытягивание челюстей, раздвигание челюстей в стороны, опускать жаберный аппарат и дно ротовой полости.</a:t>
            </a:r>
          </a:p>
          <a:p>
            <a:r>
              <a:rPr lang="ru-RU" dirty="0" smtClean="0"/>
              <a:t>Подвижные элементы прикрепляются к более жестко сочлененному </a:t>
            </a:r>
            <a:r>
              <a:rPr lang="ru-RU" b="1" dirty="0" err="1" smtClean="0"/>
              <a:t>нейрокраниуму</a:t>
            </a:r>
            <a:r>
              <a:rPr lang="ru-RU" dirty="0" smtClean="0"/>
              <a:t>, который окружает головной мозг.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106498" name="Picture 2" descr="Большая Советская Энциклопедия (ВИ) - i009-001-226216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4762500" cy="34766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929066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черепа костной рыбы (висцеральный скелет отделен от черепной коробки); </a:t>
            </a:r>
          </a:p>
          <a:p>
            <a:r>
              <a:rPr lang="ru-RU" sz="2400" dirty="0" smtClean="0"/>
              <a:t>кости: 1 — </a:t>
            </a:r>
            <a:r>
              <a:rPr lang="ru-RU" sz="2400" dirty="0" err="1" smtClean="0"/>
              <a:t>предчелюстная</a:t>
            </a:r>
            <a:r>
              <a:rPr lang="ru-RU" sz="2400" dirty="0" smtClean="0"/>
              <a:t>; 2 — верхнечелюстная; 3 — зубная; 4 — нёбная; 5 — квадратная; 6 — крыловидные; </a:t>
            </a:r>
          </a:p>
          <a:p>
            <a:r>
              <a:rPr lang="ru-RU" sz="2400" dirty="0" smtClean="0"/>
              <a:t>7 — сочленовная; 8 — угловая; III — </a:t>
            </a:r>
            <a:r>
              <a:rPr lang="ru-RU" sz="2400" dirty="0" err="1" smtClean="0"/>
              <a:t>нёбноквадратный</a:t>
            </a:r>
            <a:r>
              <a:rPr lang="ru-RU" sz="2400" dirty="0" smtClean="0"/>
              <a:t> хрящ; III'— </a:t>
            </a:r>
            <a:r>
              <a:rPr lang="ru-RU" sz="2400" dirty="0" err="1" smtClean="0"/>
              <a:t>меккелев</a:t>
            </a:r>
            <a:r>
              <a:rPr lang="ru-RU" sz="2400" dirty="0" smtClean="0"/>
              <a:t> хрящ; IV — расчленённый подвесок; IV — </a:t>
            </a:r>
            <a:r>
              <a:rPr lang="ru-RU" sz="2400" dirty="0" err="1" smtClean="0"/>
              <a:t>гиоид</a:t>
            </a:r>
            <a:r>
              <a:rPr lang="ru-RU" sz="2400" dirty="0" smtClean="0"/>
              <a:t>; V—IX — жаберные дуги.</a:t>
            </a:r>
            <a:endParaRPr lang="ru-RU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107522" name="Picture 2" descr="http://zoo.kspu.ru/uch/1/Zoo/pictures/ris19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8744"/>
            <a:ext cx="4929222" cy="36849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8656" y="3703713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Схема расположения костей в черепе костистой рыбы. Висцеральный скелет отделен от мозгового черепа. Жаберная крышка не нарисована. Основные кости и хрящ покрыты точками, покровные кости - белые: 1 - угловая; 2 - сочленовная; 3 - основная затылочная; 4 - основная клиновидная; 5 - </a:t>
            </a:r>
            <a:r>
              <a:rPr lang="ru-RU" dirty="0" err="1" smtClean="0"/>
              <a:t>копула</a:t>
            </a:r>
            <a:r>
              <a:rPr lang="ru-RU" dirty="0" smtClean="0"/>
              <a:t>; 6 - зубная; 7 - боковая обонятельная; 8 - наружная крыловидная; 9 - внутренняя крыловидная; 10 - боковая затылочная; 11 - лобная; 12 - подвесок; 13 - </a:t>
            </a:r>
            <a:r>
              <a:rPr lang="ru-RU" dirty="0" err="1" smtClean="0"/>
              <a:t>гиоид</a:t>
            </a:r>
            <a:r>
              <a:rPr lang="ru-RU" dirty="0" smtClean="0"/>
              <a:t>; 14 - окостеневшая связка; 15 - боковая клиновидная; 16 - средняя обонятельная; 17 - задняя крыловидная; 18 - верхнечелюстная; 19 - носовая; 20 - </a:t>
            </a:r>
            <a:r>
              <a:rPr lang="ru-RU" dirty="0" err="1" smtClean="0"/>
              <a:t>глазоклиновидная</a:t>
            </a:r>
            <a:r>
              <a:rPr lang="ru-RU" dirty="0" smtClean="0"/>
              <a:t>; 21 - теменная; 22 - небная; 23 - </a:t>
            </a:r>
            <a:r>
              <a:rPr lang="ru-RU" dirty="0" err="1" smtClean="0"/>
              <a:t>предчелюстная</a:t>
            </a:r>
            <a:r>
              <a:rPr lang="ru-RU" dirty="0" smtClean="0"/>
              <a:t>; 24 - </a:t>
            </a:r>
            <a:r>
              <a:rPr lang="ru-RU" dirty="0" err="1" smtClean="0"/>
              <a:t>парасфеноид</a:t>
            </a:r>
            <a:r>
              <a:rPr lang="ru-RU" dirty="0" smtClean="0"/>
              <a:t>; 25 - квадратная; 26 - верхняя затылочная; 27 - дополнительная; 28 - сошник; 29-33 - ушные кости; I-V - жаберные дуги</a:t>
            </a:r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212576"/>
          </a:xfrm>
        </p:spPr>
        <p:txBody>
          <a:bodyPr>
            <a:normAutofit/>
          </a:bodyPr>
          <a:lstStyle/>
          <a:p>
            <a:r>
              <a:rPr lang="ru-RU" b="1" dirty="0" smtClean="0"/>
              <a:t>Челюсти в классах костных и хрящевых рыб эволюционно образовались из третьей пары жаберных дуг </a:t>
            </a:r>
            <a:r>
              <a:rPr lang="ru-RU" dirty="0" smtClean="0"/>
              <a:t>(о чем свидетельствуют рудименты первых двух пар дуг у акул — так называемые губные хрящи). </a:t>
            </a:r>
          </a:p>
          <a:p>
            <a:r>
              <a:rPr lang="ru-RU" dirty="0" smtClean="0"/>
              <a:t>У костистых рыб челюсти несут основные группы зубов на </a:t>
            </a:r>
            <a:r>
              <a:rPr lang="ru-RU" dirty="0" err="1" smtClean="0"/>
              <a:t>переднечелюстной</a:t>
            </a:r>
            <a:r>
              <a:rPr lang="ru-RU" dirty="0" smtClean="0"/>
              <a:t>  и верхнечелюстной костях.</a:t>
            </a:r>
          </a:p>
          <a:p>
            <a:r>
              <a:rPr lang="ru-RU" dirty="0" smtClean="0"/>
              <a:t>Несколько специализированных групп костей формируют дно ротовой полости и объединяют челюсти с другими элементами черепа.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batrachos.com/sites/default/files/pictures/Pisces/large_110_02_ichthyo_razvitie_chelyust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429024" cy="5824247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071546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Впереди расположена </a:t>
            </a:r>
            <a:r>
              <a:rPr lang="ru-RU" sz="2400" dirty="0" err="1" smtClean="0"/>
              <a:t>геоидная</a:t>
            </a:r>
            <a:r>
              <a:rPr lang="ru-RU" sz="2400" dirty="0" smtClean="0"/>
              <a:t> дуга, которая играет важную роль при изменении объема ротовой полости.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 ней идут жаберные дуги, которые несут жаберные дыхательные структуры, и наиболее удалённо расположены так называемые глоточные челюсти, которые также могут нести зубы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938962"/>
          </a:xfrm>
        </p:spPr>
        <p:txBody>
          <a:bodyPr/>
          <a:lstStyle/>
          <a:p>
            <a:r>
              <a:rPr lang="ru-RU" dirty="0" smtClean="0"/>
              <a:t>Скелет рыб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Позвоночник рыб состоит из отдельных, не сращенных в любом отделе, позвонков. </a:t>
            </a:r>
          </a:p>
          <a:p>
            <a:r>
              <a:rPr lang="ru-RU" dirty="0" smtClean="0"/>
              <a:t>Позвонки рыб </a:t>
            </a:r>
            <a:r>
              <a:rPr lang="ru-RU" b="1" dirty="0" err="1" smtClean="0"/>
              <a:t>амфицельные</a:t>
            </a:r>
            <a:r>
              <a:rPr lang="ru-RU" dirty="0" smtClean="0"/>
              <a:t> (то есть их обе торцевые поверхности вогнутые), между позвонками находятся хрящевая прослойка; нервная дуга сверху над телом позвонка защищает спинной мозг, который проходит сквозь нее. </a:t>
            </a:r>
          </a:p>
          <a:p>
            <a:r>
              <a:rPr lang="ru-RU" dirty="0" smtClean="0"/>
              <a:t>От позвонков, которые находятся в туловище, в стороны отходят реберные отростки, к которым прикрепляются ребра.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5/58/Perch_sceleton.jpg/450px-Perch_scelet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6000768"/>
            <a:ext cx="3340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Скелет рыбы (окунь)</a:t>
            </a: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/>
          </a:p>
        </p:txBody>
      </p:sp>
      <p:pic>
        <p:nvPicPr>
          <p:cNvPr id="108546" name="Picture 2" descr="http://zoo.kspu.ru/uch/1/Zoo/pictures/ris19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543550" cy="26860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378619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Строение туловищного (А) и хвостового (Б) позвонков костистой рыбы (сбоку и спереди): 1 - тело позвонка;</a:t>
            </a:r>
          </a:p>
          <a:p>
            <a:r>
              <a:rPr lang="ru-RU" sz="2400" dirty="0" smtClean="0"/>
              <a:t>2 - верхняя дуга; 3 - спинномозговой канал; </a:t>
            </a:r>
          </a:p>
          <a:p>
            <a:r>
              <a:rPr lang="ru-RU" sz="2400" dirty="0" smtClean="0"/>
              <a:t>4 - поперечные отростки; 5 - ребра; 6 - верхний остистый отросток; 7 - сочленовные отростки; 8 - нижняя дуга; </a:t>
            </a:r>
          </a:p>
          <a:p>
            <a:r>
              <a:rPr lang="ru-RU" sz="2400" dirty="0" smtClean="0"/>
              <a:t>9 - </a:t>
            </a:r>
            <a:r>
              <a:rPr lang="ru-RU" sz="2400" dirty="0" err="1" smtClean="0"/>
              <a:t>гемальный</a:t>
            </a:r>
            <a:r>
              <a:rPr lang="ru-RU" sz="2400" dirty="0" smtClean="0"/>
              <a:t> канал; 10 - нижний остистый отросток</a:t>
            </a:r>
            <a:endParaRPr lang="ru-RU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28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В хвостовом отделе нижние дуги позвонков образуют </a:t>
            </a:r>
            <a:r>
              <a:rPr lang="ru-RU" b="1" dirty="0" err="1" smtClean="0"/>
              <a:t>гемальный</a:t>
            </a:r>
            <a:r>
              <a:rPr lang="ru-RU" dirty="0" smtClean="0"/>
              <a:t> </a:t>
            </a:r>
            <a:r>
              <a:rPr lang="ru-RU" b="1" dirty="0" smtClean="0"/>
              <a:t>канал</a:t>
            </a:r>
            <a:r>
              <a:rPr lang="ru-RU" dirty="0" smtClean="0"/>
              <a:t>, в котором проходят хвостовые артерия и вена.</a:t>
            </a:r>
          </a:p>
          <a:p>
            <a:r>
              <a:rPr lang="ru-RU" dirty="0" smtClean="0"/>
              <a:t>От нервных и сосудистых дуг вертикально вверх и вниз отходят заостренные отростки.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Картинка 16 из 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782432" cy="457203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32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позвоночных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/>
          </a:bodyPr>
          <a:lstStyle/>
          <a:p>
            <a:r>
              <a:rPr lang="ru-RU" dirty="0" smtClean="0"/>
              <a:t>У всех позвоночных имеется  головной мозг, который развивается из трёх пузыревидных вздутий переднего конца нервной трубки и защищён черепом. </a:t>
            </a:r>
          </a:p>
          <a:p>
            <a:r>
              <a:rPr lang="ru-RU" dirty="0" smtClean="0"/>
              <a:t>Работа головного мозга обусловливает </a:t>
            </a:r>
            <a:r>
              <a:rPr lang="ru-RU" b="1" dirty="0" smtClean="0"/>
              <a:t>высшую нервную деятельность </a:t>
            </a:r>
            <a:r>
              <a:rPr lang="ru-RU" dirty="0" smtClean="0"/>
              <a:t>— основу приспособительного поведения. </a:t>
            </a:r>
          </a:p>
          <a:p>
            <a:r>
              <a:rPr lang="ru-RU" dirty="0" smtClean="0"/>
              <a:t>Для позвоночных характерно наличие </a:t>
            </a:r>
            <a:r>
              <a:rPr lang="ru-RU" b="1" dirty="0" smtClean="0"/>
              <a:t>разнообразных и сложно устроенных органов чувств</a:t>
            </a:r>
            <a:r>
              <a:rPr lang="ru-RU" dirty="0" smtClean="0"/>
              <a:t>, служащих основной связью между живым организмом и внешней средой.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Плавание рыб осуществляется благодаря сокращению мышц, которые объединены сухожилиями с позвоночником.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Миомеры</a:t>
            </a:r>
            <a:r>
              <a:rPr lang="ru-RU" dirty="0" smtClean="0"/>
              <a:t> в теле рыбы имеют структуру конусов, вложенных один в один, и разделенных перегородками соединительной ткани (</a:t>
            </a:r>
            <a:r>
              <a:rPr lang="ru-RU" dirty="0" err="1" smtClean="0"/>
              <a:t>миосептами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Сокращение </a:t>
            </a:r>
            <a:r>
              <a:rPr lang="ru-RU" dirty="0" err="1" smtClean="0"/>
              <a:t>миомеров</a:t>
            </a:r>
            <a:r>
              <a:rPr lang="ru-RU" dirty="0" smtClean="0"/>
              <a:t> через сухожилие передается на позвоночник, побуждая его к волнообразному движению — по всей длине тела, или лишь в хвостовом отделе.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71</a:t>
            </a:fld>
            <a:endParaRPr lang="ru-RU"/>
          </a:p>
        </p:txBody>
      </p:sp>
      <p:pic>
        <p:nvPicPr>
          <p:cNvPr id="103426" name="Picture 2" descr="Строение мозга хрящевых ры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1"/>
            <a:ext cx="8308415" cy="4000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57200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Строение мозга хрящевых рыб:</a:t>
            </a:r>
          </a:p>
          <a:p>
            <a:r>
              <a:rPr lang="ru-RU" sz="2000" dirty="0" smtClean="0"/>
              <a:t>а -акула; 6- химера; 1-передний мозг; 2- эпифиз; 3- </a:t>
            </a:r>
            <a:r>
              <a:rPr lang="ru-RU" sz="2000" dirty="0" err="1" smtClean="0"/>
              <a:t>габенулярный</a:t>
            </a:r>
            <a:r>
              <a:rPr lang="ru-RU" sz="2000" dirty="0" smtClean="0"/>
              <a:t> узел; 4-средний мозг; 5- мозжечок; 6, 7, 12- центры акустико-латеральной системы; 8 - обонятельная луковица; 9, 10,11 - структуры промежуточного мозга; 13 -продолговатый мозг; 14- спинной мозг; римскими цифрами обозначены головные нервы</a:t>
            </a:r>
            <a:endParaRPr lang="ru-RU" sz="20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9/9c/Fish_brain.png/150px-Fish_brain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00039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857620" y="785794"/>
            <a:ext cx="4829180" cy="5786478"/>
          </a:xfrm>
          <a:prstGeom prst="rect">
            <a:avLst/>
          </a:prstGeom>
        </p:spPr>
        <p:txBody>
          <a:bodyPr/>
          <a:lstStyle/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Головной мозг рыб: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Передний мозг состоит из конечного мозга и промежуточного мозга.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переднем конце конечного мозга расположены обонятельные луковицы, которые получают сигналы от обонятельных рецепторов.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Обонятельные луковицы обычно увеличены у рыб, которые активно используют нюх, например, у акул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fs.nashaucheba.ru/tw_files2/urls_3/1502/d-1501462/img10.jpg"/>
          <p:cNvPicPr>
            <a:picLocks noChangeAspect="1" noChangeArrowheads="1"/>
          </p:cNvPicPr>
          <p:nvPr/>
        </p:nvPicPr>
        <p:blipFill>
          <a:blip r:embed="rId2"/>
          <a:srcRect l="6563" t="21250" r="7187" b="19475"/>
          <a:stretch>
            <a:fillRect/>
          </a:stretch>
        </p:blipFill>
        <p:spPr bwMode="auto">
          <a:xfrm>
            <a:off x="357158" y="1000108"/>
            <a:ext cx="8315966" cy="42862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32" cy="5355452"/>
          </a:xfrm>
        </p:spPr>
        <p:txBody>
          <a:bodyPr>
            <a:normAutofit/>
          </a:bodyPr>
          <a:lstStyle/>
          <a:p>
            <a:r>
              <a:rPr lang="ru-RU" b="1" dirty="0" smtClean="0"/>
              <a:t>Глаза рыб </a:t>
            </a:r>
            <a:r>
              <a:rPr lang="ru-RU" dirty="0" smtClean="0"/>
              <a:t>по своему строению очень схожи с глазами других позвоночных. </a:t>
            </a:r>
          </a:p>
          <a:p>
            <a:pPr lvl="1"/>
            <a:r>
              <a:rPr lang="ru-RU" dirty="0" smtClean="0"/>
              <a:t>Главное принципиальное отличие рыбьего глаза заключается в том, что для фокусирования на предмете рыбы не изменяют кривизну хрусталика, а приближают или отдаляют его от роговицы.</a:t>
            </a:r>
          </a:p>
          <a:p>
            <a:pPr lvl="1"/>
            <a:r>
              <a:rPr lang="ru-RU" dirty="0" smtClean="0"/>
              <a:t>Структура сетчатки варьирует для рыб в зависимости от места их обитания: у глубоководных видов глаза приспособлены для восприятия света преимущественно красной части спектра, а рыбы, которые живут на мелководье, воспринимают более широкий спектр.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772400" cy="3786214"/>
          </a:xfrm>
        </p:spPr>
        <p:txBody>
          <a:bodyPr/>
          <a:lstStyle/>
          <a:p>
            <a:r>
              <a:rPr lang="ru-RU" b="1" dirty="0" smtClean="0"/>
              <a:t>Нюх и вкус </a:t>
            </a:r>
            <a:r>
              <a:rPr lang="ru-RU" dirty="0" smtClean="0"/>
              <a:t>позволяют рыбам ориентироваться в химическом составе окружающей среды. </a:t>
            </a:r>
          </a:p>
          <a:p>
            <a:pPr lvl="1"/>
            <a:r>
              <a:rPr lang="ru-RU" dirty="0" smtClean="0"/>
              <a:t>Способность рыб к ощущению химических сигналов хорошо иллюстрируется лососями, которые идя на нерест из моря к речным системам, определяют по вкусу воды именно тот ручей, в котором когда-то сами вышли из икры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84014"/>
          </a:xfrm>
        </p:spPr>
        <p:txBody>
          <a:bodyPr>
            <a:normAutofit/>
          </a:bodyPr>
          <a:lstStyle/>
          <a:p>
            <a:r>
              <a:rPr lang="ru-RU" dirty="0" smtClean="0"/>
              <a:t>Главными механорецепторами рыб являются органы слуха, которые функционируют как органы слуха и равновесия, а также органы </a:t>
            </a:r>
            <a:r>
              <a:rPr lang="ru-RU" b="1" dirty="0" smtClean="0"/>
              <a:t>боковой линии.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upload.wikimedia.org/wikipedia/commons/thumb/f/fc/Sharks_Lateral_Line.svg/280px-Sharks_Lateral_Line.svg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143248"/>
            <a:ext cx="57150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67302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Боковая линия</a:t>
            </a:r>
            <a:r>
              <a:rPr lang="ru-RU" dirty="0" smtClean="0"/>
              <a:t> — чувствительный орган, воспринимающий движение и вибрации окружающей воды. </a:t>
            </a:r>
          </a:p>
          <a:p>
            <a:r>
              <a:rPr lang="ru-RU" dirty="0" smtClean="0"/>
              <a:t>Используется для ориентации, а также для охоты. </a:t>
            </a:r>
          </a:p>
          <a:p>
            <a:r>
              <a:rPr lang="ru-RU" dirty="0" smtClean="0"/>
              <a:t>Внешне выглядит как тонкая линия на обеих сторонах тела, тянущаяся от жаберных щелей до основания хвоста.</a:t>
            </a:r>
          </a:p>
          <a:p>
            <a:r>
              <a:rPr lang="ru-RU" dirty="0" smtClean="0"/>
              <a:t>У некоторых видов часть рецепторов боковой линии преобразованы в </a:t>
            </a:r>
            <a:r>
              <a:rPr lang="ru-RU" dirty="0" err="1" smtClean="0"/>
              <a:t>электрорецепторы</a:t>
            </a:r>
            <a:r>
              <a:rPr lang="ru-RU" dirty="0" smtClean="0"/>
              <a:t> и могут улавливать электрические колебания окружающей среды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615262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Кровеносная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9268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рыб один круг кровообращения и двухкамерное сердце. </a:t>
            </a:r>
          </a:p>
          <a:p>
            <a:r>
              <a:rPr lang="ru-RU" dirty="0" smtClean="0"/>
              <a:t>Кровеносная система замкнутая, транспортирует кровь от сердца через жабры и ткани тела. </a:t>
            </a:r>
          </a:p>
          <a:p>
            <a:r>
              <a:rPr lang="ru-RU" dirty="0" smtClean="0"/>
              <a:t>Сердце рыб содержит венозную кровь. </a:t>
            </a:r>
          </a:p>
          <a:p>
            <a:pPr lvl="1"/>
            <a:r>
              <a:rPr lang="ru-RU" dirty="0" smtClean="0"/>
              <a:t>Структурно сердце рыб представляет собой последовательную серию из камер, заполненных венозной кровью: венозный синус, предсердие, желудочек и артериальный конус. </a:t>
            </a:r>
          </a:p>
          <a:p>
            <a:pPr lvl="1"/>
            <a:r>
              <a:rPr lang="ru-RU" dirty="0" smtClean="0"/>
              <a:t>Камеры сердца разделены клапанами, которые позволяют крови при сокращении сердца двигаться только в одном направлении (от венозного синуса к артериальному конусу), но не наоборот.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Кровеносная система. Венозная кровь, вены. П. Венозная кровь, артерии. Органы, Газообмен в капиллярах. Ж. Жабры, газообмен в капиллярах. Артериальная кровь. 8."/>
          <p:cNvPicPr>
            <a:picLocks noChangeAspect="1" noChangeArrowheads="1"/>
          </p:cNvPicPr>
          <p:nvPr/>
        </p:nvPicPr>
        <p:blipFill>
          <a:blip r:embed="rId2"/>
          <a:srcRect r="7812" b="40624"/>
          <a:stretch>
            <a:fillRect/>
          </a:stretch>
        </p:blipFill>
        <p:spPr bwMode="auto">
          <a:xfrm>
            <a:off x="285720" y="1285860"/>
            <a:ext cx="8429684" cy="407199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327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позвоночных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Вместо хорды у большинства позвоночных функционирует более совершенное и прочное образование — </a:t>
            </a:r>
            <a:r>
              <a:rPr lang="ru-RU" b="1" dirty="0" smtClean="0"/>
              <a:t>позвоночный столб</a:t>
            </a:r>
            <a:r>
              <a:rPr lang="ru-RU" dirty="0" smtClean="0"/>
              <a:t>, который выполняет не только опорную, но и защитную функцию. </a:t>
            </a:r>
          </a:p>
          <a:p>
            <a:r>
              <a:rPr lang="ru-RU" dirty="0" smtClean="0"/>
              <a:t>В области переднего отдела кишечной трубки возникают подвижные части скелета, из которых формируется </a:t>
            </a:r>
            <a:r>
              <a:rPr lang="ru-RU" b="1" dirty="0" smtClean="0"/>
              <a:t>ротовой,</a:t>
            </a:r>
            <a:r>
              <a:rPr lang="ru-RU" dirty="0" smtClean="0"/>
              <a:t> а у огромного большинства видов — </a:t>
            </a:r>
            <a:r>
              <a:rPr lang="ru-RU" b="1" dirty="0" smtClean="0"/>
              <a:t>челюстной аппарат</a:t>
            </a:r>
            <a:r>
              <a:rPr lang="ru-RU" dirty="0" smtClean="0"/>
              <a:t>, обеспечивающие схватывание и удержание пищи, а у высших позвоночных — и измельчение её.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Дыхательная система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Основным органом газообмена рыб являются </a:t>
            </a:r>
            <a:r>
              <a:rPr lang="ru-RU" b="1" dirty="0" smtClean="0"/>
              <a:t>жабры</a:t>
            </a:r>
            <a:r>
              <a:rPr lang="ru-RU" dirty="0" smtClean="0"/>
              <a:t>, которые расположены по сторонам ротовой полости.</a:t>
            </a:r>
          </a:p>
          <a:p>
            <a:r>
              <a:rPr lang="ru-RU" dirty="0" smtClean="0"/>
              <a:t> У костистых рыб они закрыты жаберной крышкой, у других классов — свободно приоткрываются наружу.</a:t>
            </a:r>
          </a:p>
          <a:p>
            <a:r>
              <a:rPr lang="ru-RU" dirty="0" smtClean="0"/>
              <a:t> Во время вентиляции жабр вода попадает в ротовую полость через рот, а потом проходит между жаберными дугами и выходит наружу из-под жаберных крышек.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80</a:t>
            </a:fld>
            <a:endParaRPr lang="ru-RU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643446"/>
            <a:ext cx="8286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Анатомически жабры состоят из полупроницаемых мембран и кровеносных сосудов, которые расположены на костных жаберных дугах. </a:t>
            </a:r>
          </a:p>
          <a:p>
            <a:r>
              <a:rPr lang="ru-RU" sz="2000" dirty="0" smtClean="0"/>
              <a:t>Специфической структурой, приспособленной для газообмена, являются жаберные лепестки, где под тонким эпителием находятся сильно разветвленные капилляры</a:t>
            </a:r>
            <a:endParaRPr lang="ru-RU" sz="2000" dirty="0"/>
          </a:p>
        </p:txBody>
      </p:sp>
      <p:pic>
        <p:nvPicPr>
          <p:cNvPr id="23554" name="Picture 2" descr="http://xvatit.com/upload/medialibrary/78a/78aa4f421dcea4858c5074476f0453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301723" cy="292895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82</a:t>
            </a:fld>
            <a:endParaRPr lang="ru-RU"/>
          </a:p>
        </p:txBody>
      </p:sp>
      <p:pic>
        <p:nvPicPr>
          <p:cNvPr id="1026" name="Picture 2" descr="http://lib2.podelise.ru/tw_files2/urls_13/57/d-56683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Пищеварительная система и питание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855386"/>
          </a:xfrm>
        </p:spPr>
        <p:txBody>
          <a:bodyPr>
            <a:normAutofit/>
          </a:bodyPr>
          <a:lstStyle/>
          <a:p>
            <a:r>
              <a:rPr lang="ru-RU" dirty="0" smtClean="0"/>
              <a:t>Пищу захватывают и удерживают недифференцированными зубами, находящимися во рту. </a:t>
            </a:r>
          </a:p>
          <a:p>
            <a:r>
              <a:rPr lang="ru-RU" dirty="0" smtClean="0"/>
              <a:t>Изо рта, через глотку, а после - и пищевод, пища попадает в желудок, там подвергается обработке ферментами, содержащихся в желудочном соке, вырабатываемым желудком, после желудка пища попадает в тонкую кишку с протоками печени и поджелудочной железы, а оттуда через анальное отверстие (или клоаку, у некоторых видов), выводятся наружу </a:t>
            </a:r>
            <a:r>
              <a:rPr lang="ru-RU" dirty="0" err="1" smtClean="0"/>
              <a:t>непереваренные</a:t>
            </a:r>
            <a:r>
              <a:rPr lang="ru-RU" dirty="0" smtClean="0"/>
              <a:t> остатки пищи.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10818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Выделительная система и </a:t>
            </a:r>
            <a:r>
              <a:rPr lang="ru-RU" b="1" dirty="0" err="1" smtClean="0"/>
              <a:t>осморегуляция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3560"/>
            <a:ext cx="8329642" cy="48601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Почти всем рыбам присущее осмотическое давление, показатель которого ниже (</a:t>
            </a:r>
            <a:r>
              <a:rPr lang="ru-RU" dirty="0" err="1" smtClean="0"/>
              <a:t>солоноводные</a:t>
            </a:r>
            <a:r>
              <a:rPr lang="ru-RU" dirty="0" smtClean="0"/>
              <a:t> рыбы) или выше (пресноводные рыбы) чем осмотическое давление внешней среды.</a:t>
            </a:r>
          </a:p>
          <a:p>
            <a:r>
              <a:rPr lang="ru-RU" dirty="0" smtClean="0"/>
              <a:t> Хрящевые рыбы — изоосмотические но, при этом, в организме хрящевых рыб концентрация солей намного ниже, чем в окружающей среде. </a:t>
            </a:r>
          </a:p>
          <a:p>
            <a:r>
              <a:rPr lang="ru-RU" dirty="0" smtClean="0"/>
              <a:t>Поддержание низкой концентрации солей в организме хрящевых рыб осуществляется благодаря выделению солей почками, а также специализированной ректальной железой, которая соединяется с пищеварительным трактом.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84</a:t>
            </a:fld>
            <a:endParaRPr lang="ru-RU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8555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Костистые рыбы не является изоосмотическими, поэтому в ходе эволюции выработали механизмы, которые позволяют осуществлять вывод или задержку ионов.</a:t>
            </a:r>
          </a:p>
          <a:p>
            <a:r>
              <a:rPr lang="ru-RU" dirty="0" smtClean="0"/>
              <a:t>Морские костистые рыбы с низкой (относительно окружающей среды) концентрацией ионов в организме постоянно теряют воду, которая под действием осмотического давления выходит из их тканей наружу. </a:t>
            </a:r>
          </a:p>
          <a:p>
            <a:r>
              <a:rPr lang="ru-RU" dirty="0" smtClean="0"/>
              <a:t>Эти потери компенсируются за счет питья и фильтрации соленой воды. </a:t>
            </a:r>
          </a:p>
          <a:p>
            <a:pPr lvl="1"/>
            <a:r>
              <a:rPr lang="ru-RU" b="1" dirty="0" smtClean="0"/>
              <a:t>Катионы натрия и </a:t>
            </a:r>
            <a:r>
              <a:rPr lang="ru-RU" b="1" dirty="0" err="1" smtClean="0"/>
              <a:t>хлорид-ионы</a:t>
            </a:r>
            <a:r>
              <a:rPr lang="ru-RU" b="1" dirty="0" smtClean="0"/>
              <a:t> выводятся из крови через жаберные мембраны, в то время как катионы магния и сульфатные анионы выводятся почками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85</a:t>
            </a:fld>
            <a:endParaRPr lang="ru-RU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212576"/>
          </a:xfrm>
        </p:spPr>
        <p:txBody>
          <a:bodyPr>
            <a:normAutofit/>
          </a:bodyPr>
          <a:lstStyle/>
          <a:p>
            <a:r>
              <a:rPr lang="ru-RU" dirty="0" smtClean="0"/>
              <a:t>Пресноводные рыбы сталкиваются с противоположной проблемой, благодаря наличию в организме солей в концентрации высшей, чем в окружающей среде. </a:t>
            </a:r>
          </a:p>
          <a:p>
            <a:r>
              <a:rPr lang="ru-RU" b="1" dirty="0" smtClean="0"/>
              <a:t>Осмотическое давление в их организме выравнивается благодаря захвату ионов из водной среды через жаберные мембраны, а также благодаря выделению большого количества мочевины.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86</a:t>
            </a:fld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Двуполое размножение у рыб является наиболее обычной и широко распространенной его формой.</a:t>
            </a:r>
          </a:p>
          <a:p>
            <a:r>
              <a:rPr lang="ru-RU" dirty="0" smtClean="0"/>
              <a:t>При этом способе репродукции, самки и самцы внутри вида являются четко отделенными. </a:t>
            </a:r>
          </a:p>
          <a:p>
            <a:r>
              <a:rPr lang="ru-RU" dirty="0" smtClean="0"/>
              <a:t>При этом некоторые виды могут демонстрировать очень ярко выраженные вторичные половые признаки, или половой диморфизм.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87</a:t>
            </a:fld>
            <a:endParaRPr lang="ru-RU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141138"/>
          </a:xfrm>
        </p:spPr>
        <p:txBody>
          <a:bodyPr>
            <a:normAutofit/>
          </a:bodyPr>
          <a:lstStyle/>
          <a:p>
            <a:r>
              <a:rPr lang="ru-RU" dirty="0" smtClean="0"/>
              <a:t>Второй способ размножения рыб включает в качестве элемента изменение пола особями одного вида, когда рыбы могут функционировать то как мужская, то как женская особь случайно или последовательно.</a:t>
            </a:r>
          </a:p>
          <a:p>
            <a:r>
              <a:rPr lang="ru-RU" dirty="0" smtClean="0"/>
              <a:t>Последовательное функционирование проявляется в виде функционирования как самцов на протяжении одной части жизни, и как самок — на протяжении другой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Большая изменчивость и широкая адаптивная радиация хордовых позволяет хорошо показать значение преобразования морфологических структур, связанных с ними функций, и изменения поведения во взаимоотношениях с окружающей средой и в эволюционном процессе.</a:t>
            </a:r>
          </a:p>
          <a:p>
            <a:r>
              <a:rPr lang="ru-RU" dirty="0" smtClean="0"/>
              <a:t>Рассмотрев эволюцию водных позвоночных, мы познакомились с появлением основных черт позвоночных.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89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организации позвоночных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115328" cy="42838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Основой тела хордового животного служит </a:t>
            </a:r>
            <a:r>
              <a:rPr lang="ru-RU" b="1" i="1" dirty="0" err="1" smtClean="0"/>
              <a:t>миохорд</a:t>
            </a:r>
            <a:r>
              <a:rPr lang="ru-RU" dirty="0" smtClean="0"/>
              <a:t>, или </a:t>
            </a:r>
            <a:r>
              <a:rPr lang="ru-RU" b="1" i="1" dirty="0" err="1" smtClean="0"/>
              <a:t>мышечно-хордальный</a:t>
            </a:r>
            <a:r>
              <a:rPr lang="ru-RU" b="1" i="1" dirty="0" smtClean="0"/>
              <a:t> комплекс</a:t>
            </a:r>
            <a:r>
              <a:rPr lang="ru-RU" dirty="0" smtClean="0"/>
              <a:t>, образованный хордой и прилегающей к ней </a:t>
            </a:r>
            <a:r>
              <a:rPr lang="ru-RU" dirty="0" err="1" smtClean="0"/>
              <a:t>метамерной</a:t>
            </a:r>
            <a:r>
              <a:rPr lang="ru-RU" dirty="0" smtClean="0"/>
              <a:t> мускулатурой, состоящей из мышечных сегментов – </a:t>
            </a:r>
            <a:r>
              <a:rPr lang="ru-RU" b="1" i="1" dirty="0" err="1" smtClean="0"/>
              <a:t>миомеров</a:t>
            </a:r>
            <a:r>
              <a:rPr lang="ru-RU" dirty="0" smtClean="0"/>
              <a:t>, разделённых соединительно-тканными перегородками – </a:t>
            </a:r>
            <a:r>
              <a:rPr lang="ru-RU" b="1" i="1" dirty="0" err="1" smtClean="0"/>
              <a:t>миосептами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Дальнейшее замещение хорды позвоночником и дифференцировка мускулатуры позволили повысить интенсивность движения и увеличивали общую подвижность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dirty="0" smtClean="0"/>
              <a:t>?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Назовите основные ароморфозы при переходе от бесчелюстных к </a:t>
            </a:r>
            <a:r>
              <a:rPr lang="ru-RU" sz="4400" dirty="0" err="1" smtClean="0"/>
              <a:t>челюстноротым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734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38912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Благодарю за внимание! 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91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852</TotalTime>
  <Words>2641</Words>
  <Application>Microsoft Office PowerPoint</Application>
  <PresentationFormat>Экран (4:3)</PresentationFormat>
  <Paragraphs>423</Paragraphs>
  <Slides>91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6" baseType="lpstr">
      <vt:lpstr>Arial</vt:lpstr>
      <vt:lpstr>Calibri</vt:lpstr>
      <vt:lpstr>Constantia</vt:lpstr>
      <vt:lpstr>Wingdings 2</vt:lpstr>
      <vt:lpstr>Поток</vt:lpstr>
      <vt:lpstr>Презентация PowerPoint</vt:lpstr>
      <vt:lpstr>Цель лекции</vt:lpstr>
      <vt:lpstr>План лекции</vt:lpstr>
      <vt:lpstr> Классификация </vt:lpstr>
      <vt:lpstr>Презентация PowerPoint</vt:lpstr>
      <vt:lpstr>Особенности организации позвоночных</vt:lpstr>
      <vt:lpstr>Особенности организации позвоночных</vt:lpstr>
      <vt:lpstr>Особенности организации позвоночных</vt:lpstr>
      <vt:lpstr>Особенности организации позвоночных</vt:lpstr>
      <vt:lpstr>Особенности организации позвоночных</vt:lpstr>
      <vt:lpstr>Особенности организации позвоночных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Пищеварительная система</vt:lpstr>
      <vt:lpstr>Дыхательная система</vt:lpstr>
      <vt:lpstr>Кровеносная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Центральная нервная система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Органы чувств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Покровы рыб</vt:lpstr>
      <vt:lpstr>Презентация PowerPoint</vt:lpstr>
      <vt:lpstr>Презентация PowerPoint</vt:lpstr>
      <vt:lpstr>Скелет головы рыб</vt:lpstr>
      <vt:lpstr>Презентация PowerPoint</vt:lpstr>
      <vt:lpstr>Презентация PowerPoint</vt:lpstr>
      <vt:lpstr>Презентация PowerPoint</vt:lpstr>
      <vt:lpstr>Презентация PowerPoint</vt:lpstr>
      <vt:lpstr>Скелет рыб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Кровеносная система</vt:lpstr>
      <vt:lpstr>Презентация PowerPoint</vt:lpstr>
      <vt:lpstr>Дыхательная система</vt:lpstr>
      <vt:lpstr>Презентация PowerPoint</vt:lpstr>
      <vt:lpstr>Презентация PowerPoint</vt:lpstr>
      <vt:lpstr>Пищеварительная система и питание </vt:lpstr>
      <vt:lpstr>Выделительная система и осморегуляция</vt:lpstr>
      <vt:lpstr>Презентация PowerPoint</vt:lpstr>
      <vt:lpstr>Презентация PowerPoint</vt:lpstr>
      <vt:lpstr>Размножение</vt:lpstr>
      <vt:lpstr>Презентация PowerPoint</vt:lpstr>
      <vt:lpstr>Заключение</vt:lpstr>
      <vt:lpstr>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Филогенез хордовых</dc:title>
  <dc:creator>Simeon</dc:creator>
  <cp:lastModifiedBy>Биология</cp:lastModifiedBy>
  <cp:revision>130</cp:revision>
  <dcterms:modified xsi:type="dcterms:W3CDTF">2016-02-24T07:50:06Z</dcterms:modified>
</cp:coreProperties>
</file>