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notesSlides/notesSlide3.xml" ContentType="application/vnd.openxmlformats-officedocument.presentationml.notesSlide+xml"/>
  <Override PartName="/ppt/notesSlides/_rels/notesSlide4.xml.rels" ContentType="application/vnd.openxmlformats-package.relationships+xml"/>
  <Override PartName="/ppt/notesSlides/_rels/notesSlide3.xml.rels" ContentType="application/vnd.openxmlformats-package.relationships+xml"/>
  <Override PartName="/ppt/notesSlides/_rels/notesSlide2.xml.rels" ContentType="application/vnd.openxmlformats-package.relationships+xml"/>
  <Override PartName="/ppt/notesSlides/notesSlide4.xml" ContentType="application/vnd.openxmlformats-officedocument.presentationml.notesSlide+xml"/>
  <Override PartName="/ppt/notesSlides/notesSlide2.xml" ContentType="application/vnd.openxmlformats-officedocument.presentationml.notesSlide+xml"/>
  <Override PartName="/ppt/_rels/presentation.xml.rels" ContentType="application/vnd.openxmlformats-package.relationships+xml"/>
  <Override PartName="/ppt/slideLayouts/slideLayout14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_rels/slideLayout16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2.xml.rels" ContentType="application/vnd.openxmlformats-package.relationships+xml"/>
  <Override PartName="/ppt/slideLayouts/slideLayout2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_rels/slide4.xml.rels" ContentType="application/vnd.openxmlformats-package.relationships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</p:sldIdLst>
  <p:sldSz cx="9144000" cy="68580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3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bIns="0" lIns="0" rIns="0" tIns="0" wrap="none"/>
          <a:p>
            <a:r>
              <a:rPr lang="ru-RU"/>
              <a:t>Для правки формата примечаний щелкните мышью</a:t>
            </a:r>
            <a:endParaRPr/>
          </a:p>
        </p:txBody>
      </p:sp>
      <p:sp>
        <p:nvSpPr>
          <p:cNvPr id="76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320" cy="534240"/>
          </a:xfrm>
          <a:prstGeom prst="rect">
            <a:avLst/>
          </a:prstGeom>
        </p:spPr>
        <p:txBody>
          <a:bodyPr bIns="0" lIns="0" rIns="0" tIns="0" wrap="none"/>
          <a:p>
            <a:r>
              <a:rPr lang="ru-RU"/>
              <a:t>&lt;заголовок&gt;</a:t>
            </a:r>
            <a:endParaRPr/>
          </a:p>
        </p:txBody>
      </p:sp>
      <p:sp>
        <p:nvSpPr>
          <p:cNvPr id="77" name="PlaceHolder 3"/>
          <p:cNvSpPr>
            <a:spLocks noGrp="1"/>
          </p:cNvSpPr>
          <p:nvPr>
            <p:ph type="dt"/>
          </p:nvPr>
        </p:nvSpPr>
        <p:spPr>
          <a:xfrm>
            <a:off x="4279320" y="0"/>
            <a:ext cx="3280320" cy="534240"/>
          </a:xfrm>
          <a:prstGeom prst="rect">
            <a:avLst/>
          </a:prstGeom>
        </p:spPr>
        <p:txBody>
          <a:bodyPr bIns="0" lIns="0" rIns="0" tIns="0" wrap="none"/>
          <a:p>
            <a:pPr algn="r"/>
            <a:r>
              <a:rPr lang="ru-RU"/>
              <a:t>&lt;дата/время&gt;</a:t>
            </a:r>
            <a:endParaRPr/>
          </a:p>
        </p:txBody>
      </p:sp>
      <p:sp>
        <p:nvSpPr>
          <p:cNvPr id="78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320" cy="534240"/>
          </a:xfrm>
          <a:prstGeom prst="rect">
            <a:avLst/>
          </a:prstGeom>
        </p:spPr>
        <p:txBody>
          <a:bodyPr anchor="b" bIns="0" lIns="0" rIns="0" tIns="0" wrap="none"/>
          <a:p>
            <a:r>
              <a:rPr lang="ru-RU"/>
              <a:t>&lt;нижний колонтитул&gt;</a:t>
            </a:r>
            <a:endParaRPr/>
          </a:p>
        </p:txBody>
      </p:sp>
      <p:sp>
        <p:nvSpPr>
          <p:cNvPr id="79" name="PlaceHolder 5"/>
          <p:cNvSpPr>
            <a:spLocks noGrp="1"/>
          </p:cNvSpPr>
          <p:nvPr>
            <p:ph type="sldNum"/>
          </p:nvPr>
        </p:nvSpPr>
        <p:spPr>
          <a:xfrm>
            <a:off x="4279320" y="10157400"/>
            <a:ext cx="3280320" cy="534240"/>
          </a:xfrm>
          <a:prstGeom prst="rect">
            <a:avLst/>
          </a:prstGeom>
        </p:spPr>
        <p:txBody>
          <a:bodyPr anchor="b" bIns="0" lIns="0" rIns="0" tIns="0" wrap="none"/>
          <a:p>
            <a:pPr algn="r"/>
            <a:fld id="{B151E101-8121-4101-A161-B141013101E1}" type="slidenum">
              <a:rPr lang="ru-RU"/>
              <a:t>&lt;номер&gt;</a:t>
            </a:fld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</p:notesMaster>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
</Relationships>
</file>

<file path=ppt/notesSlides/_rels/notesSlide3.xml.rels><?xml version="1.0" encoding="UTF-8"?>
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
</Relationships>
</file>

<file path=ppt/notesSlides/_rels/notesSlide4.xml.rels><?xml version="1.0" encoding="UTF-8"?>
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
</Relationships>
</file>

<file path=ppt/notesSlides/notesSlide2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TextShape 1"/>
          <p:cNvSpPr txBox="1"/>
          <p:nvPr/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fld id="{B1017141-51A1-4161-91C1-812101714171}" type="slidenum">
              <a:rPr lang="ru-RU">
                <a:solidFill>
                  <a:srgbClr val="000000"/>
                </a:solidFill>
                <a:latin typeface="+mn-lt"/>
                <a:ea typeface="+mn-ea"/>
              </a:rPr>
              <a:t>&lt;номер&gt;</a:t>
            </a:fld>
            <a:endParaRPr/>
          </a:p>
        </p:txBody>
      </p:sp>
      <p:sp>
        <p:nvSpPr>
          <p:cNvPr id="201" name="PlaceHolder 2"/>
          <p:cNvSpPr>
            <a:spLocks noGrp="1"/>
          </p:cNvSpPr>
          <p:nvPr>
            <p:ph type="body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endParaRPr/>
          </a:p>
        </p:txBody>
      </p:sp>
    </p:spTree>
  </p:cSld>
</p:notes>
</file>

<file path=ppt/notesSlides/notesSlide3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TextShape 1"/>
          <p:cNvSpPr txBox="1"/>
          <p:nvPr/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fld id="{812111F1-F151-41D1-8101-7131813161E1}" type="slidenum">
              <a:rPr lang="ru-RU">
                <a:solidFill>
                  <a:srgbClr val="000000"/>
                </a:solidFill>
                <a:latin typeface="+mn-lt"/>
                <a:ea typeface="+mn-ea"/>
              </a:rPr>
              <a:t>&lt;номер&gt;</a:t>
            </a:fld>
            <a:endParaRPr/>
          </a:p>
        </p:txBody>
      </p:sp>
      <p:sp>
        <p:nvSpPr>
          <p:cNvPr id="203" name="PlaceHolder 2"/>
          <p:cNvSpPr>
            <a:spLocks noGrp="1"/>
          </p:cNvSpPr>
          <p:nvPr>
            <p:ph type="body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endParaRPr/>
          </a:p>
        </p:txBody>
      </p:sp>
    </p:spTree>
  </p:cSld>
</p:notes>
</file>

<file path=ppt/notesSlides/notesSlide4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TextShape 1"/>
          <p:cNvSpPr txBox="1"/>
          <p:nvPr/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fld id="{71B14111-E131-41B1-91A1-A1D1313161D1}" type="slidenum">
              <a:rPr lang="ru-RU">
                <a:solidFill>
                  <a:srgbClr val="000000"/>
                </a:solidFill>
                <a:latin typeface="+mn-lt"/>
                <a:ea typeface="+mn-ea"/>
              </a:rPr>
              <a:t>&lt;номер&gt;</a:t>
            </a:fld>
            <a:endParaRPr/>
          </a:p>
        </p:txBody>
      </p:sp>
      <p:sp>
        <p:nvSpPr>
          <p:cNvPr id="205" name="PlaceHolder 2"/>
          <p:cNvSpPr>
            <a:spLocks noGrp="1"/>
          </p:cNvSpPr>
          <p:nvPr>
            <p:ph type="body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endParaRPr/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457200" y="3681360"/>
            <a:ext cx="80463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4579920" y="368136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457200" y="368136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44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046360" cy="3977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4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3976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3976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49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3976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3067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4" name="PlaceHolder 3"/>
          <p:cNvSpPr>
            <a:spLocks noGrp="1"/>
          </p:cNvSpPr>
          <p:nvPr>
            <p:ph type="body"/>
          </p:nvPr>
        </p:nvSpPr>
        <p:spPr>
          <a:xfrm>
            <a:off x="457200" y="368136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5" name="PlaceHolder 4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3976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046360" cy="3977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3976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8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9" name="PlaceHolder 4"/>
          <p:cNvSpPr>
            <a:spLocks noGrp="1"/>
          </p:cNvSpPr>
          <p:nvPr>
            <p:ph type="body"/>
          </p:nvPr>
        </p:nvSpPr>
        <p:spPr>
          <a:xfrm>
            <a:off x="4579920" y="368136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3" name="PlaceHolder 4"/>
          <p:cNvSpPr>
            <a:spLocks noGrp="1"/>
          </p:cNvSpPr>
          <p:nvPr>
            <p:ph type="body"/>
          </p:nvPr>
        </p:nvSpPr>
        <p:spPr>
          <a:xfrm>
            <a:off x="457200" y="3681360"/>
            <a:ext cx="804564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457200" y="3681360"/>
            <a:ext cx="80463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0" name="PlaceHolder 4"/>
          <p:cNvSpPr>
            <a:spLocks noGrp="1"/>
          </p:cNvSpPr>
          <p:nvPr>
            <p:ph type="body"/>
          </p:nvPr>
        </p:nvSpPr>
        <p:spPr>
          <a:xfrm>
            <a:off x="4579920" y="368136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1" name="PlaceHolder 5"/>
          <p:cNvSpPr>
            <a:spLocks noGrp="1"/>
          </p:cNvSpPr>
          <p:nvPr>
            <p:ph type="body"/>
          </p:nvPr>
        </p:nvSpPr>
        <p:spPr>
          <a:xfrm>
            <a:off x="457200" y="368136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4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3976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3976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3976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3067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57200" y="368136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3976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3976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9920" y="368136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457200" y="3681360"/>
            <a:ext cx="804564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ru-RU" sz="4400">
                <a:solidFill>
                  <a:srgbClr val="000000"/>
                </a:solidFill>
                <a:latin typeface="Calibri"/>
              </a:rPr>
              <a:t>Для правки текста заголовка щелкните мышьюОбразец заголовка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38120" cy="4525560"/>
          </a:xfrm>
          <a:prstGeom prst="rect">
            <a:avLst/>
          </a:prstGeom>
        </p:spPr>
        <p:txBody>
          <a:bodyPr/>
          <a:p>
            <a:pPr>
              <a:buSzPct val="45000"/>
              <a:buFont typeface="StarSymbol"/>
              <a:buChar char=""/>
            </a:pPr>
            <a:r>
              <a:rPr lang="ru-RU" sz="2800">
                <a:solidFill>
                  <a:srgbClr val="000000"/>
                </a:solidFill>
                <a:latin typeface="Calibri"/>
              </a:rPr>
              <a:t>Для правки структуры щелкните мышью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ru-RU" sz="2800">
                <a:solidFill>
                  <a:srgbClr val="000000"/>
                </a:solidFill>
                <a:latin typeface="Calibri"/>
              </a:rPr>
              <a:t>Второй уровень структуры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ru-RU" sz="2800">
                <a:solidFill>
                  <a:srgbClr val="000000"/>
                </a:solidFill>
                <a:latin typeface="Calibri"/>
              </a:rPr>
              <a:t>Третий уровень структуры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ru-RU" sz="2800">
                <a:solidFill>
                  <a:srgbClr val="000000"/>
                </a:solidFill>
                <a:latin typeface="Calibri"/>
              </a:rPr>
              <a:t>Четвёртый уровень структуры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ru-RU" sz="2800">
                <a:solidFill>
                  <a:srgbClr val="000000"/>
                </a:solidFill>
                <a:latin typeface="Calibri"/>
              </a:rPr>
              <a:t>Пятый уровень структуры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ru-RU" sz="2800">
                <a:solidFill>
                  <a:srgbClr val="000000"/>
                </a:solidFill>
                <a:latin typeface="Calibri"/>
              </a:rPr>
              <a:t>Шестой уровень структуры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ru-RU" sz="2800">
                <a:solidFill>
                  <a:srgbClr val="000000"/>
                </a:solidFill>
                <a:latin typeface="Calibri"/>
              </a:rPr>
              <a:t>Седьмой уровень структурыОбразец текста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ru-RU" sz="2400">
                <a:solidFill>
                  <a:srgbClr val="000000"/>
                </a:solidFill>
                <a:latin typeface="Calibri"/>
              </a:rPr>
              <a:t>Второй уровень</a:t>
            </a:r>
            <a:endParaRPr/>
          </a:p>
          <a:p>
            <a:pPr lvl="1">
              <a:buFont typeface="Arial"/>
              <a:buChar char="–"/>
            </a:pPr>
            <a:r>
              <a:rPr lang="ru-RU" sz="2000">
                <a:solidFill>
                  <a:srgbClr val="000000"/>
                </a:solidFill>
                <a:latin typeface="Calibri"/>
              </a:rPr>
              <a:t>Третий уровень</a:t>
            </a:r>
            <a:endParaRPr/>
          </a:p>
          <a:p>
            <a:pPr lvl="2">
              <a:buFont typeface="Arial"/>
              <a:buChar char="•"/>
            </a:pPr>
            <a:r>
              <a:rPr lang="ru-RU">
                <a:solidFill>
                  <a:srgbClr val="000000"/>
                </a:solidFill>
                <a:latin typeface="Calibri"/>
              </a:rPr>
              <a:t>Четвертый уровень</a:t>
            </a:r>
            <a:endParaRPr/>
          </a:p>
          <a:p>
            <a:pPr lvl="3">
              <a:buFont typeface="Arial"/>
              <a:buChar char="–"/>
            </a:pPr>
            <a:r>
              <a:rPr lang="ru-RU">
                <a:solidFill>
                  <a:srgbClr val="000000"/>
                </a:solidFill>
                <a:latin typeface="Calibri"/>
              </a:rPr>
              <a:t>Пятый уровень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body"/>
          </p:nvPr>
        </p:nvSpPr>
        <p:spPr>
          <a:xfrm>
            <a:off x="4648320" y="1600200"/>
            <a:ext cx="4038120" cy="4525560"/>
          </a:xfrm>
          <a:prstGeom prst="rect">
            <a:avLst/>
          </a:prstGeom>
        </p:spPr>
        <p:txBody>
          <a:bodyPr anchor="ctr"/>
          <a:p>
            <a:pPr>
              <a:buSzPct val="45000"/>
              <a:buFont typeface="StarSymbol"/>
              <a:buChar char=""/>
            </a:pPr>
            <a:r>
              <a:rPr lang="ru-RU" sz="2800">
                <a:solidFill>
                  <a:srgbClr val="8b8b8b"/>
                </a:solidFill>
                <a:latin typeface="Calibri"/>
              </a:rPr>
              <a:t>Для правки структуры щелкните мышью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ru-RU" sz="2800">
                <a:solidFill>
                  <a:srgbClr val="8b8b8b"/>
                </a:solidFill>
                <a:latin typeface="Calibri"/>
              </a:rPr>
              <a:t>Второй уровень структуры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ru-RU" sz="2800">
                <a:solidFill>
                  <a:srgbClr val="8b8b8b"/>
                </a:solidFill>
                <a:latin typeface="Calibri"/>
              </a:rPr>
              <a:t>Третий уровень структуры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ru-RU" sz="2800">
                <a:solidFill>
                  <a:srgbClr val="8b8b8b"/>
                </a:solidFill>
                <a:latin typeface="Calibri"/>
              </a:rPr>
              <a:t>Четвёртый уровень структуры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ru-RU" sz="2800">
                <a:solidFill>
                  <a:srgbClr val="8b8b8b"/>
                </a:solidFill>
                <a:latin typeface="Calibri"/>
              </a:rPr>
              <a:t>Пятый уровень структуры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ru-RU" sz="2800">
                <a:solidFill>
                  <a:srgbClr val="8b8b8b"/>
                </a:solidFill>
                <a:latin typeface="Calibri"/>
              </a:rPr>
              <a:t>Шестой уровень структуры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ru-RU" sz="2800">
                <a:solidFill>
                  <a:srgbClr val="8b8b8b"/>
                </a:solidFill>
                <a:latin typeface="Calibri"/>
              </a:rPr>
              <a:t>Седьмой уровень структурыОбразец текста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ru-RU" sz="2400">
                <a:solidFill>
                  <a:srgbClr val="000000"/>
                </a:solidFill>
                <a:latin typeface="Calibri"/>
              </a:rPr>
              <a:t>Второй уровень</a:t>
            </a:r>
            <a:endParaRPr/>
          </a:p>
          <a:p>
            <a:pPr lvl="1">
              <a:buFont typeface="Arial"/>
              <a:buChar char="–"/>
            </a:pPr>
            <a:r>
              <a:rPr lang="ru-RU" sz="2000">
                <a:solidFill>
                  <a:srgbClr val="000000"/>
                </a:solidFill>
                <a:latin typeface="Calibri"/>
              </a:rPr>
              <a:t>Третий уровень</a:t>
            </a:r>
            <a:endParaRPr/>
          </a:p>
          <a:p>
            <a:pPr lvl="2">
              <a:buFont typeface="Arial"/>
              <a:buChar char="•"/>
            </a:pPr>
            <a:r>
              <a:rPr lang="ru-RU">
                <a:solidFill>
                  <a:srgbClr val="000000"/>
                </a:solidFill>
                <a:latin typeface="Calibri"/>
              </a:rPr>
              <a:t>Четвертый уровень</a:t>
            </a:r>
            <a:endParaRPr/>
          </a:p>
          <a:p>
            <a:pPr lvl="3">
              <a:buFont typeface="Arial"/>
              <a:buChar char="–"/>
            </a:pPr>
            <a:r>
              <a:rPr lang="ru-RU">
                <a:solidFill>
                  <a:srgbClr val="000000"/>
                </a:solidFill>
                <a:latin typeface="Calibri"/>
              </a:rPr>
              <a:t>Пятый уровень</a:t>
            </a:r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dt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ru-RU">
                <a:solidFill>
                  <a:srgbClr val="000000"/>
                </a:solidFill>
                <a:latin typeface="Calibri"/>
              </a:rPr>
              <a:t>16.3.15</a:t>
            </a:r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ftr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endParaRPr/>
          </a:p>
        </p:txBody>
      </p:sp>
      <p:sp>
        <p:nvSpPr>
          <p:cNvPr id="5" name="PlaceHolder 6"/>
          <p:cNvSpPr>
            <a:spLocks noGrp="1"/>
          </p:cNvSpPr>
          <p:nvPr>
            <p:ph type="sldNum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fld id="{D15131F1-21B1-4101-A1B1-71C1418101C1}" type="slidenum">
              <a:rPr lang="ru-RU">
                <a:solidFill>
                  <a:srgbClr val="000000"/>
                </a:solidFill>
                <a:latin typeface="Calibri"/>
              </a:rPr>
              <a:t>&lt;номер&gt;</a:t>
            </a:fld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ru-RU" sz="4400">
                <a:solidFill>
                  <a:srgbClr val="000000"/>
                </a:solidFill>
                <a:latin typeface="Calibri"/>
              </a:rPr>
              <a:t>Для правки текста заголовка щелкните мышьюОбразец заголовка</a:t>
            </a:r>
            <a:endParaRPr/>
          </a:p>
        </p:txBody>
      </p:sp>
      <p:sp>
        <p:nvSpPr>
          <p:cNvPr id="39" name="PlaceHolder 2"/>
          <p:cNvSpPr>
            <a:spLocks noGrp="1"/>
          </p:cNvSpPr>
          <p:nvPr>
            <p:ph type="dt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ru-RU">
                <a:solidFill>
                  <a:srgbClr val="000000"/>
                </a:solidFill>
                <a:latin typeface="Calibri"/>
              </a:rPr>
              <a:t>16.3.15</a:t>
            </a:r>
            <a:endParaRPr/>
          </a:p>
        </p:txBody>
      </p:sp>
      <p:sp>
        <p:nvSpPr>
          <p:cNvPr id="40" name="PlaceHolder 3"/>
          <p:cNvSpPr>
            <a:spLocks noGrp="1"/>
          </p:cNvSpPr>
          <p:nvPr>
            <p:ph type="ftr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endParaRPr/>
          </a:p>
        </p:txBody>
      </p:sp>
      <p:sp>
        <p:nvSpPr>
          <p:cNvPr id="41" name="PlaceHolder 4"/>
          <p:cNvSpPr>
            <a:spLocks noGrp="1"/>
          </p:cNvSpPr>
          <p:nvPr>
            <p:ph type="sldNum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fld id="{31817111-3101-4191-9181-A1E12151B1E1}" type="slidenum">
              <a:rPr lang="ru-RU">
                <a:solidFill>
                  <a:srgbClr val="000000"/>
                </a:solidFill>
                <a:latin typeface="Calibri"/>
              </a:rPr>
              <a:t>&lt;номер&gt;</a:t>
            </a:fld>
            <a:endParaRPr/>
          </a:p>
        </p:txBody>
      </p:sp>
      <p:sp>
        <p:nvSpPr>
          <p:cNvPr id="42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397692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ru-RU"/>
              <a:t>Для правки структуры щелкните мышью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ru-RU"/>
              <a:t>Второй уровень структуры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ru-RU"/>
              <a:t>Третий уровень структуры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ru-RU"/>
              <a:t>Четвёртый уровень структуры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ru-RU"/>
              <a:t>Пятый уровень структуры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ru-RU"/>
              <a:t>Шестой уровень структуры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ru-RU"/>
              <a:t>Седьмой уровень структуры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2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4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ru-RU" sz="4400">
                <a:solidFill>
                  <a:srgbClr val="000000"/>
                </a:solidFill>
                <a:latin typeface="Calibri"/>
              </a:rPr>
              <a:t>Шкала Таннера</a:t>
            </a:r>
            <a:endParaRPr/>
          </a:p>
        </p:txBody>
      </p:sp>
    </p:spTree>
  </p:cSld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TextShape 1"/>
          <p:cNvSpPr txBox="1"/>
          <p:nvPr/>
        </p:nvSpPr>
        <p:spPr>
          <a:xfrm>
            <a:off x="533520" y="44640"/>
            <a:ext cx="8070840" cy="647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ru-RU" sz="2400">
                <a:solidFill>
                  <a:srgbClr val="000000"/>
                </a:solidFill>
                <a:latin typeface="Calibri"/>
              </a:rPr>
              <a:t>Алгоритм диагностики и лечения ППР у девочек</a:t>
            </a:r>
            <a:endParaRPr/>
          </a:p>
        </p:txBody>
      </p:sp>
      <p:sp>
        <p:nvSpPr>
          <p:cNvPr id="82" name="CustomShape 2"/>
          <p:cNvSpPr/>
          <p:nvPr/>
        </p:nvSpPr>
        <p:spPr>
          <a:xfrm>
            <a:off x="6179040" y="3260880"/>
            <a:ext cx="2093760" cy="364680"/>
          </a:xfrm>
          <a:prstGeom prst="rect">
            <a:avLst/>
          </a:prstGeom>
          <a:gradFill>
            <a:gsLst>
              <a:gs pos="0">
                <a:srgbClr val="397bca"/>
              </a:gs>
              <a:gs pos="50000">
                <a:srgbClr val="2e5f99"/>
              </a:gs>
              <a:gs pos="100000">
                <a:srgbClr val="397bca"/>
              </a:gs>
            </a:gsLst>
            <a:lin ang="16200000"/>
          </a:gradFill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b="1" lang="ru-RU">
                <a:solidFill>
                  <a:srgbClr val="ffffff"/>
                </a:solidFill>
                <a:latin typeface="Calibri"/>
              </a:rPr>
              <a:t>УЗИ малого таза</a:t>
            </a:r>
            <a:endParaRPr/>
          </a:p>
        </p:txBody>
      </p:sp>
      <p:sp>
        <p:nvSpPr>
          <p:cNvPr id="83" name="CustomShape 3"/>
          <p:cNvSpPr/>
          <p:nvPr/>
        </p:nvSpPr>
        <p:spPr>
          <a:xfrm>
            <a:off x="4356000" y="4037760"/>
            <a:ext cx="2304000" cy="1186920"/>
          </a:xfrm>
          <a:prstGeom prst="rect">
            <a:avLst/>
          </a:prstGeom>
          <a:ln w="9360">
            <a:solidFill>
              <a:srgbClr val="000000"/>
            </a:solidFill>
            <a:miter/>
          </a:ln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lang="ru-RU">
                <a:solidFill>
                  <a:srgbClr val="1f497d"/>
                </a:solidFill>
                <a:latin typeface="Calibri"/>
              </a:rPr>
              <a:t>Киста  +</a:t>
            </a:r>
            <a:endParaRPr/>
          </a:p>
          <a:p>
            <a:pPr algn="ctr">
              <a:lnSpc>
                <a:spcPct val="100000"/>
              </a:lnSpc>
            </a:pPr>
            <a:r>
              <a:rPr lang="ru-RU">
                <a:solidFill>
                  <a:srgbClr val="1f497d"/>
                </a:solidFill>
                <a:latin typeface="Calibri"/>
              </a:rPr>
              <a:t>наличие пигментных</a:t>
            </a:r>
            <a:endParaRPr/>
          </a:p>
          <a:p>
            <a:pPr algn="ctr">
              <a:lnSpc>
                <a:spcPct val="100000"/>
              </a:lnSpc>
            </a:pPr>
            <a:r>
              <a:rPr lang="ru-RU">
                <a:solidFill>
                  <a:srgbClr val="1f497d"/>
                </a:solidFill>
                <a:latin typeface="Calibri"/>
              </a:rPr>
              <a:t> </a:t>
            </a:r>
            <a:r>
              <a:rPr lang="ru-RU">
                <a:solidFill>
                  <a:srgbClr val="1f497d"/>
                </a:solidFill>
                <a:latin typeface="Calibri"/>
              </a:rPr>
              <a:t>пятен на коже</a:t>
            </a:r>
            <a:endParaRPr/>
          </a:p>
        </p:txBody>
      </p:sp>
      <p:sp>
        <p:nvSpPr>
          <p:cNvPr id="84" name="CustomShape 4"/>
          <p:cNvSpPr/>
          <p:nvPr/>
        </p:nvSpPr>
        <p:spPr>
          <a:xfrm>
            <a:off x="5508000" y="2640960"/>
            <a:ext cx="3384000" cy="364680"/>
          </a:xfrm>
          <a:prstGeom prst="rect">
            <a:avLst/>
          </a:prstGeom>
          <a:ln w="9360">
            <a:solidFill>
              <a:srgbClr val="000000"/>
            </a:solidFill>
            <a:miter/>
          </a:ln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lang="ru-RU">
                <a:solidFill>
                  <a:srgbClr val="1f497d"/>
                </a:solidFill>
                <a:latin typeface="Calibri"/>
              </a:rPr>
              <a:t>Низкий ответ ЛГ, Э2 высокий</a:t>
            </a:r>
            <a:endParaRPr/>
          </a:p>
        </p:txBody>
      </p:sp>
      <p:sp>
        <p:nvSpPr>
          <p:cNvPr id="85" name="CustomShape 5"/>
          <p:cNvSpPr/>
          <p:nvPr/>
        </p:nvSpPr>
        <p:spPr>
          <a:xfrm>
            <a:off x="6915600" y="6055200"/>
            <a:ext cx="2123280" cy="912600"/>
          </a:xfrm>
          <a:prstGeom prst="rect">
            <a:avLst/>
          </a:prstGeom>
          <a:ln w="9360">
            <a:solidFill>
              <a:srgbClr val="000000"/>
            </a:solidFill>
            <a:miter/>
          </a:ln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lang="ru-RU">
                <a:solidFill>
                  <a:srgbClr val="1f497d"/>
                </a:solidFill>
                <a:latin typeface="Calibri"/>
              </a:rPr>
              <a:t>Э2-продуцирующая </a:t>
            </a:r>
            <a:endParaRPr/>
          </a:p>
          <a:p>
            <a:pPr algn="ctr">
              <a:lnSpc>
                <a:spcPct val="100000"/>
              </a:lnSpc>
            </a:pPr>
            <a:r>
              <a:rPr lang="ru-RU">
                <a:solidFill>
                  <a:srgbClr val="1f497d"/>
                </a:solidFill>
                <a:latin typeface="Calibri"/>
              </a:rPr>
              <a:t>опухоль яичника</a:t>
            </a:r>
            <a:endParaRPr/>
          </a:p>
        </p:txBody>
      </p:sp>
      <p:sp>
        <p:nvSpPr>
          <p:cNvPr id="86" name="CustomShape 6"/>
          <p:cNvSpPr/>
          <p:nvPr/>
        </p:nvSpPr>
        <p:spPr>
          <a:xfrm>
            <a:off x="504000" y="2640960"/>
            <a:ext cx="2578320" cy="364680"/>
          </a:xfrm>
          <a:prstGeom prst="rect">
            <a:avLst/>
          </a:prstGeom>
          <a:ln w="9360">
            <a:solidFill>
              <a:srgbClr val="000000"/>
            </a:solidFill>
            <a:miter/>
          </a:ln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lang="ru-RU">
                <a:solidFill>
                  <a:srgbClr val="1f497d"/>
                </a:solidFill>
                <a:latin typeface="Calibri"/>
              </a:rPr>
              <a:t>Пубертатный ответ ЛГ</a:t>
            </a:r>
            <a:endParaRPr/>
          </a:p>
        </p:txBody>
      </p:sp>
      <p:sp>
        <p:nvSpPr>
          <p:cNvPr id="87" name="CustomShape 7"/>
          <p:cNvSpPr/>
          <p:nvPr/>
        </p:nvSpPr>
        <p:spPr>
          <a:xfrm>
            <a:off x="3451320" y="2079360"/>
            <a:ext cx="1912680" cy="364680"/>
          </a:xfrm>
          <a:prstGeom prst="rect">
            <a:avLst/>
          </a:prstGeom>
          <a:gradFill>
            <a:gsLst>
              <a:gs pos="0">
                <a:srgbClr val="397bca"/>
              </a:gs>
              <a:gs pos="50000">
                <a:srgbClr val="2e5f99"/>
              </a:gs>
              <a:gs pos="100000">
                <a:srgbClr val="397bca"/>
              </a:gs>
            </a:gsLst>
            <a:lin ang="16200000"/>
          </a:gradFill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b="1" lang="ru-RU">
                <a:solidFill>
                  <a:srgbClr val="ffffff"/>
                </a:solidFill>
                <a:latin typeface="Calibri"/>
              </a:rPr>
              <a:t>Проба с ГнРГ</a:t>
            </a:r>
            <a:endParaRPr/>
          </a:p>
        </p:txBody>
      </p:sp>
      <p:sp>
        <p:nvSpPr>
          <p:cNvPr id="88" name="CustomShape 8"/>
          <p:cNvSpPr/>
          <p:nvPr/>
        </p:nvSpPr>
        <p:spPr>
          <a:xfrm>
            <a:off x="914040" y="3275640"/>
            <a:ext cx="1734120" cy="364680"/>
          </a:xfrm>
          <a:prstGeom prst="rect">
            <a:avLst/>
          </a:prstGeom>
          <a:ln w="9360">
            <a:solidFill>
              <a:srgbClr val="000000"/>
            </a:solidFill>
            <a:miter/>
          </a:ln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lang="ru-RU">
                <a:solidFill>
                  <a:srgbClr val="1f497d"/>
                </a:solidFill>
                <a:latin typeface="Calibri"/>
              </a:rPr>
              <a:t>Истинное ППР</a:t>
            </a:r>
            <a:endParaRPr/>
          </a:p>
        </p:txBody>
      </p:sp>
      <p:sp>
        <p:nvSpPr>
          <p:cNvPr id="89" name="CustomShape 9"/>
          <p:cNvSpPr/>
          <p:nvPr/>
        </p:nvSpPr>
        <p:spPr>
          <a:xfrm>
            <a:off x="1119960" y="3790800"/>
            <a:ext cx="1363320" cy="639000"/>
          </a:xfrm>
          <a:prstGeom prst="rect">
            <a:avLst/>
          </a:prstGeom>
          <a:gradFill>
            <a:gsLst>
              <a:gs pos="0">
                <a:srgbClr val="397bca"/>
              </a:gs>
              <a:gs pos="50000">
                <a:srgbClr val="2e5f99"/>
              </a:gs>
              <a:gs pos="100000">
                <a:srgbClr val="397bca"/>
              </a:gs>
            </a:gsLst>
            <a:lin ang="16200000"/>
          </a:gradFill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b="1" lang="ru-RU">
                <a:solidFill>
                  <a:srgbClr val="ffffff"/>
                </a:solidFill>
                <a:latin typeface="Calibri"/>
              </a:rPr>
              <a:t>МРТ головы</a:t>
            </a:r>
            <a:endParaRPr/>
          </a:p>
        </p:txBody>
      </p:sp>
      <p:sp>
        <p:nvSpPr>
          <p:cNvPr id="90" name="CustomShape 10"/>
          <p:cNvSpPr/>
          <p:nvPr/>
        </p:nvSpPr>
        <p:spPr>
          <a:xfrm>
            <a:off x="2557800" y="4704480"/>
            <a:ext cx="1624320" cy="364680"/>
          </a:xfrm>
          <a:prstGeom prst="rect">
            <a:avLst/>
          </a:prstGeom>
          <a:ln w="9360">
            <a:solidFill>
              <a:srgbClr val="000000"/>
            </a:solidFill>
            <a:miter/>
          </a:ln>
        </p:spPr>
        <p:txBody>
          <a:bodyPr bIns="45000" lIns="90000" rIns="90000" tIns="45000" wrap="none"/>
          <a:p>
            <a:pPr algn="ctr">
              <a:lnSpc>
                <a:spcPct val="100000"/>
              </a:lnSpc>
            </a:pPr>
            <a:r>
              <a:rPr lang="ru-RU">
                <a:solidFill>
                  <a:srgbClr val="1f497d"/>
                </a:solidFill>
                <a:latin typeface="Calibri"/>
              </a:rPr>
              <a:t>Опухоли ЦНС</a:t>
            </a:r>
            <a:endParaRPr/>
          </a:p>
        </p:txBody>
      </p:sp>
      <p:sp>
        <p:nvSpPr>
          <p:cNvPr id="91" name="CustomShape 11"/>
          <p:cNvSpPr/>
          <p:nvPr/>
        </p:nvSpPr>
        <p:spPr>
          <a:xfrm>
            <a:off x="183240" y="4704480"/>
            <a:ext cx="2071080" cy="639000"/>
          </a:xfrm>
          <a:prstGeom prst="rect">
            <a:avLst/>
          </a:prstGeom>
          <a:ln w="9360">
            <a:solidFill>
              <a:srgbClr val="000000"/>
            </a:solidFill>
            <a:miter/>
          </a:ln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lang="ru-RU">
                <a:solidFill>
                  <a:srgbClr val="1f497d"/>
                </a:solidFill>
                <a:latin typeface="Calibri"/>
              </a:rPr>
              <a:t>Идиопатическое ППР</a:t>
            </a:r>
            <a:endParaRPr/>
          </a:p>
        </p:txBody>
      </p:sp>
      <p:sp>
        <p:nvSpPr>
          <p:cNvPr id="92" name="CustomShape 12"/>
          <p:cNvSpPr/>
          <p:nvPr/>
        </p:nvSpPr>
        <p:spPr>
          <a:xfrm>
            <a:off x="2186280" y="836640"/>
            <a:ext cx="4456800" cy="913320"/>
          </a:xfrm>
          <a:prstGeom prst="rect">
            <a:avLst/>
          </a:prstGeom>
          <a:solidFill>
            <a:srgbClr val="ffffff"/>
          </a:solidFill>
          <a:ln w="25560">
            <a:solidFill>
              <a:srgbClr val="4f81bd"/>
            </a:solidFill>
            <a:round/>
          </a:ln>
        </p:spPr>
        <p:txBody>
          <a:bodyPr bIns="45000" lIns="90000" rIns="90000" tIns="45000" wrap="none"/>
          <a:p>
            <a:pPr>
              <a:lnSpc>
                <a:spcPct val="100000"/>
              </a:lnSpc>
              <a:buFont typeface="Arial"/>
              <a:buChar char="•"/>
            </a:pPr>
            <a:r>
              <a:rPr lang="ru-RU">
                <a:solidFill>
                  <a:srgbClr val="000000"/>
                </a:solidFill>
                <a:latin typeface="Calibri"/>
              </a:rPr>
              <a:t>увеличение молочных желез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ru-RU">
                <a:solidFill>
                  <a:srgbClr val="000000"/>
                </a:solidFill>
                <a:latin typeface="Calibri"/>
              </a:rPr>
              <a:t>менструалоподобные реакции +/-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ru-RU">
                <a:solidFill>
                  <a:srgbClr val="000000"/>
                </a:solidFill>
                <a:latin typeface="Calibri"/>
              </a:rPr>
              <a:t>ускорение роста и костного возраста</a:t>
            </a:r>
            <a:endParaRPr/>
          </a:p>
        </p:txBody>
      </p:sp>
      <p:sp>
        <p:nvSpPr>
          <p:cNvPr id="93" name="CustomShape 13"/>
          <p:cNvSpPr/>
          <p:nvPr/>
        </p:nvSpPr>
        <p:spPr>
          <a:xfrm>
            <a:off x="2990520" y="2448720"/>
            <a:ext cx="1415880" cy="376560"/>
          </a:xfrm>
          <a:prstGeom prst="straightConnector1">
            <a:avLst/>
          </a:prstGeom>
          <a:ln w="25560">
            <a:solidFill>
              <a:srgbClr val="4f81bd"/>
            </a:solidFill>
            <a:round/>
            <a:tailEnd len="med" type="triangle" w="med"/>
          </a:ln>
        </p:spPr>
      </p:sp>
      <p:sp>
        <p:nvSpPr>
          <p:cNvPr id="94" name="CustomShape 14"/>
          <p:cNvSpPr/>
          <p:nvPr/>
        </p:nvSpPr>
        <p:spPr>
          <a:xfrm>
            <a:off x="4407480" y="2448720"/>
            <a:ext cx="1100160" cy="375120"/>
          </a:xfrm>
          <a:prstGeom prst="straightConnector1">
            <a:avLst/>
          </a:prstGeom>
          <a:ln w="25560">
            <a:solidFill>
              <a:srgbClr val="4f81bd"/>
            </a:solidFill>
            <a:round/>
            <a:tailEnd len="med" type="triangle" w="med"/>
          </a:ln>
        </p:spPr>
      </p:sp>
      <p:sp>
        <p:nvSpPr>
          <p:cNvPr id="95" name="CustomShape 15"/>
          <p:cNvSpPr/>
          <p:nvPr/>
        </p:nvSpPr>
        <p:spPr>
          <a:xfrm>
            <a:off x="1781280" y="3010320"/>
            <a:ext cx="11520" cy="265320"/>
          </a:xfrm>
          <a:prstGeom prst="straightConnector1">
            <a:avLst/>
          </a:prstGeom>
          <a:ln w="25560">
            <a:solidFill>
              <a:srgbClr val="4f81bd"/>
            </a:solidFill>
            <a:round/>
            <a:tailEnd len="med" type="triangle" w="med"/>
          </a:ln>
        </p:spPr>
      </p:sp>
      <p:sp>
        <p:nvSpPr>
          <p:cNvPr id="96" name="CustomShape 16"/>
          <p:cNvSpPr/>
          <p:nvPr/>
        </p:nvSpPr>
        <p:spPr>
          <a:xfrm>
            <a:off x="1781280" y="3645000"/>
            <a:ext cx="20520" cy="145440"/>
          </a:xfrm>
          <a:prstGeom prst="straightConnector1">
            <a:avLst/>
          </a:prstGeom>
          <a:ln w="25560">
            <a:solidFill>
              <a:srgbClr val="4f81bd"/>
            </a:solidFill>
            <a:round/>
            <a:tailEnd len="med" type="triangle" w="med"/>
          </a:ln>
        </p:spPr>
      </p:sp>
      <p:sp>
        <p:nvSpPr>
          <p:cNvPr id="97" name="CustomShape 17"/>
          <p:cNvSpPr/>
          <p:nvPr/>
        </p:nvSpPr>
        <p:spPr>
          <a:xfrm>
            <a:off x="1801800" y="4437000"/>
            <a:ext cx="1567800" cy="267120"/>
          </a:xfrm>
          <a:prstGeom prst="straightConnector1">
            <a:avLst/>
          </a:prstGeom>
          <a:ln w="25560">
            <a:solidFill>
              <a:srgbClr val="4f81bd"/>
            </a:solidFill>
            <a:round/>
            <a:tailEnd len="med" type="triangle" w="med"/>
          </a:ln>
        </p:spPr>
      </p:sp>
      <p:sp>
        <p:nvSpPr>
          <p:cNvPr id="98" name="CustomShape 18"/>
          <p:cNvSpPr/>
          <p:nvPr/>
        </p:nvSpPr>
        <p:spPr>
          <a:xfrm>
            <a:off x="1218240" y="4437000"/>
            <a:ext cx="582840" cy="267120"/>
          </a:xfrm>
          <a:prstGeom prst="straightConnector1">
            <a:avLst/>
          </a:prstGeom>
          <a:ln w="25560">
            <a:solidFill>
              <a:srgbClr val="4f81bd"/>
            </a:solidFill>
            <a:round/>
            <a:tailEnd len="med" type="triangle" w="med"/>
          </a:ln>
        </p:spPr>
      </p:sp>
      <p:sp>
        <p:nvSpPr>
          <p:cNvPr id="99" name="CustomShape 19"/>
          <p:cNvSpPr/>
          <p:nvPr/>
        </p:nvSpPr>
        <p:spPr>
          <a:xfrm>
            <a:off x="2674440" y="5647680"/>
            <a:ext cx="2561760" cy="364680"/>
          </a:xfrm>
          <a:prstGeom prst="rect">
            <a:avLst/>
          </a:prstGeom>
          <a:ln>
            <a:solidFill>
              <a:srgbClr val="000000"/>
            </a:solidFill>
          </a:ln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lang="ru-RU">
                <a:solidFill>
                  <a:srgbClr val="1f497d"/>
                </a:solidFill>
                <a:latin typeface="Calibri"/>
              </a:rPr>
              <a:t>Осмотр нейрохирурга</a:t>
            </a:r>
            <a:endParaRPr/>
          </a:p>
        </p:txBody>
      </p:sp>
      <p:sp>
        <p:nvSpPr>
          <p:cNvPr id="100" name="CustomShape 20"/>
          <p:cNvSpPr/>
          <p:nvPr/>
        </p:nvSpPr>
        <p:spPr>
          <a:xfrm>
            <a:off x="3370320" y="5073840"/>
            <a:ext cx="584640" cy="573120"/>
          </a:xfrm>
          <a:prstGeom prst="straightConnector1">
            <a:avLst/>
          </a:prstGeom>
          <a:ln w="25560">
            <a:solidFill>
              <a:srgbClr val="4f81bd"/>
            </a:solidFill>
            <a:round/>
            <a:tailEnd len="med" type="triangle" w="med"/>
          </a:ln>
        </p:spPr>
      </p:sp>
      <p:sp>
        <p:nvSpPr>
          <p:cNvPr id="101" name="CustomShape 21"/>
          <p:cNvSpPr/>
          <p:nvPr/>
        </p:nvSpPr>
        <p:spPr>
          <a:xfrm>
            <a:off x="74880" y="6307560"/>
            <a:ext cx="3035520" cy="364680"/>
          </a:xfrm>
          <a:prstGeom prst="rect">
            <a:avLst/>
          </a:prstGeom>
          <a:gradFill>
            <a:gsLst>
              <a:gs pos="0">
                <a:srgbClr val="ce3a36"/>
              </a:gs>
              <a:gs pos="50000">
                <a:srgbClr val="9c2f2c"/>
              </a:gs>
              <a:gs pos="100000">
                <a:srgbClr val="ce3a36"/>
              </a:gs>
            </a:gsLst>
            <a:lin ang="16200000"/>
          </a:gradFill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b="1" lang="ru-RU">
                <a:solidFill>
                  <a:srgbClr val="ffffff"/>
                </a:solidFill>
                <a:latin typeface="Calibri"/>
              </a:rPr>
              <a:t>Терапия аналогами ГнРГ</a:t>
            </a:r>
            <a:endParaRPr/>
          </a:p>
        </p:txBody>
      </p:sp>
      <p:sp>
        <p:nvSpPr>
          <p:cNvPr id="102" name="CustomShape 22"/>
          <p:cNvSpPr/>
          <p:nvPr/>
        </p:nvSpPr>
        <p:spPr>
          <a:xfrm>
            <a:off x="1218960" y="5351040"/>
            <a:ext cx="373680" cy="956520"/>
          </a:xfrm>
          <a:prstGeom prst="straightConnector1">
            <a:avLst/>
          </a:prstGeom>
          <a:ln w="25560">
            <a:solidFill>
              <a:srgbClr val="4f81bd"/>
            </a:solidFill>
            <a:round/>
            <a:tailEnd len="med" type="triangle" w="med"/>
          </a:ln>
        </p:spPr>
      </p:sp>
      <p:sp>
        <p:nvSpPr>
          <p:cNvPr id="103" name="CustomShape 23"/>
          <p:cNvSpPr/>
          <p:nvPr/>
        </p:nvSpPr>
        <p:spPr>
          <a:xfrm>
            <a:off x="1593000" y="5073840"/>
            <a:ext cx="1776960" cy="1233360"/>
          </a:xfrm>
          <a:prstGeom prst="straightConnector1">
            <a:avLst/>
          </a:prstGeom>
          <a:ln w="25560">
            <a:solidFill>
              <a:srgbClr val="4f81bd"/>
            </a:solidFill>
            <a:round/>
            <a:tailEnd len="med" type="triangle" w="med"/>
          </a:ln>
        </p:spPr>
      </p:sp>
      <p:sp>
        <p:nvSpPr>
          <p:cNvPr id="104" name="CustomShape 24"/>
          <p:cNvSpPr/>
          <p:nvPr/>
        </p:nvSpPr>
        <p:spPr>
          <a:xfrm>
            <a:off x="7200360" y="3007800"/>
            <a:ext cx="25560" cy="252720"/>
          </a:xfrm>
          <a:prstGeom prst="straightConnector1">
            <a:avLst/>
          </a:prstGeom>
          <a:ln w="25560">
            <a:solidFill>
              <a:srgbClr val="4f81bd"/>
            </a:solidFill>
            <a:round/>
            <a:tailEnd len="med" type="triangle" w="med"/>
          </a:ln>
        </p:spPr>
      </p:sp>
      <p:sp>
        <p:nvSpPr>
          <p:cNvPr id="105" name="CustomShape 25"/>
          <p:cNvSpPr/>
          <p:nvPr/>
        </p:nvSpPr>
        <p:spPr>
          <a:xfrm>
            <a:off x="5507280" y="3629880"/>
            <a:ext cx="1717560" cy="407520"/>
          </a:xfrm>
          <a:prstGeom prst="straightConnector1">
            <a:avLst/>
          </a:prstGeom>
          <a:ln w="25560">
            <a:solidFill>
              <a:srgbClr val="4f81bd"/>
            </a:solidFill>
            <a:round/>
            <a:tailEnd len="med" type="triangle" w="med"/>
          </a:ln>
        </p:spPr>
      </p:sp>
      <p:sp>
        <p:nvSpPr>
          <p:cNvPr id="106" name="CustomShape 26"/>
          <p:cNvSpPr/>
          <p:nvPr/>
        </p:nvSpPr>
        <p:spPr>
          <a:xfrm>
            <a:off x="7225920" y="3629880"/>
            <a:ext cx="750960" cy="2424600"/>
          </a:xfrm>
          <a:prstGeom prst="straightConnector1">
            <a:avLst/>
          </a:prstGeom>
          <a:ln w="25560">
            <a:solidFill>
              <a:srgbClr val="4f81bd"/>
            </a:solidFill>
            <a:round/>
            <a:tailEnd len="med" type="triangle" w="med"/>
          </a:ln>
        </p:spPr>
      </p:sp>
      <p:sp>
        <p:nvSpPr>
          <p:cNvPr id="107" name="CustomShape 27"/>
          <p:cNvSpPr/>
          <p:nvPr/>
        </p:nvSpPr>
        <p:spPr>
          <a:xfrm>
            <a:off x="7063920" y="3629880"/>
            <a:ext cx="160920" cy="1370880"/>
          </a:xfrm>
          <a:prstGeom prst="straightConnector1">
            <a:avLst/>
          </a:prstGeom>
          <a:ln w="25560">
            <a:solidFill>
              <a:srgbClr val="4f81bd"/>
            </a:solidFill>
            <a:round/>
            <a:tailEnd len="med" type="triangle" w="med"/>
          </a:ln>
        </p:spPr>
      </p:sp>
      <p:sp>
        <p:nvSpPr>
          <p:cNvPr id="108" name="CustomShape 28"/>
          <p:cNvSpPr/>
          <p:nvPr/>
        </p:nvSpPr>
        <p:spPr>
          <a:xfrm>
            <a:off x="4620600" y="6308280"/>
            <a:ext cx="1823400" cy="638280"/>
          </a:xfrm>
          <a:prstGeom prst="rect">
            <a:avLst/>
          </a:prstGeom>
          <a:gradFill>
            <a:gsLst>
              <a:gs pos="0">
                <a:srgbClr val="ce3a36"/>
              </a:gs>
              <a:gs pos="50000">
                <a:srgbClr val="9c2f2c"/>
              </a:gs>
              <a:gs pos="100000">
                <a:srgbClr val="ce3a36"/>
              </a:gs>
            </a:gsLst>
            <a:lin ang="16200000"/>
          </a:gradFill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b="1" lang="ru-RU">
                <a:solidFill>
                  <a:srgbClr val="ffffff"/>
                </a:solidFill>
                <a:latin typeface="Calibri"/>
              </a:rPr>
              <a:t>Блокаторы ER ?</a:t>
            </a:r>
            <a:endParaRPr/>
          </a:p>
        </p:txBody>
      </p:sp>
      <p:sp>
        <p:nvSpPr>
          <p:cNvPr id="109" name="CustomShape 29"/>
          <p:cNvSpPr/>
          <p:nvPr/>
        </p:nvSpPr>
        <p:spPr>
          <a:xfrm>
            <a:off x="5508000" y="4961160"/>
            <a:ext cx="23760" cy="1346760"/>
          </a:xfrm>
          <a:prstGeom prst="straightConnector1">
            <a:avLst/>
          </a:prstGeom>
          <a:ln w="25560">
            <a:solidFill>
              <a:srgbClr val="4f81bd"/>
            </a:solidFill>
            <a:round/>
            <a:tailEnd len="med" type="triangle" w="med"/>
          </a:ln>
        </p:spPr>
      </p:sp>
      <p:sp>
        <p:nvSpPr>
          <p:cNvPr id="110" name="CustomShape 30"/>
          <p:cNvSpPr/>
          <p:nvPr/>
        </p:nvSpPr>
        <p:spPr>
          <a:xfrm>
            <a:off x="4406760" y="1760040"/>
            <a:ext cx="6840" cy="318960"/>
          </a:xfrm>
          <a:prstGeom prst="straightConnector1">
            <a:avLst/>
          </a:prstGeom>
          <a:ln w="25560">
            <a:solidFill>
              <a:srgbClr val="4f81bd"/>
            </a:solidFill>
            <a:round/>
            <a:tailEnd len="med" type="triangle" w="med"/>
          </a:ln>
        </p:spPr>
      </p:sp>
      <p:sp>
        <p:nvSpPr>
          <p:cNvPr id="111" name="CustomShape 31"/>
          <p:cNvSpPr/>
          <p:nvPr/>
        </p:nvSpPr>
        <p:spPr>
          <a:xfrm>
            <a:off x="5532480" y="5647680"/>
            <a:ext cx="1532160" cy="660240"/>
          </a:xfrm>
          <a:prstGeom prst="straightConnector1">
            <a:avLst/>
          </a:prstGeom>
          <a:ln w="25560">
            <a:solidFill>
              <a:srgbClr val="4f81bd"/>
            </a:solidFill>
            <a:round/>
            <a:tailEnd len="med" type="triangle" w="med"/>
          </a:ln>
        </p:spPr>
      </p:sp>
      <p:sp>
        <p:nvSpPr>
          <p:cNvPr id="112" name="CustomShape 32"/>
          <p:cNvSpPr/>
          <p:nvPr/>
        </p:nvSpPr>
        <p:spPr>
          <a:xfrm>
            <a:off x="6106680" y="5001120"/>
            <a:ext cx="1915560" cy="63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txBody>
          <a:bodyPr bIns="45000" lIns="90000" rIns="90000" tIns="45000" wrap="none"/>
          <a:p>
            <a:pPr algn="ctr">
              <a:lnSpc>
                <a:spcPct val="100000"/>
              </a:lnSpc>
            </a:pPr>
            <a:r>
              <a:rPr lang="ru-RU">
                <a:solidFill>
                  <a:srgbClr val="1f497d"/>
                </a:solidFill>
                <a:latin typeface="Calibri"/>
              </a:rPr>
              <a:t>Фолликулярные</a:t>
            </a:r>
            <a:endParaRPr/>
          </a:p>
          <a:p>
            <a:pPr algn="ctr">
              <a:lnSpc>
                <a:spcPct val="100000"/>
              </a:lnSpc>
            </a:pPr>
            <a:r>
              <a:rPr lang="ru-RU">
                <a:solidFill>
                  <a:srgbClr val="1f497d"/>
                </a:solidFill>
                <a:latin typeface="Calibri"/>
              </a:rPr>
              <a:t>кисты</a:t>
            </a:r>
            <a:endParaRPr/>
          </a:p>
        </p:txBody>
      </p:sp>
    </p:spTree>
  </p:cSld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TextShape 1"/>
          <p:cNvSpPr txBox="1"/>
          <p:nvPr/>
        </p:nvSpPr>
        <p:spPr>
          <a:xfrm>
            <a:off x="533520" y="44640"/>
            <a:ext cx="8214840" cy="46368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ru-RU" sz="2800">
                <a:solidFill>
                  <a:srgbClr val="000000"/>
                </a:solidFill>
                <a:latin typeface="Calibri"/>
              </a:rPr>
              <a:t>Алгоритм диагностики и лечения ППР у мальчиков</a:t>
            </a:r>
            <a:endParaRPr/>
          </a:p>
        </p:txBody>
      </p:sp>
      <p:sp>
        <p:nvSpPr>
          <p:cNvPr id="114" name="CustomShape 2"/>
          <p:cNvSpPr/>
          <p:nvPr/>
        </p:nvSpPr>
        <p:spPr>
          <a:xfrm>
            <a:off x="981720" y="1447920"/>
            <a:ext cx="3319200" cy="577080"/>
          </a:xfrm>
          <a:prstGeom prst="rect">
            <a:avLst/>
          </a:prstGeom>
          <a:ln w="9360">
            <a:solidFill>
              <a:srgbClr val="000000"/>
            </a:solidFill>
            <a:miter/>
          </a:ln>
        </p:spPr>
        <p:txBody>
          <a:bodyPr bIns="45000" lIns="90000" rIns="90000" tIns="45000" wrap="none"/>
          <a:p>
            <a:pPr algn="ctr">
              <a:lnSpc>
                <a:spcPct val="100000"/>
              </a:lnSpc>
            </a:pPr>
            <a:r>
              <a:rPr b="1" lang="ru-RU" sz="1600">
                <a:solidFill>
                  <a:srgbClr val="1f497d"/>
                </a:solidFill>
                <a:latin typeface="Calibri"/>
              </a:rPr>
              <a:t>Размеры тестикул 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ru-RU" sz="1600">
                <a:solidFill>
                  <a:srgbClr val="1f497d"/>
                </a:solidFill>
                <a:latin typeface="Calibri"/>
              </a:rPr>
              <a:t>опережают возрастную норму</a:t>
            </a:r>
            <a:endParaRPr/>
          </a:p>
        </p:txBody>
      </p:sp>
      <p:sp>
        <p:nvSpPr>
          <p:cNvPr id="115" name="CustomShape 3"/>
          <p:cNvSpPr/>
          <p:nvPr/>
        </p:nvSpPr>
        <p:spPr>
          <a:xfrm>
            <a:off x="5830920" y="1447920"/>
            <a:ext cx="2130480" cy="577080"/>
          </a:xfrm>
          <a:prstGeom prst="rect">
            <a:avLst/>
          </a:prstGeom>
          <a:ln w="9360">
            <a:solidFill>
              <a:srgbClr val="000000"/>
            </a:solidFill>
            <a:miter/>
          </a:ln>
        </p:spPr>
        <p:txBody>
          <a:bodyPr bIns="45000" lIns="90000" rIns="90000" tIns="45000" wrap="none"/>
          <a:p>
            <a:pPr algn="ctr">
              <a:lnSpc>
                <a:spcPct val="100000"/>
              </a:lnSpc>
            </a:pPr>
            <a:r>
              <a:rPr b="1" lang="ru-RU" sz="1600">
                <a:solidFill>
                  <a:srgbClr val="1f497d"/>
                </a:solidFill>
                <a:latin typeface="Calibri"/>
              </a:rPr>
              <a:t>Размеры  тестикул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ru-RU" sz="1600">
                <a:solidFill>
                  <a:srgbClr val="1f497d"/>
                </a:solidFill>
                <a:latin typeface="Calibri"/>
              </a:rPr>
              <a:t> </a:t>
            </a:r>
            <a:r>
              <a:rPr b="1" lang="ru-RU" sz="1600">
                <a:solidFill>
                  <a:srgbClr val="1f497d"/>
                </a:solidFill>
                <a:latin typeface="Calibri"/>
              </a:rPr>
              <a:t>допубертатные</a:t>
            </a:r>
            <a:endParaRPr/>
          </a:p>
        </p:txBody>
      </p:sp>
      <p:sp>
        <p:nvSpPr>
          <p:cNvPr id="116" name="CustomShape 4"/>
          <p:cNvSpPr/>
          <p:nvPr/>
        </p:nvSpPr>
        <p:spPr>
          <a:xfrm>
            <a:off x="5257800" y="2226240"/>
            <a:ext cx="3276360" cy="333720"/>
          </a:xfrm>
          <a:prstGeom prst="rect">
            <a:avLst/>
          </a:prstGeom>
          <a:ln w="9360">
            <a:solidFill>
              <a:srgbClr val="000000"/>
            </a:solidFill>
            <a:miter/>
          </a:ln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b="1" lang="ru-RU" sz="1600">
                <a:solidFill>
                  <a:srgbClr val="1f497d"/>
                </a:solidFill>
                <a:latin typeface="Calibri"/>
              </a:rPr>
              <a:t>17-ОНР,  Т,  ДНЕА -высокие</a:t>
            </a:r>
            <a:endParaRPr/>
          </a:p>
        </p:txBody>
      </p:sp>
      <p:sp>
        <p:nvSpPr>
          <p:cNvPr id="117" name="CustomShape 5"/>
          <p:cNvSpPr/>
          <p:nvPr/>
        </p:nvSpPr>
        <p:spPr>
          <a:xfrm>
            <a:off x="5288760" y="2802240"/>
            <a:ext cx="3224520" cy="333720"/>
          </a:xfrm>
          <a:prstGeom prst="rect">
            <a:avLst/>
          </a:prstGeom>
          <a:gradFill>
            <a:gsLst>
              <a:gs pos="0">
                <a:srgbClr val="397bca"/>
              </a:gs>
              <a:gs pos="50000">
                <a:srgbClr val="2e5f99"/>
              </a:gs>
              <a:gs pos="100000">
                <a:srgbClr val="397bca"/>
              </a:gs>
            </a:gsLst>
            <a:lin ang="16200000"/>
          </a:gradFill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b="1" lang="ru-RU" sz="1600">
                <a:solidFill>
                  <a:srgbClr val="ffffff"/>
                </a:solidFill>
                <a:latin typeface="Calibri"/>
              </a:rPr>
              <a:t>УЗИ (МРТ, КТ) надпочечников</a:t>
            </a:r>
            <a:endParaRPr/>
          </a:p>
        </p:txBody>
      </p:sp>
      <p:sp>
        <p:nvSpPr>
          <p:cNvPr id="118" name="CustomShape 6"/>
          <p:cNvSpPr/>
          <p:nvPr/>
        </p:nvSpPr>
        <p:spPr>
          <a:xfrm>
            <a:off x="5384160" y="3758040"/>
            <a:ext cx="1506960" cy="577080"/>
          </a:xfrm>
          <a:prstGeom prst="rect">
            <a:avLst/>
          </a:prstGeom>
          <a:ln w="9360">
            <a:solidFill>
              <a:srgbClr val="000000"/>
            </a:solidFill>
            <a:miter/>
          </a:ln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b="1" lang="ru-RU" sz="1600">
                <a:solidFill>
                  <a:srgbClr val="1f497d"/>
                </a:solidFill>
                <a:latin typeface="Calibri"/>
              </a:rPr>
              <a:t>Двустороняя</a:t>
            </a:r>
            <a:endParaRPr/>
          </a:p>
          <a:p>
            <a:pPr>
              <a:lnSpc>
                <a:spcPct val="100000"/>
              </a:lnSpc>
            </a:pPr>
            <a:r>
              <a:rPr b="1" lang="ru-RU" sz="1600">
                <a:solidFill>
                  <a:srgbClr val="1f497d"/>
                </a:solidFill>
                <a:latin typeface="Calibri"/>
              </a:rPr>
              <a:t>гиперплазия</a:t>
            </a:r>
            <a:endParaRPr/>
          </a:p>
        </p:txBody>
      </p:sp>
      <p:sp>
        <p:nvSpPr>
          <p:cNvPr id="119" name="CustomShape 7"/>
          <p:cNvSpPr/>
          <p:nvPr/>
        </p:nvSpPr>
        <p:spPr>
          <a:xfrm>
            <a:off x="6728040" y="3758040"/>
            <a:ext cx="2439720" cy="577080"/>
          </a:xfrm>
          <a:prstGeom prst="rect">
            <a:avLst/>
          </a:prstGeom>
          <a:ln w="9360">
            <a:solidFill>
              <a:srgbClr val="000000"/>
            </a:solidFill>
            <a:miter/>
          </a:ln>
        </p:spPr>
        <p:txBody>
          <a:bodyPr bIns="45000" lIns="90000" rIns="90000" tIns="45000" wrap="none"/>
          <a:p>
            <a:pPr algn="ctr">
              <a:lnSpc>
                <a:spcPct val="100000"/>
              </a:lnSpc>
            </a:pPr>
            <a:r>
              <a:rPr b="1" lang="ru-RU" sz="1600">
                <a:solidFill>
                  <a:srgbClr val="1f497d"/>
                </a:solidFill>
                <a:latin typeface="Calibri"/>
              </a:rPr>
              <a:t>Увеличение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ru-RU" sz="1600">
                <a:solidFill>
                  <a:srgbClr val="1f497d"/>
                </a:solidFill>
                <a:latin typeface="Calibri"/>
              </a:rPr>
              <a:t>одного надпочечника</a:t>
            </a:r>
            <a:endParaRPr/>
          </a:p>
        </p:txBody>
      </p:sp>
      <p:sp>
        <p:nvSpPr>
          <p:cNvPr id="120" name="CustomShape 8"/>
          <p:cNvSpPr/>
          <p:nvPr/>
        </p:nvSpPr>
        <p:spPr>
          <a:xfrm>
            <a:off x="5792400" y="4937400"/>
            <a:ext cx="729720" cy="333720"/>
          </a:xfrm>
          <a:prstGeom prst="rect">
            <a:avLst/>
          </a:prstGeom>
          <a:ln w="9360">
            <a:solidFill>
              <a:srgbClr val="000000"/>
            </a:solidFill>
            <a:miter/>
          </a:ln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b="1" lang="ru-RU" sz="1600">
                <a:solidFill>
                  <a:srgbClr val="1f497d"/>
                </a:solidFill>
                <a:latin typeface="Calibri"/>
              </a:rPr>
              <a:t>ВДКН</a:t>
            </a:r>
            <a:endParaRPr/>
          </a:p>
        </p:txBody>
      </p:sp>
      <p:sp>
        <p:nvSpPr>
          <p:cNvPr id="121" name="CustomShape 9"/>
          <p:cNvSpPr/>
          <p:nvPr/>
        </p:nvSpPr>
        <p:spPr>
          <a:xfrm>
            <a:off x="7165800" y="4924440"/>
            <a:ext cx="1665720" cy="333720"/>
          </a:xfrm>
          <a:prstGeom prst="rect">
            <a:avLst/>
          </a:prstGeom>
          <a:ln w="9360">
            <a:solidFill>
              <a:srgbClr val="000000"/>
            </a:solidFill>
            <a:miter/>
          </a:ln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b="1" lang="ru-RU" sz="1600">
                <a:solidFill>
                  <a:srgbClr val="1f497d"/>
                </a:solidFill>
                <a:latin typeface="Calibri"/>
              </a:rPr>
              <a:t>Андростерома</a:t>
            </a:r>
            <a:endParaRPr/>
          </a:p>
        </p:txBody>
      </p:sp>
      <p:sp>
        <p:nvSpPr>
          <p:cNvPr id="122" name="CustomShape 10"/>
          <p:cNvSpPr/>
          <p:nvPr/>
        </p:nvSpPr>
        <p:spPr>
          <a:xfrm>
            <a:off x="41040" y="2181240"/>
            <a:ext cx="3017160" cy="577080"/>
          </a:xfrm>
          <a:prstGeom prst="rect">
            <a:avLst/>
          </a:prstGeom>
          <a:ln w="9360">
            <a:solidFill>
              <a:srgbClr val="000000"/>
            </a:solidFill>
            <a:miter/>
          </a:ln>
        </p:spPr>
        <p:txBody>
          <a:bodyPr bIns="45000" lIns="90000" rIns="90000" tIns="45000" wrap="none"/>
          <a:p>
            <a:pPr algn="ctr">
              <a:lnSpc>
                <a:spcPct val="100000"/>
              </a:lnSpc>
            </a:pPr>
            <a:r>
              <a:rPr b="1" lang="ru-RU" sz="1600">
                <a:solidFill>
                  <a:srgbClr val="1f497d"/>
                </a:solidFill>
                <a:latin typeface="Calibri"/>
              </a:rPr>
              <a:t>ЛГ, ФСГ пре- и пубертатные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ru-RU" sz="1600">
                <a:solidFill>
                  <a:srgbClr val="1f497d"/>
                </a:solidFill>
                <a:latin typeface="Calibri"/>
              </a:rPr>
              <a:t>Т-высокий</a:t>
            </a:r>
            <a:endParaRPr/>
          </a:p>
        </p:txBody>
      </p:sp>
      <p:sp>
        <p:nvSpPr>
          <p:cNvPr id="123" name="CustomShape 11"/>
          <p:cNvSpPr/>
          <p:nvPr/>
        </p:nvSpPr>
        <p:spPr>
          <a:xfrm>
            <a:off x="3618000" y="2175480"/>
            <a:ext cx="1407960" cy="577080"/>
          </a:xfrm>
          <a:prstGeom prst="rect">
            <a:avLst/>
          </a:prstGeom>
          <a:ln w="9360">
            <a:solidFill>
              <a:srgbClr val="000000"/>
            </a:solidFill>
            <a:miter/>
          </a:ln>
        </p:spPr>
        <p:txBody>
          <a:bodyPr bIns="45000" lIns="90000" rIns="90000" tIns="45000" wrap="none"/>
          <a:p>
            <a:pPr algn="ctr">
              <a:lnSpc>
                <a:spcPct val="100000"/>
              </a:lnSpc>
            </a:pPr>
            <a:r>
              <a:rPr b="1" lang="ru-RU" sz="1600">
                <a:solidFill>
                  <a:srgbClr val="1f497d"/>
                </a:solidFill>
                <a:latin typeface="Calibri"/>
              </a:rPr>
              <a:t>ФСГ низкий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ru-RU" sz="1600">
                <a:solidFill>
                  <a:srgbClr val="1f497d"/>
                </a:solidFill>
                <a:latin typeface="Calibri"/>
              </a:rPr>
              <a:t>Т высокий</a:t>
            </a:r>
            <a:endParaRPr/>
          </a:p>
        </p:txBody>
      </p:sp>
      <p:sp>
        <p:nvSpPr>
          <p:cNvPr id="124" name="CustomShape 12"/>
          <p:cNvSpPr/>
          <p:nvPr/>
        </p:nvSpPr>
        <p:spPr>
          <a:xfrm>
            <a:off x="3679200" y="2895480"/>
            <a:ext cx="1252440" cy="577080"/>
          </a:xfrm>
          <a:prstGeom prst="rect">
            <a:avLst/>
          </a:prstGeom>
          <a:ln w="9360">
            <a:solidFill>
              <a:srgbClr val="000000"/>
            </a:solidFill>
            <a:miter/>
          </a:ln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b="1" lang="ru-RU" sz="1600">
                <a:solidFill>
                  <a:srgbClr val="1f497d"/>
                </a:solidFill>
                <a:latin typeface="Calibri"/>
              </a:rPr>
              <a:t>ХГЧ высокий</a:t>
            </a:r>
            <a:endParaRPr/>
          </a:p>
        </p:txBody>
      </p:sp>
      <p:sp>
        <p:nvSpPr>
          <p:cNvPr id="125" name="CustomShape 13"/>
          <p:cNvSpPr/>
          <p:nvPr/>
        </p:nvSpPr>
        <p:spPr>
          <a:xfrm>
            <a:off x="312120" y="2874960"/>
            <a:ext cx="2598120" cy="333720"/>
          </a:xfrm>
          <a:prstGeom prst="rect">
            <a:avLst/>
          </a:prstGeom>
          <a:gradFill>
            <a:gsLst>
              <a:gs pos="0">
                <a:srgbClr val="397bca"/>
              </a:gs>
              <a:gs pos="50000">
                <a:srgbClr val="2e5f99"/>
              </a:gs>
              <a:gs pos="100000">
                <a:srgbClr val="397bca"/>
              </a:gs>
            </a:gsLst>
            <a:lin ang="16200000"/>
          </a:gradFill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b="1" lang="ru-RU" sz="1600">
                <a:solidFill>
                  <a:srgbClr val="ffffff"/>
                </a:solidFill>
                <a:latin typeface="Calibri"/>
              </a:rPr>
              <a:t>Проба с аналогом ЛГ-РГ</a:t>
            </a:r>
            <a:endParaRPr/>
          </a:p>
        </p:txBody>
      </p:sp>
      <p:sp>
        <p:nvSpPr>
          <p:cNvPr id="126" name="CustomShape 14"/>
          <p:cNvSpPr/>
          <p:nvPr/>
        </p:nvSpPr>
        <p:spPr>
          <a:xfrm>
            <a:off x="64800" y="3444840"/>
            <a:ext cx="1813320" cy="577080"/>
          </a:xfrm>
          <a:prstGeom prst="rect">
            <a:avLst/>
          </a:prstGeom>
          <a:ln w="9360">
            <a:solidFill>
              <a:srgbClr val="000000"/>
            </a:solidFill>
            <a:miter/>
          </a:ln>
        </p:spPr>
        <p:txBody>
          <a:bodyPr bIns="45000" lIns="90000" rIns="90000" tIns="45000" wrap="none"/>
          <a:p>
            <a:pPr algn="ctr">
              <a:lnSpc>
                <a:spcPct val="100000"/>
              </a:lnSpc>
            </a:pPr>
            <a:r>
              <a:rPr b="1" lang="ru-RU" sz="1600">
                <a:solidFill>
                  <a:srgbClr val="1f497d"/>
                </a:solidFill>
                <a:latin typeface="Calibri"/>
              </a:rPr>
              <a:t>Допубертатный</a:t>
            </a:r>
            <a:endParaRPr/>
          </a:p>
          <a:p>
            <a:pPr>
              <a:lnSpc>
                <a:spcPct val="100000"/>
              </a:lnSpc>
            </a:pPr>
            <a:r>
              <a:rPr b="1" lang="ru-RU" sz="1600">
                <a:solidFill>
                  <a:srgbClr val="1f497d"/>
                </a:solidFill>
                <a:latin typeface="Calibri"/>
              </a:rPr>
              <a:t> </a:t>
            </a:r>
            <a:r>
              <a:rPr b="1" lang="ru-RU" sz="1600">
                <a:solidFill>
                  <a:srgbClr val="1f497d"/>
                </a:solidFill>
                <a:latin typeface="Calibri"/>
              </a:rPr>
              <a:t>ответ ЛГ</a:t>
            </a:r>
            <a:endParaRPr/>
          </a:p>
        </p:txBody>
      </p:sp>
      <p:sp>
        <p:nvSpPr>
          <p:cNvPr id="127" name="CustomShape 15"/>
          <p:cNvSpPr/>
          <p:nvPr/>
        </p:nvSpPr>
        <p:spPr>
          <a:xfrm>
            <a:off x="174960" y="4202280"/>
            <a:ext cx="1659240" cy="333720"/>
          </a:xfrm>
          <a:prstGeom prst="rect">
            <a:avLst/>
          </a:prstGeom>
          <a:ln w="9360">
            <a:solidFill>
              <a:srgbClr val="000000"/>
            </a:solidFill>
            <a:miter/>
          </a:ln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b="1" lang="ru-RU" sz="1600">
                <a:solidFill>
                  <a:srgbClr val="1f497d"/>
                </a:solidFill>
                <a:latin typeface="Calibri"/>
              </a:rPr>
              <a:t>Тестотоксико</a:t>
            </a:r>
            <a:r>
              <a:rPr lang="ru-RU" sz="1600">
                <a:solidFill>
                  <a:srgbClr val="1f497d"/>
                </a:solidFill>
                <a:latin typeface="Calibri"/>
              </a:rPr>
              <a:t>з</a:t>
            </a:r>
            <a:endParaRPr/>
          </a:p>
        </p:txBody>
      </p:sp>
      <p:sp>
        <p:nvSpPr>
          <p:cNvPr id="128" name="CustomShape 16"/>
          <p:cNvSpPr/>
          <p:nvPr/>
        </p:nvSpPr>
        <p:spPr>
          <a:xfrm>
            <a:off x="2027520" y="3444840"/>
            <a:ext cx="1573920" cy="577080"/>
          </a:xfrm>
          <a:prstGeom prst="rect">
            <a:avLst/>
          </a:prstGeom>
          <a:ln w="9360">
            <a:solidFill>
              <a:srgbClr val="000000"/>
            </a:solidFill>
            <a:miter/>
          </a:ln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b="1" lang="ru-RU" sz="1600">
                <a:solidFill>
                  <a:srgbClr val="1f497d"/>
                </a:solidFill>
                <a:latin typeface="Calibri"/>
              </a:rPr>
              <a:t>Пубертатный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ru-RU" sz="1600">
                <a:solidFill>
                  <a:srgbClr val="1f497d"/>
                </a:solidFill>
                <a:latin typeface="Calibri"/>
              </a:rPr>
              <a:t>ответ ЛГ</a:t>
            </a:r>
            <a:endParaRPr/>
          </a:p>
        </p:txBody>
      </p:sp>
      <p:sp>
        <p:nvSpPr>
          <p:cNvPr id="129" name="CustomShape 17"/>
          <p:cNvSpPr/>
          <p:nvPr/>
        </p:nvSpPr>
        <p:spPr>
          <a:xfrm>
            <a:off x="2021040" y="4132800"/>
            <a:ext cx="1642680" cy="333720"/>
          </a:xfrm>
          <a:prstGeom prst="rect">
            <a:avLst/>
          </a:prstGeom>
          <a:ln w="9360">
            <a:solidFill>
              <a:srgbClr val="000000"/>
            </a:solidFill>
            <a:miter/>
          </a:ln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b="1" lang="ru-RU" sz="1600">
                <a:solidFill>
                  <a:srgbClr val="1f497d"/>
                </a:solidFill>
                <a:latin typeface="Calibri"/>
              </a:rPr>
              <a:t>Истинное ППР</a:t>
            </a:r>
            <a:endParaRPr/>
          </a:p>
        </p:txBody>
      </p:sp>
      <p:sp>
        <p:nvSpPr>
          <p:cNvPr id="130" name="CustomShape 18"/>
          <p:cNvSpPr/>
          <p:nvPr/>
        </p:nvSpPr>
        <p:spPr>
          <a:xfrm>
            <a:off x="2266200" y="4678200"/>
            <a:ext cx="1096560" cy="577080"/>
          </a:xfrm>
          <a:prstGeom prst="rect">
            <a:avLst/>
          </a:prstGeom>
          <a:gradFill>
            <a:gsLst>
              <a:gs pos="0">
                <a:srgbClr val="397bca"/>
              </a:gs>
              <a:gs pos="50000">
                <a:srgbClr val="2e5f99"/>
              </a:gs>
              <a:gs pos="100000">
                <a:srgbClr val="397bca"/>
              </a:gs>
            </a:gsLst>
            <a:lin ang="16200000"/>
          </a:gradFill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b="1" lang="ru-RU" sz="1600">
                <a:solidFill>
                  <a:srgbClr val="ffffff"/>
                </a:solidFill>
                <a:latin typeface="Calibri"/>
              </a:rPr>
              <a:t>МРТ головы</a:t>
            </a:r>
            <a:endParaRPr/>
          </a:p>
        </p:txBody>
      </p:sp>
      <p:sp>
        <p:nvSpPr>
          <p:cNvPr id="131" name="CustomShape 19"/>
          <p:cNvSpPr/>
          <p:nvPr/>
        </p:nvSpPr>
        <p:spPr>
          <a:xfrm>
            <a:off x="2007720" y="5540760"/>
            <a:ext cx="1235520" cy="577080"/>
          </a:xfrm>
          <a:prstGeom prst="rect">
            <a:avLst/>
          </a:prstGeom>
          <a:ln w="9360">
            <a:solidFill>
              <a:srgbClr val="000000"/>
            </a:solidFill>
            <a:miter/>
          </a:ln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b="1" lang="ru-RU" sz="1600">
                <a:solidFill>
                  <a:srgbClr val="1f497d"/>
                </a:solidFill>
                <a:latin typeface="Calibri"/>
              </a:rPr>
              <a:t>Опухоли ЦНС</a:t>
            </a:r>
            <a:endParaRPr/>
          </a:p>
        </p:txBody>
      </p:sp>
      <p:sp>
        <p:nvSpPr>
          <p:cNvPr id="132" name="CustomShape 20"/>
          <p:cNvSpPr/>
          <p:nvPr/>
        </p:nvSpPr>
        <p:spPr>
          <a:xfrm>
            <a:off x="3281040" y="5562720"/>
            <a:ext cx="2297880" cy="577080"/>
          </a:xfrm>
          <a:prstGeom prst="rect">
            <a:avLst/>
          </a:prstGeom>
          <a:ln w="9360">
            <a:solidFill>
              <a:srgbClr val="000000"/>
            </a:solidFill>
            <a:miter/>
          </a:ln>
        </p:spPr>
        <p:txBody>
          <a:bodyPr bIns="45000" lIns="90000" rIns="90000" tIns="45000" wrap="none"/>
          <a:p>
            <a:pPr algn="ctr">
              <a:lnSpc>
                <a:spcPct val="100000"/>
              </a:lnSpc>
            </a:pPr>
            <a:r>
              <a:rPr b="1" lang="ru-RU" sz="1600">
                <a:solidFill>
                  <a:srgbClr val="1f497d"/>
                </a:solidFill>
                <a:latin typeface="Calibri"/>
              </a:rPr>
              <a:t>ХГЧ-секретирующие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ru-RU" sz="1600">
                <a:solidFill>
                  <a:srgbClr val="1f497d"/>
                </a:solidFill>
                <a:latin typeface="Calibri"/>
              </a:rPr>
              <a:t> </a:t>
            </a:r>
            <a:r>
              <a:rPr b="1" lang="ru-RU" sz="1600">
                <a:solidFill>
                  <a:srgbClr val="1f497d"/>
                </a:solidFill>
                <a:latin typeface="Calibri"/>
              </a:rPr>
              <a:t>герминомы </a:t>
            </a:r>
            <a:endParaRPr/>
          </a:p>
        </p:txBody>
      </p:sp>
      <p:sp>
        <p:nvSpPr>
          <p:cNvPr id="133" name="CustomShape 21"/>
          <p:cNvSpPr/>
          <p:nvPr/>
        </p:nvSpPr>
        <p:spPr>
          <a:xfrm>
            <a:off x="2053440" y="476640"/>
            <a:ext cx="5223240" cy="91332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  <a:buFont typeface="Arial"/>
              <a:buChar char="•"/>
            </a:pPr>
            <a:r>
              <a:rPr lang="ru-RU">
                <a:solidFill>
                  <a:srgbClr val="000000"/>
                </a:solidFill>
                <a:latin typeface="Calibri"/>
              </a:rPr>
              <a:t>появление полового оволосения,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ru-RU">
                <a:solidFill>
                  <a:srgbClr val="000000"/>
                </a:solidFill>
                <a:latin typeface="Calibri"/>
              </a:rPr>
              <a:t>увеличение наружных гениталий,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ru-RU">
                <a:solidFill>
                  <a:srgbClr val="000000"/>
                </a:solidFill>
                <a:latin typeface="Calibri"/>
              </a:rPr>
              <a:t>ускорение роста и костного возраста.</a:t>
            </a:r>
            <a:endParaRPr/>
          </a:p>
        </p:txBody>
      </p:sp>
      <p:sp>
        <p:nvSpPr>
          <p:cNvPr id="134" name="CustomShape 22"/>
          <p:cNvSpPr/>
          <p:nvPr/>
        </p:nvSpPr>
        <p:spPr>
          <a:xfrm>
            <a:off x="83520" y="5562720"/>
            <a:ext cx="1771920" cy="819720"/>
          </a:xfrm>
          <a:prstGeom prst="rect">
            <a:avLst/>
          </a:prstGeom>
          <a:ln w="9360">
            <a:solidFill>
              <a:srgbClr val="000000"/>
            </a:solidFill>
            <a:miter/>
          </a:ln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b="1" lang="ru-RU" sz="1600">
                <a:solidFill>
                  <a:srgbClr val="1f497d"/>
                </a:solidFill>
                <a:latin typeface="Calibri"/>
              </a:rPr>
              <a:t>Идиопатическое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135" name="CustomShape 23"/>
          <p:cNvSpPr/>
          <p:nvPr/>
        </p:nvSpPr>
        <p:spPr>
          <a:xfrm>
            <a:off x="357120" y="6402960"/>
            <a:ext cx="2717280" cy="333720"/>
          </a:xfrm>
          <a:prstGeom prst="rect">
            <a:avLst/>
          </a:prstGeom>
          <a:gradFill>
            <a:gsLst>
              <a:gs pos="0">
                <a:srgbClr val="ce3a36"/>
              </a:gs>
              <a:gs pos="50000">
                <a:srgbClr val="9c2f2c"/>
              </a:gs>
              <a:gs pos="100000">
                <a:srgbClr val="ce3a36"/>
              </a:gs>
            </a:gsLst>
            <a:lin ang="16200000"/>
          </a:gradFill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b="1" lang="ru-RU" sz="1600">
                <a:solidFill>
                  <a:srgbClr val="ffffff"/>
                </a:solidFill>
                <a:latin typeface="Calibri"/>
              </a:rPr>
              <a:t>Терапия аналогами ГнРГ</a:t>
            </a:r>
            <a:endParaRPr/>
          </a:p>
        </p:txBody>
      </p:sp>
      <p:sp>
        <p:nvSpPr>
          <p:cNvPr id="136" name="CustomShape 24"/>
          <p:cNvSpPr/>
          <p:nvPr/>
        </p:nvSpPr>
        <p:spPr>
          <a:xfrm>
            <a:off x="1548720" y="2032560"/>
            <a:ext cx="1091880" cy="148320"/>
          </a:xfrm>
          <a:prstGeom prst="straightConnector1">
            <a:avLst/>
          </a:prstGeom>
          <a:ln w="25560">
            <a:solidFill>
              <a:srgbClr val="4f81bd"/>
            </a:solidFill>
            <a:round/>
            <a:tailEnd len="med" type="triangle" w="med"/>
          </a:ln>
        </p:spPr>
      </p:sp>
      <p:sp>
        <p:nvSpPr>
          <p:cNvPr id="137" name="CustomShape 25"/>
          <p:cNvSpPr/>
          <p:nvPr/>
        </p:nvSpPr>
        <p:spPr>
          <a:xfrm>
            <a:off x="2641680" y="2032560"/>
            <a:ext cx="1680120" cy="142560"/>
          </a:xfrm>
          <a:prstGeom prst="straightConnector1">
            <a:avLst/>
          </a:prstGeom>
          <a:ln w="25560">
            <a:solidFill>
              <a:srgbClr val="4f81bd"/>
            </a:solidFill>
            <a:round/>
            <a:tailEnd len="med" type="triangle" w="med"/>
          </a:ln>
        </p:spPr>
      </p:sp>
      <p:sp>
        <p:nvSpPr>
          <p:cNvPr id="138" name="CustomShape 26"/>
          <p:cNvSpPr/>
          <p:nvPr/>
        </p:nvSpPr>
        <p:spPr>
          <a:xfrm>
            <a:off x="4305600" y="2760120"/>
            <a:ext cx="15840" cy="135000"/>
          </a:xfrm>
          <a:prstGeom prst="straightConnector1">
            <a:avLst/>
          </a:prstGeom>
          <a:ln w="25560">
            <a:solidFill>
              <a:srgbClr val="4f81bd"/>
            </a:solidFill>
            <a:round/>
            <a:tailEnd len="med" type="triangle" w="med"/>
          </a:ln>
        </p:spPr>
      </p:sp>
      <p:sp>
        <p:nvSpPr>
          <p:cNvPr id="139" name="CustomShape 27"/>
          <p:cNvSpPr/>
          <p:nvPr/>
        </p:nvSpPr>
        <p:spPr>
          <a:xfrm>
            <a:off x="1549440" y="2765880"/>
            <a:ext cx="61560" cy="108720"/>
          </a:xfrm>
          <a:prstGeom prst="straightConnector1">
            <a:avLst/>
          </a:prstGeom>
          <a:ln w="25560">
            <a:solidFill>
              <a:srgbClr val="4f81bd"/>
            </a:solidFill>
            <a:round/>
            <a:tailEnd len="med" type="triangle" w="med"/>
          </a:ln>
        </p:spPr>
      </p:sp>
      <p:sp>
        <p:nvSpPr>
          <p:cNvPr id="140" name="CustomShape 28"/>
          <p:cNvSpPr/>
          <p:nvPr/>
        </p:nvSpPr>
        <p:spPr>
          <a:xfrm>
            <a:off x="971640" y="3213360"/>
            <a:ext cx="639360" cy="231120"/>
          </a:xfrm>
          <a:prstGeom prst="straightConnector1">
            <a:avLst/>
          </a:prstGeom>
          <a:ln w="25560">
            <a:solidFill>
              <a:srgbClr val="4f81bd"/>
            </a:solidFill>
            <a:round/>
            <a:tailEnd len="med" type="triangle" w="med"/>
          </a:ln>
        </p:spPr>
      </p:sp>
      <p:sp>
        <p:nvSpPr>
          <p:cNvPr id="141" name="CustomShape 29"/>
          <p:cNvSpPr/>
          <p:nvPr/>
        </p:nvSpPr>
        <p:spPr>
          <a:xfrm>
            <a:off x="1611360" y="3213360"/>
            <a:ext cx="1202760" cy="231120"/>
          </a:xfrm>
          <a:prstGeom prst="straightConnector1">
            <a:avLst/>
          </a:prstGeom>
          <a:ln w="25560">
            <a:solidFill>
              <a:srgbClr val="4f81bd"/>
            </a:solidFill>
            <a:round/>
            <a:tailEnd len="med" type="triangle" w="med"/>
          </a:ln>
        </p:spPr>
      </p:sp>
      <p:sp>
        <p:nvSpPr>
          <p:cNvPr id="142" name="CustomShape 30"/>
          <p:cNvSpPr/>
          <p:nvPr/>
        </p:nvSpPr>
        <p:spPr>
          <a:xfrm>
            <a:off x="971640" y="4029480"/>
            <a:ext cx="32760" cy="172080"/>
          </a:xfrm>
          <a:prstGeom prst="straightConnector1">
            <a:avLst/>
          </a:prstGeom>
          <a:ln w="25560">
            <a:solidFill>
              <a:srgbClr val="4f81bd"/>
            </a:solidFill>
            <a:round/>
            <a:tailEnd len="med" type="triangle" w="med"/>
          </a:ln>
        </p:spPr>
      </p:sp>
      <p:sp>
        <p:nvSpPr>
          <p:cNvPr id="143" name="CustomShape 31"/>
          <p:cNvSpPr/>
          <p:nvPr/>
        </p:nvSpPr>
        <p:spPr>
          <a:xfrm>
            <a:off x="2814480" y="4029480"/>
            <a:ext cx="27360" cy="102960"/>
          </a:xfrm>
          <a:prstGeom prst="straightConnector1">
            <a:avLst/>
          </a:prstGeom>
          <a:ln w="25560">
            <a:solidFill>
              <a:srgbClr val="4f81bd"/>
            </a:solidFill>
            <a:round/>
            <a:tailEnd len="med" type="triangle" w="med"/>
          </a:ln>
        </p:spPr>
      </p:sp>
      <p:sp>
        <p:nvSpPr>
          <p:cNvPr id="144" name="CustomShape 32"/>
          <p:cNvSpPr/>
          <p:nvPr/>
        </p:nvSpPr>
        <p:spPr>
          <a:xfrm>
            <a:off x="2814480" y="4471560"/>
            <a:ext cx="27360" cy="206640"/>
          </a:xfrm>
          <a:prstGeom prst="straightConnector1">
            <a:avLst/>
          </a:prstGeom>
          <a:ln w="25560">
            <a:solidFill>
              <a:srgbClr val="4f81bd"/>
            </a:solidFill>
            <a:round/>
            <a:tailEnd len="med" type="triangle" w="med"/>
          </a:ln>
        </p:spPr>
      </p:sp>
      <p:sp>
        <p:nvSpPr>
          <p:cNvPr id="145" name="CustomShape 33"/>
          <p:cNvSpPr/>
          <p:nvPr/>
        </p:nvSpPr>
        <p:spPr>
          <a:xfrm>
            <a:off x="969840" y="5263200"/>
            <a:ext cx="1844640" cy="299160"/>
          </a:xfrm>
          <a:prstGeom prst="straightConnector1">
            <a:avLst/>
          </a:prstGeom>
          <a:ln w="25560">
            <a:solidFill>
              <a:srgbClr val="4f81bd"/>
            </a:solidFill>
            <a:round/>
            <a:tailEnd len="med" type="triangle" w="med"/>
          </a:ln>
        </p:spPr>
      </p:sp>
      <p:sp>
        <p:nvSpPr>
          <p:cNvPr id="146" name="CustomShape 34"/>
          <p:cNvSpPr/>
          <p:nvPr/>
        </p:nvSpPr>
        <p:spPr>
          <a:xfrm>
            <a:off x="2625840" y="5263200"/>
            <a:ext cx="188640" cy="277200"/>
          </a:xfrm>
          <a:prstGeom prst="straightConnector1">
            <a:avLst/>
          </a:prstGeom>
          <a:ln w="25560">
            <a:solidFill>
              <a:srgbClr val="4f81bd"/>
            </a:solidFill>
            <a:round/>
            <a:tailEnd len="med" type="triangle" w="med"/>
          </a:ln>
        </p:spPr>
      </p:sp>
      <p:sp>
        <p:nvSpPr>
          <p:cNvPr id="147" name="CustomShape 35"/>
          <p:cNvSpPr/>
          <p:nvPr/>
        </p:nvSpPr>
        <p:spPr>
          <a:xfrm>
            <a:off x="2814480" y="5263200"/>
            <a:ext cx="1615320" cy="299160"/>
          </a:xfrm>
          <a:prstGeom prst="straightConnector1">
            <a:avLst/>
          </a:prstGeom>
          <a:ln w="25560">
            <a:solidFill>
              <a:srgbClr val="4f81bd"/>
            </a:solidFill>
            <a:round/>
            <a:tailEnd len="med" type="triangle" w="med"/>
          </a:ln>
        </p:spPr>
      </p:sp>
      <p:sp>
        <p:nvSpPr>
          <p:cNvPr id="148" name="CustomShape 36"/>
          <p:cNvSpPr/>
          <p:nvPr/>
        </p:nvSpPr>
        <p:spPr>
          <a:xfrm>
            <a:off x="4305600" y="3480480"/>
            <a:ext cx="1490040" cy="942120"/>
          </a:xfrm>
          <a:prstGeom prst="rect">
            <a:avLst/>
          </a:prstGeom>
          <a:ln w="25560">
            <a:solidFill>
              <a:srgbClr val="4f81bd"/>
            </a:solidFill>
            <a:round/>
            <a:tailEnd len="med" type="triangle" w="med"/>
          </a:ln>
        </p:spPr>
      </p:sp>
      <p:sp>
        <p:nvSpPr>
          <p:cNvPr id="149" name="CustomShape 37"/>
          <p:cNvSpPr/>
          <p:nvPr/>
        </p:nvSpPr>
        <p:spPr>
          <a:xfrm>
            <a:off x="6896160" y="2032560"/>
            <a:ext cx="-18693000" cy="193320"/>
          </a:xfrm>
          <a:prstGeom prst="straightConnector1">
            <a:avLst/>
          </a:prstGeom>
          <a:ln w="25560">
            <a:solidFill>
              <a:srgbClr val="4f81bd"/>
            </a:solidFill>
            <a:round/>
            <a:tailEnd len="med" type="triangle" w="med"/>
          </a:ln>
        </p:spPr>
      </p:sp>
      <p:sp>
        <p:nvSpPr>
          <p:cNvPr id="150" name="CustomShape 38"/>
          <p:cNvSpPr/>
          <p:nvPr/>
        </p:nvSpPr>
        <p:spPr>
          <a:xfrm>
            <a:off x="6896160" y="2565000"/>
            <a:ext cx="4680" cy="237240"/>
          </a:xfrm>
          <a:prstGeom prst="straightConnector1">
            <a:avLst/>
          </a:prstGeom>
          <a:ln w="25560">
            <a:solidFill>
              <a:srgbClr val="4f81bd"/>
            </a:solidFill>
            <a:round/>
            <a:tailEnd len="med" type="triangle" w="med"/>
          </a:ln>
        </p:spPr>
      </p:sp>
      <p:sp>
        <p:nvSpPr>
          <p:cNvPr id="151" name="CustomShape 39"/>
          <p:cNvSpPr/>
          <p:nvPr/>
        </p:nvSpPr>
        <p:spPr>
          <a:xfrm>
            <a:off x="6137280" y="3141000"/>
            <a:ext cx="762840" cy="616680"/>
          </a:xfrm>
          <a:prstGeom prst="straightConnector1">
            <a:avLst/>
          </a:prstGeom>
          <a:ln w="25560">
            <a:solidFill>
              <a:srgbClr val="4f81bd"/>
            </a:solidFill>
            <a:round/>
            <a:tailEnd len="med" type="triangle" w="med"/>
          </a:ln>
        </p:spPr>
      </p:sp>
      <p:sp>
        <p:nvSpPr>
          <p:cNvPr id="152" name="CustomShape 40"/>
          <p:cNvSpPr/>
          <p:nvPr/>
        </p:nvSpPr>
        <p:spPr>
          <a:xfrm>
            <a:off x="6901200" y="3141000"/>
            <a:ext cx="1046520" cy="616680"/>
          </a:xfrm>
          <a:prstGeom prst="straightConnector1">
            <a:avLst/>
          </a:prstGeom>
          <a:ln w="25560">
            <a:solidFill>
              <a:srgbClr val="4f81bd"/>
            </a:solidFill>
            <a:round/>
            <a:tailEnd len="med" type="triangle" w="med"/>
          </a:ln>
        </p:spPr>
      </p:sp>
      <p:sp>
        <p:nvSpPr>
          <p:cNvPr id="153" name="CustomShape 41"/>
          <p:cNvSpPr/>
          <p:nvPr/>
        </p:nvSpPr>
        <p:spPr>
          <a:xfrm>
            <a:off x="6138000" y="4342680"/>
            <a:ext cx="19080" cy="594360"/>
          </a:xfrm>
          <a:prstGeom prst="straightConnector1">
            <a:avLst/>
          </a:prstGeom>
          <a:ln w="25560">
            <a:solidFill>
              <a:srgbClr val="4f81bd"/>
            </a:solidFill>
            <a:round/>
            <a:tailEnd len="med" type="triangle" w="med"/>
          </a:ln>
        </p:spPr>
      </p:sp>
      <p:sp>
        <p:nvSpPr>
          <p:cNvPr id="154" name="CustomShape 42"/>
          <p:cNvSpPr/>
          <p:nvPr/>
        </p:nvSpPr>
        <p:spPr>
          <a:xfrm>
            <a:off x="7948080" y="4342680"/>
            <a:ext cx="50400" cy="581400"/>
          </a:xfrm>
          <a:prstGeom prst="straightConnector1">
            <a:avLst/>
          </a:prstGeom>
          <a:ln w="25560">
            <a:solidFill>
              <a:srgbClr val="4f81bd"/>
            </a:solidFill>
            <a:round/>
            <a:tailEnd len="med" type="triangle" w="med"/>
          </a:ln>
        </p:spPr>
      </p:sp>
      <p:sp>
        <p:nvSpPr>
          <p:cNvPr id="155" name="CustomShape 43"/>
          <p:cNvSpPr/>
          <p:nvPr/>
        </p:nvSpPr>
        <p:spPr>
          <a:xfrm>
            <a:off x="5499720" y="6402960"/>
            <a:ext cx="1315080" cy="333720"/>
          </a:xfrm>
          <a:prstGeom prst="rect">
            <a:avLst/>
          </a:prstGeom>
          <a:gradFill>
            <a:gsLst>
              <a:gs pos="0">
                <a:srgbClr val="ce3a36"/>
              </a:gs>
              <a:gs pos="50000">
                <a:srgbClr val="9c2f2c"/>
              </a:gs>
              <a:gs pos="100000">
                <a:srgbClr val="ce3a36"/>
              </a:gs>
            </a:gsLst>
            <a:lin ang="16200000"/>
          </a:gradFill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b="1" lang="ru-RU" sz="1600">
                <a:solidFill>
                  <a:srgbClr val="ffffff"/>
                </a:solidFill>
                <a:latin typeface="Calibri"/>
              </a:rPr>
              <a:t>Терапия ГК</a:t>
            </a:r>
            <a:endParaRPr/>
          </a:p>
        </p:txBody>
      </p:sp>
      <p:sp>
        <p:nvSpPr>
          <p:cNvPr id="156" name="CustomShape 44"/>
          <p:cNvSpPr/>
          <p:nvPr/>
        </p:nvSpPr>
        <p:spPr>
          <a:xfrm>
            <a:off x="7377120" y="6402960"/>
            <a:ext cx="1148760" cy="333720"/>
          </a:xfrm>
          <a:prstGeom prst="rect">
            <a:avLst/>
          </a:prstGeom>
          <a:gradFill>
            <a:gsLst>
              <a:gs pos="0">
                <a:srgbClr val="ce3a36"/>
              </a:gs>
              <a:gs pos="50000">
                <a:srgbClr val="9c2f2c"/>
              </a:gs>
              <a:gs pos="100000">
                <a:srgbClr val="ce3a36"/>
              </a:gs>
            </a:gsLst>
            <a:lin ang="16200000"/>
          </a:gradFill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b="1" lang="ru-RU" sz="1600">
                <a:solidFill>
                  <a:srgbClr val="ffffff"/>
                </a:solidFill>
                <a:latin typeface="Calibri"/>
              </a:rPr>
              <a:t>Хирургия</a:t>
            </a:r>
            <a:endParaRPr/>
          </a:p>
        </p:txBody>
      </p:sp>
      <p:sp>
        <p:nvSpPr>
          <p:cNvPr id="157" name="CustomShape 45"/>
          <p:cNvSpPr/>
          <p:nvPr/>
        </p:nvSpPr>
        <p:spPr>
          <a:xfrm>
            <a:off x="6151680" y="5276160"/>
            <a:ext cx="4680" cy="501840"/>
          </a:xfrm>
          <a:prstGeom prst="straightConnector1">
            <a:avLst/>
          </a:prstGeom>
          <a:ln w="25560">
            <a:solidFill>
              <a:srgbClr val="4f81bd"/>
            </a:solidFill>
            <a:round/>
            <a:tailEnd len="med" type="triangle" w="med"/>
          </a:ln>
        </p:spPr>
      </p:sp>
      <p:sp>
        <p:nvSpPr>
          <p:cNvPr id="158" name="CustomShape 46"/>
          <p:cNvSpPr/>
          <p:nvPr/>
        </p:nvSpPr>
        <p:spPr>
          <a:xfrm>
            <a:off x="7951680" y="5263200"/>
            <a:ext cx="46800" cy="1139400"/>
          </a:xfrm>
          <a:prstGeom prst="straightConnector1">
            <a:avLst/>
          </a:prstGeom>
          <a:ln w="25560">
            <a:solidFill>
              <a:srgbClr val="4f81bd"/>
            </a:solidFill>
            <a:round/>
            <a:tailEnd len="med" type="triangle" w="med"/>
          </a:ln>
        </p:spPr>
      </p:sp>
      <p:sp>
        <p:nvSpPr>
          <p:cNvPr id="159" name="CustomShape 47"/>
          <p:cNvSpPr/>
          <p:nvPr/>
        </p:nvSpPr>
        <p:spPr>
          <a:xfrm>
            <a:off x="1715040" y="6125400"/>
            <a:ext cx="909720" cy="277200"/>
          </a:xfrm>
          <a:prstGeom prst="straightConnector1">
            <a:avLst/>
          </a:prstGeom>
          <a:ln w="25560">
            <a:solidFill>
              <a:srgbClr val="4f81bd"/>
            </a:solidFill>
            <a:round/>
            <a:tailEnd len="med" type="triangle" w="med"/>
          </a:ln>
        </p:spPr>
      </p:sp>
      <p:sp>
        <p:nvSpPr>
          <p:cNvPr id="160" name="CustomShape 48"/>
          <p:cNvSpPr/>
          <p:nvPr/>
        </p:nvSpPr>
        <p:spPr>
          <a:xfrm>
            <a:off x="969840" y="6147360"/>
            <a:ext cx="745560" cy="255240"/>
          </a:xfrm>
          <a:prstGeom prst="straightConnector1">
            <a:avLst/>
          </a:prstGeom>
          <a:ln w="25560">
            <a:solidFill>
              <a:srgbClr val="4f81bd"/>
            </a:solidFill>
            <a:round/>
            <a:tailEnd len="med" type="triangle" w="med"/>
          </a:ln>
        </p:spPr>
      </p:sp>
      <p:sp>
        <p:nvSpPr>
          <p:cNvPr id="161" name="CustomShape 49"/>
          <p:cNvSpPr/>
          <p:nvPr/>
        </p:nvSpPr>
        <p:spPr>
          <a:xfrm>
            <a:off x="3465720" y="6402960"/>
            <a:ext cx="1929240" cy="333720"/>
          </a:xfrm>
          <a:prstGeom prst="rect">
            <a:avLst/>
          </a:prstGeom>
          <a:gradFill>
            <a:gsLst>
              <a:gs pos="0">
                <a:srgbClr val="ce3a36"/>
              </a:gs>
              <a:gs pos="50000">
                <a:srgbClr val="9c2f2c"/>
              </a:gs>
              <a:gs pos="100000">
                <a:srgbClr val="ce3a36"/>
              </a:gs>
            </a:gsLst>
            <a:lin ang="16200000"/>
          </a:gradFill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b="1" lang="ru-RU" sz="1600">
                <a:solidFill>
                  <a:srgbClr val="ffffff"/>
                </a:solidFill>
                <a:latin typeface="Calibri"/>
              </a:rPr>
              <a:t>Лучевая терапия</a:t>
            </a:r>
            <a:endParaRPr/>
          </a:p>
        </p:txBody>
      </p:sp>
      <p:sp>
        <p:nvSpPr>
          <p:cNvPr id="162" name="CustomShape 50"/>
          <p:cNvSpPr/>
          <p:nvPr/>
        </p:nvSpPr>
        <p:spPr>
          <a:xfrm>
            <a:off x="4430160" y="6147720"/>
            <a:ext cx="-16227000" cy="254880"/>
          </a:xfrm>
          <a:prstGeom prst="straightConnector1">
            <a:avLst/>
          </a:prstGeom>
          <a:ln w="25560">
            <a:solidFill>
              <a:srgbClr val="4f81bd"/>
            </a:solidFill>
            <a:round/>
            <a:tailEnd len="med" type="triangle" w="med"/>
          </a:ln>
        </p:spPr>
      </p:sp>
      <p:sp>
        <p:nvSpPr>
          <p:cNvPr id="163" name="CustomShape 51"/>
          <p:cNvSpPr/>
          <p:nvPr/>
        </p:nvSpPr>
        <p:spPr>
          <a:xfrm>
            <a:off x="5727240" y="5778360"/>
            <a:ext cx="850320" cy="364680"/>
          </a:xfrm>
          <a:prstGeom prst="rect">
            <a:avLst/>
          </a:prstGeom>
          <a:ln>
            <a:solidFill>
              <a:srgbClr val="000000"/>
            </a:solidFill>
          </a:ln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b="1" i="1" lang="ru-RU">
                <a:solidFill>
                  <a:srgbClr val="1f497d"/>
                </a:solidFill>
                <a:latin typeface="Calibri"/>
              </a:rPr>
              <a:t>CYP21</a:t>
            </a:r>
            <a:endParaRPr/>
          </a:p>
        </p:txBody>
      </p:sp>
      <p:sp>
        <p:nvSpPr>
          <p:cNvPr id="164" name="CustomShape 52"/>
          <p:cNvSpPr/>
          <p:nvPr/>
        </p:nvSpPr>
        <p:spPr>
          <a:xfrm>
            <a:off x="6152400" y="6147720"/>
            <a:ext cx="4320" cy="254880"/>
          </a:xfrm>
          <a:prstGeom prst="straightConnector1">
            <a:avLst/>
          </a:prstGeom>
          <a:ln w="25560">
            <a:solidFill>
              <a:srgbClr val="4f81bd"/>
            </a:solidFill>
            <a:round/>
            <a:tailEnd len="med" type="triangle" w="med"/>
          </a:ln>
        </p:spPr>
      </p:sp>
      <p:sp>
        <p:nvSpPr>
          <p:cNvPr id="165" name="CustomShape 53"/>
          <p:cNvSpPr/>
          <p:nvPr/>
        </p:nvSpPr>
        <p:spPr>
          <a:xfrm>
            <a:off x="607680" y="4716000"/>
            <a:ext cx="757080" cy="364680"/>
          </a:xfrm>
          <a:prstGeom prst="rect">
            <a:avLst/>
          </a:prstGeom>
          <a:ln>
            <a:solidFill>
              <a:srgbClr val="000000"/>
            </a:solidFill>
          </a:ln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b="1" i="1" lang="ru-RU">
                <a:solidFill>
                  <a:srgbClr val="1f497d"/>
                </a:solidFill>
                <a:latin typeface="Calibri"/>
              </a:rPr>
              <a:t>LCGR</a:t>
            </a:r>
            <a:endParaRPr/>
          </a:p>
        </p:txBody>
      </p:sp>
      <p:sp>
        <p:nvSpPr>
          <p:cNvPr id="166" name="CustomShape 54"/>
          <p:cNvSpPr/>
          <p:nvPr/>
        </p:nvSpPr>
        <p:spPr>
          <a:xfrm>
            <a:off x="1004760" y="4540680"/>
            <a:ext cx="-12801600" cy="-16337520"/>
          </a:xfrm>
          <a:prstGeom prst="straightConnector1">
            <a:avLst/>
          </a:prstGeom>
          <a:ln w="9360">
            <a:solidFill>
              <a:srgbClr val="4a7ebb"/>
            </a:solidFill>
            <a:round/>
            <a:tailEnd len="med" type="triangle" w="med"/>
          </a:ln>
        </p:spPr>
      </p:sp>
      <p:sp>
        <p:nvSpPr>
          <p:cNvPr id="167" name="CustomShape 55"/>
          <p:cNvSpPr/>
          <p:nvPr/>
        </p:nvSpPr>
        <p:spPr>
          <a:xfrm>
            <a:off x="985320" y="4540680"/>
            <a:ext cx="18360" cy="174960"/>
          </a:xfrm>
          <a:prstGeom prst="straightConnector1">
            <a:avLst/>
          </a:prstGeom>
          <a:ln w="25560">
            <a:solidFill>
              <a:srgbClr val="4f81bd"/>
            </a:solidFill>
            <a:round/>
            <a:tailEnd len="med" type="triangle" w="med"/>
          </a:ln>
        </p:spPr>
      </p:sp>
    </p:spTree>
  </p:cSld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TextShape 1"/>
          <p:cNvSpPr txBox="1"/>
          <p:nvPr/>
        </p:nvSpPr>
        <p:spPr>
          <a:xfrm>
            <a:off x="497520" y="44640"/>
            <a:ext cx="8229240" cy="935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ru-RU">
                <a:solidFill>
                  <a:srgbClr val="000000"/>
                </a:solidFill>
                <a:latin typeface="Calibri"/>
              </a:rPr>
              <a:t> </a:t>
            </a:r>
            <a:r>
              <a:rPr lang="ru-RU" sz="2800">
                <a:solidFill>
                  <a:srgbClr val="000000"/>
                </a:solidFill>
                <a:latin typeface="Calibri"/>
              </a:rPr>
              <a:t>Алгоритм диагностики ППР у девочек</a:t>
            </a:r>
            <a:r>
              <a:rPr lang="ru-RU" sz="2800">
                <a:solidFill>
                  <a:srgbClr val="000000"/>
                </a:solidFill>
                <a:latin typeface="Calibri"/>
              </a:rPr>
              <a:t>
</a:t>
            </a:r>
            <a:r>
              <a:rPr lang="ru-RU" sz="2800">
                <a:solidFill>
                  <a:srgbClr val="000000"/>
                </a:solidFill>
                <a:latin typeface="Calibri"/>
              </a:rPr>
              <a:t>( изолированное пубархе)</a:t>
            </a:r>
            <a:endParaRPr/>
          </a:p>
        </p:txBody>
      </p:sp>
      <p:sp>
        <p:nvSpPr>
          <p:cNvPr id="169" name="CustomShape 2"/>
          <p:cNvSpPr/>
          <p:nvPr/>
        </p:nvSpPr>
        <p:spPr>
          <a:xfrm>
            <a:off x="3102120" y="980640"/>
            <a:ext cx="3090600" cy="820440"/>
          </a:xfrm>
          <a:prstGeom prst="rect">
            <a:avLst/>
          </a:prstGeom>
          <a:ln w="9360">
            <a:solidFill>
              <a:srgbClr val="000000"/>
            </a:solidFill>
            <a:miter/>
          </a:ln>
        </p:spPr>
        <p:txBody>
          <a:bodyPr bIns="45000" lIns="90000" rIns="90000" tIns="45000" wrap="none"/>
          <a:p>
            <a:pPr algn="ctr">
              <a:lnSpc>
                <a:spcPct val="100000"/>
              </a:lnSpc>
            </a:pPr>
            <a:r>
              <a:rPr b="1" lang="ru-RU" sz="1600">
                <a:solidFill>
                  <a:srgbClr val="1f497d"/>
                </a:solidFill>
                <a:latin typeface="Calibri"/>
              </a:rPr>
              <a:t>Гинекологический осмотр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ru-RU" sz="1600">
                <a:solidFill>
                  <a:srgbClr val="1f497d"/>
                </a:solidFill>
                <a:latin typeface="Calibri"/>
              </a:rPr>
              <a:t>Симптомы андрогенизации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ru-RU" sz="1600">
                <a:solidFill>
                  <a:srgbClr val="1f497d"/>
                </a:solidFill>
                <a:latin typeface="Calibri"/>
              </a:rPr>
              <a:t>гениталий</a:t>
            </a:r>
            <a:endParaRPr/>
          </a:p>
        </p:txBody>
      </p:sp>
      <p:sp>
        <p:nvSpPr>
          <p:cNvPr id="170" name="CustomShape 3"/>
          <p:cNvSpPr/>
          <p:nvPr/>
        </p:nvSpPr>
        <p:spPr>
          <a:xfrm>
            <a:off x="1941840" y="2027880"/>
            <a:ext cx="1117080" cy="333720"/>
          </a:xfrm>
          <a:prstGeom prst="rect">
            <a:avLst/>
          </a:prstGeom>
          <a:ln w="9360">
            <a:solidFill>
              <a:srgbClr val="000000"/>
            </a:solidFill>
            <a:miter/>
          </a:ln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b="1" lang="ru-RU" sz="1600">
                <a:solidFill>
                  <a:srgbClr val="1f497d"/>
                </a:solidFill>
                <a:latin typeface="Calibri"/>
              </a:rPr>
              <a:t>Имеются</a:t>
            </a:r>
            <a:endParaRPr/>
          </a:p>
        </p:txBody>
      </p:sp>
      <p:sp>
        <p:nvSpPr>
          <p:cNvPr id="171" name="CustomShape 4"/>
          <p:cNvSpPr/>
          <p:nvPr/>
        </p:nvSpPr>
        <p:spPr>
          <a:xfrm>
            <a:off x="6224760" y="2027880"/>
            <a:ext cx="1415520" cy="333720"/>
          </a:xfrm>
          <a:prstGeom prst="rect">
            <a:avLst/>
          </a:prstGeom>
          <a:ln w="9360">
            <a:solidFill>
              <a:srgbClr val="000000"/>
            </a:solidFill>
            <a:miter/>
          </a:ln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b="1" lang="ru-RU" sz="1600">
                <a:solidFill>
                  <a:srgbClr val="1f497d"/>
                </a:solidFill>
                <a:latin typeface="Calibri"/>
              </a:rPr>
              <a:t>Не имеются</a:t>
            </a:r>
            <a:endParaRPr/>
          </a:p>
        </p:txBody>
      </p:sp>
      <p:sp>
        <p:nvSpPr>
          <p:cNvPr id="172" name="CustomShape 5"/>
          <p:cNvSpPr/>
          <p:nvPr/>
        </p:nvSpPr>
        <p:spPr>
          <a:xfrm>
            <a:off x="3819600" y="2243880"/>
            <a:ext cx="1655280" cy="639000"/>
          </a:xfrm>
          <a:prstGeom prst="rect">
            <a:avLst/>
          </a:prstGeom>
          <a:gradFill>
            <a:gsLst>
              <a:gs pos="0">
                <a:srgbClr val="397bca"/>
              </a:gs>
              <a:gs pos="50000">
                <a:srgbClr val="2e5f99"/>
              </a:gs>
              <a:gs pos="100000">
                <a:srgbClr val="397bca"/>
              </a:gs>
            </a:gsLst>
            <a:lin ang="16200000"/>
          </a:gradFill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b="1" lang="ru-RU">
                <a:solidFill>
                  <a:srgbClr val="ffffff"/>
                </a:solidFill>
                <a:latin typeface="Calibri"/>
              </a:rPr>
              <a:t>Костный возраст</a:t>
            </a:r>
            <a:endParaRPr/>
          </a:p>
        </p:txBody>
      </p:sp>
      <p:sp>
        <p:nvSpPr>
          <p:cNvPr id="173" name="CustomShape 6"/>
          <p:cNvSpPr/>
          <p:nvPr/>
        </p:nvSpPr>
        <p:spPr>
          <a:xfrm>
            <a:off x="1181160" y="3179880"/>
            <a:ext cx="2637720" cy="333720"/>
          </a:xfrm>
          <a:prstGeom prst="rect">
            <a:avLst/>
          </a:prstGeom>
          <a:ln w="9360">
            <a:solidFill>
              <a:srgbClr val="000000"/>
            </a:solidFill>
            <a:miter/>
          </a:ln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b="1" lang="ru-RU" sz="1600">
                <a:solidFill>
                  <a:srgbClr val="1f497d"/>
                </a:solidFill>
                <a:latin typeface="Calibri"/>
              </a:rPr>
              <a:t>Опережает паспортный</a:t>
            </a:r>
            <a:endParaRPr/>
          </a:p>
        </p:txBody>
      </p:sp>
      <p:sp>
        <p:nvSpPr>
          <p:cNvPr id="174" name="CustomShape 7"/>
          <p:cNvSpPr/>
          <p:nvPr/>
        </p:nvSpPr>
        <p:spPr>
          <a:xfrm>
            <a:off x="5471640" y="3179880"/>
            <a:ext cx="2922840" cy="333720"/>
          </a:xfrm>
          <a:prstGeom prst="rect">
            <a:avLst/>
          </a:prstGeom>
          <a:ln w="9360">
            <a:solidFill>
              <a:srgbClr val="000000"/>
            </a:solidFill>
            <a:miter/>
          </a:ln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b="1" lang="ru-RU" sz="1600">
                <a:solidFill>
                  <a:srgbClr val="1f497d"/>
                </a:solidFill>
                <a:latin typeface="Calibri"/>
              </a:rPr>
              <a:t>Не опережает паспортный</a:t>
            </a:r>
            <a:endParaRPr/>
          </a:p>
        </p:txBody>
      </p:sp>
      <p:sp>
        <p:nvSpPr>
          <p:cNvPr id="175" name="CustomShape 8"/>
          <p:cNvSpPr/>
          <p:nvPr/>
        </p:nvSpPr>
        <p:spPr>
          <a:xfrm>
            <a:off x="1220760" y="3755880"/>
            <a:ext cx="2558520" cy="577080"/>
          </a:xfrm>
          <a:prstGeom prst="rect">
            <a:avLst/>
          </a:prstGeom>
          <a:ln w="9360">
            <a:solidFill>
              <a:srgbClr val="000000"/>
            </a:solidFill>
            <a:miter/>
          </a:ln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b="1" lang="ru-RU" sz="1600">
                <a:solidFill>
                  <a:srgbClr val="1f497d"/>
                </a:solidFill>
                <a:latin typeface="Calibri"/>
              </a:rPr>
              <a:t>Т, 17-ОНР, ДНЕА- S-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ru-RU" sz="1600">
                <a:solidFill>
                  <a:srgbClr val="1f497d"/>
                </a:solidFill>
                <a:latin typeface="Calibri"/>
              </a:rPr>
              <a:t>повышены</a:t>
            </a:r>
            <a:endParaRPr/>
          </a:p>
        </p:txBody>
      </p:sp>
      <p:sp>
        <p:nvSpPr>
          <p:cNvPr id="176" name="CustomShape 9"/>
          <p:cNvSpPr/>
          <p:nvPr/>
        </p:nvSpPr>
        <p:spPr>
          <a:xfrm>
            <a:off x="5279760" y="3755880"/>
            <a:ext cx="3304800" cy="577080"/>
          </a:xfrm>
          <a:prstGeom prst="rect">
            <a:avLst/>
          </a:prstGeom>
          <a:ln w="9360">
            <a:solidFill>
              <a:srgbClr val="000000"/>
            </a:solidFill>
            <a:miter/>
          </a:ln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b="1" lang="ru-RU" sz="1600">
                <a:solidFill>
                  <a:srgbClr val="1f497d"/>
                </a:solidFill>
                <a:latin typeface="Calibri"/>
              </a:rPr>
              <a:t>Т, 17-ОНР в норме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ru-RU" sz="1600">
                <a:solidFill>
                  <a:srgbClr val="1f497d"/>
                </a:solidFill>
                <a:latin typeface="Calibri"/>
              </a:rPr>
              <a:t>ДНЕА- S-умеренно повышен</a:t>
            </a:r>
            <a:endParaRPr/>
          </a:p>
        </p:txBody>
      </p:sp>
      <p:sp>
        <p:nvSpPr>
          <p:cNvPr id="177" name="CustomShape 10"/>
          <p:cNvSpPr/>
          <p:nvPr/>
        </p:nvSpPr>
        <p:spPr>
          <a:xfrm>
            <a:off x="859680" y="4581000"/>
            <a:ext cx="3281040" cy="639000"/>
          </a:xfrm>
          <a:prstGeom prst="rect">
            <a:avLst/>
          </a:prstGeom>
          <a:gradFill>
            <a:gsLst>
              <a:gs pos="0">
                <a:srgbClr val="397bca"/>
              </a:gs>
              <a:gs pos="50000">
                <a:srgbClr val="2e5f99"/>
              </a:gs>
              <a:gs pos="100000">
                <a:srgbClr val="397bca"/>
              </a:gs>
            </a:gsLst>
            <a:lin ang="16200000"/>
          </a:gradFill>
        </p:spPr>
        <p:txBody>
          <a:bodyPr bIns="45000" lIns="90000" rIns="90000" tIns="45000" wrap="none"/>
          <a:p>
            <a:pPr algn="ctr">
              <a:lnSpc>
                <a:spcPct val="100000"/>
              </a:lnSpc>
            </a:pPr>
            <a:r>
              <a:rPr b="1" lang="ru-RU">
                <a:solidFill>
                  <a:srgbClr val="ffffff"/>
                </a:solidFill>
                <a:latin typeface="Calibri"/>
              </a:rPr>
              <a:t>УЗИ (МРТ) надпочечников,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ru-RU">
                <a:solidFill>
                  <a:srgbClr val="ffffff"/>
                </a:solidFill>
                <a:latin typeface="Calibri"/>
              </a:rPr>
              <a:t> </a:t>
            </a:r>
            <a:r>
              <a:rPr b="1" lang="ru-RU">
                <a:solidFill>
                  <a:srgbClr val="ffffff"/>
                </a:solidFill>
                <a:latin typeface="Calibri"/>
              </a:rPr>
              <a:t>яичников</a:t>
            </a:r>
            <a:endParaRPr/>
          </a:p>
        </p:txBody>
      </p:sp>
      <p:sp>
        <p:nvSpPr>
          <p:cNvPr id="178" name="CustomShape 11"/>
          <p:cNvSpPr/>
          <p:nvPr/>
        </p:nvSpPr>
        <p:spPr>
          <a:xfrm>
            <a:off x="400680" y="5631120"/>
            <a:ext cx="1673280" cy="577080"/>
          </a:xfrm>
          <a:prstGeom prst="rect">
            <a:avLst/>
          </a:prstGeom>
          <a:ln w="9360">
            <a:solidFill>
              <a:srgbClr val="000000"/>
            </a:solidFill>
            <a:miter/>
          </a:ln>
        </p:spPr>
        <p:txBody>
          <a:bodyPr bIns="45000" lIns="90000" rIns="90000" tIns="45000" wrap="none"/>
          <a:p>
            <a:pPr algn="ctr">
              <a:lnSpc>
                <a:spcPct val="100000"/>
              </a:lnSpc>
            </a:pPr>
            <a:r>
              <a:rPr b="1" lang="ru-RU" sz="1600">
                <a:solidFill>
                  <a:srgbClr val="1f497d"/>
                </a:solidFill>
                <a:latin typeface="Calibri"/>
              </a:rPr>
              <a:t>Опухоль </a:t>
            </a:r>
            <a:endParaRPr/>
          </a:p>
          <a:p>
            <a:pPr>
              <a:lnSpc>
                <a:spcPct val="100000"/>
              </a:lnSpc>
            </a:pPr>
            <a:r>
              <a:rPr b="1" lang="ru-RU" sz="1600">
                <a:solidFill>
                  <a:srgbClr val="1f497d"/>
                </a:solidFill>
                <a:latin typeface="Calibri"/>
              </a:rPr>
              <a:t>надпочечника</a:t>
            </a:r>
            <a:endParaRPr/>
          </a:p>
        </p:txBody>
      </p:sp>
      <p:sp>
        <p:nvSpPr>
          <p:cNvPr id="179" name="CustomShape 12"/>
          <p:cNvSpPr/>
          <p:nvPr/>
        </p:nvSpPr>
        <p:spPr>
          <a:xfrm>
            <a:off x="2634120" y="5631120"/>
            <a:ext cx="1100160" cy="577080"/>
          </a:xfrm>
          <a:prstGeom prst="rect">
            <a:avLst/>
          </a:prstGeom>
          <a:ln w="9360">
            <a:solidFill>
              <a:srgbClr val="000000"/>
            </a:solidFill>
            <a:miter/>
          </a:ln>
        </p:spPr>
        <p:txBody>
          <a:bodyPr bIns="45000" lIns="90000" rIns="90000" tIns="45000" wrap="none"/>
          <a:p>
            <a:pPr algn="ctr">
              <a:lnSpc>
                <a:spcPct val="100000"/>
              </a:lnSpc>
            </a:pPr>
            <a:r>
              <a:rPr b="1" lang="ru-RU" sz="1600">
                <a:solidFill>
                  <a:srgbClr val="1f497d"/>
                </a:solidFill>
                <a:latin typeface="Calibri"/>
              </a:rPr>
              <a:t>Опухоль </a:t>
            </a:r>
            <a:endParaRPr/>
          </a:p>
          <a:p>
            <a:pPr>
              <a:lnSpc>
                <a:spcPct val="100000"/>
              </a:lnSpc>
            </a:pPr>
            <a:r>
              <a:rPr b="1" lang="ru-RU" sz="1600">
                <a:solidFill>
                  <a:srgbClr val="1f497d"/>
                </a:solidFill>
                <a:latin typeface="Calibri"/>
              </a:rPr>
              <a:t>яичника</a:t>
            </a:r>
            <a:endParaRPr/>
          </a:p>
        </p:txBody>
      </p:sp>
      <p:sp>
        <p:nvSpPr>
          <p:cNvPr id="180" name="CustomShape 13"/>
          <p:cNvSpPr/>
          <p:nvPr/>
        </p:nvSpPr>
        <p:spPr>
          <a:xfrm>
            <a:off x="4822560" y="5631120"/>
            <a:ext cx="914040" cy="333720"/>
          </a:xfrm>
          <a:prstGeom prst="rect">
            <a:avLst/>
          </a:prstGeom>
          <a:ln w="9360">
            <a:solidFill>
              <a:srgbClr val="000000"/>
            </a:solidFill>
            <a:miter/>
          </a:ln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b="1" lang="ru-RU" sz="1600">
                <a:solidFill>
                  <a:srgbClr val="1f497d"/>
                </a:solidFill>
                <a:latin typeface="Calibri"/>
              </a:rPr>
              <a:t>ВДКН</a:t>
            </a:r>
            <a:endParaRPr/>
          </a:p>
        </p:txBody>
      </p:sp>
      <p:sp>
        <p:nvSpPr>
          <p:cNvPr id="181" name="CustomShape 14"/>
          <p:cNvSpPr/>
          <p:nvPr/>
        </p:nvSpPr>
        <p:spPr>
          <a:xfrm>
            <a:off x="6097320" y="4648320"/>
            <a:ext cx="1657800" cy="364680"/>
          </a:xfrm>
          <a:prstGeom prst="rect">
            <a:avLst/>
          </a:prstGeom>
          <a:gradFill>
            <a:gsLst>
              <a:gs pos="0">
                <a:srgbClr val="397bca"/>
              </a:gs>
              <a:gs pos="50000">
                <a:srgbClr val="2e5f99"/>
              </a:gs>
              <a:gs pos="100000">
                <a:srgbClr val="397bca"/>
              </a:gs>
            </a:gsLst>
            <a:lin ang="16200000"/>
          </a:gradFill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b="1" lang="ru-RU">
                <a:solidFill>
                  <a:srgbClr val="ffffff"/>
                </a:solidFill>
                <a:latin typeface="Calibri"/>
              </a:rPr>
              <a:t>Проба с АКТГ</a:t>
            </a:r>
            <a:endParaRPr/>
          </a:p>
        </p:txBody>
      </p:sp>
      <p:sp>
        <p:nvSpPr>
          <p:cNvPr id="182" name="CustomShape 15"/>
          <p:cNvSpPr/>
          <p:nvPr/>
        </p:nvSpPr>
        <p:spPr>
          <a:xfrm>
            <a:off x="6541560" y="5589360"/>
            <a:ext cx="2179080" cy="577080"/>
          </a:xfrm>
          <a:prstGeom prst="rect">
            <a:avLst/>
          </a:prstGeom>
          <a:ln w="9360">
            <a:solidFill>
              <a:srgbClr val="000000"/>
            </a:solidFill>
            <a:miter/>
          </a:ln>
        </p:spPr>
        <p:txBody>
          <a:bodyPr bIns="45000" lIns="90000" rIns="90000" tIns="45000" wrap="none"/>
          <a:p>
            <a:pPr algn="ctr">
              <a:lnSpc>
                <a:spcPct val="100000"/>
              </a:lnSpc>
            </a:pPr>
            <a:r>
              <a:rPr b="1" lang="ru-RU" sz="1600">
                <a:solidFill>
                  <a:srgbClr val="1f497d"/>
                </a:solidFill>
                <a:latin typeface="Calibri"/>
              </a:rPr>
              <a:t>Преждевременное 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ru-RU" sz="1600">
                <a:solidFill>
                  <a:srgbClr val="1f497d"/>
                </a:solidFill>
                <a:latin typeface="Calibri"/>
              </a:rPr>
              <a:t>адренархе</a:t>
            </a:r>
            <a:endParaRPr/>
          </a:p>
        </p:txBody>
      </p:sp>
      <p:sp>
        <p:nvSpPr>
          <p:cNvPr id="183" name="CustomShape 16"/>
          <p:cNvSpPr/>
          <p:nvPr/>
        </p:nvSpPr>
        <p:spPr>
          <a:xfrm>
            <a:off x="3013200" y="1811880"/>
            <a:ext cx="1633320" cy="383760"/>
          </a:xfrm>
          <a:prstGeom prst="straightConnector1">
            <a:avLst/>
          </a:prstGeom>
          <a:ln w="25560">
            <a:solidFill>
              <a:srgbClr val="4f81bd"/>
            </a:solidFill>
            <a:round/>
            <a:tailEnd len="med" type="triangle" w="med"/>
          </a:ln>
        </p:spPr>
      </p:sp>
      <p:sp>
        <p:nvSpPr>
          <p:cNvPr id="184" name="CustomShape 17"/>
          <p:cNvSpPr/>
          <p:nvPr/>
        </p:nvSpPr>
        <p:spPr>
          <a:xfrm>
            <a:off x="4647240" y="1811880"/>
            <a:ext cx="1641600" cy="383760"/>
          </a:xfrm>
          <a:prstGeom prst="straightConnector1">
            <a:avLst/>
          </a:prstGeom>
          <a:ln w="25560">
            <a:solidFill>
              <a:srgbClr val="4f81bd"/>
            </a:solidFill>
            <a:round/>
            <a:tailEnd len="med" type="triangle" w="med"/>
          </a:ln>
        </p:spPr>
      </p:sp>
      <p:sp>
        <p:nvSpPr>
          <p:cNvPr id="185" name="CustomShape 18"/>
          <p:cNvSpPr/>
          <p:nvPr/>
        </p:nvSpPr>
        <p:spPr>
          <a:xfrm>
            <a:off x="2500200" y="2364120"/>
            <a:ext cx="1318680" cy="202320"/>
          </a:xfrm>
          <a:prstGeom prst="straightConnector1">
            <a:avLst/>
          </a:prstGeom>
          <a:ln w="25560">
            <a:solidFill>
              <a:srgbClr val="4f81bd"/>
            </a:solidFill>
            <a:round/>
            <a:tailEnd len="med" type="triangle" w="med"/>
          </a:ln>
        </p:spPr>
      </p:sp>
      <p:sp>
        <p:nvSpPr>
          <p:cNvPr id="186" name="CustomShape 19"/>
          <p:cNvSpPr/>
          <p:nvPr/>
        </p:nvSpPr>
        <p:spPr>
          <a:xfrm>
            <a:off x="5474520" y="2364120"/>
            <a:ext cx="1456920" cy="202320"/>
          </a:xfrm>
          <a:prstGeom prst="straightConnector1">
            <a:avLst/>
          </a:prstGeom>
          <a:ln w="25560">
            <a:solidFill>
              <a:srgbClr val="4f81bd"/>
            </a:solidFill>
            <a:round/>
            <a:tailEnd len="med" type="triangle" w="med"/>
          </a:ln>
        </p:spPr>
      </p:sp>
      <p:sp>
        <p:nvSpPr>
          <p:cNvPr id="187" name="CustomShape 20"/>
          <p:cNvSpPr/>
          <p:nvPr/>
        </p:nvSpPr>
        <p:spPr>
          <a:xfrm>
            <a:off x="2499480" y="2890080"/>
            <a:ext cx="2146680" cy="289440"/>
          </a:xfrm>
          <a:prstGeom prst="straightConnector1">
            <a:avLst/>
          </a:prstGeom>
          <a:ln w="25560">
            <a:solidFill>
              <a:srgbClr val="4f81bd"/>
            </a:solidFill>
            <a:round/>
            <a:tailEnd len="med" type="triangle" w="med"/>
          </a:ln>
        </p:spPr>
      </p:sp>
      <p:sp>
        <p:nvSpPr>
          <p:cNvPr id="188" name="CustomShape 21"/>
          <p:cNvSpPr/>
          <p:nvPr/>
        </p:nvSpPr>
        <p:spPr>
          <a:xfrm>
            <a:off x="4647240" y="2890080"/>
            <a:ext cx="2285280" cy="289440"/>
          </a:xfrm>
          <a:prstGeom prst="straightConnector1">
            <a:avLst/>
          </a:prstGeom>
          <a:ln w="25560">
            <a:solidFill>
              <a:srgbClr val="4f81bd"/>
            </a:solidFill>
            <a:round/>
            <a:tailEnd len="med" type="triangle" w="med"/>
          </a:ln>
        </p:spPr>
      </p:sp>
      <p:sp>
        <p:nvSpPr>
          <p:cNvPr id="189" name="CustomShape 22"/>
          <p:cNvSpPr/>
          <p:nvPr/>
        </p:nvSpPr>
        <p:spPr>
          <a:xfrm>
            <a:off x="-11796120" y="3516480"/>
            <a:ext cx="0" cy="239040"/>
          </a:xfrm>
          <a:prstGeom prst="straightConnector1">
            <a:avLst/>
          </a:prstGeom>
          <a:ln w="25560">
            <a:solidFill>
              <a:srgbClr val="4f81bd"/>
            </a:solidFill>
            <a:round/>
            <a:tailEnd len="med" type="triangle" w="med"/>
          </a:ln>
        </p:spPr>
      </p:sp>
      <p:sp>
        <p:nvSpPr>
          <p:cNvPr id="190" name="CustomShape 23"/>
          <p:cNvSpPr/>
          <p:nvPr/>
        </p:nvSpPr>
        <p:spPr>
          <a:xfrm>
            <a:off x="6931800" y="3516480"/>
            <a:ext cx="360" cy="239040"/>
          </a:xfrm>
          <a:prstGeom prst="straightConnector1">
            <a:avLst/>
          </a:prstGeom>
          <a:ln w="25560">
            <a:solidFill>
              <a:srgbClr val="4f81bd"/>
            </a:solidFill>
            <a:round/>
            <a:tailEnd len="med" type="triangle" w="med"/>
          </a:ln>
        </p:spPr>
      </p:sp>
      <p:sp>
        <p:nvSpPr>
          <p:cNvPr id="191" name="CustomShape 24"/>
          <p:cNvSpPr/>
          <p:nvPr/>
        </p:nvSpPr>
        <p:spPr>
          <a:xfrm>
            <a:off x="2500200" y="4336920"/>
            <a:ext cx="-14297040" cy="243720"/>
          </a:xfrm>
          <a:prstGeom prst="straightConnector1">
            <a:avLst/>
          </a:prstGeom>
          <a:ln w="25560">
            <a:solidFill>
              <a:srgbClr val="4f81bd"/>
            </a:solidFill>
            <a:round/>
            <a:tailEnd len="med" type="triangle" w="med"/>
          </a:ln>
        </p:spPr>
      </p:sp>
      <p:sp>
        <p:nvSpPr>
          <p:cNvPr id="192" name="CustomShape 25"/>
          <p:cNvSpPr/>
          <p:nvPr/>
        </p:nvSpPr>
        <p:spPr>
          <a:xfrm>
            <a:off x="1236600" y="5227560"/>
            <a:ext cx="1262520" cy="403560"/>
          </a:xfrm>
          <a:prstGeom prst="straightConnector1">
            <a:avLst/>
          </a:prstGeom>
          <a:ln w="25560">
            <a:solidFill>
              <a:srgbClr val="4f81bd"/>
            </a:solidFill>
            <a:round/>
            <a:tailEnd len="med" type="triangle" w="med"/>
          </a:ln>
        </p:spPr>
      </p:sp>
      <p:sp>
        <p:nvSpPr>
          <p:cNvPr id="193" name="CustomShape 26"/>
          <p:cNvSpPr/>
          <p:nvPr/>
        </p:nvSpPr>
        <p:spPr>
          <a:xfrm>
            <a:off x="2500200" y="5227560"/>
            <a:ext cx="683280" cy="403560"/>
          </a:xfrm>
          <a:prstGeom prst="straightConnector1">
            <a:avLst/>
          </a:prstGeom>
          <a:ln w="25560">
            <a:solidFill>
              <a:srgbClr val="4f81bd"/>
            </a:solidFill>
            <a:round/>
            <a:tailEnd len="med" type="triangle" w="med"/>
          </a:ln>
        </p:spPr>
      </p:sp>
      <p:sp>
        <p:nvSpPr>
          <p:cNvPr id="194" name="CustomShape 27"/>
          <p:cNvSpPr/>
          <p:nvPr/>
        </p:nvSpPr>
        <p:spPr>
          <a:xfrm>
            <a:off x="2500200" y="5227560"/>
            <a:ext cx="2779200" cy="403560"/>
          </a:xfrm>
          <a:prstGeom prst="straightConnector1">
            <a:avLst/>
          </a:prstGeom>
          <a:ln w="25560">
            <a:solidFill>
              <a:srgbClr val="4f81bd"/>
            </a:solidFill>
            <a:round/>
            <a:tailEnd len="med" type="triangle" w="med"/>
          </a:ln>
        </p:spPr>
      </p:sp>
      <p:sp>
        <p:nvSpPr>
          <p:cNvPr id="195" name="CustomShape 28"/>
          <p:cNvSpPr/>
          <p:nvPr/>
        </p:nvSpPr>
        <p:spPr>
          <a:xfrm>
            <a:off x="5279760" y="5017680"/>
            <a:ext cx="1645920" cy="613440"/>
          </a:xfrm>
          <a:prstGeom prst="straightConnector1">
            <a:avLst/>
          </a:prstGeom>
          <a:ln w="25560">
            <a:solidFill>
              <a:srgbClr val="4f81bd"/>
            </a:solidFill>
            <a:round/>
            <a:tailEnd len="med" type="triangle" w="med"/>
          </a:ln>
        </p:spPr>
      </p:sp>
      <p:sp>
        <p:nvSpPr>
          <p:cNvPr id="196" name="CustomShape 29"/>
          <p:cNvSpPr/>
          <p:nvPr/>
        </p:nvSpPr>
        <p:spPr>
          <a:xfrm>
            <a:off x="6926040" y="5017680"/>
            <a:ext cx="704520" cy="571320"/>
          </a:xfrm>
          <a:prstGeom prst="straightConnector1">
            <a:avLst/>
          </a:prstGeom>
          <a:ln w="25560">
            <a:solidFill>
              <a:srgbClr val="4f81bd"/>
            </a:solidFill>
            <a:round/>
            <a:tailEnd len="med" type="triangle" w="med"/>
          </a:ln>
        </p:spPr>
      </p:sp>
      <p:sp>
        <p:nvSpPr>
          <p:cNvPr id="197" name="CustomShape 30"/>
          <p:cNvSpPr/>
          <p:nvPr/>
        </p:nvSpPr>
        <p:spPr>
          <a:xfrm>
            <a:off x="6926040" y="4336920"/>
            <a:ext cx="5760" cy="311040"/>
          </a:xfrm>
          <a:prstGeom prst="straightConnector1">
            <a:avLst/>
          </a:prstGeom>
          <a:ln w="25560">
            <a:solidFill>
              <a:srgbClr val="4f81bd"/>
            </a:solidFill>
            <a:round/>
            <a:tailEnd len="med" type="triangle" w="med"/>
          </a:ln>
        </p:spPr>
      </p:sp>
      <p:sp>
        <p:nvSpPr>
          <p:cNvPr id="198" name="CustomShape 31"/>
          <p:cNvSpPr/>
          <p:nvPr/>
        </p:nvSpPr>
        <p:spPr>
          <a:xfrm>
            <a:off x="4199760" y="6223320"/>
            <a:ext cx="2159280" cy="364680"/>
          </a:xfrm>
          <a:prstGeom prst="rect">
            <a:avLst/>
          </a:prstGeom>
          <a:ln>
            <a:solidFill>
              <a:srgbClr val="000000"/>
            </a:solidFill>
          </a:ln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lang="ru-RU">
                <a:solidFill>
                  <a:srgbClr val="1f497d"/>
                </a:solidFill>
                <a:latin typeface="Calibri"/>
              </a:rPr>
              <a:t>Генетический тест</a:t>
            </a:r>
            <a:endParaRPr/>
          </a:p>
        </p:txBody>
      </p:sp>
      <p:sp>
        <p:nvSpPr>
          <p:cNvPr id="199" name="CustomShape 32"/>
          <p:cNvSpPr/>
          <p:nvPr/>
        </p:nvSpPr>
        <p:spPr>
          <a:xfrm>
            <a:off x="5279760" y="5969880"/>
            <a:ext cx="-17076600" cy="253080"/>
          </a:xfrm>
          <a:prstGeom prst="straightConnector1">
            <a:avLst/>
          </a:prstGeom>
          <a:ln w="25560">
            <a:solidFill>
              <a:srgbClr val="4f81bd"/>
            </a:solidFill>
            <a:round/>
            <a:tailEnd len="med" type="triangle" w="med"/>
          </a:ln>
        </p:spPr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