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77" r:id="rId8"/>
    <p:sldId id="263" r:id="rId9"/>
    <p:sldId id="265" r:id="rId10"/>
    <p:sldId id="267" r:id="rId11"/>
    <p:sldId id="264" r:id="rId12"/>
    <p:sldId id="266" r:id="rId13"/>
    <p:sldId id="268" r:id="rId14"/>
    <p:sldId id="271" r:id="rId15"/>
    <p:sldId id="270" r:id="rId16"/>
    <p:sldId id="272" r:id="rId17"/>
    <p:sldId id="273" r:id="rId18"/>
    <p:sldId id="274" r:id="rId19"/>
    <p:sldId id="275" r:id="rId20"/>
    <p:sldId id="276" r:id="rId21"/>
    <p:sldId id="260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56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9DD2-DBFB-498E-A016-A457C726C3CB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0575-1C76-4521-8E65-E2630222B5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618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9DD2-DBFB-498E-A016-A457C726C3CB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0575-1C76-4521-8E65-E2630222B5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568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9DD2-DBFB-498E-A016-A457C726C3CB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0575-1C76-4521-8E65-E2630222B5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218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9DD2-DBFB-498E-A016-A457C726C3CB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0575-1C76-4521-8E65-E2630222B5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286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9DD2-DBFB-498E-A016-A457C726C3CB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0575-1C76-4521-8E65-E2630222B5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57279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9DD2-DBFB-498E-A016-A457C726C3CB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0575-1C76-4521-8E65-E2630222B5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390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9DD2-DBFB-498E-A016-A457C726C3CB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0575-1C76-4521-8E65-E2630222B5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2753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9DD2-DBFB-498E-A016-A457C726C3CB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0575-1C76-4521-8E65-E2630222B5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5422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9DD2-DBFB-498E-A016-A457C726C3CB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0575-1C76-4521-8E65-E2630222B5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605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9DD2-DBFB-498E-A016-A457C726C3CB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0575-1C76-4521-8E65-E2630222B5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69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9DD2-DBFB-498E-A016-A457C726C3CB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0575-1C76-4521-8E65-E2630222B5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435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9DD2-DBFB-498E-A016-A457C726C3CB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0575-1C76-4521-8E65-E2630222B5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662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9DD2-DBFB-498E-A016-A457C726C3CB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0575-1C76-4521-8E65-E2630222B5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540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9DD2-DBFB-498E-A016-A457C726C3CB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0575-1C76-4521-8E65-E2630222B5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995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9DD2-DBFB-498E-A016-A457C726C3CB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0575-1C76-4521-8E65-E2630222B5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381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9DD2-DBFB-498E-A016-A457C726C3CB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0575-1C76-4521-8E65-E2630222B5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037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03C9DD2-DBFB-498E-A016-A457C726C3CB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E3BF0575-1C76-4521-8E65-E2630222B5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886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03C9DD2-DBFB-498E-A016-A457C726C3CB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E3BF0575-1C76-4521-8E65-E2630222B5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4584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E36116-2F3D-EDAA-7358-264A3C74A4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423" y="933450"/>
            <a:ext cx="10070415" cy="3625009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tx1"/>
                </a:solidFill>
              </a:rPr>
              <a:t>Некариозные поражения твердых тканей зубов, возникающие до их прорезывания. Этиология, классификации, диагностика.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E3BD3D4-61A4-20A7-A00E-1ECE812FAB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21340" y="4894729"/>
            <a:ext cx="9992753" cy="1443318"/>
          </a:xfrm>
        </p:spPr>
        <p:txBody>
          <a:bodyPr>
            <a:normAutofit fontScale="77500" lnSpcReduction="20000"/>
          </a:bodyPr>
          <a:lstStyle/>
          <a:p>
            <a:pPr algn="r"/>
            <a:r>
              <a:rPr lang="ru-RU" sz="1700" dirty="0">
                <a:solidFill>
                  <a:schemeClr val="tx1"/>
                </a:solidFill>
              </a:rPr>
              <a:t>Выполнил ординатор </a:t>
            </a:r>
          </a:p>
          <a:p>
            <a:pPr algn="r"/>
            <a:r>
              <a:rPr lang="ru-RU" sz="1700" dirty="0">
                <a:solidFill>
                  <a:schemeClr val="tx1"/>
                </a:solidFill>
              </a:rPr>
              <a:t>кафедры стоматологии ИПО </a:t>
            </a:r>
          </a:p>
          <a:p>
            <a:pPr algn="r"/>
            <a:r>
              <a:rPr lang="ru-RU" sz="1700" dirty="0">
                <a:solidFill>
                  <a:schemeClr val="tx1"/>
                </a:solidFill>
              </a:rPr>
              <a:t>по специальности  «стоматология детская»</a:t>
            </a:r>
          </a:p>
          <a:p>
            <a:pPr algn="r"/>
            <a:r>
              <a:rPr lang="ru-RU" sz="1700" dirty="0">
                <a:solidFill>
                  <a:schemeClr val="tx1"/>
                </a:solidFill>
              </a:rPr>
              <a:t>Жиделева Виктория Евгеньевна</a:t>
            </a:r>
          </a:p>
          <a:p>
            <a:pPr algn="r"/>
            <a:r>
              <a:rPr lang="ru-RU" sz="1700" dirty="0">
                <a:solidFill>
                  <a:schemeClr val="tx1"/>
                </a:solidFill>
              </a:rPr>
              <a:t>рецензент к.м.н., доцент </a:t>
            </a:r>
            <a:r>
              <a:rPr lang="ru-RU" sz="1700" dirty="0" err="1">
                <a:solidFill>
                  <a:schemeClr val="tx1"/>
                </a:solidFill>
              </a:rPr>
              <a:t>Буянкина</a:t>
            </a:r>
            <a:r>
              <a:rPr lang="ru-RU" sz="1700" dirty="0">
                <a:solidFill>
                  <a:schemeClr val="tx1"/>
                </a:solidFill>
              </a:rPr>
              <a:t> Римма Геннадьевна</a:t>
            </a: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87FE52-C59B-D922-3544-8CA8E4791B1B}"/>
              </a:ext>
            </a:extLst>
          </p:cNvPr>
          <p:cNvSpPr txBox="1"/>
          <p:nvPr/>
        </p:nvSpPr>
        <p:spPr>
          <a:xfrm>
            <a:off x="2052917" y="189637"/>
            <a:ext cx="808616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В.Ф. Войно-Ясенецкого» </a:t>
            </a:r>
            <a:br>
              <a:rPr lang="ru-RU" dirty="0"/>
            </a:br>
            <a:r>
              <a:rPr lang="ru-RU" dirty="0"/>
              <a:t>Министерства здравоохранения Российской Федерации </a:t>
            </a:r>
            <a:br>
              <a:rPr lang="ru-RU" dirty="0"/>
            </a:br>
            <a:r>
              <a:rPr lang="ru-RU" dirty="0"/>
              <a:t>Кафедра стоматологии ИПО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A91B09-CE93-FD2A-3411-BD43AD80AAAB}"/>
              </a:ext>
            </a:extLst>
          </p:cNvPr>
          <p:cNvSpPr txBox="1"/>
          <p:nvPr/>
        </p:nvSpPr>
        <p:spPr>
          <a:xfrm>
            <a:off x="5818093" y="6472518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Красноярск, 2022</a:t>
            </a:r>
          </a:p>
        </p:txBody>
      </p:sp>
    </p:spTree>
    <p:extLst>
      <p:ext uri="{BB962C8B-B14F-4D97-AF65-F5344CB8AC3E}">
        <p14:creationId xmlns:p14="http://schemas.microsoft.com/office/powerpoint/2010/main" val="827916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8C7A0F-0CC6-FBBB-B827-70D01248D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-246529"/>
            <a:ext cx="9905998" cy="190500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Очаговая гипоплазия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E1C1B5-CCFF-44B7-FC13-E05016AFD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376081"/>
            <a:ext cx="9905998" cy="31242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Очаговая гипоплазия ─ редкая патология. Характеризуется запоздалым развитием и прорезыванием нескольких рядом расположенных зубов, как временных, так и постоянных, одного или разного периода развития. Нередко очаговая гипоплазия является следствием остеомиелита челюсти у новорожденных. Чаще страдают резцы, клыки или постоянные моляры, реже ─ все зубы, одной половины верхней челюсти. При очаговой гипоплазии коронки зубов меньше размером за счет недоразвития эмали: имеют желтоватую окраску и шероховатую поверхность. 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На рентгенограмме: твердые ткани истончены по сравнению с зубами противоположной стороны этой же  челюсти, коронки зубов укорочены, каналы более широкие. Плотность эмали в различных участках коронок неодинакова, что говорит о нарушенной минерализации. </a:t>
            </a:r>
          </a:p>
        </p:txBody>
      </p:sp>
    </p:spTree>
    <p:extLst>
      <p:ext uri="{BB962C8B-B14F-4D97-AF65-F5344CB8AC3E}">
        <p14:creationId xmlns:p14="http://schemas.microsoft.com/office/powerpoint/2010/main" val="1675444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100721-C8B5-B322-F195-9BB6FD71C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589" y="-367553"/>
            <a:ext cx="9905998" cy="190500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Местная гипоплазия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00899B-5443-8B97-A5C1-CBE661F00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479078"/>
            <a:ext cx="10548563" cy="43815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chemeClr val="tx1"/>
                </a:solidFill>
              </a:rPr>
              <a:t>Это нарушение образования эмали на постоянных зубах в результате вовлечения в воспалительный процесс зачатков зубов или механической травмы развивающегося фолликула.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tx1"/>
                </a:solidFill>
              </a:rPr>
              <a:t>Клиника. Проявляется местная гипоплазия в виде пятен — от белых до желтовато-коричневых, а чаще в виде точечных углублений, располагающихся на всех поверхностях зуба. Иногда эмаль коронки зуба может частично или полностью отсутствовать. Такие зубы получили название зубов Турнера.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tx1"/>
                </a:solidFill>
              </a:rPr>
              <a:t>Местная гипоплазия чаще наблюдается на постоянных малых коренных зубах, зачатки которых располагаются между корнями молочных моляров, чаще резцов и клыков поражающихся кариесом и его осложнениями.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761C0F-6110-9ED0-70E1-0414C42237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78" t="18272" r="3861" b="36801"/>
          <a:stretch/>
        </p:blipFill>
        <p:spPr>
          <a:xfrm>
            <a:off x="7745504" y="4197190"/>
            <a:ext cx="3379695" cy="2386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5911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A082E6-C19A-7C0F-168E-73E1DE7DC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52CD58-16DA-03F6-C12D-F193BA9945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AC99EB-A992-348E-53FB-C7E95E1C41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50" t="26536" r="14926" b="15555"/>
          <a:stretch/>
        </p:blipFill>
        <p:spPr>
          <a:xfrm>
            <a:off x="1060704" y="280274"/>
            <a:ext cx="10204703" cy="629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739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937576-FDBE-4D79-C3B5-4ED4184E2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-255494"/>
            <a:ext cx="9905998" cy="190500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Диагностика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24EB5A-E5EA-D667-5BB6-136D1B0FC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147045"/>
            <a:ext cx="9905998" cy="31242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0" i="0" dirty="0">
                <a:solidFill>
                  <a:schemeClr val="tx1"/>
                </a:solidFill>
                <a:effectLst/>
              </a:rPr>
              <a:t>Диагноз гипоплазии ставится на основании жалоб, анамнеза, объективных</a:t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b="0" i="0" dirty="0">
                <a:solidFill>
                  <a:schemeClr val="tx1"/>
                </a:solidFill>
                <a:effectLst/>
              </a:rPr>
              <a:t>данных и дополнительных методов обследования. </a:t>
            </a:r>
          </a:p>
          <a:p>
            <a:r>
              <a:rPr lang="ru-RU" sz="1600" b="0" i="0" dirty="0">
                <a:solidFill>
                  <a:schemeClr val="tx1"/>
                </a:solidFill>
                <a:effectLst/>
              </a:rPr>
              <a:t>Больные предъявляют жалобы на наличие дефекта твердых тканей зуба в виде измененного цвета или структуры эмали - в зависимости от формы гипоплазии. Болевых ощущений нет. Только при отсутствии эмали на всей коронке или в отдельных ее частях – в области борозд, углублений, может отмечаться боль от раздражителей, проходящая после их устранения.</a:t>
            </a:r>
            <a:br>
              <a:rPr lang="ru-RU" sz="1600" dirty="0">
                <a:solidFill>
                  <a:schemeClr val="tx1"/>
                </a:solidFill>
              </a:rPr>
            </a:br>
            <a:endParaRPr lang="ru-RU" sz="1600" dirty="0">
              <a:solidFill>
                <a:schemeClr val="tx1"/>
              </a:solidFill>
            </a:endParaRPr>
          </a:p>
          <a:p>
            <a:r>
              <a:rPr lang="ru-RU" sz="1600" b="0" i="0" dirty="0">
                <a:solidFill>
                  <a:schemeClr val="tx1"/>
                </a:solidFill>
                <a:effectLst/>
              </a:rPr>
              <a:t>Из анамнеза выясняется время появления дефекта (до прорезывания зубов) и стабильность течения, т.е. участки гипоплазии не увеличиваются со временем в течение жизни. </a:t>
            </a:r>
            <a:endParaRPr lang="ru-RU" sz="1600" dirty="0">
              <a:solidFill>
                <a:schemeClr val="tx1"/>
              </a:solidFill>
              <a:effectLst/>
            </a:endParaRPr>
          </a:p>
          <a:p>
            <a:r>
              <a:rPr lang="ru-RU" sz="1600" b="0" i="0" dirty="0">
                <a:solidFill>
                  <a:schemeClr val="tx1"/>
                </a:solidFill>
                <a:effectLst/>
              </a:rPr>
              <a:t>При объективном обследовании учитывается количество поражений – их несколько; отмечается также системность и симметричность поражения. Локализуются участки гипоплазии на вестибулярной и язычной поверхности; поражаются бугры, режущий край резцов, экватор коронки. </a:t>
            </a:r>
          </a:p>
          <a:p>
            <a:r>
              <a:rPr lang="ru-RU" sz="1600" b="0" i="0" dirty="0">
                <a:solidFill>
                  <a:schemeClr val="tx1"/>
                </a:solidFill>
                <a:effectLst/>
              </a:rPr>
              <a:t>Поверхность дефекта блестящая на вид, гладкая, плотная и безболезненная при зондировании, имеет четкие границы. </a:t>
            </a:r>
          </a:p>
          <a:p>
            <a:r>
              <a:rPr lang="ru-RU" sz="1600" b="0" i="0" dirty="0">
                <a:solidFill>
                  <a:schemeClr val="tx1"/>
                </a:solidFill>
                <a:effectLst/>
              </a:rPr>
              <a:t>Пятна не окрашиваются при нанесении раствора метиленового синего, а в люминесцентном освещении дают более интенсивное свечение в сравнении со здоровой эмалью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223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437C25-F185-1900-282A-5D8AC223B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-304800"/>
            <a:ext cx="9905998" cy="190500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флюороз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26A3BD-5B77-2BB3-A0E8-A6C60AC67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903941"/>
            <a:ext cx="9905998" cy="312420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Флюороз зубов является системным нарушением развития твердых тканей, проявляет изменением цвета зубов (крапчатостью эмали) и нарушениями их целостности различной тяжести при полном сохранении функции и относительно большей устойчивости к кариесу. Флюороз представляет значительную проблему для населения, проживающего в областях с повышенным содержанием фтора в питьевой воде.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Патология возникает вследствие длительного повышенного поступления в организм фтора из окружающей среды (воды, продуктов питания, атмосферы) в период развития зубов.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Основной источник фтора — питьевая вода. Если фтор поступает в организм с питьевой водой в количестве большем, чем 1,5 мг в сутки, то развивается флюороз костей и зубов. Чем большее количество фтора поступает в организм, тем тяжелее протекает болезнь.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2AF17A-9336-D2DE-7627-448D09E76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412" y="3799609"/>
            <a:ext cx="4077855" cy="30583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9301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3EBA57-E561-A13C-91F9-98CB42193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-385482"/>
            <a:ext cx="9905998" cy="190500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Флюороз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3679B9-A6C0-D03B-473F-1FE6413E10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695" y="1519518"/>
            <a:ext cx="9905998" cy="312420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1. Штриховая форма. На вестибулярных поверхностях, чаще резцов верхней челюсти, определяются слабо выраженные </a:t>
            </a:r>
            <a:r>
              <a:rPr lang="ru-RU" dirty="0" err="1">
                <a:solidFill>
                  <a:schemeClr val="tx1"/>
                </a:solidFill>
              </a:rPr>
              <a:t>меловидные</a:t>
            </a:r>
            <a:r>
              <a:rPr lang="ru-RU" dirty="0">
                <a:solidFill>
                  <a:schemeClr val="tx1"/>
                </a:solidFill>
              </a:rPr>
              <a:t> полоски (штрихи) в подповерхностных слоях эмали, хорошо проявляющиеся при высушивании поверхности зуба. Штрихи могут сливаться в пятна, в которых все же различимы полоски.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2. Пятнистая форма. Множественные </a:t>
            </a:r>
            <a:r>
              <a:rPr lang="ru-RU" dirty="0" err="1">
                <a:solidFill>
                  <a:schemeClr val="tx1"/>
                </a:solidFill>
              </a:rPr>
              <a:t>меловидные</a:t>
            </a:r>
            <a:r>
              <a:rPr lang="ru-RU" dirty="0">
                <a:solidFill>
                  <a:schemeClr val="tx1"/>
                </a:solidFill>
              </a:rPr>
              <a:t> пятна, расположенные по всем поверхностям зубов, особенно выраженные на резцах верхней и нижней челюстей, могут сливаться, образуя одно большое пятно с гладкой поверхностью, постепенно переходящей в нормальную неизмененную эмаль. Цвет пятна иногда может быть светло-коричневым.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3. </a:t>
            </a:r>
            <a:r>
              <a:rPr lang="ru-RU" dirty="0" err="1">
                <a:solidFill>
                  <a:schemeClr val="tx1"/>
                </a:solidFill>
              </a:rPr>
              <a:t>Меловидно</a:t>
            </a:r>
            <a:r>
              <a:rPr lang="ru-RU" dirty="0">
                <a:solidFill>
                  <a:schemeClr val="tx1"/>
                </a:solidFill>
              </a:rPr>
              <a:t>-крапчатая форма. Эмаль на всех поверхностях зубов имеет матовый, иногда желтоватый оттенок со множественными пигментированными, хорошо очерченными пятнами, точками и крапинками. При этой форме флюороза эмаль быстро стирается, обнажая темно-коричневый пигментированный дентин.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4. Эрозивная форма. На фоне выраженной пигментации эмали определяются участки с дефектами разной формы - эрозии. Выражено стирание эмали и дентина.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5. Деструктивная форма. Форма коронок зубов изменена в результате эрозивного разрушения и стирания твердых тканей зубов. Ткани зуба хрупкие, возможен их </a:t>
            </a:r>
            <a:r>
              <a:rPr lang="ru-RU" dirty="0" err="1">
                <a:solidFill>
                  <a:schemeClr val="tx1"/>
                </a:solidFill>
              </a:rPr>
              <a:t>отлом</a:t>
            </a:r>
            <a:r>
              <a:rPr lang="ru-RU" dirty="0">
                <a:solidFill>
                  <a:schemeClr val="tx1"/>
                </a:solidFill>
              </a:rPr>
              <a:t>, полость зуба не вскрывается благодаря отложению заместительного дентина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4708BF-AE22-88C1-973C-BB68A507A630}"/>
              </a:ext>
            </a:extLst>
          </p:cNvPr>
          <p:cNvSpPr txBox="1"/>
          <p:nvPr/>
        </p:nvSpPr>
        <p:spPr>
          <a:xfrm>
            <a:off x="2974694" y="94982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По классификации В.К. Патрикеева различают 5 форм флюороза: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C4069C-EC89-9A16-333A-23963BCA9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4" y="4550036"/>
            <a:ext cx="5402822" cy="20789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1AE15B2-92E1-188E-AD91-CB73A2D35F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65" t="25360" r="21765" b="11504"/>
          <a:stretch/>
        </p:blipFill>
        <p:spPr>
          <a:xfrm>
            <a:off x="7019364" y="4453485"/>
            <a:ext cx="2949389" cy="227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093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82A875-A262-0B6E-385E-EBE3586F7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-412377"/>
            <a:ext cx="9905998" cy="190500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Диагностика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CFE8D65F-06B6-9184-5939-58B349F9E2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440828"/>
              </p:ext>
            </p:extLst>
          </p:nvPr>
        </p:nvGraphicFramePr>
        <p:xfrm>
          <a:off x="1141413" y="983251"/>
          <a:ext cx="5259387" cy="53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7590">
                  <a:extLst>
                    <a:ext uri="{9D8B030D-6E8A-4147-A177-3AD203B41FA5}">
                      <a16:colId xmlns:a16="http://schemas.microsoft.com/office/drawing/2014/main" val="3298149643"/>
                    </a:ext>
                  </a:extLst>
                </a:gridCol>
                <a:gridCol w="2981797">
                  <a:extLst>
                    <a:ext uri="{9D8B030D-6E8A-4147-A177-3AD203B41FA5}">
                      <a16:colId xmlns:a16="http://schemas.microsoft.com/office/drawing/2014/main" val="2976442517"/>
                    </a:ext>
                  </a:extLst>
                </a:gridCol>
              </a:tblGrid>
              <a:tr h="806750">
                <a:tc>
                  <a:txBody>
                    <a:bodyPr/>
                    <a:lstStyle/>
                    <a:p>
                      <a:r>
                        <a:rPr lang="ru-RU" sz="1600" dirty="0"/>
                        <a:t>Опрос больного и родителей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Жалоб на боль нет. Эстетический дефект появился после прорезывания зубов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5650283"/>
                  </a:ext>
                </a:extLst>
              </a:tr>
              <a:tr h="1389360">
                <a:tc>
                  <a:txBody>
                    <a:bodyPr/>
                    <a:lstStyle/>
                    <a:p>
                      <a:r>
                        <a:rPr lang="ru-RU" sz="1600" dirty="0"/>
                        <a:t>Осмотр с помощью зеркала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Множественные мелкие, белесоватые или желтоватые, темно-коричневые пятна, эрозии на вестибулярных и язычных поверхностях зубов.</a:t>
                      </a:r>
                    </a:p>
                    <a:p>
                      <a:r>
                        <a:rPr lang="ru-RU" sz="1600" dirty="0"/>
                        <a:t>Гладкая поверхность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0462133"/>
                  </a:ext>
                </a:extLst>
              </a:tr>
              <a:tr h="806750">
                <a:tc>
                  <a:txBody>
                    <a:bodyPr/>
                    <a:lstStyle/>
                    <a:p>
                      <a:r>
                        <a:rPr lang="ru-RU" sz="1600" dirty="0"/>
                        <a:t>Зондирование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Зонд не задерживается в очаге поражения, зондирование безболезненное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3850969"/>
                  </a:ext>
                </a:extLst>
              </a:tr>
              <a:tr h="624580">
                <a:tc>
                  <a:txBody>
                    <a:bodyPr/>
                    <a:lstStyle/>
                    <a:p>
                      <a:r>
                        <a:rPr lang="ru-RU" sz="1600" dirty="0"/>
                        <a:t>Высушивание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На сухой поверхности эмали хорошо видны очаги поражения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2797292"/>
                  </a:ext>
                </a:extLst>
              </a:tr>
              <a:tr h="312291">
                <a:tc>
                  <a:txBody>
                    <a:bodyPr/>
                    <a:lstStyle/>
                    <a:p>
                      <a:r>
                        <a:rPr lang="ru-RU" sz="1600" dirty="0"/>
                        <a:t>Окрашивание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Не окрашивается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964748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F93E2A-EEB1-E058-76D1-7ACAFF17A7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02" t="8940" r="4454" b="1146"/>
          <a:stretch/>
        </p:blipFill>
        <p:spPr>
          <a:xfrm>
            <a:off x="6932249" y="983251"/>
            <a:ext cx="3523555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9624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63E2A7-8188-FC83-2CA2-47912EE78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0"/>
            <a:ext cx="9905998" cy="190500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Гиперплазия эмали или эмалевые «жемчужины»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9CEA7B-AC4C-9EC0-ABEA-9F737E308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1" y="1148638"/>
            <a:ext cx="11044517" cy="4830821"/>
          </a:xfrm>
        </p:spPr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100000"/>
              <a:buFont typeface="Arial"/>
              <a:buNone/>
              <a:tabLst/>
              <a:defRPr/>
            </a:pPr>
            <a:r>
              <a:rPr lang="ru-RU" sz="1400" dirty="0">
                <a:solidFill>
                  <a:schemeClr val="tx1"/>
                </a:solidFill>
                <a:effectLst/>
              </a:rPr>
              <a:t>Э</a:t>
            </a:r>
            <a:r>
              <a:rPr lang="ru-RU" sz="1400" b="0" i="0" dirty="0">
                <a:solidFill>
                  <a:schemeClr val="tx1"/>
                </a:solidFill>
                <a:effectLst/>
              </a:rPr>
              <a:t>то избыточное образование тканей зуба при его развитии, обычно округлой формы, напоминающей каплю, размером от 1 до 4 мм. </a:t>
            </a:r>
            <a:r>
              <a:rPr kumimoji="0" lang="ru-RU" sz="1400" b="0" i="0" u="none" strike="noStrike" kern="1200" cap="sm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Точные причины таких дефектов пока не установлены, хотя предполагают, что они лежат в области нарушений дифференциации клеток в процессе развития зубных зачатков и роста зубных тканей. Провоцирующими факторами могут служить различные эффекты влияния на размножение и дифференциацию зубных тканей: нарушения процессов обмена веществ, нарушения корреляционных связей в процессе роста и размножения тканевых компонентов.</a:t>
            </a:r>
          </a:p>
          <a:p>
            <a:pPr marL="0" indent="0">
              <a:buNone/>
            </a:pPr>
            <a:endParaRPr lang="ru-RU" sz="1400" b="0" i="0" dirty="0">
              <a:solidFill>
                <a:schemeClr val="tx1"/>
              </a:solidFill>
              <a:effectLst/>
            </a:endParaRPr>
          </a:p>
          <a:p>
            <a:pPr marL="0" indent="0">
              <a:buNone/>
            </a:pPr>
            <a:r>
              <a:rPr lang="ru-RU" sz="1400" b="0" i="0" dirty="0">
                <a:solidFill>
                  <a:schemeClr val="tx1"/>
                </a:solidFill>
                <a:effectLst/>
              </a:rPr>
              <a:t>A.O. </a:t>
            </a:r>
            <a:r>
              <a:rPr lang="ru-RU" sz="1400" b="0" i="0" dirty="0" err="1">
                <a:solidFill>
                  <a:schemeClr val="tx1"/>
                </a:solidFill>
                <a:effectLst/>
              </a:rPr>
              <a:t>Cawanha</a:t>
            </a:r>
            <a:r>
              <a:rPr lang="ru-RU" sz="1400" b="0" i="0" dirty="0">
                <a:solidFill>
                  <a:schemeClr val="tx1"/>
                </a:solidFill>
                <a:effectLst/>
              </a:rPr>
              <a:t> (1965) по локализации выделяет 3 типа поражений: корневые пришеечные, </a:t>
            </a:r>
            <a:r>
              <a:rPr lang="ru-RU" sz="1400" b="0" i="0" dirty="0" err="1">
                <a:solidFill>
                  <a:schemeClr val="tx1"/>
                </a:solidFill>
                <a:effectLst/>
              </a:rPr>
              <a:t>коронковые</a:t>
            </a:r>
            <a:r>
              <a:rPr lang="ru-RU" sz="1400" b="0" i="0" dirty="0">
                <a:solidFill>
                  <a:schemeClr val="tx1"/>
                </a:solidFill>
                <a:effectLst/>
              </a:rPr>
              <a:t>.</a:t>
            </a:r>
            <a:r>
              <a:rPr lang="ru-RU" sz="1400" b="0" i="0" dirty="0">
                <a:solidFill>
                  <a:srgbClr val="636670"/>
                </a:solidFill>
                <a:effectLst/>
              </a:rPr>
              <a:t> </a:t>
            </a:r>
          </a:p>
          <a:p>
            <a:pPr marL="0" indent="0">
              <a:buNone/>
            </a:pPr>
            <a:r>
              <a:rPr lang="ru-RU" sz="1400" b="0" i="0" dirty="0">
                <a:solidFill>
                  <a:schemeClr val="tx1"/>
                </a:solidFill>
                <a:effectLst/>
              </a:rPr>
              <a:t>На основании микроскопических исследований автор выделил 5 групп: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b="0" i="0" dirty="0">
                <a:solidFill>
                  <a:schemeClr val="tx1"/>
                </a:solidFill>
                <a:effectLst/>
              </a:rPr>
              <a:t>а) истинно-эмалевые капли;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b="0" i="0" dirty="0">
                <a:solidFill>
                  <a:schemeClr val="tx1"/>
                </a:solidFill>
                <a:effectLst/>
              </a:rPr>
              <a:t>б) эмалево-дентинные капли;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b="0" i="0" dirty="0">
                <a:solidFill>
                  <a:schemeClr val="tx1"/>
                </a:solidFill>
                <a:effectLst/>
              </a:rPr>
              <a:t>в) эмалево-дентинные капли с пульпой, нередко связанные с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b="0" i="0" dirty="0">
                <a:solidFill>
                  <a:schemeClr val="tx1"/>
                </a:solidFill>
                <a:effectLst/>
              </a:rPr>
              <a:t>полостью зуба;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b="0" i="0" dirty="0">
                <a:solidFill>
                  <a:schemeClr val="tx1"/>
                </a:solidFill>
                <a:effectLst/>
              </a:rPr>
              <a:t>г) капли Родригес-Понти ─ маленькие эмалевые капли в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b="0" i="0" dirty="0">
                <a:solidFill>
                  <a:schemeClr val="tx1"/>
                </a:solidFill>
                <a:effectLst/>
              </a:rPr>
              <a:t>периодонте;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b="0" i="0" dirty="0">
                <a:solidFill>
                  <a:schemeClr val="tx1"/>
                </a:solidFill>
                <a:effectLst/>
              </a:rPr>
              <a:t>д) </a:t>
            </a:r>
            <a:r>
              <a:rPr lang="ru-RU" sz="1400" b="0" i="0" dirty="0" err="1">
                <a:solidFill>
                  <a:schemeClr val="tx1"/>
                </a:solidFill>
                <a:effectLst/>
              </a:rPr>
              <a:t>внутризубные</a:t>
            </a:r>
            <a:r>
              <a:rPr lang="ru-RU" sz="1400" b="0" i="0" dirty="0">
                <a:solidFill>
                  <a:schemeClr val="tx1"/>
                </a:solidFill>
                <a:effectLst/>
              </a:rPr>
              <a:t> эмалевые капли, включенные в дентин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b="0" i="0" dirty="0">
                <a:solidFill>
                  <a:schemeClr val="tx1"/>
                </a:solidFill>
                <a:effectLst/>
              </a:rPr>
              <a:t>коронки или корня зуба.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AAF8A3-43B0-EFCD-5F39-F64A2661F7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50" t="9020" r="28334" b="26143"/>
          <a:stretch/>
        </p:blipFill>
        <p:spPr>
          <a:xfrm>
            <a:off x="6911789" y="3564048"/>
            <a:ext cx="2978803" cy="32760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2607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3E9204-FF97-06E1-2664-66EB95175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EDC52C30-6C51-4B57-83B1-5583F225EE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5899" y="609600"/>
            <a:ext cx="1023702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47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CB7454-F161-EA6C-4EA9-DA836B11B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вывод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D1B8BF-9AFC-1AA4-9B08-E0CFE4518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639328"/>
            <a:ext cx="9905998" cy="3124201"/>
          </a:xfrm>
        </p:spPr>
        <p:txBody>
          <a:bodyPr/>
          <a:lstStyle/>
          <a:p>
            <a:pPr marL="0" indent="0" algn="l">
              <a:buNone/>
            </a:pPr>
            <a:r>
              <a:rPr lang="ru-RU" b="0" i="0" dirty="0">
                <a:solidFill>
                  <a:schemeClr val="tx1"/>
                </a:solidFill>
                <a:effectLst/>
              </a:rPr>
              <a:t>Изучение </a:t>
            </a:r>
            <a:r>
              <a:rPr lang="ru-RU" b="0" i="0" dirty="0" err="1">
                <a:solidFill>
                  <a:schemeClr val="tx1"/>
                </a:solidFill>
                <a:effectLst/>
              </a:rPr>
              <a:t>некариозных</a:t>
            </a:r>
            <a:r>
              <a:rPr lang="ru-RU" b="0" i="0" dirty="0">
                <a:solidFill>
                  <a:schemeClr val="tx1"/>
                </a:solidFill>
                <a:effectLst/>
              </a:rPr>
              <a:t> поражений зубов, возникающих до их прорезывания поможет врачам проводить диагностику, планировать и проводить эффективное лечение и в зависимости от их этиологии, патогенеза и особенностей клинического лечения. А также проводить своевременную профилактику. </a:t>
            </a:r>
          </a:p>
          <a:p>
            <a:pPr marL="0" indent="0" algn="l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EFAF9E-B856-3091-800B-9737473DED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511" t="52418" r="2966" b="14118"/>
          <a:stretch/>
        </p:blipFill>
        <p:spPr>
          <a:xfrm>
            <a:off x="7395881" y="3792070"/>
            <a:ext cx="3747247" cy="28214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8199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00D6B9-6EB6-62BA-6132-306D777D3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Цель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711F25-617B-9C96-15D8-E496D6190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866899"/>
            <a:ext cx="9905998" cy="31242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0" i="0" dirty="0">
                <a:solidFill>
                  <a:schemeClr val="tx1"/>
                </a:solidFill>
                <a:effectLst/>
              </a:rPr>
              <a:t>Некариозные поражения зубов- распространенная патология твердых тканей. Некоторые из этих заболеваний подробно изучены, разработаны методы их профилактики и лечения. В возникновении же некоторых других видов поражения твердых тканей еще много неясного в отношении как патогенеза, так и методов эффективного лечения. Сходные симптомы клинического течения, особенно в начальном периоде заболевания, нередко затрудняют распознавание </a:t>
            </a:r>
            <a:r>
              <a:rPr lang="ru-RU" b="0" i="0" dirty="0" err="1">
                <a:solidFill>
                  <a:schemeClr val="tx1"/>
                </a:solidFill>
                <a:effectLst/>
              </a:rPr>
              <a:t>некариозных</a:t>
            </a:r>
            <a:r>
              <a:rPr lang="ru-RU" b="0" i="0" dirty="0">
                <a:solidFill>
                  <a:schemeClr val="tx1"/>
                </a:solidFill>
                <a:effectLst/>
              </a:rPr>
              <a:t> заболеваний зубов. Поэтому есть необходимость более глубокого изучения этих заболеваний.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6028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2A9DB0-6067-C710-28F9-2D02F7144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83183A-DF11-1B02-037A-C14D39EBA4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287737-6546-93EA-62CA-1D5C2010B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E060C33-E8E6-0121-05F5-9C91EDD776DE}"/>
              </a:ext>
            </a:extLst>
          </p:cNvPr>
          <p:cNvSpPr/>
          <p:nvPr/>
        </p:nvSpPr>
        <p:spPr>
          <a:xfrm>
            <a:off x="1564956" y="2967335"/>
            <a:ext cx="90620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1303808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B16064-5275-992C-7FA1-F8FA487A4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Список литературы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8720E2-185A-5C49-477A-02F8F5C5A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173940"/>
            <a:ext cx="10082399" cy="428961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600" dirty="0">
                <a:solidFill>
                  <a:schemeClr val="tx1"/>
                </a:solidFill>
              </a:rPr>
              <a:t>1.Некариозные поражения зубов : учебно-методическое пособие / Е. А. Мирная, Т. Н. </a:t>
            </a:r>
            <a:r>
              <a:rPr lang="ru-RU" sz="1600" dirty="0" err="1">
                <a:solidFill>
                  <a:schemeClr val="tx1"/>
                </a:solidFill>
              </a:rPr>
              <a:t>Манак</a:t>
            </a:r>
            <a:r>
              <a:rPr lang="ru-RU" sz="1600" dirty="0">
                <a:solidFill>
                  <a:schemeClr val="tx1"/>
                </a:solidFill>
              </a:rPr>
              <a:t>, Е. В. Шумакова. - Минск : БГМУ, 2018. - 52 с.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1"/>
                </a:solidFill>
              </a:rPr>
              <a:t>2. Диагностика и лечение пациентов стоматологического профиля : учебник / И. М. Макеева [и др.]. - М. : ГЭОТАР-Медиа, 2019. - 256 с. 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1"/>
                </a:solidFill>
              </a:rPr>
              <a:t>3. Некариозные болезни твердых тканей зубов : учеб.-метод. пособие / П. А. </a:t>
            </a:r>
            <a:r>
              <a:rPr lang="ru-RU" sz="1600" dirty="0" err="1">
                <a:solidFill>
                  <a:schemeClr val="tx1"/>
                </a:solidFill>
              </a:rPr>
              <a:t>Леус</a:t>
            </a:r>
            <a:r>
              <a:rPr lang="ru-RU" sz="1600" dirty="0">
                <a:solidFill>
                  <a:schemeClr val="tx1"/>
                </a:solidFill>
              </a:rPr>
              <a:t>.– Минск : БГМУ, 2008.– 56 с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1"/>
                </a:solidFill>
              </a:rPr>
              <a:t>4. Кариес и </a:t>
            </a:r>
            <a:r>
              <a:rPr lang="ru-RU" sz="1600" dirty="0" err="1">
                <a:solidFill>
                  <a:schemeClr val="tx1"/>
                </a:solidFill>
              </a:rPr>
              <a:t>некариозные</a:t>
            </a:r>
            <a:r>
              <a:rPr lang="ru-RU" sz="1600" dirty="0">
                <a:solidFill>
                  <a:schemeClr val="tx1"/>
                </a:solidFill>
              </a:rPr>
              <a:t> поражения твердых тканей зуба: учебное пособие для студентов стоматологического факультета / С. И. </a:t>
            </a:r>
            <a:r>
              <a:rPr lang="ru-RU" sz="1600" dirty="0" err="1">
                <a:solidFill>
                  <a:schemeClr val="tx1"/>
                </a:solidFill>
              </a:rPr>
              <a:t>Бородовицина</a:t>
            </a:r>
            <a:r>
              <a:rPr lang="ru-RU" sz="1600" dirty="0">
                <a:solidFill>
                  <a:schemeClr val="tx1"/>
                </a:solidFill>
              </a:rPr>
              <a:t>; ФГБОУ ВО </a:t>
            </a:r>
            <a:r>
              <a:rPr lang="ru-RU" sz="1600" dirty="0" err="1">
                <a:solidFill>
                  <a:schemeClr val="tx1"/>
                </a:solidFill>
              </a:rPr>
              <a:t>РязГМУ</a:t>
            </a:r>
            <a:r>
              <a:rPr lang="ru-RU" sz="1600" dirty="0">
                <a:solidFill>
                  <a:schemeClr val="tx1"/>
                </a:solidFill>
              </a:rPr>
              <a:t> Минздрава России. – Рязань: </a:t>
            </a:r>
            <a:r>
              <a:rPr lang="ru-RU" sz="1600" dirty="0" err="1">
                <a:solidFill>
                  <a:schemeClr val="tx1"/>
                </a:solidFill>
              </a:rPr>
              <a:t>ОТСиОП</a:t>
            </a:r>
            <a:r>
              <a:rPr lang="ru-RU" sz="1600" dirty="0">
                <a:solidFill>
                  <a:schemeClr val="tx1"/>
                </a:solidFill>
              </a:rPr>
              <a:t>, 2019. – 172 с.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1"/>
                </a:solidFill>
              </a:rPr>
              <a:t>5. </a:t>
            </a:r>
            <a:r>
              <a:rPr lang="ru-RU" sz="1600" dirty="0" err="1">
                <a:solidFill>
                  <a:schemeClr val="tx1"/>
                </a:solidFill>
              </a:rPr>
              <a:t>Янушевич</a:t>
            </a:r>
            <a:r>
              <a:rPr lang="ru-RU" sz="1600" dirty="0">
                <a:solidFill>
                  <a:schemeClr val="tx1"/>
                </a:solidFill>
              </a:rPr>
              <a:t>, О. О. Детская стоматология : учебник / под ред. </a:t>
            </a:r>
            <a:r>
              <a:rPr lang="ru-RU" sz="1600" dirty="0" err="1">
                <a:solidFill>
                  <a:schemeClr val="tx1"/>
                </a:solidFill>
              </a:rPr>
              <a:t>Янушевича</a:t>
            </a:r>
            <a:r>
              <a:rPr lang="ru-RU" sz="1600" dirty="0">
                <a:solidFill>
                  <a:schemeClr val="tx1"/>
                </a:solidFill>
              </a:rPr>
              <a:t> О. О. , Кисельниковой Л. П. , </a:t>
            </a:r>
            <a:r>
              <a:rPr lang="ru-RU" sz="1600" dirty="0" err="1">
                <a:solidFill>
                  <a:schemeClr val="tx1"/>
                </a:solidFill>
              </a:rPr>
              <a:t>Топольницкого</a:t>
            </a:r>
            <a:r>
              <a:rPr lang="ru-RU" sz="1600" dirty="0">
                <a:solidFill>
                  <a:schemeClr val="tx1"/>
                </a:solidFill>
              </a:rPr>
              <a:t> О. З. - Москва : ГЭОТАР-Медиа, 2020. - 744 с. -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1"/>
                </a:solidFill>
              </a:rPr>
              <a:t>6. .Леонтьев, В. К. Детская терапевтическая стоматология / под ред. Леонтьева В. К. , Кисельниковой Л. П. - Москва : ГЭОТАР-Медиа, 2021. - 952 с. 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1"/>
                </a:solidFill>
              </a:rPr>
              <a:t>7. 1.	</a:t>
            </a:r>
            <a:r>
              <a:rPr lang="ru-RU" sz="1600" dirty="0" err="1">
                <a:solidFill>
                  <a:schemeClr val="tx1"/>
                </a:solidFill>
              </a:rPr>
              <a:t>Курякина</a:t>
            </a:r>
            <a:r>
              <a:rPr lang="ru-RU" sz="1600" dirty="0">
                <a:solidFill>
                  <a:schemeClr val="tx1"/>
                </a:solidFill>
              </a:rPr>
              <a:t> Н.В Терапевтическая стоматология детского возраста.-М</a:t>
            </a:r>
            <a:r>
              <a:rPr lang="ru-RU" sz="1600">
                <a:solidFill>
                  <a:schemeClr val="tx1"/>
                </a:solidFill>
              </a:rPr>
              <a:t>.: Медицинская </a:t>
            </a:r>
            <a:r>
              <a:rPr lang="ru-RU" sz="1600" dirty="0">
                <a:solidFill>
                  <a:schemeClr val="tx1"/>
                </a:solidFill>
              </a:rPr>
              <a:t>книга, Н. Новгород: Издательство НГМА, 2001. - 744 с.: </a:t>
            </a:r>
            <a:r>
              <a:rPr lang="ru-RU" sz="1600" dirty="0" err="1">
                <a:solidFill>
                  <a:schemeClr val="tx1"/>
                </a:solidFill>
              </a:rPr>
              <a:t>илл</a:t>
            </a:r>
            <a:r>
              <a:rPr lang="ru-RU" sz="16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598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8DD6CD-59C7-9D09-0834-85DC6DEAB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731" y="-215153"/>
            <a:ext cx="9905998" cy="190500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Задачи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7BF770-4A1E-BCB7-7B31-3D9DBA4FF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0731" y="127746"/>
            <a:ext cx="9905998" cy="3124201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Изучить этиологию, классификацию и диагностику </a:t>
            </a:r>
            <a:r>
              <a:rPr lang="ru-RU" dirty="0" err="1">
                <a:solidFill>
                  <a:schemeClr val="tx1"/>
                </a:solidFill>
              </a:rPr>
              <a:t>некариозных</a:t>
            </a:r>
            <a:r>
              <a:rPr lang="ru-RU" dirty="0">
                <a:solidFill>
                  <a:schemeClr val="tx1"/>
                </a:solidFill>
              </a:rPr>
              <a:t> поражений зубов, возникающих до прорезывания.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BC356C-387B-BA7F-BBCC-3EA25126D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561" y="2212041"/>
            <a:ext cx="4947957" cy="39583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2001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FB1496-5613-B786-C23A-BB92FD037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743" y="-367553"/>
            <a:ext cx="9905998" cy="190500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Классификация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FE01E21C-60CA-9BCD-47EB-67F69A12AA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5820264"/>
              </p:ext>
            </p:extLst>
          </p:nvPr>
        </p:nvGraphicFramePr>
        <p:xfrm>
          <a:off x="640976" y="2257314"/>
          <a:ext cx="10910048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55024">
                  <a:extLst>
                    <a:ext uri="{9D8B030D-6E8A-4147-A177-3AD203B41FA5}">
                      <a16:colId xmlns:a16="http://schemas.microsoft.com/office/drawing/2014/main" val="2718784551"/>
                    </a:ext>
                  </a:extLst>
                </a:gridCol>
                <a:gridCol w="5455024">
                  <a:extLst>
                    <a:ext uri="{9D8B030D-6E8A-4147-A177-3AD203B41FA5}">
                      <a16:colId xmlns:a16="http://schemas.microsoft.com/office/drawing/2014/main" val="1511800579"/>
                    </a:ext>
                  </a:extLst>
                </a:gridCol>
              </a:tblGrid>
              <a:tr h="588645">
                <a:tc>
                  <a:txBody>
                    <a:bodyPr/>
                    <a:lstStyle/>
                    <a:p>
                      <a:r>
                        <a:rPr lang="ru-RU" dirty="0"/>
                        <a:t>Поражения зубов, возникающие до прорезывания зубов: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Поражения зубов, возникающие после их</a:t>
                      </a:r>
                    </a:p>
                    <a:p>
                      <a:r>
                        <a:rPr lang="ru-RU" dirty="0"/>
                        <a:t>прорезывания: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4807658"/>
                  </a:ext>
                </a:extLst>
              </a:tr>
              <a:tr h="341040">
                <a:tc>
                  <a:txBody>
                    <a:bodyPr/>
                    <a:lstStyle/>
                    <a:p>
                      <a:r>
                        <a:rPr lang="ru-RU" dirty="0"/>
                        <a:t>1. гипоплазия;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1. клиновидный дефект;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073824"/>
                  </a:ext>
                </a:extLst>
              </a:tr>
              <a:tr h="341040">
                <a:tc>
                  <a:txBody>
                    <a:bodyPr/>
                    <a:lstStyle/>
                    <a:p>
                      <a:r>
                        <a:rPr lang="ru-RU" dirty="0"/>
                        <a:t>2. гиперплазия эмали;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2. эрозия зубов;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8998312"/>
                  </a:ext>
                </a:extLst>
              </a:tr>
              <a:tr h="341040">
                <a:tc>
                  <a:txBody>
                    <a:bodyPr/>
                    <a:lstStyle/>
                    <a:p>
                      <a:r>
                        <a:rPr lang="ru-RU" dirty="0"/>
                        <a:t>3. эндемический флюороз зубов;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3. некроз твердых тканей зубов;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5142346"/>
                  </a:ext>
                </a:extLst>
              </a:tr>
              <a:tr h="588645">
                <a:tc>
                  <a:txBody>
                    <a:bodyPr/>
                    <a:lstStyle/>
                    <a:p>
                      <a:r>
                        <a:rPr lang="ru-RU" dirty="0"/>
                        <a:t>4. аномалии развития и прорезывания</a:t>
                      </a:r>
                    </a:p>
                    <a:p>
                      <a:r>
                        <a:rPr lang="ru-RU" dirty="0"/>
                        <a:t>зубов, изменения их цвета;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4. стирание твердых тканей;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8834320"/>
                  </a:ext>
                </a:extLst>
              </a:tr>
              <a:tr h="588645">
                <a:tc>
                  <a:txBody>
                    <a:bodyPr/>
                    <a:lstStyle/>
                    <a:p>
                      <a:r>
                        <a:rPr lang="ru-RU" dirty="0"/>
                        <a:t>5. наследственные нарушения развития</a:t>
                      </a:r>
                    </a:p>
                    <a:p>
                      <a:r>
                        <a:rPr lang="ru-RU" dirty="0"/>
                        <a:t>зубов.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5. гиперестезия зубов;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1318340"/>
                  </a:ext>
                </a:extLst>
              </a:tr>
              <a:tr h="3410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6. травма зубов;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1270315"/>
                  </a:ext>
                </a:extLst>
              </a:tr>
              <a:tr h="3410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7. пигментация зубов и налеты.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175213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7BD2659-3947-824B-D699-FD2AB49393AB}"/>
              </a:ext>
            </a:extLst>
          </p:cNvPr>
          <p:cNvSpPr txBox="1"/>
          <p:nvPr/>
        </p:nvSpPr>
        <p:spPr>
          <a:xfrm>
            <a:off x="1141412" y="1255095"/>
            <a:ext cx="94846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По предложению В.К. Патрикеева (1968) </a:t>
            </a:r>
            <a:r>
              <a:rPr lang="ru-RU" dirty="0" err="1"/>
              <a:t>некариозные</a:t>
            </a:r>
            <a:r>
              <a:rPr lang="ru-RU" dirty="0"/>
              <a:t> поражения</a:t>
            </a:r>
          </a:p>
          <a:p>
            <a:pPr algn="ctr"/>
            <a:r>
              <a:rPr lang="ru-RU" dirty="0"/>
              <a:t>распределяют на две группы</a:t>
            </a:r>
          </a:p>
        </p:txBody>
      </p:sp>
    </p:spTree>
    <p:extLst>
      <p:ext uri="{BB962C8B-B14F-4D97-AF65-F5344CB8AC3E}">
        <p14:creationId xmlns:p14="http://schemas.microsoft.com/office/powerpoint/2010/main" val="4156108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AF961C-166C-8584-8362-B0D1C9694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589" y="188259"/>
            <a:ext cx="9905998" cy="190500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Гипоплазия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BEFD94-BE35-494C-184D-34E77B687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8413" y="304799"/>
            <a:ext cx="9905998" cy="3124201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Гипоплазия — это порок развития, заключающийся в недоразвитии зуба или его тканей. 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653ECC72-C83A-521A-1D0D-56F86E3E34B1}"/>
              </a:ext>
            </a:extLst>
          </p:cNvPr>
          <p:cNvSpPr/>
          <p:nvPr/>
        </p:nvSpPr>
        <p:spPr>
          <a:xfrm>
            <a:off x="1329379" y="2354168"/>
            <a:ext cx="2061882" cy="8337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системная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67AC84-4505-E302-0352-B8F9CD5BA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9488" y="2334372"/>
            <a:ext cx="2085013" cy="8535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D08C8B-28FD-D81C-230B-F691F50C4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2868" y="2380071"/>
            <a:ext cx="2085013" cy="8535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07F7F2-DB34-0BCB-1681-E3F4A8D2B9B0}"/>
              </a:ext>
            </a:extLst>
          </p:cNvPr>
          <p:cNvSpPr txBox="1"/>
          <p:nvPr/>
        </p:nvSpPr>
        <p:spPr>
          <a:xfrm>
            <a:off x="5340088" y="257646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местная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8B50C8-3A3F-0D71-C6C0-5697026A79B8}"/>
              </a:ext>
            </a:extLst>
          </p:cNvPr>
          <p:cNvSpPr txBox="1"/>
          <p:nvPr/>
        </p:nvSpPr>
        <p:spPr>
          <a:xfrm>
            <a:off x="8871165" y="257646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очаговая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CBEAD2D-86EF-401F-D856-5566DC5216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67" b="52702"/>
          <a:stretch/>
        </p:blipFill>
        <p:spPr>
          <a:xfrm>
            <a:off x="5515579" y="3912204"/>
            <a:ext cx="5102582" cy="20298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10FE5EE-14B2-8BB1-DF5D-7595D0CFE5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219" b="9798"/>
          <a:stretch/>
        </p:blipFill>
        <p:spPr>
          <a:xfrm>
            <a:off x="663423" y="3301012"/>
            <a:ext cx="5167891" cy="1905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6827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08AFD8-0E41-B0C9-0DE8-30FAA4B7F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660" y="-385483"/>
            <a:ext cx="9905998" cy="190500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Системная гипоплазия. этиология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F06989-FE61-E258-B41F-0CDEBEBBE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4190" y="-251012"/>
            <a:ext cx="10548564" cy="59122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>
                <a:solidFill>
                  <a:schemeClr val="tx1"/>
                </a:solidFill>
              </a:rPr>
              <a:t>Системная гипоплазия характеризуется нарушением эмали всех, но чаще  только той группы зубов, которые формируются в один и тот же промежуток времени. Эта форма гипоплазии возникает в результате глубоких расстройств процессов ассимиляции и диссимиляции в организме плода вследствие нарушения обмена веществ в организме беременной женщины или ребенка под влиянием перенесенных заболеваний или нарушения питания.</a:t>
            </a:r>
          </a:p>
          <a:p>
            <a:pPr marL="0" indent="0">
              <a:buNone/>
            </a:pPr>
            <a:r>
              <a:rPr lang="ru-RU" sz="1400" dirty="0">
                <a:solidFill>
                  <a:schemeClr val="tx1"/>
                </a:solidFill>
              </a:rPr>
              <a:t>Системная гипоплазия эмали встречается как во временных зубах, так и в постоянных зубах. Системная гипоплазия временных зубов возникает у детей, матери которых перенесли в период беременности краснуху, токсоплазмоз, идиопатическую эпилепсию, страдали алкоголизмом, подвергались облучению, имели гормональные нарушения.</a:t>
            </a:r>
          </a:p>
          <a:p>
            <a:pPr marL="0" indent="0">
              <a:buNone/>
            </a:pPr>
            <a:r>
              <a:rPr lang="ru-RU" sz="1400" dirty="0">
                <a:solidFill>
                  <a:schemeClr val="tx1"/>
                </a:solidFill>
              </a:rPr>
              <a:t>Гипоплазия часто встречается у детей, перенесших гемолитическую желтуху.</a:t>
            </a:r>
          </a:p>
          <a:p>
            <a:pPr marL="0" indent="0">
              <a:buNone/>
            </a:pPr>
            <a:r>
              <a:rPr lang="ru-RU" sz="1400" dirty="0">
                <a:solidFill>
                  <a:schemeClr val="tx1"/>
                </a:solidFill>
              </a:rPr>
              <a:t>Данная патология часто наблюдается у недоношенных детей, у детей с врожденной аллергией, перенесших родовую травму, родившихся в асфиксии.</a:t>
            </a:r>
          </a:p>
          <a:p>
            <a:pPr marL="0" indent="0">
              <a:buNone/>
            </a:pPr>
            <a:r>
              <a:rPr lang="ru-RU" sz="1400" dirty="0">
                <a:solidFill>
                  <a:schemeClr val="tx1"/>
                </a:solidFill>
              </a:rPr>
              <a:t>Гипоплазия постоянных зубов развивается чаще всего после перенесенных различных заболеваний, возникающих у детей в период формирования и минерализации зубов и сопровождающихся нарушением обмена веществ.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36754D-56B2-1EF2-F56A-16CCD8875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1805" y="4858870"/>
            <a:ext cx="2932057" cy="19991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91480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-159753"/>
            <a:ext cx="9905998" cy="190500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Системная гипоплазия. этиология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3" y="1593925"/>
            <a:ext cx="9905998" cy="4218431"/>
          </a:xfrm>
        </p:spPr>
        <p:txBody>
          <a:bodyPr>
            <a:normAutofit fontScale="85000" lnSpcReduction="10000"/>
          </a:bodyPr>
          <a:lstStyle/>
          <a:p>
            <a:pPr marL="0" lvl="0" indent="0" algn="just">
              <a:buClr>
                <a:prstClr val="white"/>
              </a:buClr>
              <a:buNone/>
            </a:pPr>
            <a:r>
              <a:rPr lang="ru-RU" sz="1700" dirty="0">
                <a:solidFill>
                  <a:prstClr val="white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К нарушению обмена веществ приводят заболевания:</a:t>
            </a:r>
          </a:p>
          <a:p>
            <a:pPr marL="0" lvl="0" indent="0" algn="just">
              <a:buClr>
                <a:prstClr val="white"/>
              </a:buClr>
              <a:buNone/>
            </a:pPr>
            <a:r>
              <a:rPr lang="ru-RU" sz="1700" dirty="0">
                <a:solidFill>
                  <a:prstClr val="white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1) центральной нервной системы, при которых нарушается минеральный обмен кальция, фосфора с одновременным уменьшением содержания калия, магния в крови и костях;</a:t>
            </a:r>
          </a:p>
          <a:p>
            <a:pPr marL="0" lvl="0" indent="0" algn="just">
              <a:buClr>
                <a:prstClr val="white"/>
              </a:buClr>
              <a:buNone/>
            </a:pPr>
            <a:r>
              <a:rPr lang="ru-RU" sz="1700" dirty="0">
                <a:solidFill>
                  <a:prstClr val="white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2) эндокринной системы при ─ гипертиреозе увеличивается включение кальция, фосфора в кости и зубы, при гипотиреозе наблюдается снижение включения этих элементов в ткани зуба. Недостаточность паращитовидных желез также сопровождается нарушением</a:t>
            </a:r>
          </a:p>
          <a:p>
            <a:pPr marL="0" lvl="0" indent="0" algn="just">
              <a:buClr>
                <a:prstClr val="white"/>
              </a:buClr>
              <a:buNone/>
            </a:pPr>
            <a:r>
              <a:rPr lang="ru-RU" sz="1700" dirty="0">
                <a:solidFill>
                  <a:prstClr val="white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кальциевого и фосфорного обмена, вызывая поражения </a:t>
            </a:r>
            <a:r>
              <a:rPr lang="ru-RU" sz="1700" dirty="0" err="1">
                <a:solidFill>
                  <a:prstClr val="white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эктодермальных</a:t>
            </a:r>
            <a:r>
              <a:rPr lang="ru-RU" sz="1700" dirty="0">
                <a:solidFill>
                  <a:prstClr val="white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образований: эмаль зуба, хрусталик глаза, ногти, волосы (увеличивается выход кальция и фосфора в кровь из костей, больше задерживается почками);</a:t>
            </a:r>
          </a:p>
          <a:p>
            <a:pPr marL="0" lvl="0" indent="0" algn="just">
              <a:buClr>
                <a:prstClr val="white"/>
              </a:buClr>
              <a:buNone/>
            </a:pPr>
            <a:r>
              <a:rPr lang="ru-RU" sz="1700" dirty="0">
                <a:solidFill>
                  <a:prstClr val="white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3) токсические диспепсии ─ за счет обильной потери воды и минеральных солей;</a:t>
            </a:r>
          </a:p>
          <a:p>
            <a:pPr marL="0" lvl="0" indent="0" algn="just">
              <a:buClr>
                <a:prstClr val="white"/>
              </a:buClr>
              <a:buNone/>
            </a:pPr>
            <a:r>
              <a:rPr lang="ru-RU" sz="1700" dirty="0">
                <a:solidFill>
                  <a:prstClr val="white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4) рахит ─ нарушается фосфорно-кальциевый обмен;</a:t>
            </a:r>
          </a:p>
          <a:p>
            <a:pPr marL="0" lvl="0" indent="0" algn="just">
              <a:buClr>
                <a:prstClr val="white"/>
              </a:buClr>
              <a:buNone/>
            </a:pPr>
            <a:r>
              <a:rPr lang="ru-RU" sz="1700" dirty="0">
                <a:solidFill>
                  <a:prstClr val="white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5) острые инфекционные заболевания, протекающие с нарушением обмена веществ;</a:t>
            </a:r>
          </a:p>
          <a:p>
            <a:pPr marL="0" lvl="0" indent="0" algn="just">
              <a:buClr>
                <a:prstClr val="white"/>
              </a:buClr>
              <a:buNone/>
            </a:pPr>
            <a:r>
              <a:rPr lang="ru-RU" sz="1700" dirty="0">
                <a:solidFill>
                  <a:prstClr val="white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6) гиповитаминозы С, Д, Е;</a:t>
            </a:r>
          </a:p>
          <a:p>
            <a:pPr marL="0" lvl="0" indent="0" algn="just">
              <a:buClr>
                <a:prstClr val="white"/>
              </a:buClr>
              <a:buNone/>
            </a:pPr>
            <a:r>
              <a:rPr lang="ru-RU" sz="1700" dirty="0">
                <a:solidFill>
                  <a:prstClr val="white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7) заболевания органов пищеварения;</a:t>
            </a:r>
          </a:p>
          <a:p>
            <a:pPr marL="0" lvl="0" indent="0" algn="just">
              <a:buClr>
                <a:prstClr val="white"/>
              </a:buClr>
              <a:buNone/>
            </a:pPr>
            <a:r>
              <a:rPr lang="ru-RU" sz="1700" dirty="0">
                <a:solidFill>
                  <a:prstClr val="white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8) аллергические заболевания; 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E5A3CF-36F0-E099-8589-5FC687B77E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029"/>
          <a:stretch/>
        </p:blipFill>
        <p:spPr>
          <a:xfrm>
            <a:off x="6808643" y="4556222"/>
            <a:ext cx="3082124" cy="19991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2204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E7E36D-BE8F-91C2-93FC-0EE76244C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-513370"/>
            <a:ext cx="9905998" cy="190500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Системная гипоплазия. клиника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806274-380E-0BBC-239E-26BAC330B3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766482"/>
            <a:ext cx="9905998" cy="312420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Клинически гипоплазия проявляется в виде пятен, чашеобразных углублений (единичных или множественных) различной величины и формы или линейных бороздок той или иной глубины и ширины, опоясывающий зуб и расположенных параллельно режущему краю или жевательной поверхности. 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Различают следующие формы гипоплазии: пятнистая, эрозивная, бороздчатая, волнистая и аплазия эмали. 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По локализации изменений в эмали можно судить о возрасте, в котором произошло нарушение обмена в зубном фолликуле. Состояние поверхности дефекта при гипоплазии (гладкая, блестящая или тусклая) зависит от периода образования эмали, в котором наблюдалось нарушение ее минерализации. Ширина участка пораженной эмали указывает на длительность периода нарушения метаболических процессов, а количество </a:t>
            </a:r>
            <a:r>
              <a:rPr lang="ru-RU" dirty="0" err="1">
                <a:solidFill>
                  <a:schemeClr val="tx1"/>
                </a:solidFill>
              </a:rPr>
              <a:t>гипоплазированных</a:t>
            </a:r>
            <a:r>
              <a:rPr lang="ru-RU" dirty="0">
                <a:solidFill>
                  <a:schemeClr val="tx1"/>
                </a:solidFill>
              </a:rPr>
              <a:t> полос, располагающихся параллельно режущему краю, свидетельствует о том, сколько раз возникало подобное нарушение обмена. Чем обширнее дефекты на поверхности эмали, тем большие изменения определяются во всей толще эмалевого слоя. При бороздчатой и чашеобразной формах гипоплазии гистологически определяются изменения не только на тех участках, где расположен дефект, но и значительном протяжении вокруг него, а также в дентине, пульпе и даже цементе корня.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При некоторых формах системной гипоплазии зубы имеют измененную форму коронки, так называемые зубы </a:t>
            </a:r>
            <a:r>
              <a:rPr lang="ru-RU" dirty="0" err="1">
                <a:solidFill>
                  <a:schemeClr val="tx1"/>
                </a:solidFill>
              </a:rPr>
              <a:t>Гетчинсона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Фурнье</a:t>
            </a:r>
            <a:r>
              <a:rPr lang="ru-RU" dirty="0">
                <a:solidFill>
                  <a:schemeClr val="tx1"/>
                </a:solidFill>
              </a:rPr>
              <a:t> и </a:t>
            </a:r>
            <a:r>
              <a:rPr lang="ru-RU" dirty="0" err="1">
                <a:solidFill>
                  <a:schemeClr val="tx1"/>
                </a:solidFill>
              </a:rPr>
              <a:t>Пфлюгера</a:t>
            </a:r>
            <a:r>
              <a:rPr lang="ru-RU" dirty="0"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F3171F-4A9D-DE43-2757-4055F5E53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9811" y="3681422"/>
            <a:ext cx="4872047" cy="312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67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0EFDB6-B525-6BB4-3B9E-508B16362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14300"/>
            <a:ext cx="9905998" cy="19050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Системной гипоплазии эмали и дентина может проявляться в изменении формы коронки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6831AD-3C39-0309-5B06-FE719F5433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349187"/>
            <a:ext cx="9905998" cy="3124201"/>
          </a:xfrm>
        </p:spPr>
        <p:txBody>
          <a:bodyPr/>
          <a:lstStyle/>
          <a:p>
            <a:pPr marL="0" indent="0">
              <a:buNone/>
            </a:pPr>
            <a:br>
              <a:rPr lang="ru-RU" dirty="0">
                <a:solidFill>
                  <a:schemeClr val="tx1"/>
                </a:solidFill>
              </a:rPr>
            </a:br>
            <a:r>
              <a:rPr lang="ru-RU" b="0" i="0" dirty="0">
                <a:solidFill>
                  <a:schemeClr val="tx1"/>
                </a:solidFill>
                <a:effectLst/>
              </a:rPr>
              <a:t>◦ Зубы </a:t>
            </a:r>
            <a:r>
              <a:rPr lang="ru-RU" b="0" i="0" dirty="0" err="1">
                <a:solidFill>
                  <a:schemeClr val="tx1"/>
                </a:solidFill>
                <a:effectLst/>
              </a:rPr>
              <a:t>Гетчинсона</a:t>
            </a:r>
            <a:r>
              <a:rPr lang="ru-RU" b="0" i="0" dirty="0">
                <a:solidFill>
                  <a:schemeClr val="tx1"/>
                </a:solidFill>
                <a:effectLst/>
              </a:rPr>
              <a:t> – это бочкообразная и </a:t>
            </a:r>
            <a:r>
              <a:rPr lang="ru-RU" b="0" i="0" dirty="0" err="1">
                <a:solidFill>
                  <a:schemeClr val="tx1"/>
                </a:solidFill>
                <a:effectLst/>
              </a:rPr>
              <a:t>отверткообразная</a:t>
            </a:r>
            <a:r>
              <a:rPr lang="ru-RU" b="0" i="0" dirty="0">
                <a:solidFill>
                  <a:schemeClr val="tx1"/>
                </a:solidFill>
                <a:effectLst/>
              </a:rPr>
              <a:t> форма первых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b="0" i="0" dirty="0">
                <a:solidFill>
                  <a:schemeClr val="tx1"/>
                </a:solidFill>
                <a:effectLst/>
              </a:rPr>
              <a:t>верхних резцов (11, 21) с полулунной вырезкой по режущему краю (размер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b="0" i="0" dirty="0">
                <a:solidFill>
                  <a:schemeClr val="tx1"/>
                </a:solidFill>
                <a:effectLst/>
              </a:rPr>
              <a:t>шейки зуба больше, чем у режущего края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b="0" i="0" dirty="0">
                <a:solidFill>
                  <a:schemeClr val="tx1"/>
                </a:solidFill>
                <a:effectLst/>
              </a:rPr>
              <a:t>◦ Зубы </a:t>
            </a:r>
            <a:r>
              <a:rPr lang="ru-RU" b="0" i="0" dirty="0" err="1">
                <a:solidFill>
                  <a:schemeClr val="tx1"/>
                </a:solidFill>
                <a:effectLst/>
              </a:rPr>
              <a:t>Фурнье</a:t>
            </a:r>
            <a:r>
              <a:rPr lang="ru-RU" b="0" i="0" dirty="0">
                <a:solidFill>
                  <a:schemeClr val="tx1"/>
                </a:solidFill>
                <a:effectLst/>
              </a:rPr>
              <a:t> имеют такую же форму, но без вырезки по режущему краю.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b="0" i="0" dirty="0">
                <a:solidFill>
                  <a:schemeClr val="tx1"/>
                </a:solidFill>
                <a:effectLst/>
              </a:rPr>
              <a:t>◦ Зубы </a:t>
            </a:r>
            <a:r>
              <a:rPr lang="ru-RU" b="0" i="0" dirty="0" err="1">
                <a:solidFill>
                  <a:schemeClr val="tx1"/>
                </a:solidFill>
                <a:effectLst/>
              </a:rPr>
              <a:t>Гетчинсона</a:t>
            </a:r>
            <a:r>
              <a:rPr lang="ru-RU" b="0" i="0" dirty="0">
                <a:solidFill>
                  <a:schemeClr val="tx1"/>
                </a:solidFill>
                <a:effectLst/>
              </a:rPr>
              <a:t> и </a:t>
            </a:r>
            <a:r>
              <a:rPr lang="ru-RU" b="0" i="0" dirty="0" err="1">
                <a:solidFill>
                  <a:schemeClr val="tx1"/>
                </a:solidFill>
                <a:effectLst/>
              </a:rPr>
              <a:t>Фурнье</a:t>
            </a:r>
            <a:r>
              <a:rPr lang="ru-RU" b="0" i="0" dirty="0">
                <a:solidFill>
                  <a:schemeClr val="tx1"/>
                </a:solidFill>
                <a:effectLst/>
              </a:rPr>
              <a:t> встречаются при врожденном сифилисе.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b="0" i="0" dirty="0">
                <a:solidFill>
                  <a:schemeClr val="tx1"/>
                </a:solidFill>
                <a:effectLst/>
              </a:rPr>
              <a:t>◦ Зубы </a:t>
            </a:r>
            <a:r>
              <a:rPr lang="ru-RU" b="0" i="0" dirty="0" err="1">
                <a:solidFill>
                  <a:schemeClr val="tx1"/>
                </a:solidFill>
                <a:effectLst/>
              </a:rPr>
              <a:t>Пфлюгера</a:t>
            </a:r>
            <a:r>
              <a:rPr lang="ru-RU" b="0" i="0" dirty="0">
                <a:solidFill>
                  <a:schemeClr val="tx1"/>
                </a:solidFill>
                <a:effectLst/>
              </a:rPr>
              <a:t> – это конусовидная форма первых моляров (16, 26, 36,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b="0" i="0" dirty="0">
                <a:solidFill>
                  <a:schemeClr val="tx1"/>
                </a:solidFill>
                <a:effectLst/>
              </a:rPr>
              <a:t>46), когда размер у шейки зуба больше, чем у жевательной поверхности, а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b="0" i="0" dirty="0">
                <a:solidFill>
                  <a:schemeClr val="tx1"/>
                </a:solidFill>
                <a:effectLst/>
              </a:rPr>
              <a:t>бугры недоразвиты, сходятся и образуют конус.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3BC31C-BCD3-9DE4-B026-1D5E05D615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613" t="13298" r="11252" b="42870"/>
          <a:stretch/>
        </p:blipFill>
        <p:spPr>
          <a:xfrm>
            <a:off x="1192677" y="4540624"/>
            <a:ext cx="1904409" cy="1978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3637CD-54F6-5370-6D0F-972074032C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65" t="50000" r="47898"/>
          <a:stretch/>
        </p:blipFill>
        <p:spPr>
          <a:xfrm>
            <a:off x="3585882" y="4473388"/>
            <a:ext cx="1904409" cy="1978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4DF553C-C86D-92B2-13E3-C15097D1AF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01" t="50136" r="23667" b="2730"/>
          <a:stretch/>
        </p:blipFill>
        <p:spPr>
          <a:xfrm>
            <a:off x="6176683" y="4577604"/>
            <a:ext cx="1759396" cy="1905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64746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Сетка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Сетка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Сетчатая</Template>
  <TotalTime>283</TotalTime>
  <Words>2199</Words>
  <Application>Microsoft Office PowerPoint</Application>
  <PresentationFormat>Широкоэкранный</PresentationFormat>
  <Paragraphs>114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Arial</vt:lpstr>
      <vt:lpstr>Century Gothic</vt:lpstr>
      <vt:lpstr>Сетка</vt:lpstr>
      <vt:lpstr>Некариозные поражения твердых тканей зубов, возникающие до их прорезывания. Этиология, классификации, диагностика.</vt:lpstr>
      <vt:lpstr>Цель</vt:lpstr>
      <vt:lpstr>Задачи</vt:lpstr>
      <vt:lpstr>Классификация</vt:lpstr>
      <vt:lpstr>Гипоплазия</vt:lpstr>
      <vt:lpstr>Системная гипоплазия. этиология</vt:lpstr>
      <vt:lpstr>Системная гипоплазия. этиология</vt:lpstr>
      <vt:lpstr>Системная гипоплазия. клиника</vt:lpstr>
      <vt:lpstr>Системной гипоплазии эмали и дентина может проявляться в изменении формы коронки</vt:lpstr>
      <vt:lpstr>Очаговая гипоплазия</vt:lpstr>
      <vt:lpstr>Местная гипоплазия</vt:lpstr>
      <vt:lpstr>Презентация PowerPoint</vt:lpstr>
      <vt:lpstr>Диагностика</vt:lpstr>
      <vt:lpstr>флюороз</vt:lpstr>
      <vt:lpstr>Флюороз</vt:lpstr>
      <vt:lpstr>Диагностика</vt:lpstr>
      <vt:lpstr>Гиперплазия эмали или эмалевые «жемчужины»</vt:lpstr>
      <vt:lpstr>Презентация PowerPoint</vt:lpstr>
      <vt:lpstr>вывод</vt:lpstr>
      <vt:lpstr>Презентация PowerPoint</vt:lpstr>
      <vt:lpstr>Список литературы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Некариозные поражения твердых тканей зубов, возникающие до их прорезывания. Этиология, классификации, диагностика.</dc:title>
  <dc:creator>Виктория Жиделева</dc:creator>
  <cp:lastModifiedBy>Виктория Жиделева</cp:lastModifiedBy>
  <cp:revision>10</cp:revision>
  <dcterms:created xsi:type="dcterms:W3CDTF">2022-11-25T13:45:13Z</dcterms:created>
  <dcterms:modified xsi:type="dcterms:W3CDTF">2022-12-09T09:22:46Z</dcterms:modified>
</cp:coreProperties>
</file>