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8" r:id="rId4"/>
    <p:sldId id="263" r:id="rId5"/>
    <p:sldId id="257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1014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5BEA8D-8D36-405D-9AC3-7D3A711C96B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4BFAE8-0B27-4C87-8C4A-3DE9D9457776}">
      <dgm:prSet phldrT="[Текст]" custT="1"/>
      <dgm:spPr/>
      <dgm:t>
        <a:bodyPr/>
        <a:lstStyle/>
        <a:p>
          <a:pPr algn="l"/>
          <a:r>
            <a:rPr lang="ru-RU" sz="28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Головной мозг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62B8AF81-CCD3-405B-A75C-8CEC8032E302}" type="parTrans" cxnId="{37A43135-4760-4FE5-B827-D180C5F4545A}">
      <dgm:prSet/>
      <dgm:spPr/>
      <dgm:t>
        <a:bodyPr/>
        <a:lstStyle/>
        <a:p>
          <a:endParaRPr lang="ru-RU"/>
        </a:p>
      </dgm:t>
    </dgm:pt>
    <dgm:pt modelId="{C923EA74-723C-4B02-AC3C-0CE89B89CF81}" type="sibTrans" cxnId="{37A43135-4760-4FE5-B827-D180C5F4545A}">
      <dgm:prSet/>
      <dgm:spPr/>
      <dgm:t>
        <a:bodyPr/>
        <a:lstStyle/>
        <a:p>
          <a:endParaRPr lang="ru-RU"/>
        </a:p>
      </dgm:t>
    </dgm:pt>
    <dgm:pt modelId="{3022F498-90BF-4E5B-8418-B7D4706F0F99}">
      <dgm:prSet phldrT="[Текст]"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Разрушение нервных клеток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BBC16335-7335-4C4B-8A88-F50A272D8007}" type="parTrans" cxnId="{AE764CFE-3305-4B62-B277-1A1A4A3DE4EF}">
      <dgm:prSet/>
      <dgm:spPr/>
      <dgm:t>
        <a:bodyPr/>
        <a:lstStyle/>
        <a:p>
          <a:endParaRPr lang="ru-RU"/>
        </a:p>
      </dgm:t>
    </dgm:pt>
    <dgm:pt modelId="{D60BC276-C589-4646-BFB7-BBD6DB44A721}" type="sibTrans" cxnId="{AE764CFE-3305-4B62-B277-1A1A4A3DE4EF}">
      <dgm:prSet/>
      <dgm:spPr/>
      <dgm:t>
        <a:bodyPr/>
        <a:lstStyle/>
        <a:p>
          <a:endParaRPr lang="ru-RU"/>
        </a:p>
      </dgm:t>
    </dgm:pt>
    <dgm:pt modelId="{894A8864-B645-4F47-889B-D167645CC4A3}">
      <dgm:prSet phldrT="[Текст]"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Сердце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649545EA-4F13-4347-ADED-184608999D23}" type="parTrans" cxnId="{662C0682-DF91-441E-B7B8-806346F4CD09}">
      <dgm:prSet/>
      <dgm:spPr/>
      <dgm:t>
        <a:bodyPr/>
        <a:lstStyle/>
        <a:p>
          <a:endParaRPr lang="ru-RU"/>
        </a:p>
      </dgm:t>
    </dgm:pt>
    <dgm:pt modelId="{DA78889A-BCD4-4758-B0E7-7E7766AFEA3A}" type="sibTrans" cxnId="{662C0682-DF91-441E-B7B8-806346F4CD09}">
      <dgm:prSet/>
      <dgm:spPr/>
      <dgm:t>
        <a:bodyPr/>
        <a:lstStyle/>
        <a:p>
          <a:endParaRPr lang="ru-RU"/>
        </a:p>
      </dgm:t>
    </dgm:pt>
    <dgm:pt modelId="{01310A2A-057E-46AF-A244-D2A37608E7BB}">
      <dgm:prSet phldrT="[Текст]"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Жировое перерождение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1731EEA6-A449-4BD1-86CB-13174452EE49}" type="parTrans" cxnId="{4E8683F7-3E62-45B4-8DEA-FCBBF55F000A}">
      <dgm:prSet/>
      <dgm:spPr/>
      <dgm:t>
        <a:bodyPr/>
        <a:lstStyle/>
        <a:p>
          <a:endParaRPr lang="ru-RU"/>
        </a:p>
      </dgm:t>
    </dgm:pt>
    <dgm:pt modelId="{3310B677-C821-4671-96C1-3F6DE7B097F5}" type="sibTrans" cxnId="{4E8683F7-3E62-45B4-8DEA-FCBBF55F000A}">
      <dgm:prSet/>
      <dgm:spPr/>
      <dgm:t>
        <a:bodyPr/>
        <a:lstStyle/>
        <a:p>
          <a:endParaRPr lang="ru-RU"/>
        </a:p>
      </dgm:t>
    </dgm:pt>
    <dgm:pt modelId="{0873E8F5-8138-42EE-AD9F-0C9B1395DF88}">
      <dgm:prSet phldrT="[Текст]"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Печень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2FA6C980-0FE1-4EB1-944C-A52C137693BA}" type="parTrans" cxnId="{825FFAD8-64E7-4216-8810-544738B47E34}">
      <dgm:prSet/>
      <dgm:spPr/>
      <dgm:t>
        <a:bodyPr/>
        <a:lstStyle/>
        <a:p>
          <a:endParaRPr lang="ru-RU"/>
        </a:p>
      </dgm:t>
    </dgm:pt>
    <dgm:pt modelId="{1FE6BBFF-2809-4ADB-B2AF-6C7A223DE8D6}" type="sibTrans" cxnId="{825FFAD8-64E7-4216-8810-544738B47E34}">
      <dgm:prSet/>
      <dgm:spPr/>
      <dgm:t>
        <a:bodyPr/>
        <a:lstStyle/>
        <a:p>
          <a:endParaRPr lang="ru-RU"/>
        </a:p>
      </dgm:t>
    </dgm:pt>
    <dgm:pt modelId="{2A4730B3-0576-4988-9D24-0AFFE9CB02F8}">
      <dgm:prSet phldrT="[Текст]"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Цирроз, алкогольный гепатит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89F2563F-9FBD-458C-A09B-A180BAC6EB8A}" type="parTrans" cxnId="{163A3A44-4BB1-4CDF-99FD-6EDE2DEA2EF2}">
      <dgm:prSet/>
      <dgm:spPr/>
      <dgm:t>
        <a:bodyPr/>
        <a:lstStyle/>
        <a:p>
          <a:endParaRPr lang="ru-RU"/>
        </a:p>
      </dgm:t>
    </dgm:pt>
    <dgm:pt modelId="{BC34B928-3209-41CF-9842-C38CBCD1CEFC}" type="sibTrans" cxnId="{163A3A44-4BB1-4CDF-99FD-6EDE2DEA2EF2}">
      <dgm:prSet/>
      <dgm:spPr/>
      <dgm:t>
        <a:bodyPr/>
        <a:lstStyle/>
        <a:p>
          <a:endParaRPr lang="ru-RU"/>
        </a:p>
      </dgm:t>
    </dgm:pt>
    <dgm:pt modelId="{CD874E34-FE77-4578-9483-C7B5DCCF4148}">
      <dgm:prSet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Желудок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A36E0665-154F-4376-9EFD-2C0ED928A44E}" type="parTrans" cxnId="{EDE41259-8E52-44E7-ACB3-8BC897658300}">
      <dgm:prSet/>
      <dgm:spPr/>
      <dgm:t>
        <a:bodyPr/>
        <a:lstStyle/>
        <a:p>
          <a:endParaRPr lang="ru-RU"/>
        </a:p>
      </dgm:t>
    </dgm:pt>
    <dgm:pt modelId="{E4A29CD8-4492-4913-B7B7-D1551A54F307}" type="sibTrans" cxnId="{EDE41259-8E52-44E7-ACB3-8BC897658300}">
      <dgm:prSet/>
      <dgm:spPr/>
      <dgm:t>
        <a:bodyPr/>
        <a:lstStyle/>
        <a:p>
          <a:endParaRPr lang="ru-RU"/>
        </a:p>
      </dgm:t>
    </dgm:pt>
    <dgm:pt modelId="{F4737E61-31D0-4080-9BB1-6F8F4A2BBDFA}">
      <dgm:prSet custT="1"/>
      <dgm:spPr/>
      <dgm:t>
        <a:bodyPr/>
        <a:lstStyle/>
        <a:p>
          <a:pPr algn="l"/>
          <a:r>
            <a:rPr lang="ru-RU" sz="28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Почки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7F29AF48-5925-4D9B-B74F-016C6D7DD1E5}" type="parTrans" cxnId="{E92011F9-07CC-431B-AF3A-D2680CC86DFC}">
      <dgm:prSet/>
      <dgm:spPr/>
      <dgm:t>
        <a:bodyPr/>
        <a:lstStyle/>
        <a:p>
          <a:endParaRPr lang="ru-RU"/>
        </a:p>
      </dgm:t>
    </dgm:pt>
    <dgm:pt modelId="{5A58192A-D5FC-4E06-819A-243539ED66A3}" type="sibTrans" cxnId="{E92011F9-07CC-431B-AF3A-D2680CC86DFC}">
      <dgm:prSet/>
      <dgm:spPr/>
      <dgm:t>
        <a:bodyPr/>
        <a:lstStyle/>
        <a:p>
          <a:endParaRPr lang="ru-RU"/>
        </a:p>
      </dgm:t>
    </dgm:pt>
    <dgm:pt modelId="{B9087245-AAF6-46C5-B625-26BF9FD00564}">
      <dgm:prSet custT="1"/>
      <dgm:spPr/>
      <dgm:t>
        <a:bodyPr/>
        <a:lstStyle/>
        <a:p>
          <a:pPr algn="l"/>
          <a:r>
            <a:rPr lang="ru-RU" sz="28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Половые железы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4E551BA0-4D7A-4CB0-BAF3-797BC5984CF8}" type="parTrans" cxnId="{9B2D20E5-FBFA-4B00-84A5-7B0ABA9A1C48}">
      <dgm:prSet/>
      <dgm:spPr/>
      <dgm:t>
        <a:bodyPr/>
        <a:lstStyle/>
        <a:p>
          <a:endParaRPr lang="ru-RU"/>
        </a:p>
      </dgm:t>
    </dgm:pt>
    <dgm:pt modelId="{1F4AA133-F0B2-4A1A-A232-2F7935FBFE7B}" type="sibTrans" cxnId="{9B2D20E5-FBFA-4B00-84A5-7B0ABA9A1C48}">
      <dgm:prSet/>
      <dgm:spPr/>
      <dgm:t>
        <a:bodyPr/>
        <a:lstStyle/>
        <a:p>
          <a:endParaRPr lang="ru-RU"/>
        </a:p>
      </dgm:t>
    </dgm:pt>
    <dgm:pt modelId="{17D1E5F2-0E9A-4CA1-9A8E-64D95CDB7186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Гастрит, язва, рак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8ABB139B-CE57-4B4F-B981-A93B3919961D}" type="parTrans" cxnId="{AE438407-C9E4-4C0C-B850-13CFA12BDA72}">
      <dgm:prSet/>
      <dgm:spPr/>
      <dgm:t>
        <a:bodyPr/>
        <a:lstStyle/>
        <a:p>
          <a:endParaRPr lang="ru-RU"/>
        </a:p>
      </dgm:t>
    </dgm:pt>
    <dgm:pt modelId="{A4B3D0FC-6B2B-4405-9568-48D130776FE3}" type="sibTrans" cxnId="{AE438407-C9E4-4C0C-B850-13CFA12BDA72}">
      <dgm:prSet/>
      <dgm:spPr/>
      <dgm:t>
        <a:bodyPr/>
        <a:lstStyle/>
        <a:p>
          <a:endParaRPr lang="ru-RU"/>
        </a:p>
      </dgm:t>
    </dgm:pt>
    <dgm:pt modelId="{92CBD606-434D-48DD-9E36-23E3C1603354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Гибель почечных клубочков, отравление продуктами обмена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FF94C826-AB4B-40D0-94C0-B74FE3DACBC1}" type="parTrans" cxnId="{DD670369-720F-4299-AAC8-4FAC0043BCB2}">
      <dgm:prSet/>
      <dgm:spPr/>
      <dgm:t>
        <a:bodyPr/>
        <a:lstStyle/>
        <a:p>
          <a:endParaRPr lang="ru-RU"/>
        </a:p>
      </dgm:t>
    </dgm:pt>
    <dgm:pt modelId="{EE4787A3-EC51-402C-9164-B3A645A9F16A}" type="sibTrans" cxnId="{DD670369-720F-4299-AAC8-4FAC0043BCB2}">
      <dgm:prSet/>
      <dgm:spPr/>
      <dgm:t>
        <a:bodyPr/>
        <a:lstStyle/>
        <a:p>
          <a:endParaRPr lang="ru-RU"/>
        </a:p>
      </dgm:t>
    </dgm:pt>
    <dgm:pt modelId="{7BCFCC4A-D772-4E32-81BA-CF22104DF795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Снижение половых функций (импотенция)</a:t>
          </a:r>
          <a:endParaRPr lang="ru-RU" sz="28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1322D5B9-68DB-471D-9DDD-D3AB329028ED}" type="parTrans" cxnId="{A83246B3-8D97-4D70-9D20-3EA3E9197C6F}">
      <dgm:prSet/>
      <dgm:spPr/>
      <dgm:t>
        <a:bodyPr/>
        <a:lstStyle/>
        <a:p>
          <a:endParaRPr lang="ru-RU"/>
        </a:p>
      </dgm:t>
    </dgm:pt>
    <dgm:pt modelId="{7C2C2F11-CA9B-448C-B23F-786C7513AEE2}" type="sibTrans" cxnId="{A83246B3-8D97-4D70-9D20-3EA3E9197C6F}">
      <dgm:prSet/>
      <dgm:spPr/>
      <dgm:t>
        <a:bodyPr/>
        <a:lstStyle/>
        <a:p>
          <a:endParaRPr lang="ru-RU"/>
        </a:p>
      </dgm:t>
    </dgm:pt>
    <dgm:pt modelId="{A1BD76C0-58AA-4BCC-A5EC-EE59A5794AA0}" type="pres">
      <dgm:prSet presAssocID="{995BEA8D-8D36-405D-9AC3-7D3A711C96B4}" presName="Name0" presStyleCnt="0">
        <dgm:presLayoutVars>
          <dgm:dir/>
          <dgm:animLvl val="lvl"/>
          <dgm:resizeHandles val="exact"/>
        </dgm:presLayoutVars>
      </dgm:prSet>
      <dgm:spPr/>
    </dgm:pt>
    <dgm:pt modelId="{D4AFC9B9-28C0-46A8-AF4A-37D85D0CB03E}" type="pres">
      <dgm:prSet presAssocID="{C24BFAE8-0B27-4C87-8C4A-3DE9D9457776}" presName="linNode" presStyleCnt="0"/>
      <dgm:spPr/>
    </dgm:pt>
    <dgm:pt modelId="{F7DAD9A8-544E-4BCA-861E-69DB08F990F5}" type="pres">
      <dgm:prSet presAssocID="{C24BFAE8-0B27-4C87-8C4A-3DE9D9457776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DC897174-89BF-49F8-B01F-D258731C1FBF}" type="pres">
      <dgm:prSet presAssocID="{C24BFAE8-0B27-4C87-8C4A-3DE9D9457776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69247-6A16-436F-ACBA-A3AC07FB1AD8}" type="pres">
      <dgm:prSet presAssocID="{C923EA74-723C-4B02-AC3C-0CE89B89CF81}" presName="sp" presStyleCnt="0"/>
      <dgm:spPr/>
    </dgm:pt>
    <dgm:pt modelId="{508747ED-686B-4606-86AA-6E2651F472C7}" type="pres">
      <dgm:prSet presAssocID="{894A8864-B645-4F47-889B-D167645CC4A3}" presName="linNode" presStyleCnt="0"/>
      <dgm:spPr/>
    </dgm:pt>
    <dgm:pt modelId="{31E48DF5-3C76-470C-9CCE-1B71DBD36389}" type="pres">
      <dgm:prSet presAssocID="{894A8864-B645-4F47-889B-D167645CC4A3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E7B9990A-0204-4CF3-8F6A-C5F538135FE1}" type="pres">
      <dgm:prSet presAssocID="{894A8864-B645-4F47-889B-D167645CC4A3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80896-BEE0-4E63-882A-353B3FC8A053}" type="pres">
      <dgm:prSet presAssocID="{DA78889A-BCD4-4758-B0E7-7E7766AFEA3A}" presName="sp" presStyleCnt="0"/>
      <dgm:spPr/>
    </dgm:pt>
    <dgm:pt modelId="{85CA67B1-2FA6-474D-A174-348786DC8F6E}" type="pres">
      <dgm:prSet presAssocID="{0873E8F5-8138-42EE-AD9F-0C9B1395DF88}" presName="linNode" presStyleCnt="0"/>
      <dgm:spPr/>
    </dgm:pt>
    <dgm:pt modelId="{A54C32B4-5584-4046-9116-E5B88F2BF69C}" type="pres">
      <dgm:prSet presAssocID="{0873E8F5-8138-42EE-AD9F-0C9B1395DF88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5382223F-D59C-4785-A405-8E01A412966E}" type="pres">
      <dgm:prSet presAssocID="{0873E8F5-8138-42EE-AD9F-0C9B1395DF88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5E4E2-6618-408E-8842-9CF12BACB83D}" type="pres">
      <dgm:prSet presAssocID="{1FE6BBFF-2809-4ADB-B2AF-6C7A223DE8D6}" presName="sp" presStyleCnt="0"/>
      <dgm:spPr/>
    </dgm:pt>
    <dgm:pt modelId="{044A30E1-90AD-4BFA-8AE0-B4D3359D1D13}" type="pres">
      <dgm:prSet presAssocID="{CD874E34-FE77-4578-9483-C7B5DCCF4148}" presName="linNode" presStyleCnt="0"/>
      <dgm:spPr/>
    </dgm:pt>
    <dgm:pt modelId="{6C36661B-5BDB-489D-AB49-30AF925539F1}" type="pres">
      <dgm:prSet presAssocID="{CD874E34-FE77-4578-9483-C7B5DCCF4148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67842CFB-5033-4E8B-8888-6BBEF2C73097}" type="pres">
      <dgm:prSet presAssocID="{CD874E34-FE77-4578-9483-C7B5DCCF4148}" presName="descendantText" presStyleLbl="alignAccFollowNode1" presStyleIdx="3" presStyleCnt="6">
        <dgm:presLayoutVars>
          <dgm:bulletEnabled val="1"/>
        </dgm:presLayoutVars>
      </dgm:prSet>
      <dgm:spPr/>
    </dgm:pt>
    <dgm:pt modelId="{FD9CA567-DE34-4416-8411-9448760203F7}" type="pres">
      <dgm:prSet presAssocID="{E4A29CD8-4492-4913-B7B7-D1551A54F307}" presName="sp" presStyleCnt="0"/>
      <dgm:spPr/>
    </dgm:pt>
    <dgm:pt modelId="{4E2A6C1B-57B0-4ED9-A0DF-2A6FE45846A4}" type="pres">
      <dgm:prSet presAssocID="{F4737E61-31D0-4080-9BB1-6F8F4A2BBDFA}" presName="linNode" presStyleCnt="0"/>
      <dgm:spPr/>
    </dgm:pt>
    <dgm:pt modelId="{F81D068D-1A65-4A18-9D47-60EC0F1C5522}" type="pres">
      <dgm:prSet presAssocID="{F4737E61-31D0-4080-9BB1-6F8F4A2BBDFA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CD94B2B4-656D-4F4E-9F0F-AD19D2C9D0F4}" type="pres">
      <dgm:prSet presAssocID="{F4737E61-31D0-4080-9BB1-6F8F4A2BBDFA}" presName="descendantText" presStyleLbl="alignAccFollowNode1" presStyleIdx="4" presStyleCnt="6">
        <dgm:presLayoutVars>
          <dgm:bulletEnabled val="1"/>
        </dgm:presLayoutVars>
      </dgm:prSet>
      <dgm:spPr/>
    </dgm:pt>
    <dgm:pt modelId="{1EBE16F9-2EB4-470A-9C8E-763FA7D79C34}" type="pres">
      <dgm:prSet presAssocID="{5A58192A-D5FC-4E06-819A-243539ED66A3}" presName="sp" presStyleCnt="0"/>
      <dgm:spPr/>
    </dgm:pt>
    <dgm:pt modelId="{EA16C491-C668-4A5A-8FA9-8001FC9E9759}" type="pres">
      <dgm:prSet presAssocID="{B9087245-AAF6-46C5-B625-26BF9FD00564}" presName="linNode" presStyleCnt="0"/>
      <dgm:spPr/>
    </dgm:pt>
    <dgm:pt modelId="{F32795C1-580A-4E93-851F-4C810149D90C}" type="pres">
      <dgm:prSet presAssocID="{B9087245-AAF6-46C5-B625-26BF9FD00564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AAA7F4CE-6EF5-44CE-BC70-832E7886D3A5}" type="pres">
      <dgm:prSet presAssocID="{B9087245-AAF6-46C5-B625-26BF9FD00564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37A43135-4760-4FE5-B827-D180C5F4545A}" srcId="{995BEA8D-8D36-405D-9AC3-7D3A711C96B4}" destId="{C24BFAE8-0B27-4C87-8C4A-3DE9D9457776}" srcOrd="0" destOrd="0" parTransId="{62B8AF81-CCD3-405B-A75C-8CEC8032E302}" sibTransId="{C923EA74-723C-4B02-AC3C-0CE89B89CF81}"/>
    <dgm:cxn modelId="{662C0682-DF91-441E-B7B8-806346F4CD09}" srcId="{995BEA8D-8D36-405D-9AC3-7D3A711C96B4}" destId="{894A8864-B645-4F47-889B-D167645CC4A3}" srcOrd="1" destOrd="0" parTransId="{649545EA-4F13-4347-ADED-184608999D23}" sibTransId="{DA78889A-BCD4-4758-B0E7-7E7766AFEA3A}"/>
    <dgm:cxn modelId="{163A3A44-4BB1-4CDF-99FD-6EDE2DEA2EF2}" srcId="{0873E8F5-8138-42EE-AD9F-0C9B1395DF88}" destId="{2A4730B3-0576-4988-9D24-0AFFE9CB02F8}" srcOrd="0" destOrd="0" parTransId="{89F2563F-9FBD-458C-A09B-A180BAC6EB8A}" sibTransId="{BC34B928-3209-41CF-9842-C38CBCD1CEFC}"/>
    <dgm:cxn modelId="{E92011F9-07CC-431B-AF3A-D2680CC86DFC}" srcId="{995BEA8D-8D36-405D-9AC3-7D3A711C96B4}" destId="{F4737E61-31D0-4080-9BB1-6F8F4A2BBDFA}" srcOrd="4" destOrd="0" parTransId="{7F29AF48-5925-4D9B-B74F-016C6D7DD1E5}" sibTransId="{5A58192A-D5FC-4E06-819A-243539ED66A3}"/>
    <dgm:cxn modelId="{DD670369-720F-4299-AAC8-4FAC0043BCB2}" srcId="{F4737E61-31D0-4080-9BB1-6F8F4A2BBDFA}" destId="{92CBD606-434D-48DD-9E36-23E3C1603354}" srcOrd="0" destOrd="0" parTransId="{FF94C826-AB4B-40D0-94C0-B74FE3DACBC1}" sibTransId="{EE4787A3-EC51-402C-9164-B3A645A9F16A}"/>
    <dgm:cxn modelId="{7BABE84D-24EB-4D77-B6ED-041E44B59364}" type="presOf" srcId="{F4737E61-31D0-4080-9BB1-6F8F4A2BBDFA}" destId="{F81D068D-1A65-4A18-9D47-60EC0F1C5522}" srcOrd="0" destOrd="0" presId="urn:microsoft.com/office/officeart/2005/8/layout/vList5"/>
    <dgm:cxn modelId="{1DC9CB1E-1A5A-4FCA-B269-83F0DFD89978}" type="presOf" srcId="{3022F498-90BF-4E5B-8418-B7D4706F0F99}" destId="{DC897174-89BF-49F8-B01F-D258731C1FBF}" srcOrd="0" destOrd="0" presId="urn:microsoft.com/office/officeart/2005/8/layout/vList5"/>
    <dgm:cxn modelId="{305553C9-0F44-4E02-B80C-D1FBEA8111F6}" type="presOf" srcId="{0873E8F5-8138-42EE-AD9F-0C9B1395DF88}" destId="{A54C32B4-5584-4046-9116-E5B88F2BF69C}" srcOrd="0" destOrd="0" presId="urn:microsoft.com/office/officeart/2005/8/layout/vList5"/>
    <dgm:cxn modelId="{AE764CFE-3305-4B62-B277-1A1A4A3DE4EF}" srcId="{C24BFAE8-0B27-4C87-8C4A-3DE9D9457776}" destId="{3022F498-90BF-4E5B-8418-B7D4706F0F99}" srcOrd="0" destOrd="0" parTransId="{BBC16335-7335-4C4B-8A88-F50A272D8007}" sibTransId="{D60BC276-C589-4646-BFB7-BBD6DB44A721}"/>
    <dgm:cxn modelId="{20E6246A-F560-4A7B-95C4-8EFF108C888B}" type="presOf" srcId="{CD874E34-FE77-4578-9483-C7B5DCCF4148}" destId="{6C36661B-5BDB-489D-AB49-30AF925539F1}" srcOrd="0" destOrd="0" presId="urn:microsoft.com/office/officeart/2005/8/layout/vList5"/>
    <dgm:cxn modelId="{AE438407-C9E4-4C0C-B850-13CFA12BDA72}" srcId="{CD874E34-FE77-4578-9483-C7B5DCCF4148}" destId="{17D1E5F2-0E9A-4CA1-9A8E-64D95CDB7186}" srcOrd="0" destOrd="0" parTransId="{8ABB139B-CE57-4B4F-B981-A93B3919961D}" sibTransId="{A4B3D0FC-6B2B-4405-9568-48D130776FE3}"/>
    <dgm:cxn modelId="{44307ABD-7EDD-4BB2-92E1-E2719FC3CD7B}" type="presOf" srcId="{995BEA8D-8D36-405D-9AC3-7D3A711C96B4}" destId="{A1BD76C0-58AA-4BCC-A5EC-EE59A5794AA0}" srcOrd="0" destOrd="0" presId="urn:microsoft.com/office/officeart/2005/8/layout/vList5"/>
    <dgm:cxn modelId="{4E8683F7-3E62-45B4-8DEA-FCBBF55F000A}" srcId="{894A8864-B645-4F47-889B-D167645CC4A3}" destId="{01310A2A-057E-46AF-A244-D2A37608E7BB}" srcOrd="0" destOrd="0" parTransId="{1731EEA6-A449-4BD1-86CB-13174452EE49}" sibTransId="{3310B677-C821-4671-96C1-3F6DE7B097F5}"/>
    <dgm:cxn modelId="{A83246B3-8D97-4D70-9D20-3EA3E9197C6F}" srcId="{B9087245-AAF6-46C5-B625-26BF9FD00564}" destId="{7BCFCC4A-D772-4E32-81BA-CF22104DF795}" srcOrd="0" destOrd="0" parTransId="{1322D5B9-68DB-471D-9DDD-D3AB329028ED}" sibTransId="{7C2C2F11-CA9B-448C-B23F-786C7513AEE2}"/>
    <dgm:cxn modelId="{2808A8D1-CFF7-423F-BF60-D149405BE05E}" type="presOf" srcId="{B9087245-AAF6-46C5-B625-26BF9FD00564}" destId="{F32795C1-580A-4E93-851F-4C810149D90C}" srcOrd="0" destOrd="0" presId="urn:microsoft.com/office/officeart/2005/8/layout/vList5"/>
    <dgm:cxn modelId="{B7187E5C-05BB-4ABE-83DA-A267300BAEA2}" type="presOf" srcId="{2A4730B3-0576-4988-9D24-0AFFE9CB02F8}" destId="{5382223F-D59C-4785-A405-8E01A412966E}" srcOrd="0" destOrd="0" presId="urn:microsoft.com/office/officeart/2005/8/layout/vList5"/>
    <dgm:cxn modelId="{825FFAD8-64E7-4216-8810-544738B47E34}" srcId="{995BEA8D-8D36-405D-9AC3-7D3A711C96B4}" destId="{0873E8F5-8138-42EE-AD9F-0C9B1395DF88}" srcOrd="2" destOrd="0" parTransId="{2FA6C980-0FE1-4EB1-944C-A52C137693BA}" sibTransId="{1FE6BBFF-2809-4ADB-B2AF-6C7A223DE8D6}"/>
    <dgm:cxn modelId="{65A52BD0-706F-4BD4-B9B8-CF505CFCE86F}" type="presOf" srcId="{894A8864-B645-4F47-889B-D167645CC4A3}" destId="{31E48DF5-3C76-470C-9CCE-1B71DBD36389}" srcOrd="0" destOrd="0" presId="urn:microsoft.com/office/officeart/2005/8/layout/vList5"/>
    <dgm:cxn modelId="{AE37FF07-A252-4FDA-8B20-800034214FE1}" type="presOf" srcId="{17D1E5F2-0E9A-4CA1-9A8E-64D95CDB7186}" destId="{67842CFB-5033-4E8B-8888-6BBEF2C73097}" srcOrd="0" destOrd="0" presId="urn:microsoft.com/office/officeart/2005/8/layout/vList5"/>
    <dgm:cxn modelId="{9B2D20E5-FBFA-4B00-84A5-7B0ABA9A1C48}" srcId="{995BEA8D-8D36-405D-9AC3-7D3A711C96B4}" destId="{B9087245-AAF6-46C5-B625-26BF9FD00564}" srcOrd="5" destOrd="0" parTransId="{4E551BA0-4D7A-4CB0-BAF3-797BC5984CF8}" sibTransId="{1F4AA133-F0B2-4A1A-A232-2F7935FBFE7B}"/>
    <dgm:cxn modelId="{5A1C29DB-E3CB-4DFC-86B2-0A80F936B395}" type="presOf" srcId="{C24BFAE8-0B27-4C87-8C4A-3DE9D9457776}" destId="{F7DAD9A8-544E-4BCA-861E-69DB08F990F5}" srcOrd="0" destOrd="0" presId="urn:microsoft.com/office/officeart/2005/8/layout/vList5"/>
    <dgm:cxn modelId="{7EA166B4-B48F-4EDD-8304-DB76B16F7423}" type="presOf" srcId="{7BCFCC4A-D772-4E32-81BA-CF22104DF795}" destId="{AAA7F4CE-6EF5-44CE-BC70-832E7886D3A5}" srcOrd="0" destOrd="0" presId="urn:microsoft.com/office/officeart/2005/8/layout/vList5"/>
    <dgm:cxn modelId="{63F97679-0658-45BA-9E98-55B9BFE5D5A0}" type="presOf" srcId="{01310A2A-057E-46AF-A244-D2A37608E7BB}" destId="{E7B9990A-0204-4CF3-8F6A-C5F538135FE1}" srcOrd="0" destOrd="0" presId="urn:microsoft.com/office/officeart/2005/8/layout/vList5"/>
    <dgm:cxn modelId="{F95D5FD0-7D27-4A09-8FD8-8AAFB677CBA5}" type="presOf" srcId="{92CBD606-434D-48DD-9E36-23E3C1603354}" destId="{CD94B2B4-656D-4F4E-9F0F-AD19D2C9D0F4}" srcOrd="0" destOrd="0" presId="urn:microsoft.com/office/officeart/2005/8/layout/vList5"/>
    <dgm:cxn modelId="{EDE41259-8E52-44E7-ACB3-8BC897658300}" srcId="{995BEA8D-8D36-405D-9AC3-7D3A711C96B4}" destId="{CD874E34-FE77-4578-9483-C7B5DCCF4148}" srcOrd="3" destOrd="0" parTransId="{A36E0665-154F-4376-9EFD-2C0ED928A44E}" sibTransId="{E4A29CD8-4492-4913-B7B7-D1551A54F307}"/>
    <dgm:cxn modelId="{977BEA7D-2279-4E96-8CBD-014B4B900DC7}" type="presParOf" srcId="{A1BD76C0-58AA-4BCC-A5EC-EE59A5794AA0}" destId="{D4AFC9B9-28C0-46A8-AF4A-37D85D0CB03E}" srcOrd="0" destOrd="0" presId="urn:microsoft.com/office/officeart/2005/8/layout/vList5"/>
    <dgm:cxn modelId="{DB124A28-D54D-4D02-A719-4C2D1172F9A9}" type="presParOf" srcId="{D4AFC9B9-28C0-46A8-AF4A-37D85D0CB03E}" destId="{F7DAD9A8-544E-4BCA-861E-69DB08F990F5}" srcOrd="0" destOrd="0" presId="urn:microsoft.com/office/officeart/2005/8/layout/vList5"/>
    <dgm:cxn modelId="{46D7BD20-DD10-4E58-99B0-8BAC8A579587}" type="presParOf" srcId="{D4AFC9B9-28C0-46A8-AF4A-37D85D0CB03E}" destId="{DC897174-89BF-49F8-B01F-D258731C1FBF}" srcOrd="1" destOrd="0" presId="urn:microsoft.com/office/officeart/2005/8/layout/vList5"/>
    <dgm:cxn modelId="{D1CDD527-3E56-46D9-8A34-43CC12FCC152}" type="presParOf" srcId="{A1BD76C0-58AA-4BCC-A5EC-EE59A5794AA0}" destId="{A4869247-6A16-436F-ACBA-A3AC07FB1AD8}" srcOrd="1" destOrd="0" presId="urn:microsoft.com/office/officeart/2005/8/layout/vList5"/>
    <dgm:cxn modelId="{B0BC4ABE-FBDD-4341-9001-829BFC21C3A2}" type="presParOf" srcId="{A1BD76C0-58AA-4BCC-A5EC-EE59A5794AA0}" destId="{508747ED-686B-4606-86AA-6E2651F472C7}" srcOrd="2" destOrd="0" presId="urn:microsoft.com/office/officeart/2005/8/layout/vList5"/>
    <dgm:cxn modelId="{4B677934-9387-497B-8E1F-DD190E714FA0}" type="presParOf" srcId="{508747ED-686B-4606-86AA-6E2651F472C7}" destId="{31E48DF5-3C76-470C-9CCE-1B71DBD36389}" srcOrd="0" destOrd="0" presId="urn:microsoft.com/office/officeart/2005/8/layout/vList5"/>
    <dgm:cxn modelId="{25573D14-F2FF-4943-A2B4-FE77ECCA95FE}" type="presParOf" srcId="{508747ED-686B-4606-86AA-6E2651F472C7}" destId="{E7B9990A-0204-4CF3-8F6A-C5F538135FE1}" srcOrd="1" destOrd="0" presId="urn:microsoft.com/office/officeart/2005/8/layout/vList5"/>
    <dgm:cxn modelId="{EF2EDCB4-1F2C-4D11-AB10-58DD30FB04BD}" type="presParOf" srcId="{A1BD76C0-58AA-4BCC-A5EC-EE59A5794AA0}" destId="{7BA80896-BEE0-4E63-882A-353B3FC8A053}" srcOrd="3" destOrd="0" presId="urn:microsoft.com/office/officeart/2005/8/layout/vList5"/>
    <dgm:cxn modelId="{C97A1D2B-1DB2-43AE-91B8-7A6BE4DCC684}" type="presParOf" srcId="{A1BD76C0-58AA-4BCC-A5EC-EE59A5794AA0}" destId="{85CA67B1-2FA6-474D-A174-348786DC8F6E}" srcOrd="4" destOrd="0" presId="urn:microsoft.com/office/officeart/2005/8/layout/vList5"/>
    <dgm:cxn modelId="{1E96A92B-7FD6-4F17-A3C9-A0422D780459}" type="presParOf" srcId="{85CA67B1-2FA6-474D-A174-348786DC8F6E}" destId="{A54C32B4-5584-4046-9116-E5B88F2BF69C}" srcOrd="0" destOrd="0" presId="urn:microsoft.com/office/officeart/2005/8/layout/vList5"/>
    <dgm:cxn modelId="{70FB2103-9073-4D73-A034-D06AB5F35A1D}" type="presParOf" srcId="{85CA67B1-2FA6-474D-A174-348786DC8F6E}" destId="{5382223F-D59C-4785-A405-8E01A412966E}" srcOrd="1" destOrd="0" presId="urn:microsoft.com/office/officeart/2005/8/layout/vList5"/>
    <dgm:cxn modelId="{A221CE31-7AF9-462F-9ACD-C78D4701FB12}" type="presParOf" srcId="{A1BD76C0-58AA-4BCC-A5EC-EE59A5794AA0}" destId="{BAE5E4E2-6618-408E-8842-9CF12BACB83D}" srcOrd="5" destOrd="0" presId="urn:microsoft.com/office/officeart/2005/8/layout/vList5"/>
    <dgm:cxn modelId="{5B67E147-78A5-4E8A-A24C-043F0CFFC7B3}" type="presParOf" srcId="{A1BD76C0-58AA-4BCC-A5EC-EE59A5794AA0}" destId="{044A30E1-90AD-4BFA-8AE0-B4D3359D1D13}" srcOrd="6" destOrd="0" presId="urn:microsoft.com/office/officeart/2005/8/layout/vList5"/>
    <dgm:cxn modelId="{EBDF659F-7493-4751-9FB1-3104D3EAF5F7}" type="presParOf" srcId="{044A30E1-90AD-4BFA-8AE0-B4D3359D1D13}" destId="{6C36661B-5BDB-489D-AB49-30AF925539F1}" srcOrd="0" destOrd="0" presId="urn:microsoft.com/office/officeart/2005/8/layout/vList5"/>
    <dgm:cxn modelId="{3AF927C4-51DD-42A5-B5DF-C75096D16983}" type="presParOf" srcId="{044A30E1-90AD-4BFA-8AE0-B4D3359D1D13}" destId="{67842CFB-5033-4E8B-8888-6BBEF2C73097}" srcOrd="1" destOrd="0" presId="urn:microsoft.com/office/officeart/2005/8/layout/vList5"/>
    <dgm:cxn modelId="{DEB42CE4-F2C5-4EA8-87C5-BDB2416F2017}" type="presParOf" srcId="{A1BD76C0-58AA-4BCC-A5EC-EE59A5794AA0}" destId="{FD9CA567-DE34-4416-8411-9448760203F7}" srcOrd="7" destOrd="0" presId="urn:microsoft.com/office/officeart/2005/8/layout/vList5"/>
    <dgm:cxn modelId="{4F41005F-4763-4ACE-82A6-D873A966ED8F}" type="presParOf" srcId="{A1BD76C0-58AA-4BCC-A5EC-EE59A5794AA0}" destId="{4E2A6C1B-57B0-4ED9-A0DF-2A6FE45846A4}" srcOrd="8" destOrd="0" presId="urn:microsoft.com/office/officeart/2005/8/layout/vList5"/>
    <dgm:cxn modelId="{6D768632-13C4-48AA-841E-E725E0F1CCA5}" type="presParOf" srcId="{4E2A6C1B-57B0-4ED9-A0DF-2A6FE45846A4}" destId="{F81D068D-1A65-4A18-9D47-60EC0F1C5522}" srcOrd="0" destOrd="0" presId="urn:microsoft.com/office/officeart/2005/8/layout/vList5"/>
    <dgm:cxn modelId="{FB29E3D9-B8E4-4EA0-B7D8-B0270105A727}" type="presParOf" srcId="{4E2A6C1B-57B0-4ED9-A0DF-2A6FE45846A4}" destId="{CD94B2B4-656D-4F4E-9F0F-AD19D2C9D0F4}" srcOrd="1" destOrd="0" presId="urn:microsoft.com/office/officeart/2005/8/layout/vList5"/>
    <dgm:cxn modelId="{0C5B8754-9644-4636-BE39-808C67107274}" type="presParOf" srcId="{A1BD76C0-58AA-4BCC-A5EC-EE59A5794AA0}" destId="{1EBE16F9-2EB4-470A-9C8E-763FA7D79C34}" srcOrd="9" destOrd="0" presId="urn:microsoft.com/office/officeart/2005/8/layout/vList5"/>
    <dgm:cxn modelId="{E46AB5D0-D3DB-4EC7-B1A8-74CD946CE4C7}" type="presParOf" srcId="{A1BD76C0-58AA-4BCC-A5EC-EE59A5794AA0}" destId="{EA16C491-C668-4A5A-8FA9-8001FC9E9759}" srcOrd="10" destOrd="0" presId="urn:microsoft.com/office/officeart/2005/8/layout/vList5"/>
    <dgm:cxn modelId="{C8040A3D-5D81-4D5F-84C3-041A656AD6E8}" type="presParOf" srcId="{EA16C491-C668-4A5A-8FA9-8001FC9E9759}" destId="{F32795C1-580A-4E93-851F-4C810149D90C}" srcOrd="0" destOrd="0" presId="urn:microsoft.com/office/officeart/2005/8/layout/vList5"/>
    <dgm:cxn modelId="{FB194363-208C-4C63-ACEB-D466C78A4642}" type="presParOf" srcId="{EA16C491-C668-4A5A-8FA9-8001FC9E9759}" destId="{AAA7F4CE-6EF5-44CE-BC70-832E7886D3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897174-89BF-49F8-B01F-D258731C1FBF}">
      <dsp:nvSpPr>
        <dsp:cNvPr id="0" name=""/>
        <dsp:cNvSpPr/>
      </dsp:nvSpPr>
      <dsp:spPr>
        <a:xfrm rot="5400000">
          <a:off x="7546272" y="-3292752"/>
          <a:ext cx="659518" cy="7412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Разрушение нервных клеток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 rot="5400000">
        <a:off x="7546272" y="-3292752"/>
        <a:ext cx="659518" cy="7412736"/>
      </dsp:txXfrm>
    </dsp:sp>
    <dsp:sp modelId="{F7DAD9A8-544E-4BCA-861E-69DB08F990F5}">
      <dsp:nvSpPr>
        <dsp:cNvPr id="0" name=""/>
        <dsp:cNvSpPr/>
      </dsp:nvSpPr>
      <dsp:spPr>
        <a:xfrm>
          <a:off x="0" y="1415"/>
          <a:ext cx="4169664" cy="824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Головной мозг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0" y="1415"/>
        <a:ext cx="4169664" cy="824398"/>
      </dsp:txXfrm>
    </dsp:sp>
    <dsp:sp modelId="{E7B9990A-0204-4CF3-8F6A-C5F538135FE1}">
      <dsp:nvSpPr>
        <dsp:cNvPr id="0" name=""/>
        <dsp:cNvSpPr/>
      </dsp:nvSpPr>
      <dsp:spPr>
        <a:xfrm rot="5400000">
          <a:off x="7546272" y="-2427134"/>
          <a:ext cx="659518" cy="7412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Жировое перерождение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 rot="5400000">
        <a:off x="7546272" y="-2427134"/>
        <a:ext cx="659518" cy="7412736"/>
      </dsp:txXfrm>
    </dsp:sp>
    <dsp:sp modelId="{31E48DF5-3C76-470C-9CCE-1B71DBD36389}">
      <dsp:nvSpPr>
        <dsp:cNvPr id="0" name=""/>
        <dsp:cNvSpPr/>
      </dsp:nvSpPr>
      <dsp:spPr>
        <a:xfrm>
          <a:off x="0" y="867034"/>
          <a:ext cx="4169664" cy="824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Сердце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0" y="867034"/>
        <a:ext cx="4169664" cy="824398"/>
      </dsp:txXfrm>
    </dsp:sp>
    <dsp:sp modelId="{5382223F-D59C-4785-A405-8E01A412966E}">
      <dsp:nvSpPr>
        <dsp:cNvPr id="0" name=""/>
        <dsp:cNvSpPr/>
      </dsp:nvSpPr>
      <dsp:spPr>
        <a:xfrm rot="5400000">
          <a:off x="7546272" y="-1561515"/>
          <a:ext cx="659518" cy="7412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Цирроз, алкогольный гепатит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 rot="5400000">
        <a:off x="7546272" y="-1561515"/>
        <a:ext cx="659518" cy="7412736"/>
      </dsp:txXfrm>
    </dsp:sp>
    <dsp:sp modelId="{A54C32B4-5584-4046-9116-E5B88F2BF69C}">
      <dsp:nvSpPr>
        <dsp:cNvPr id="0" name=""/>
        <dsp:cNvSpPr/>
      </dsp:nvSpPr>
      <dsp:spPr>
        <a:xfrm>
          <a:off x="0" y="1732653"/>
          <a:ext cx="4169664" cy="824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Печень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0" y="1732653"/>
        <a:ext cx="4169664" cy="824398"/>
      </dsp:txXfrm>
    </dsp:sp>
    <dsp:sp modelId="{67842CFB-5033-4E8B-8888-6BBEF2C73097}">
      <dsp:nvSpPr>
        <dsp:cNvPr id="0" name=""/>
        <dsp:cNvSpPr/>
      </dsp:nvSpPr>
      <dsp:spPr>
        <a:xfrm rot="5400000">
          <a:off x="7546272" y="-695896"/>
          <a:ext cx="659518" cy="7412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Гастрит, язва, рак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 rot="5400000">
        <a:off x="7546272" y="-695896"/>
        <a:ext cx="659518" cy="7412736"/>
      </dsp:txXfrm>
    </dsp:sp>
    <dsp:sp modelId="{6C36661B-5BDB-489D-AB49-30AF925539F1}">
      <dsp:nvSpPr>
        <dsp:cNvPr id="0" name=""/>
        <dsp:cNvSpPr/>
      </dsp:nvSpPr>
      <dsp:spPr>
        <a:xfrm>
          <a:off x="0" y="2598271"/>
          <a:ext cx="4169664" cy="824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Желудок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0" y="2598271"/>
        <a:ext cx="4169664" cy="824398"/>
      </dsp:txXfrm>
    </dsp:sp>
    <dsp:sp modelId="{CD94B2B4-656D-4F4E-9F0F-AD19D2C9D0F4}">
      <dsp:nvSpPr>
        <dsp:cNvPr id="0" name=""/>
        <dsp:cNvSpPr/>
      </dsp:nvSpPr>
      <dsp:spPr>
        <a:xfrm rot="5400000">
          <a:off x="7546272" y="169722"/>
          <a:ext cx="659518" cy="7412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Гибель почечных клубочков, отравление продуктами обмена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 rot="5400000">
        <a:off x="7546272" y="169722"/>
        <a:ext cx="659518" cy="7412736"/>
      </dsp:txXfrm>
    </dsp:sp>
    <dsp:sp modelId="{F81D068D-1A65-4A18-9D47-60EC0F1C5522}">
      <dsp:nvSpPr>
        <dsp:cNvPr id="0" name=""/>
        <dsp:cNvSpPr/>
      </dsp:nvSpPr>
      <dsp:spPr>
        <a:xfrm>
          <a:off x="0" y="3463890"/>
          <a:ext cx="4169664" cy="824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Почки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0" y="3463890"/>
        <a:ext cx="4169664" cy="824398"/>
      </dsp:txXfrm>
    </dsp:sp>
    <dsp:sp modelId="{AAA7F4CE-6EF5-44CE-BC70-832E7886D3A5}">
      <dsp:nvSpPr>
        <dsp:cNvPr id="0" name=""/>
        <dsp:cNvSpPr/>
      </dsp:nvSpPr>
      <dsp:spPr>
        <a:xfrm rot="5400000">
          <a:off x="7546272" y="1035340"/>
          <a:ext cx="659518" cy="7412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Снижение половых функций (импотенция)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 rot="5400000">
        <a:off x="7546272" y="1035340"/>
        <a:ext cx="659518" cy="7412736"/>
      </dsp:txXfrm>
    </dsp:sp>
    <dsp:sp modelId="{F32795C1-580A-4E93-851F-4C810149D90C}">
      <dsp:nvSpPr>
        <dsp:cNvPr id="0" name=""/>
        <dsp:cNvSpPr/>
      </dsp:nvSpPr>
      <dsp:spPr>
        <a:xfrm>
          <a:off x="0" y="4329509"/>
          <a:ext cx="4169664" cy="8243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Половые железы</a:t>
          </a:r>
          <a:endParaRPr lang="ru-RU" sz="28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0" y="4329509"/>
        <a:ext cx="4169664" cy="824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18.10.2017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043607" y="260648"/>
            <a:ext cx="10360267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ГОУ ВПО «Красноярский государственный медицинский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университет им. проф. В.Ф.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Войно-Ясенецкого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Министерства здравоохранения Российской Федерации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94139" y="2492896"/>
            <a:ext cx="11351172" cy="1037977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«</a:t>
            </a:r>
            <a:r>
              <a:rPr lang="ru-RU" i="1" dirty="0" smtClean="0">
                <a:latin typeface="Times" pitchFamily="18" charset="0"/>
                <a:cs typeface="Times" pitchFamily="18" charset="0"/>
              </a:rPr>
              <a:t>Влияние </a:t>
            </a:r>
            <a:r>
              <a:rPr lang="ru-RU" i="1" dirty="0" smtClean="0">
                <a:latin typeface="Times" pitchFamily="18" charset="0"/>
                <a:cs typeface="Times" pitchFamily="18" charset="0"/>
              </a:rPr>
              <a:t>алкоголизма родителей на ранние стадии эмбриогенеза </a:t>
            </a:r>
            <a:r>
              <a:rPr lang="ru-RU" i="1" dirty="0" smtClean="0">
                <a:latin typeface="Times" pitchFamily="18" charset="0"/>
                <a:cs typeface="Times" pitchFamily="18" charset="0"/>
              </a:rPr>
              <a:t>человека»,</a:t>
            </a:r>
            <a:endParaRPr lang="ru-RU" sz="4000" i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89531" y="4061306"/>
            <a:ext cx="509226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Студент 205 группы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специальность «стоматология»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Коноплянкин К.А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162097" y="6038193"/>
            <a:ext cx="3310758" cy="552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Красноярск, 2017.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" pitchFamily="18" charset="0"/>
                <a:cs typeface="Times" pitchFamily="18" charset="0"/>
              </a:rPr>
              <a:t>Выводы:</a:t>
            </a:r>
            <a:endParaRPr lang="ru-RU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" pitchFamily="18" charset="0"/>
                <a:cs typeface="Times" pitchFamily="18" charset="0"/>
              </a:rPr>
              <a:t>Таким образом, алкоголь ослабляет организм, тормозит формирование и созревание его органов и систем, а в некоторых случаях, например при злоупотреблении, и вовсе останавливает развитие некоторых функций высшей нервной системы. Чем моложе организм, тем губительнее действует на него алкоголь.</a:t>
            </a:r>
            <a:endParaRPr lang="ru-RU" dirty="0"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alcoholizmwp.ru/articles/wp-content/uploads/2017/01/38679379-lekcii-po-profilaktike-alkogolizma-v-armi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alcoholizmwp.ru/articles/wp-content/uploads/2017/01/38679379-lekcii-po-profilaktike-alkogolizma-v-armi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alcoholizmwp.ru/articles/wp-content/uploads/2017/01/38679379-lekcii-po-profilaktike-alkogolizma-v-armi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alcoholizmwp.ru/articles/wp-content/uploads/2017/01/38679379-lekcii-po-profilaktike-alkogolizma-v-armi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alcoholizmwp.ru/articles/wp-content/uploads/2017/01/38679379-lekcii-po-profilaktike-alkogolizma-v-armi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12192000" cy="763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" pitchFamily="18" charset="0"/>
                <a:cs typeface="Times" pitchFamily="18" charset="0"/>
              </a:rPr>
              <a:t>Актуальность </a:t>
            </a:r>
            <a:r>
              <a:rPr lang="ru-RU" b="1" dirty="0" smtClean="0">
                <a:latin typeface="Times" pitchFamily="18" charset="0"/>
                <a:cs typeface="Times" pitchFamily="18" charset="0"/>
              </a:rPr>
              <a:t>алкоголизма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" pitchFamily="18" charset="0"/>
                <a:cs typeface="Times" pitchFamily="18" charset="0"/>
              </a:rPr>
              <a:t>Проблема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употребления алкоголя очень актуальна в наши дни. Сейчас потребление спиртных напитков в мире характеризуется огромными цифрами. От этого страдает все общество, но в первую очередь под угрозу ставится подрастающее поколение: дети, подростки, молодежь, а также здоровье будущих матерей. Ведь алкоголь особенно активно влияет на несформировавшийся организм, постепенно разрушая его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.</a:t>
            </a:r>
            <a:endParaRPr lang="ru-RU" dirty="0" smtClean="0"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81E6E-3173-4566-9901-8DFFA22A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138" y="457200"/>
            <a:ext cx="11594662" cy="838200"/>
          </a:xfrm>
        </p:spPr>
        <p:txBody>
          <a:bodyPr/>
          <a:lstStyle/>
          <a:p>
            <a:r>
              <a:rPr lang="en-GB" sz="3200" dirty="0">
                <a:latin typeface="Times"/>
                <a:cs typeface="Times"/>
              </a:rPr>
              <a:t>Метаболизм алкоголя в организме: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4C74D60-3E61-44E1-9DEC-1A6749CFD0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348" y="1703748"/>
            <a:ext cx="9058603" cy="4590472"/>
          </a:xfrm>
          <a:prstGeom prst="rect">
            <a:avLst/>
          </a:prstGeom>
        </p:spPr>
      </p:pic>
      <p:pic>
        <p:nvPicPr>
          <p:cNvPr id="17410" name="Picture 2" descr="http://penza-post.ru/uploads/2-1/Anna/noyabr/28.11/no-alcohol-2495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2163" y="238125"/>
            <a:ext cx="2380984" cy="23631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766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" pitchFamily="18" charset="0"/>
                <a:cs typeface="Times" pitchFamily="18" charset="0"/>
              </a:rPr>
              <a:t>Пагубное воздействие алкоголя на организм:</a:t>
            </a:r>
            <a:endParaRPr lang="ru-RU" dirty="0">
              <a:latin typeface="Times" pitchFamily="18" charset="0"/>
              <a:cs typeface="Times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6400" y="1308538"/>
          <a:ext cx="11582400" cy="5155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396268-1AA7-4928-B584-57D7D353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1004"/>
          </a:xfrm>
        </p:spPr>
        <p:txBody>
          <a:bodyPr>
            <a:normAutofit fontScale="90000"/>
          </a:bodyPr>
          <a:lstStyle/>
          <a:p>
            <a:r>
              <a:rPr lang="en-GB" sz="3200" dirty="0">
                <a:latin typeface="Times"/>
                <a:cs typeface="Times"/>
              </a:rPr>
              <a:t>В онтогенезе человека к критическим периодам относят: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904E08-3A1D-40A7-AE9E-C1433229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63" y="1160908"/>
            <a:ext cx="11101387" cy="530339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buNone/>
            </a:pPr>
            <a:r>
              <a:rPr lang="en-GB" dirty="0">
                <a:latin typeface="Times"/>
                <a:cs typeface="Times"/>
              </a:rPr>
              <a:t>1. </a:t>
            </a:r>
            <a:r>
              <a:rPr lang="en-GB" b="1" i="1" dirty="0">
                <a:latin typeface="Times"/>
                <a:cs typeface="Times"/>
              </a:rPr>
              <a:t>Прогенез </a:t>
            </a:r>
            <a:r>
              <a:rPr lang="en-GB" dirty="0">
                <a:latin typeface="Times"/>
                <a:cs typeface="Times"/>
              </a:rPr>
              <a:t>- овогенез и сперматогенез;</a:t>
            </a:r>
            <a:endParaRPr lang="en-US" dirty="0">
              <a:latin typeface="Times"/>
              <a:cs typeface="Times"/>
            </a:endParaRP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2. </a:t>
            </a:r>
            <a:r>
              <a:rPr lang="en-GB" b="1" i="1" dirty="0">
                <a:latin typeface="Times"/>
                <a:cs typeface="Times"/>
              </a:rPr>
              <a:t>Оплодотворение</a:t>
            </a:r>
            <a:r>
              <a:rPr lang="en-GB" dirty="0">
                <a:latin typeface="Times"/>
                <a:cs typeface="Times"/>
              </a:rPr>
              <a:t>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3. </a:t>
            </a:r>
            <a:r>
              <a:rPr lang="en-GB" b="1" i="1" dirty="0">
                <a:latin typeface="Times"/>
                <a:cs typeface="Times"/>
              </a:rPr>
              <a:t>Имплантацию</a:t>
            </a:r>
            <a:r>
              <a:rPr lang="en-GB" dirty="0">
                <a:latin typeface="Times"/>
                <a:cs typeface="Times"/>
              </a:rPr>
              <a:t>  (7-8-е сутки эмбриогенеза);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4. </a:t>
            </a:r>
            <a:r>
              <a:rPr lang="en-GB" b="1" i="1" dirty="0">
                <a:latin typeface="Times"/>
                <a:cs typeface="Times"/>
              </a:rPr>
              <a:t>Развитие осевого  комплекса зачатков органов и  плацентацию</a:t>
            </a:r>
            <a:r>
              <a:rPr lang="en-GB" dirty="0">
                <a:latin typeface="Times"/>
                <a:cs typeface="Times"/>
              </a:rPr>
              <a:t> (3-8-я недели);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5. </a:t>
            </a:r>
            <a:r>
              <a:rPr lang="en-GB" b="1" i="1" dirty="0">
                <a:latin typeface="Times"/>
                <a:cs typeface="Times"/>
              </a:rPr>
              <a:t>Стадия усиленного роста головного мозга</a:t>
            </a:r>
            <a:r>
              <a:rPr lang="en-GB" dirty="0">
                <a:latin typeface="Times"/>
                <a:cs typeface="Times"/>
              </a:rPr>
              <a:t> (15-20-я недели);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6. </a:t>
            </a:r>
            <a:r>
              <a:rPr lang="en-GB" b="1" i="1" dirty="0">
                <a:latin typeface="Times"/>
                <a:cs typeface="Times"/>
              </a:rPr>
              <a:t>Формирование  основных систем</a:t>
            </a:r>
            <a:r>
              <a:rPr lang="en-GB" dirty="0">
                <a:latin typeface="Times"/>
                <a:cs typeface="Times"/>
              </a:rPr>
              <a:t> организма, в  том числе половой (20-24-я недели);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7. </a:t>
            </a:r>
            <a:r>
              <a:rPr lang="en-GB" b="1" i="1" dirty="0">
                <a:latin typeface="Times"/>
                <a:cs typeface="Times"/>
              </a:rPr>
              <a:t>Момент рождение ребенка</a:t>
            </a:r>
            <a:r>
              <a:rPr lang="en-GB" dirty="0">
                <a:latin typeface="Times"/>
                <a:cs typeface="Times"/>
              </a:rPr>
              <a:t>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8. </a:t>
            </a:r>
            <a:r>
              <a:rPr lang="en-GB" b="1" i="1" dirty="0">
                <a:latin typeface="Times"/>
                <a:cs typeface="Times"/>
              </a:rPr>
              <a:t>Период до 1 года</a:t>
            </a:r>
            <a:r>
              <a:rPr lang="en-GB" dirty="0">
                <a:latin typeface="Times"/>
                <a:cs typeface="Times"/>
              </a:rPr>
              <a:t>;</a:t>
            </a:r>
          </a:p>
          <a:p>
            <a:pPr>
              <a:buNone/>
            </a:pPr>
            <a:r>
              <a:rPr lang="en-GB" dirty="0">
                <a:latin typeface="Times"/>
                <a:cs typeface="Times"/>
              </a:rPr>
              <a:t>9. </a:t>
            </a:r>
            <a:r>
              <a:rPr lang="en-GB" b="1" i="1" dirty="0">
                <a:latin typeface="Times"/>
                <a:cs typeface="Times"/>
              </a:rPr>
              <a:t>Половое созревание</a:t>
            </a:r>
            <a:r>
              <a:rPr lang="en-GB" dirty="0">
                <a:latin typeface="Times"/>
                <a:cs typeface="Times"/>
              </a:rPr>
              <a:t> (у мальчиков с 13 до 16 лет, у девочек — с 12 до 15 лет).</a:t>
            </a:r>
          </a:p>
          <a:p>
            <a:pPr marL="0" indent="0">
              <a:buNone/>
            </a:pPr>
            <a:endParaRPr lang="en-GB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05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B0431-842F-4A92-8BE0-7377D73E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24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"/>
                <a:cs typeface="Times"/>
              </a:rPr>
              <a:t>Влияние алкоголя на мужской организм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A26A04-C6FE-4565-AC53-8F96744E8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79" y="1115380"/>
            <a:ext cx="6145924" cy="50458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" pitchFamily="18" charset="0"/>
                <a:cs typeface="Times" pitchFamily="18" charset="0"/>
              </a:rPr>
              <a:t>1. Приводит к уменьшению выработки мужского полового гормона - тестостерона;</a:t>
            </a:r>
          </a:p>
          <a:p>
            <a:pPr marL="0" indent="0">
              <a:buNone/>
            </a:pPr>
            <a:r>
              <a:rPr lang="en-GB" dirty="0">
                <a:latin typeface="Times" pitchFamily="18" charset="0"/>
                <a:cs typeface="Times" pitchFamily="18" charset="0"/>
              </a:rPr>
              <a:t>2. Изменение в сперматозоидах многих органоидов;</a:t>
            </a:r>
          </a:p>
          <a:p>
            <a:pPr marL="0" indent="0">
              <a:buNone/>
            </a:pPr>
            <a:r>
              <a:rPr lang="en-GB" dirty="0">
                <a:latin typeface="Times" pitchFamily="18" charset="0"/>
                <a:cs typeface="Times" pitchFamily="18" charset="0"/>
              </a:rPr>
              <a:t>3. В геноме половой клетки формируются различные генные или хромосомные </a:t>
            </a:r>
            <a:r>
              <a:rPr lang="en-GB" dirty="0" smtClean="0">
                <a:latin typeface="Times" pitchFamily="18" charset="0"/>
                <a:cs typeface="Times" pitchFamily="18" charset="0"/>
              </a:rPr>
              <a:t>аномалии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.</a:t>
            </a:r>
            <a:endParaRPr lang="en-GB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6386" name="Picture 2" descr="https://beautyhealthtips.in/wp-content/uploads/2016/06/How-to-quit-alcohol-on-your-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4900" y="1907628"/>
            <a:ext cx="5176383" cy="345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7039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46BBA-15C7-4C37-8A44-79B3121E3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136"/>
          </a:xfrm>
        </p:spPr>
        <p:txBody>
          <a:bodyPr/>
          <a:lstStyle/>
          <a:p>
            <a:r>
              <a:rPr lang="en-GB" sz="3200" dirty="0">
                <a:latin typeface="Times"/>
                <a:cs typeface="Times"/>
              </a:rPr>
              <a:t>Влияние алкоголя на женский организм</a:t>
            </a:r>
            <a:endParaRPr lang="en-US" sz="3200" dirty="0">
              <a:latin typeface="Times"/>
              <a:cs typeface="Time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160BA-7E1D-46E6-863B-929F5BFB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0882"/>
            <a:ext cx="6542690" cy="51395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Times" pitchFamily="18" charset="0"/>
                <a:cs typeface="Times" pitchFamily="18" charset="0"/>
              </a:rPr>
              <a:t>1. Хромосомные нарушения (Н-р, при нерасхождения хромосом во время мейоза);</a:t>
            </a:r>
          </a:p>
          <a:p>
            <a:pPr marL="0" indent="0">
              <a:buNone/>
            </a:pPr>
            <a:r>
              <a:rPr lang="en-GB" sz="2800" dirty="0">
                <a:latin typeface="Times" pitchFamily="18" charset="0"/>
                <a:cs typeface="Times" pitchFamily="18" charset="0"/>
              </a:rPr>
              <a:t>2. При определенных условиях способен "подтолкнуть" яйцеклетку к </a:t>
            </a:r>
            <a:r>
              <a:rPr lang="en-GB" sz="2800" dirty="0" smtClean="0">
                <a:latin typeface="Times" pitchFamily="18" charset="0"/>
                <a:cs typeface="Times" pitchFamily="18" charset="0"/>
              </a:rPr>
              <a:t>партеногенезу</a:t>
            </a:r>
            <a:r>
              <a:rPr lang="ru-RU" sz="2800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3. </a:t>
            </a:r>
            <a:r>
              <a:rPr lang="ru-RU" sz="2800" dirty="0" smtClean="0">
                <a:latin typeface="Times" pitchFamily="18" charset="0"/>
                <a:cs typeface="Times" pitchFamily="18" charset="0"/>
              </a:rPr>
              <a:t>Укорачивается менструальный цикл;</a:t>
            </a:r>
          </a:p>
          <a:p>
            <a:pPr marL="0" indent="0">
              <a:buNone/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4. Снижается способность к деторождению;</a:t>
            </a:r>
          </a:p>
          <a:p>
            <a:pPr marL="0" indent="0">
              <a:buNone/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5. Снижаются защитные силы организма.</a:t>
            </a:r>
            <a:endParaRPr lang="ru-RU" sz="28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GB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5362" name="Picture 2" descr="http://www.berdof.com/wp-content/uploads/2016/04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1780" y="2049517"/>
            <a:ext cx="4601450" cy="3067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97766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C18A0-1154-4C01-96AF-0BBB8576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Times"/>
                <a:cs typeface="Times"/>
              </a:rPr>
              <a:t>Влияние алкоголя на развивающийся организм</a:t>
            </a:r>
            <a:r>
              <a:rPr lang="en-GB" dirty="0"/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50828" y="1554163"/>
            <a:ext cx="6621517" cy="4972761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Легко проникает через плаценту;</a:t>
            </a:r>
          </a:p>
          <a:p>
            <a:pPr marL="514350" indent="-514350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Отсутствие необходимых ферментов;</a:t>
            </a:r>
          </a:p>
          <a:p>
            <a:pPr marL="514350" indent="-514350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Оказывает пагубное воздействие на НС, гипоталамус;</a:t>
            </a:r>
          </a:p>
          <a:p>
            <a:pPr marL="514350" indent="-514350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Поражает саму плаценту;</a:t>
            </a:r>
          </a:p>
          <a:p>
            <a:pPr marL="514350" indent="-514350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Способен привести к спазму пупочных сосудов.</a:t>
            </a:r>
            <a:endParaRPr lang="ru-RU" dirty="0">
              <a:solidFill>
                <a:schemeClr val="tx1"/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14338" name="Picture 2" descr="http://vovremja-beremennosti.ru/images/placenta/razvitie-placenty-vremja-beremennosti_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120" y="2081049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86376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Алкогольный синдром плода (АСП) и его проявления у новорожденных</a:t>
            </a:r>
            <a:endParaRPr lang="ru-RU" dirty="0">
              <a:solidFill>
                <a:schemeClr val="tx1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1554163"/>
            <a:ext cx="7366000" cy="481510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Внутриутробная гипотрофия (80-90%);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Нарушение физического развития 80-90%);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Неврологические нарушения (85-89%);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Врожденный порок сердца (30-49%);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Уродство половых органов (38-49%);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Аномалии конечностей (18-41%);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Недоношенность (40-70%);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Аномалии лица (65-70%);</a:t>
            </a:r>
          </a:p>
          <a:p>
            <a:pPr>
              <a:buClr>
                <a:schemeClr val="tx1"/>
              </a:buClr>
            </a:pPr>
            <a:r>
              <a:rPr lang="ru-RU" sz="2800" dirty="0" smtClean="0">
                <a:latin typeface="Times" pitchFamily="18" charset="0"/>
                <a:cs typeface="Times" pitchFamily="18" charset="0"/>
              </a:rPr>
              <a:t>Микроцефалия (84-88%) и др.</a:t>
            </a:r>
          </a:p>
        </p:txBody>
      </p:sp>
      <p:pic>
        <p:nvPicPr>
          <p:cNvPr id="21506" name="Picture 2" descr="http://cdn.mamaplus.md/15137/5559c6f441d03_5559c6f4425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1487" y="3125676"/>
            <a:ext cx="4762500" cy="304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306</TotalTime>
  <Words>341</Words>
  <Application>Microsoft Office PowerPoint</Application>
  <PresentationFormat>Произвольный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Тема: «Влияние алкоголизма родителей на ранние стадии эмбриогенеза человека»,</vt:lpstr>
      <vt:lpstr>Актуальность алкоголизма</vt:lpstr>
      <vt:lpstr>Метаболизм алкоголя в организме:</vt:lpstr>
      <vt:lpstr>Пагубное воздействие алкоголя на организм:</vt:lpstr>
      <vt:lpstr>В онтогенезе человека к критическим периодам относят:</vt:lpstr>
      <vt:lpstr>Влияние алкоголя на мужской организм</vt:lpstr>
      <vt:lpstr>Влияние алкоголя на женский организм</vt:lpstr>
      <vt:lpstr>Влияние алкоголя на развивающийся организм:</vt:lpstr>
      <vt:lpstr>Алкогольный синдром плода (АСП) и его проявления у новорожденных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Кирилл</dc:creator>
  <cp:lastModifiedBy>Кирилл</cp:lastModifiedBy>
  <cp:revision>6</cp:revision>
  <dcterms:created xsi:type="dcterms:W3CDTF">2012-07-30T23:42:41Z</dcterms:created>
  <dcterms:modified xsi:type="dcterms:W3CDTF">2017-10-18T17:24:40Z</dcterms:modified>
</cp:coreProperties>
</file>