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80" r:id="rId3"/>
    <p:sldId id="311" r:id="rId4"/>
    <p:sldId id="314" r:id="rId5"/>
    <p:sldId id="315" r:id="rId6"/>
    <p:sldId id="316" r:id="rId7"/>
    <p:sldId id="318" r:id="rId8"/>
    <p:sldId id="317" r:id="rId9"/>
    <p:sldId id="267" r:id="rId10"/>
    <p:sldId id="277" r:id="rId11"/>
    <p:sldId id="278" r:id="rId12"/>
    <p:sldId id="306" r:id="rId13"/>
    <p:sldId id="307" r:id="rId14"/>
    <p:sldId id="308" r:id="rId15"/>
    <p:sldId id="309" r:id="rId16"/>
    <p:sldId id="319" r:id="rId17"/>
    <p:sldId id="263" r:id="rId18"/>
  </p:sldIdLst>
  <p:sldSz cx="9144000" cy="6858000" type="screen4x3"/>
  <p:notesSz cx="6858000" cy="9144000"/>
  <p:custDataLst>
    <p:tags r:id="rId2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38ACE-9DCC-496C-9C79-FA36FE814A2C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D42EA4-A1CE-4778-9DFE-45C293CB9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872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42EA4-A1CE-4778-9DFE-45C293CB9C2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269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F7D89-7254-47DC-8928-D9018991C1AE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0D55-02BF-434B-8654-C3DF28ADD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618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F7D89-7254-47DC-8928-D9018991C1AE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0D55-02BF-434B-8654-C3DF28ADD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883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F7D89-7254-47DC-8928-D9018991C1AE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0D55-02BF-434B-8654-C3DF28ADD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757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F7D89-7254-47DC-8928-D9018991C1AE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0D55-02BF-434B-8654-C3DF28ADD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677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F7D89-7254-47DC-8928-D9018991C1AE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0D55-02BF-434B-8654-C3DF28ADD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610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F7D89-7254-47DC-8928-D9018991C1AE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0D55-02BF-434B-8654-C3DF28ADD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550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F7D89-7254-47DC-8928-D9018991C1AE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0D55-02BF-434B-8654-C3DF28ADD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878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F7D89-7254-47DC-8928-D9018991C1AE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0D55-02BF-434B-8654-C3DF28ADD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647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F7D89-7254-47DC-8928-D9018991C1AE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0D55-02BF-434B-8654-C3DF28ADD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236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F7D89-7254-47DC-8928-D9018991C1AE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0D55-02BF-434B-8654-C3DF28ADD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798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F7D89-7254-47DC-8928-D9018991C1AE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0D55-02BF-434B-8654-C3DF28ADD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974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F7D89-7254-47DC-8928-D9018991C1AE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D0D55-02BF-434B-8654-C3DF28ADD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485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863" y="980728"/>
            <a:ext cx="5773897" cy="367240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Методическое обеспечение производственных практик вуза по всем специальностям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5517232"/>
            <a:ext cx="7812360" cy="1556792"/>
          </a:xfrm>
        </p:spPr>
        <p:txBody>
          <a:bodyPr>
            <a:normAutofit/>
          </a:bodyPr>
          <a:lstStyle/>
          <a:p>
            <a:r>
              <a:rPr lang="ru-RU" smtClean="0">
                <a:solidFill>
                  <a:schemeClr val="accent2">
                    <a:lumMod val="75000"/>
                  </a:schemeClr>
                </a:solidFill>
              </a:rPr>
              <a:t>Руководитель</a:t>
            </a:r>
            <a:r>
              <a:rPr lang="ru-RU" smtClean="0">
                <a:solidFill>
                  <a:schemeClr val="accent2">
                    <a:lumMod val="75000"/>
                  </a:schemeClr>
                </a:solidFill>
              </a:rPr>
              <a:t> отдела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производственной практики, доцент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Шитьковская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Е.П.,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332249" cy="46746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407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395288" y="-90488"/>
            <a:ext cx="8229600" cy="1143001"/>
          </a:xfrm>
        </p:spPr>
        <p:txBody>
          <a:bodyPr/>
          <a:lstStyle/>
          <a:p>
            <a:r>
              <a:rPr lang="ru-RU" altLang="ru-RU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Электронный модуль по ЛПП</a:t>
            </a:r>
          </a:p>
        </p:txBody>
      </p:sp>
      <p:pic>
        <p:nvPicPr>
          <p:cNvPr id="14339" name="Picture 7" descr="C:\Users\profpraktik\Desktop\ЧЕРНЯЕВА\Скрин шот сайта\Шаг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3" y="3644900"/>
            <a:ext cx="6561137" cy="320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6" descr="C:\Users\profpraktik\Desktop\ЧЕРНЯЕВА\Скрин шот сайта\Шаг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765175"/>
            <a:ext cx="6084888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511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0504" y="3500164"/>
            <a:ext cx="6768752" cy="3775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4" descr="C:\Users\profpraktik\Desktop\ЧЕРНЯЕВА\Скрин шот сайта\Шаг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632" y="188639"/>
            <a:ext cx="6048672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5" descr="C:\Users\profpraktik\Desktop\ЧЕРНЯЕВА\Скрин шот сайта\Шаг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352" y="1484784"/>
            <a:ext cx="6318956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93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0000CC"/>
                </a:solidFill>
              </a:rPr>
              <a:t>Проведенная методическая работа: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1" y="1268760"/>
            <a:ext cx="8640960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800" dirty="0" smtClean="0"/>
              <a:t>Проводится </a:t>
            </a:r>
            <a:r>
              <a:rPr lang="ru-RU" altLang="ru-RU" sz="2800" dirty="0" smtClean="0"/>
              <a:t>медицинский осмотр студентов для допуска к производственной </a:t>
            </a:r>
            <a:r>
              <a:rPr lang="ru-RU" altLang="ru-RU" sz="2800" dirty="0" smtClean="0"/>
              <a:t>практике на базе ОВП и ЦНИЛ.</a:t>
            </a:r>
            <a:endParaRPr lang="ru-RU" altLang="ru-RU" sz="2800" dirty="0" smtClean="0"/>
          </a:p>
          <a:p>
            <a:pPr eaLnBrk="1" hangingPunct="1">
              <a:lnSpc>
                <a:spcPct val="90000"/>
              </a:lnSpc>
            </a:pPr>
            <a:r>
              <a:rPr lang="ru-RU" altLang="ru-RU" sz="2800" dirty="0" smtClean="0"/>
              <a:t>Разработаны и утверждены рабочие программы производственных практик в соответствии с ФГОС ВО</a:t>
            </a:r>
            <a:endParaRPr lang="ru-RU" altLang="ru-RU" sz="2800" dirty="0" smtClean="0"/>
          </a:p>
          <a:p>
            <a:pPr>
              <a:lnSpc>
                <a:spcPct val="90000"/>
              </a:lnSpc>
            </a:pPr>
            <a:r>
              <a:rPr lang="ru-RU" altLang="ru-RU" sz="2800" dirty="0" smtClean="0"/>
              <a:t>Переработаны дневники производственных практик, добавлен раздел с информацией об индивидуальном задании</a:t>
            </a:r>
            <a:endParaRPr lang="ru-RU" altLang="ru-RU" sz="2800" dirty="0"/>
          </a:p>
        </p:txBody>
      </p:sp>
    </p:spTree>
    <p:extLst>
      <p:ext uri="{BB962C8B-B14F-4D97-AF65-F5344CB8AC3E}">
        <p14:creationId xmlns:p14="http://schemas.microsoft.com/office/powerpoint/2010/main" val="285657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 smtClean="0"/>
              <a:t>Во все дневники добавлена информация по самостоятельной работе студентов со ссылками на официальный сайт </a:t>
            </a:r>
            <a:r>
              <a:rPr lang="ru-RU" sz="2000" dirty="0" err="1" smtClean="0"/>
              <a:t>КрасГМУ</a:t>
            </a:r>
            <a:r>
              <a:rPr lang="ru-RU" sz="2000" dirty="0" smtClean="0"/>
              <a:t>, где размещены методические материалы, помогающие в освоении программы практики</a:t>
            </a:r>
            <a:endParaRPr lang="ru-RU" sz="2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8555216" cy="3749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273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93" y="476672"/>
            <a:ext cx="8796820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3090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50106"/>
          </a:xfrm>
        </p:spPr>
        <p:txBody>
          <a:bodyPr>
            <a:normAutofit/>
          </a:bodyPr>
          <a:lstStyle/>
          <a:p>
            <a:r>
              <a:rPr lang="en-US" sz="2400" b="1" dirty="0"/>
              <a:t>https://krasgmu.ru/index.php?page[common]=content&amp;id=90355</a:t>
            </a:r>
            <a:endParaRPr lang="ru-RU" sz="24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07" y="1052736"/>
            <a:ext cx="7393301" cy="553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778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Подготовлены к печати сборники чек-листов для обучающихся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64" y="764704"/>
            <a:ext cx="8578056" cy="164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44" y="2420888"/>
            <a:ext cx="8709432" cy="265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10688"/>
            <a:ext cx="8709432" cy="146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4462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C00000"/>
                </a:solidFill>
                <a:ea typeface="+mn-ea"/>
                <a:cs typeface="+mn-cs"/>
              </a:rPr>
              <a:t>Спасибо</a:t>
            </a:r>
            <a:r>
              <a:rPr lang="ru-RU" dirty="0" smtClean="0"/>
              <a:t> </a:t>
            </a:r>
            <a:r>
              <a:rPr lang="ru-RU" sz="3600" b="1" dirty="0">
                <a:solidFill>
                  <a:srgbClr val="C00000"/>
                </a:solidFill>
                <a:ea typeface="+mn-ea"/>
                <a:cs typeface="+mn-cs"/>
              </a:rPr>
              <a:t>за внимание!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5"/>
          <a:stretch/>
        </p:blipFill>
        <p:spPr bwMode="auto">
          <a:xfrm>
            <a:off x="2483768" y="1364496"/>
            <a:ext cx="4104812" cy="52303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042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23850" y="260350"/>
            <a:ext cx="8569325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ru-RU" altLang="ru-RU" sz="240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964613" cy="1143000"/>
          </a:xfrm>
        </p:spPr>
        <p:txBody>
          <a:bodyPr/>
          <a:lstStyle/>
          <a:p>
            <a:pPr eaLnBrk="1" hangingPunct="1"/>
            <a:r>
              <a:rPr lang="ru-RU" altLang="ru-RU" sz="4000" smtClean="0">
                <a:solidFill>
                  <a:schemeClr val="accent2"/>
                </a:solidFill>
              </a:rPr>
              <a:t>ЛПП проводится в соответствии с: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4"/>
            <a:ext cx="8229600" cy="5472385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lnSpc>
                <a:spcPct val="80000"/>
              </a:lnSpc>
              <a:buNone/>
            </a:pPr>
            <a:r>
              <a:rPr lang="ru-RU" altLang="ru-RU" sz="2000" b="1" dirty="0" smtClean="0"/>
              <a:t>Основными нормативными документами и приказами.</a:t>
            </a:r>
          </a:p>
          <a:p>
            <a:r>
              <a:rPr lang="ru-RU" altLang="ru-RU" sz="2000" dirty="0" smtClean="0"/>
              <a:t>Федеральный закон от 29.12.2012 г. № 273-ФЗ «Об образовании в Российской Федерации».</a:t>
            </a:r>
          </a:p>
          <a:p>
            <a:r>
              <a:rPr lang="ru-RU" altLang="ru-RU" sz="2000" dirty="0" smtClean="0"/>
              <a:t>Федеральный закон. Об основах охраны здоровья  граждан Российской Федерации от 21.11.2011 </a:t>
            </a:r>
            <a:r>
              <a:rPr lang="en-US" altLang="ru-RU" sz="2000" dirty="0" smtClean="0"/>
              <a:t>N</a:t>
            </a:r>
            <a:r>
              <a:rPr lang="ru-RU" altLang="ru-RU" sz="2000" dirty="0" smtClean="0"/>
              <a:t> 323-ФЗ (ред. От 25.06.2012).</a:t>
            </a:r>
            <a:endParaRPr lang="ru-RU" altLang="ru-RU" sz="2000" b="1" dirty="0" smtClean="0"/>
          </a:p>
          <a:p>
            <a:r>
              <a:rPr lang="ru-RU" altLang="ru-RU" sz="2000" dirty="0" smtClean="0"/>
              <a:t>Приказ «Об утверждении Порядка участия обучающихся по основным профессиональным образовательным программам и дополнительным профессиональным программам в оказании медицинской помощи гражданам и в фармацевтической деятельности» № 585н от 22.08.2013 г.; </a:t>
            </a:r>
          </a:p>
          <a:p>
            <a:r>
              <a:rPr lang="ru-RU" altLang="ru-RU" sz="2000" dirty="0" smtClean="0"/>
              <a:t>Приказ «Об утверждении Порядка организации и проведения практической подготовки обучающихся по профессиональным образовательным программам медицинского образования, фармацевтического образования» № 620н от 03.09.2013 года; </a:t>
            </a:r>
            <a:endParaRPr lang="ru-RU" altLang="ru-RU" sz="2000" dirty="0" smtClean="0"/>
          </a:p>
          <a:p>
            <a:r>
              <a:rPr lang="ru-RU" sz="2000" dirty="0"/>
              <a:t>Приказа  Министерства образования и науки Российской Федерации от 27 ноября 2015 г. № 1383 «Об утверждении положения о практике обучающихся, осваивающих основные профессиональные образовательные программы высшего  образования»;</a:t>
            </a:r>
            <a:endParaRPr lang="ru-RU" sz="2000" b="1" dirty="0"/>
          </a:p>
          <a:p>
            <a:endParaRPr lang="ru-RU" altLang="ru-RU" sz="2000" dirty="0" smtClean="0"/>
          </a:p>
          <a:p>
            <a:pPr eaLnBrk="1" hangingPunct="1">
              <a:lnSpc>
                <a:spcPct val="80000"/>
              </a:lnSpc>
            </a:pPr>
            <a:endParaRPr lang="ru-RU" alt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19493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764704"/>
            <a:ext cx="4330824" cy="538661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Приведены в соответствие с Приказом № 435н от 30.06.2016 г. </a:t>
            </a:r>
            <a:br>
              <a:rPr lang="ru-RU" sz="3200" dirty="0" smtClean="0"/>
            </a:br>
            <a:r>
              <a:rPr lang="ru-RU" sz="3200" dirty="0" smtClean="0"/>
              <a:t>договора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с 36  </a:t>
            </a:r>
            <a:r>
              <a:rPr lang="ru-RU" sz="3200" dirty="0" smtClean="0"/>
              <a:t>КГБУЗ </a:t>
            </a:r>
            <a:br>
              <a:rPr lang="ru-RU" sz="3200" dirty="0" smtClean="0"/>
            </a:br>
            <a:r>
              <a:rPr lang="ru-RU" sz="3200" dirty="0" smtClean="0"/>
              <a:t>г</a:t>
            </a:r>
            <a:r>
              <a:rPr lang="ru-RU" sz="3200" dirty="0" smtClean="0"/>
              <a:t>. Красноярска</a:t>
            </a:r>
            <a:br>
              <a:rPr lang="ru-RU" sz="3200" dirty="0" smtClean="0"/>
            </a:br>
            <a:r>
              <a:rPr lang="ru-RU" sz="3200" dirty="0" smtClean="0"/>
              <a:t>и </a:t>
            </a:r>
            <a:r>
              <a:rPr lang="ru-RU" sz="3200" dirty="0" smtClean="0"/>
              <a:t>3 </a:t>
            </a:r>
            <a:r>
              <a:rPr lang="ru-RU" sz="3200" dirty="0" smtClean="0"/>
              <a:t>КГБУЗ Красноярского края 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67" y="548680"/>
            <a:ext cx="3934473" cy="517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903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0106"/>
          </a:xfrm>
        </p:spPr>
        <p:txBody>
          <a:bodyPr>
            <a:normAutofit/>
          </a:bodyPr>
          <a:lstStyle/>
          <a:p>
            <a:r>
              <a:rPr lang="ru-RU" sz="1600" dirty="0"/>
              <a:t>Производственная практика - практика по получению профессиональных умений и опыта профессиональной деятельности (Помощник младшего медицинского персонала)</a:t>
            </a:r>
            <a:br>
              <a:rPr lang="ru-RU" sz="1600" dirty="0"/>
            </a:br>
            <a:endParaRPr lang="ru-RU" sz="1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332431"/>
              </p:ext>
            </p:extLst>
          </p:nvPr>
        </p:nvGraphicFramePr>
        <p:xfrm>
          <a:off x="539552" y="836712"/>
          <a:ext cx="8280920" cy="58829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9034"/>
                <a:gridCol w="4139305"/>
                <a:gridCol w="1818365"/>
                <a:gridCol w="1944216"/>
              </a:tblGrid>
              <a:tr h="933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№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55" marR="299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Наименование ЛПУ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55" marR="299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Адрес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55" marR="299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№ договора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55" marR="29955" marT="0" marB="0"/>
                </a:tc>
              </a:tr>
              <a:tr h="207866">
                <a:tc>
                  <a:txBody>
                    <a:bodyPr/>
                    <a:lstStyle/>
                    <a:p>
                      <a:pPr marL="228600" lvl="0" indent="-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55" marR="299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Дорожная клиническая больница на ст. Красноярск ОАО РЖД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55" marR="299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ул. Ломоносова, д. 47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55" marR="299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 ПП/11-19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09.01.19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55" marR="29955" marT="0" marB="0"/>
                </a:tc>
              </a:tr>
              <a:tr h="38519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</a:rPr>
                        <a:t>2.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55" marR="29955" marT="0" marB="0"/>
                </a:tc>
                <a:tc>
                  <a:txBody>
                    <a:bodyPr/>
                    <a:lstStyle/>
                    <a:p>
                      <a:pPr marR="209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КГБУЗ «Красноярская межрайонная клиническая больница № 20 им. </a:t>
                      </a:r>
                      <a:r>
                        <a:rPr lang="ru-RU" sz="1200" dirty="0" err="1">
                          <a:effectLst/>
                        </a:rPr>
                        <a:t>Берзона</a:t>
                      </a:r>
                      <a:r>
                        <a:rPr lang="ru-RU" sz="1200" dirty="0">
                          <a:effectLst/>
                        </a:rPr>
                        <a:t>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55" marR="299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Ул. Инструментальная 12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55" marR="29955" marT="0" marB="0"/>
                </a:tc>
                <a:tc>
                  <a:txBody>
                    <a:bodyPr/>
                    <a:lstStyle/>
                    <a:p>
                      <a:pPr marL="21590" marR="20955" indent="-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30ПП/11-19 от 09.01.19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55" marR="29955" marT="0" marB="0"/>
                </a:tc>
              </a:tr>
              <a:tr h="21564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55" marR="299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Краевая клиническая больница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55" marR="2995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ул. Партизана Железняка, </a:t>
                      </a:r>
                      <a:r>
                        <a:rPr lang="ru-RU" sz="1200" dirty="0" smtClean="0">
                          <a:effectLst/>
                        </a:rPr>
                        <a:t>3а</a:t>
                      </a:r>
                      <a:endParaRPr lang="ru-RU" sz="1200" dirty="0">
                        <a:effectLst/>
                      </a:endParaRPr>
                    </a:p>
                  </a:txBody>
                  <a:tcPr marL="29955" marR="299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 </a:t>
                      </a:r>
                      <a:r>
                        <a:rPr lang="ru-RU" sz="1200" dirty="0" smtClean="0">
                          <a:effectLst/>
                        </a:rPr>
                        <a:t>ПП/11-19 от 09.01.19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55" marR="29955" marT="0" marB="0"/>
                </a:tc>
              </a:tr>
              <a:tr h="41781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55" marR="299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Красноярская краевая офтальмологическая клиническая больница им. проф. </a:t>
                      </a:r>
                      <a:r>
                        <a:rPr lang="ru-RU" sz="1200" dirty="0" err="1">
                          <a:effectLst/>
                        </a:rPr>
                        <a:t>П.Г.Макарова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55" marR="2995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ул. Никитина, </a:t>
                      </a:r>
                      <a:r>
                        <a:rPr lang="ru-RU" sz="1200" dirty="0" err="1">
                          <a:effectLst/>
                        </a:rPr>
                        <a:t>зд</a:t>
                      </a:r>
                      <a:r>
                        <a:rPr lang="ru-RU" sz="1200" dirty="0">
                          <a:effectLst/>
                        </a:rPr>
                        <a:t>. 1В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55" marR="299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5ПП/11-19</a:t>
                      </a:r>
                    </a:p>
                    <a:p>
                      <a:pPr indent="44958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09.01.19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55" marR="29955" marT="0" marB="0"/>
                </a:tc>
              </a:tr>
              <a:tr h="25360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55" marR="299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Красноярская межрайонная больница №2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55" marR="299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ул. 40 лет Победы </a:t>
                      </a:r>
                      <a:r>
                        <a:rPr lang="ru-RU" sz="1200" dirty="0" smtClean="0">
                          <a:effectLst/>
                        </a:rPr>
                        <a:t>2,  стр. 3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55" marR="299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12 </a:t>
                      </a:r>
                      <a:r>
                        <a:rPr lang="ru-RU" sz="1200" dirty="0" smtClean="0">
                          <a:effectLst/>
                        </a:rPr>
                        <a:t>ПП/11-19 от 09.01.19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55" marR="29955" marT="0" marB="0"/>
                </a:tc>
              </a:tr>
              <a:tr h="25105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55" marR="299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Красноярский краевой противотуберкулезный диспансер №1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55" marR="299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ул. 60 лет Октября, д.26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55" marR="29955" marT="0" marB="0"/>
                </a:tc>
                <a:tc>
                  <a:txBody>
                    <a:bodyPr/>
                    <a:lstStyle/>
                    <a:p>
                      <a:pPr marL="21590" indent="-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18ПП/11-19 от 09.01.19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55" marR="29955" marT="0" marB="0"/>
                </a:tc>
              </a:tr>
              <a:tr h="20786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55" marR="299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Красноярская межрайонная больница №3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55" marR="299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Свердловская улица, 76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55" marR="29955" marT="0" marB="0"/>
                </a:tc>
                <a:tc>
                  <a:txBody>
                    <a:bodyPr/>
                    <a:lstStyle/>
                    <a:p>
                      <a:pPr marL="21590" indent="-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61 ПП/11-19</a:t>
                      </a:r>
                    </a:p>
                    <a:p>
                      <a:pPr marL="21590" indent="-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09.01.19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55" marR="29955" marT="0" marB="0"/>
                </a:tc>
              </a:tr>
              <a:tr h="35723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55" marR="299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Красноярская межрайонная больница №5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55" marR="299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ул. 26 Бакинских комиссаров, </a:t>
                      </a:r>
                      <a:r>
                        <a:rPr lang="ru-RU" sz="1200" dirty="0" smtClean="0">
                          <a:effectLst/>
                        </a:rPr>
                        <a:t>4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55" marR="29955" marT="0" marB="0"/>
                </a:tc>
                <a:tc>
                  <a:txBody>
                    <a:bodyPr/>
                    <a:lstStyle/>
                    <a:p>
                      <a:pPr marL="21590" indent="-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21 ПП/11-19</a:t>
                      </a:r>
                    </a:p>
                    <a:p>
                      <a:pPr marL="21590" indent="-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09.01.19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55" marR="29955" marT="0" marB="0"/>
                </a:tc>
              </a:tr>
              <a:tr h="41573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55" marR="299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Красноярская межрайонная клиническая больница скорой медицинской помощи им. Н.С.Карповича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55" marR="299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ул. Курчатова, 17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55" marR="29955" marT="0" marB="0"/>
                </a:tc>
                <a:tc>
                  <a:txBody>
                    <a:bodyPr/>
                    <a:lstStyle/>
                    <a:p>
                      <a:pPr marL="21590" indent="-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25ПП/11-19</a:t>
                      </a:r>
                    </a:p>
                    <a:p>
                      <a:pPr marL="21590" indent="-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09.01.19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55" marR="29955" marT="0" marB="0"/>
                </a:tc>
              </a:tr>
              <a:tr h="43121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55" marR="299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Красноярская межрайонная клиническая больница №4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55" marR="299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ул. Кутузова, 71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55" marR="29955" marT="0" marB="0"/>
                </a:tc>
                <a:tc>
                  <a:txBody>
                    <a:bodyPr/>
                    <a:lstStyle/>
                    <a:p>
                      <a:pPr marL="21590" indent="-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96 ПП-17 от 01.08.2017г.</a:t>
                      </a:r>
                    </a:p>
                    <a:p>
                      <a:pPr marL="21590" indent="-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</a:t>
                      </a:r>
                      <a:r>
                        <a:rPr lang="ru-RU" sz="1200" dirty="0" smtClean="0">
                          <a:effectLst/>
                        </a:rPr>
                        <a:t>доп. </a:t>
                      </a:r>
                      <a:r>
                        <a:rPr lang="ru-RU" sz="1200" dirty="0" err="1" smtClean="0">
                          <a:effectLst/>
                        </a:rPr>
                        <a:t>согл</a:t>
                      </a:r>
                      <a:r>
                        <a:rPr lang="ru-RU" sz="1200" dirty="0" smtClean="0">
                          <a:effectLst/>
                        </a:rPr>
                        <a:t>. </a:t>
                      </a:r>
                      <a:r>
                        <a:rPr lang="ru-RU" sz="1200" dirty="0">
                          <a:effectLst/>
                        </a:rPr>
                        <a:t>№1 </a:t>
                      </a:r>
                      <a:r>
                        <a:rPr lang="ru-RU" sz="1200" dirty="0" smtClean="0">
                          <a:effectLst/>
                        </a:rPr>
                        <a:t>от 09.01.19</a:t>
                      </a:r>
                      <a:r>
                        <a:rPr lang="ru-RU" sz="1200" dirty="0"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55" marR="29955" marT="0" marB="0"/>
                </a:tc>
              </a:tr>
              <a:tr h="35723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55" marR="299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Красноярская межрайонная клиническая больница №7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55" marR="299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улица Академика Павлова, </a:t>
                      </a:r>
                      <a:r>
                        <a:rPr lang="ru-RU" sz="1200" dirty="0" smtClean="0">
                          <a:effectLst/>
                        </a:rPr>
                        <a:t>4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55" marR="29955" marT="0" marB="0"/>
                </a:tc>
                <a:tc>
                  <a:txBody>
                    <a:bodyPr/>
                    <a:lstStyle/>
                    <a:p>
                      <a:pPr marL="21590" indent="-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24 </a:t>
                      </a:r>
                      <a:r>
                        <a:rPr lang="ru-RU" sz="1200" dirty="0" smtClean="0">
                          <a:effectLst/>
                        </a:rPr>
                        <a:t>ПП/11-19 от 09.01.19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55" marR="29955" marT="0" marB="0"/>
                </a:tc>
              </a:tr>
              <a:tr h="24309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55" marR="299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Красноярский краевой госпиталь для ветеранов войн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55" marR="299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ул. </a:t>
                      </a:r>
                      <a:r>
                        <a:rPr lang="ru-RU" sz="1200" dirty="0" err="1">
                          <a:effectLst/>
                        </a:rPr>
                        <a:t>Вильского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11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55" marR="29955" marT="0" marB="0"/>
                </a:tc>
                <a:tc>
                  <a:txBody>
                    <a:bodyPr/>
                    <a:lstStyle/>
                    <a:p>
                      <a:pPr marL="21590" indent="-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 </a:t>
                      </a:r>
                      <a:r>
                        <a:rPr lang="ru-RU" sz="1200" dirty="0" smtClean="0">
                          <a:effectLst/>
                        </a:rPr>
                        <a:t>ПП/11-19 от 09.01.19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55" marR="29955" marT="0" marB="0"/>
                </a:tc>
              </a:tr>
              <a:tr h="40767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55" marR="299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Красноярский краевой клинический онкологический диспансер имени А.И. Крыжановского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55" marR="299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ул. Смоленская 1-я, 16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55" marR="29955" marT="0" marB="0"/>
                </a:tc>
                <a:tc>
                  <a:txBody>
                    <a:bodyPr/>
                    <a:lstStyle/>
                    <a:p>
                      <a:pPr marL="21590" indent="-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27 </a:t>
                      </a:r>
                      <a:r>
                        <a:rPr lang="ru-RU" sz="1200" dirty="0" smtClean="0">
                          <a:effectLst/>
                        </a:rPr>
                        <a:t>ПП/11-19 от  </a:t>
                      </a:r>
                      <a:r>
                        <a:rPr lang="ru-RU" sz="1200" dirty="0">
                          <a:effectLst/>
                        </a:rPr>
                        <a:t>09.01.19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55" marR="29955" marT="0" marB="0"/>
                </a:tc>
              </a:tr>
              <a:tr h="20786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55" marR="299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Сибирский клинический центр ФМБА России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55" marR="299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ул. Коломенская, д. 26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55" marR="29955" marT="0" marB="0"/>
                </a:tc>
                <a:tc>
                  <a:txBody>
                    <a:bodyPr/>
                    <a:lstStyle/>
                    <a:p>
                      <a:pPr marL="21590" indent="-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33ПП/11-19 </a:t>
                      </a:r>
                      <a:r>
                        <a:rPr lang="ru-RU" sz="1200" dirty="0" smtClean="0">
                          <a:effectLst/>
                        </a:rPr>
                        <a:t>от </a:t>
                      </a:r>
                      <a:r>
                        <a:rPr lang="ru-RU" sz="1200" dirty="0" err="1" smtClean="0">
                          <a:effectLst/>
                        </a:rPr>
                        <a:t>от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09.01.19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55" marR="29955" marT="0" marB="0"/>
                </a:tc>
              </a:tr>
              <a:tr h="20786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55" marR="299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Федеральный центр сердечно-сосудистой хирургии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55" marR="299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ул. Караульная, д.45.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55" marR="299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 </a:t>
                      </a:r>
                      <a:r>
                        <a:rPr lang="ru-RU" sz="1200" dirty="0" smtClean="0">
                          <a:effectLst/>
                        </a:rPr>
                        <a:t>ПП/11-19 от  </a:t>
                      </a:r>
                      <a:r>
                        <a:rPr lang="ru-RU" sz="1200" dirty="0">
                          <a:effectLst/>
                        </a:rPr>
                        <a:t>09.01.19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55" marR="2995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3119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07288" cy="792088"/>
          </a:xfrm>
        </p:spPr>
        <p:txBody>
          <a:bodyPr>
            <a:normAutofit/>
          </a:bodyPr>
          <a:lstStyle/>
          <a:p>
            <a:r>
              <a:rPr lang="ru-RU" sz="1800" dirty="0"/>
              <a:t>Производственная практика - практика по получению профессиональных умений и опыта профессиональной деятельности (Помощник палатной медицинской сестры)</a:t>
            </a:r>
            <a:endParaRPr lang="ru-RU" sz="1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210157"/>
              </p:ext>
            </p:extLst>
          </p:nvPr>
        </p:nvGraphicFramePr>
        <p:xfrm>
          <a:off x="251520" y="908720"/>
          <a:ext cx="8640960" cy="56886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48"/>
                <a:gridCol w="4197038"/>
                <a:gridCol w="2139666"/>
                <a:gridCol w="1872208"/>
              </a:tblGrid>
              <a:tr h="456904">
                <a:tc>
                  <a:txBody>
                    <a:bodyPr/>
                    <a:lstStyle/>
                    <a:p>
                      <a:pPr marL="228600" indent="-2286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Дорожная клиническая больница на ст. Красноярск ОАО РЖД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ул. Ломоносова, д. 47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 ПП/11-19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09.01.19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/>
                </a:tc>
              </a:tr>
              <a:tr h="45690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КГБУЗ «Красноярская межрайонная клиническая больница № 20 им. </a:t>
                      </a:r>
                      <a:r>
                        <a:rPr lang="ru-RU" sz="1200" dirty="0" err="1">
                          <a:effectLst/>
                        </a:rPr>
                        <a:t>Берзона</a:t>
                      </a:r>
                      <a:r>
                        <a:rPr lang="ru-RU" sz="1200" dirty="0">
                          <a:effectLst/>
                        </a:rPr>
                        <a:t>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Ул. Инструментальная 12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marL="21590" marR="20955" indent="-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30ПП/11-19 от 09.01.19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/>
                </a:tc>
              </a:tr>
              <a:tr h="38155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Краевая клиническая больница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ул. Партизана Железняка, </a:t>
                      </a:r>
                      <a:r>
                        <a:rPr lang="ru-RU" sz="1200" dirty="0" smtClean="0">
                          <a:effectLst/>
                        </a:rPr>
                        <a:t>3а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 </a:t>
                      </a:r>
                      <a:r>
                        <a:rPr lang="ru-RU" sz="1200" dirty="0" smtClean="0">
                          <a:effectLst/>
                        </a:rPr>
                        <a:t>ПП/11-19 от  09.01.19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/>
                </a:tc>
              </a:tr>
              <a:tr h="59485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Красноярская краевая офтальмологическая клиническая больница им. проф. П.Г.Макарова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ул. Никитина, зд. 1В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5ПП/11-19 от  09.01.19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/>
                </a:tc>
              </a:tr>
              <a:tr h="38155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Красноярская межрайонная больница №2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ул. 40 лет Победы 2 строение </a:t>
                      </a:r>
                      <a:r>
                        <a:rPr lang="ru-RU" sz="1200" dirty="0" smtClean="0">
                          <a:effectLst/>
                        </a:rPr>
                        <a:t>3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12 </a:t>
                      </a:r>
                      <a:r>
                        <a:rPr lang="ru-RU" sz="1200" dirty="0" smtClean="0">
                          <a:effectLst/>
                        </a:rPr>
                        <a:t>ПП/11-19 от 09.01.19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/>
                </a:tc>
              </a:tr>
              <a:tr h="22845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Красноярская межрайонная больница №3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Свердловская улица, 76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marL="21590" indent="-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61 </a:t>
                      </a:r>
                      <a:r>
                        <a:rPr lang="ru-RU" sz="1200" dirty="0" smtClean="0">
                          <a:effectLst/>
                        </a:rPr>
                        <a:t>ПП/11-19 от 09.01.19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/>
                </a:tc>
              </a:tr>
              <a:tr h="23744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6.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Красноярская межрайонная больница №5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ул. 26 Бакинских комиссаров, </a:t>
                      </a:r>
                      <a:r>
                        <a:rPr lang="ru-RU" sz="1200" dirty="0" smtClean="0">
                          <a:effectLst/>
                        </a:rPr>
                        <a:t>4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marL="21590" indent="-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21 </a:t>
                      </a:r>
                      <a:r>
                        <a:rPr lang="ru-RU" sz="1200" dirty="0" smtClean="0">
                          <a:effectLst/>
                        </a:rPr>
                        <a:t>ПП/11-19 от 09.01.19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/>
                </a:tc>
              </a:tr>
              <a:tr h="45690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Красноярская межрайонная клиническая больница скорой медицинской помощи им. Н.С.Карповича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ул. Курчатова, 17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marL="21590" indent="-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25ПП/11-19</a:t>
                      </a:r>
                    </a:p>
                    <a:p>
                      <a:pPr marL="21590" indent="-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09.01.19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/>
                </a:tc>
              </a:tr>
              <a:tr h="44352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Красноярская межрайонная клиническая больница №4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ул. Кутузова, </a:t>
                      </a:r>
                      <a:r>
                        <a:rPr lang="ru-RU" sz="1200" dirty="0" smtClean="0">
                          <a:effectLst/>
                        </a:rPr>
                        <a:t>71</a:t>
                      </a:r>
                      <a:endParaRPr lang="ru-RU" sz="1200" dirty="0">
                        <a:effectLst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marL="21590" indent="-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96 ПП-17 от 01.08.2017г.</a:t>
                      </a:r>
                    </a:p>
                    <a:p>
                      <a:pPr marL="21590" indent="-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</a:t>
                      </a:r>
                      <a:r>
                        <a:rPr lang="ru-RU" sz="1200" dirty="0" err="1" smtClean="0">
                          <a:effectLst/>
                        </a:rPr>
                        <a:t>доп.согл</a:t>
                      </a:r>
                      <a:r>
                        <a:rPr lang="ru-RU" sz="1200" dirty="0" smtClean="0">
                          <a:effectLst/>
                        </a:rPr>
                        <a:t>. </a:t>
                      </a:r>
                      <a:r>
                        <a:rPr lang="ru-RU" sz="1200" dirty="0">
                          <a:effectLst/>
                        </a:rPr>
                        <a:t>№1 </a:t>
                      </a:r>
                      <a:r>
                        <a:rPr lang="ru-RU" sz="1200" dirty="0" smtClean="0">
                          <a:effectLst/>
                        </a:rPr>
                        <a:t>от  09.01.19</a:t>
                      </a:r>
                      <a:r>
                        <a:rPr lang="ru-RU" sz="1200" dirty="0"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/>
                </a:tc>
              </a:tr>
              <a:tr h="27285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9.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Красноярская межрайонная клиническая больница №7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улица Академика Павлова, </a:t>
                      </a:r>
                      <a:r>
                        <a:rPr lang="ru-RU" sz="1200" dirty="0" smtClean="0">
                          <a:effectLst/>
                        </a:rPr>
                        <a:t>4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marL="21590" indent="-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24 </a:t>
                      </a:r>
                      <a:r>
                        <a:rPr lang="ru-RU" sz="1200" dirty="0" smtClean="0">
                          <a:effectLst/>
                        </a:rPr>
                        <a:t>ПП/11-19 от  09.01.19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/>
                </a:tc>
              </a:tr>
              <a:tr h="28240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Красноярский краевой госпиталь для ветеранов войн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ул. </a:t>
                      </a:r>
                      <a:r>
                        <a:rPr lang="ru-RU" sz="1200" dirty="0" err="1" smtClean="0">
                          <a:effectLst/>
                        </a:rPr>
                        <a:t>Вильского</a:t>
                      </a:r>
                      <a:r>
                        <a:rPr lang="ru-RU" sz="1200" dirty="0" smtClean="0">
                          <a:effectLst/>
                        </a:rPr>
                        <a:t>, </a:t>
                      </a:r>
                      <a:r>
                        <a:rPr lang="ru-RU" sz="1200" dirty="0">
                          <a:effectLst/>
                        </a:rPr>
                        <a:t>11</a:t>
                      </a:r>
                      <a:r>
                        <a:rPr lang="ru-RU" sz="1200" dirty="0" smtClean="0">
                          <a:effectLst/>
                        </a:rPr>
                        <a:t>.</a:t>
                      </a:r>
                      <a:endParaRPr lang="ru-RU" sz="1200" dirty="0">
                        <a:effectLst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marL="21590" indent="-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 </a:t>
                      </a:r>
                      <a:r>
                        <a:rPr lang="ru-RU" sz="1200" dirty="0" smtClean="0">
                          <a:effectLst/>
                        </a:rPr>
                        <a:t>ПП/11-19 от 09.01.19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/>
                </a:tc>
              </a:tr>
              <a:tr h="58147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Красноярский краевой клинический онкологический диспансер имени А.И. </a:t>
                      </a:r>
                      <a:r>
                        <a:rPr lang="ru-RU" sz="1200" dirty="0" err="1">
                          <a:effectLst/>
                        </a:rPr>
                        <a:t>Крыжановского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ул. Смоленская 1-я, 16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marL="21590" indent="-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27 </a:t>
                      </a:r>
                      <a:r>
                        <a:rPr lang="ru-RU" sz="1200" dirty="0" smtClean="0">
                          <a:effectLst/>
                        </a:rPr>
                        <a:t>ПП/11-19 от  09.01.19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/>
                </a:tc>
              </a:tr>
              <a:tr h="22845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Красноярский краевой противотуберкулезный диспансер №1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ул. 60 лет Октября, д.26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marL="21590" indent="-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18ПП/11-19 от 09.01.19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/>
                </a:tc>
              </a:tr>
              <a:tr h="22845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Сибирский клинический центр ФМБА России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ул. Коломенская, д. 26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marL="21590" indent="-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33 </a:t>
                      </a:r>
                      <a:r>
                        <a:rPr lang="ru-RU" sz="1200" dirty="0" smtClean="0">
                          <a:effectLst/>
                        </a:rPr>
                        <a:t>ПП/11-19 от 09.01.19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/>
                </a:tc>
              </a:tr>
              <a:tr h="22845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Федеральный центр сердечно-сосудистой хирургии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ул. Караульная, д.45.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 </a:t>
                      </a:r>
                      <a:r>
                        <a:rPr lang="ru-RU" sz="1200" dirty="0" smtClean="0">
                          <a:effectLst/>
                        </a:rPr>
                        <a:t>ПП/11-19 от  09.01.19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/>
                </a:tc>
              </a:tr>
              <a:tr h="22845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НИИ МПС ФИЦ КНЦ СО РАН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ул.П. Железняка, 3г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39ПП/11-19 от 09.01.19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8238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07288" cy="64807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Производственная практика - клиническая </a:t>
            </a:r>
            <a:r>
              <a:rPr lang="ru-RU" sz="1800" dirty="0"/>
              <a:t>практика 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(</a:t>
            </a:r>
            <a:r>
              <a:rPr lang="ru-RU" sz="1800" dirty="0"/>
              <a:t>Помощник процедурной медицинской </a:t>
            </a:r>
            <a:r>
              <a:rPr lang="ru-RU" sz="1800" dirty="0" smtClean="0"/>
              <a:t>сестры)</a:t>
            </a:r>
            <a:endParaRPr lang="ru-RU" sz="1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982366"/>
              </p:ext>
            </p:extLst>
          </p:nvPr>
        </p:nvGraphicFramePr>
        <p:xfrm>
          <a:off x="251520" y="764704"/>
          <a:ext cx="8640960" cy="60075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48"/>
                <a:gridCol w="4197038"/>
                <a:gridCol w="2139666"/>
                <a:gridCol w="1872208"/>
              </a:tblGrid>
              <a:tr h="50405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Дорожная клиническая больница на ст. Красноярск ОАО РЖД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ул. Ломоносова, д. 47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22 ПП/11-19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09.01.19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/>
                </a:tc>
              </a:tr>
              <a:tr h="51393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КГБУЗ «Красноярская межрайонная клиническая больница № 20 им. </a:t>
                      </a:r>
                      <a:r>
                        <a:rPr lang="ru-RU" sz="1300" dirty="0" err="1">
                          <a:effectLst/>
                        </a:rPr>
                        <a:t>Берзона</a:t>
                      </a:r>
                      <a:r>
                        <a:rPr lang="ru-RU" sz="1300" dirty="0">
                          <a:effectLst/>
                        </a:rPr>
                        <a:t>»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Ул. Инструментальная 12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marL="21590" marR="20955" indent="-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30ПП/11-19 от 09.01.19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/>
                </a:tc>
              </a:tr>
              <a:tr h="42917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Краевая клиническая больница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</a:rPr>
                        <a:t>ул. Партизана Железняка, </a:t>
                      </a:r>
                      <a:r>
                        <a:rPr lang="ru-RU" sz="1300" dirty="0" smtClean="0">
                          <a:effectLst/>
                        </a:rPr>
                        <a:t>3а</a:t>
                      </a: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10 </a:t>
                      </a:r>
                      <a:r>
                        <a:rPr lang="ru-RU" sz="1300" dirty="0" smtClean="0">
                          <a:effectLst/>
                        </a:rPr>
                        <a:t>ПП/11-19 от  09.01.19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/>
                </a:tc>
              </a:tr>
              <a:tr h="42917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Красноярская межрайонная больница №2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</a:rPr>
                        <a:t>ул. 40 лет Победы 2 строение </a:t>
                      </a:r>
                      <a:r>
                        <a:rPr lang="ru-RU" sz="1300" dirty="0" smtClean="0">
                          <a:effectLst/>
                        </a:rPr>
                        <a:t>3</a:t>
                      </a: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12 </a:t>
                      </a:r>
                      <a:r>
                        <a:rPr lang="ru-RU" sz="1300" dirty="0" smtClean="0">
                          <a:effectLst/>
                        </a:rPr>
                        <a:t>ПП/11-19 от 09.01.19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/>
                </a:tc>
              </a:tr>
              <a:tr h="25696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Красноярская межрайонная больница №3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Свердловская улица, 76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marL="21590" indent="-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61 </a:t>
                      </a:r>
                      <a:r>
                        <a:rPr lang="ru-RU" sz="1300" dirty="0" smtClean="0">
                          <a:effectLst/>
                        </a:rPr>
                        <a:t>ПП/11-19 от 09.01.19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/>
                </a:tc>
              </a:tr>
              <a:tr h="26707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6. 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Красноярская межрайонная больница №5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</a:rPr>
                        <a:t>ул. 26 Бакинских комиссаров, </a:t>
                      </a:r>
                      <a:r>
                        <a:rPr lang="ru-RU" sz="1300" dirty="0" smtClean="0">
                          <a:effectLst/>
                        </a:rPr>
                        <a:t>4</a:t>
                      </a: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marL="21590" indent="-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21 </a:t>
                      </a:r>
                      <a:r>
                        <a:rPr lang="ru-RU" sz="1300" dirty="0" smtClean="0">
                          <a:effectLst/>
                        </a:rPr>
                        <a:t>ПП/11-19 от 09.01.19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/>
                </a:tc>
              </a:tr>
              <a:tr h="51393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Красноярская межрайонная клиническая больница скорой медицинской помощи им. Н.С.Карповича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ул. Курчатова, 17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marL="21590" indent="-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25ПП/11-19</a:t>
                      </a:r>
                    </a:p>
                    <a:p>
                      <a:pPr marL="21590" indent="-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09.01.19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/>
                </a:tc>
              </a:tr>
              <a:tr h="49888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Красноярская межрайонная клиническая больница №4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</a:rPr>
                        <a:t>ул. Кутузова, </a:t>
                      </a:r>
                      <a:r>
                        <a:rPr lang="ru-RU" sz="1300" dirty="0" smtClean="0">
                          <a:effectLst/>
                        </a:rPr>
                        <a:t>71</a:t>
                      </a:r>
                      <a:endParaRPr lang="ru-RU" sz="1300" dirty="0">
                        <a:effectLst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marL="21590" indent="-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96 ПП-17 от 01.08.2017г.</a:t>
                      </a:r>
                    </a:p>
                    <a:p>
                      <a:pPr marL="21590" indent="-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(</a:t>
                      </a:r>
                      <a:r>
                        <a:rPr lang="ru-RU" sz="1300" dirty="0" err="1" smtClean="0">
                          <a:effectLst/>
                        </a:rPr>
                        <a:t>доп.согл</a:t>
                      </a:r>
                      <a:r>
                        <a:rPr lang="ru-RU" sz="1300" dirty="0" smtClean="0">
                          <a:effectLst/>
                        </a:rPr>
                        <a:t>. </a:t>
                      </a:r>
                      <a:r>
                        <a:rPr lang="ru-RU" sz="1300" dirty="0">
                          <a:effectLst/>
                        </a:rPr>
                        <a:t>№1 </a:t>
                      </a:r>
                      <a:r>
                        <a:rPr lang="ru-RU" sz="1300" dirty="0" smtClean="0">
                          <a:effectLst/>
                        </a:rPr>
                        <a:t>от  09.01.19</a:t>
                      </a:r>
                      <a:r>
                        <a:rPr lang="ru-RU" sz="1300" dirty="0">
                          <a:effectLst/>
                        </a:rPr>
                        <a:t>)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/>
                </a:tc>
              </a:tr>
              <a:tr h="30691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9. 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Красноярская межрайонная клиническая больница №7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</a:rPr>
                        <a:t>улица Академика Павлова, </a:t>
                      </a:r>
                      <a:r>
                        <a:rPr lang="ru-RU" sz="1300" dirty="0" smtClean="0">
                          <a:effectLst/>
                        </a:rPr>
                        <a:t>4</a:t>
                      </a: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marL="21590" indent="-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24 </a:t>
                      </a:r>
                      <a:r>
                        <a:rPr lang="ru-RU" sz="1300" dirty="0" smtClean="0">
                          <a:effectLst/>
                        </a:rPr>
                        <a:t>ПП/11-19 от  09.01.19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/>
                </a:tc>
              </a:tr>
              <a:tr h="31765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Красноярский краевой госпиталь для ветеранов войн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</a:rPr>
                        <a:t>ул. </a:t>
                      </a:r>
                      <a:r>
                        <a:rPr lang="ru-RU" sz="1300" dirty="0" err="1" smtClean="0">
                          <a:effectLst/>
                        </a:rPr>
                        <a:t>Вильского</a:t>
                      </a:r>
                      <a:r>
                        <a:rPr lang="ru-RU" sz="1300" dirty="0" smtClean="0">
                          <a:effectLst/>
                        </a:rPr>
                        <a:t>, </a:t>
                      </a:r>
                      <a:r>
                        <a:rPr lang="ru-RU" sz="1300" dirty="0">
                          <a:effectLst/>
                        </a:rPr>
                        <a:t>11</a:t>
                      </a:r>
                      <a:r>
                        <a:rPr lang="ru-RU" sz="1300" dirty="0" smtClean="0">
                          <a:effectLst/>
                        </a:rPr>
                        <a:t>.</a:t>
                      </a:r>
                      <a:endParaRPr lang="ru-RU" sz="1300" dirty="0">
                        <a:effectLst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marL="21590" indent="-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20 </a:t>
                      </a:r>
                      <a:r>
                        <a:rPr lang="ru-RU" sz="1300" dirty="0" smtClean="0">
                          <a:effectLst/>
                        </a:rPr>
                        <a:t>ПП/11-19 от 09.01.19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/>
                </a:tc>
              </a:tr>
              <a:tr h="65405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Красноярский краевой клинический онкологический диспансер имени А.И. </a:t>
                      </a:r>
                      <a:r>
                        <a:rPr lang="ru-RU" sz="1300" dirty="0" err="1">
                          <a:effectLst/>
                        </a:rPr>
                        <a:t>Крыжановского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ул. Смоленская 1-я, 16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marL="21590" indent="-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27 </a:t>
                      </a:r>
                      <a:r>
                        <a:rPr lang="ru-RU" sz="1300" dirty="0" smtClean="0">
                          <a:effectLst/>
                        </a:rPr>
                        <a:t>ПП/11-19 от  09.01.19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/>
                </a:tc>
              </a:tr>
              <a:tr h="25696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Красноярский краевой противотуберкулезный диспансер №1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ул. 60 лет Октября, д.26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marL="21590" indent="-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18ПП/11-19 от 09.01.19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/>
                </a:tc>
              </a:tr>
              <a:tr h="25696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Сибирский клинический центр ФМБА России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ул. Коломенская, д. 26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marL="21590" indent="-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33 </a:t>
                      </a:r>
                      <a:r>
                        <a:rPr lang="ru-RU" sz="1300" dirty="0" smtClean="0">
                          <a:effectLst/>
                        </a:rPr>
                        <a:t>ПП/11-19 от 09.01.19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/>
                </a:tc>
              </a:tr>
              <a:tr h="25696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Федеральный центр сердечно-сосудистой хирургии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ул. Караульная, д.45.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9 </a:t>
                      </a:r>
                      <a:r>
                        <a:rPr lang="ru-RU" sz="1300" dirty="0" smtClean="0">
                          <a:effectLst/>
                        </a:rPr>
                        <a:t>ПП/11-19 от  09.01.19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6985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778098"/>
          </a:xfrm>
        </p:spPr>
        <p:txBody>
          <a:bodyPr>
            <a:normAutofit/>
          </a:bodyPr>
          <a:lstStyle/>
          <a:p>
            <a:r>
              <a:rPr lang="ru-RU" sz="1800" dirty="0"/>
              <a:t>Производственная практика - клиническая практика (Помощник врача стационара (терапевтического, хирургического, акушерско-гинекологического профиля))</a:t>
            </a:r>
            <a:endParaRPr lang="ru-RU" sz="1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400083"/>
              </p:ext>
            </p:extLst>
          </p:nvPr>
        </p:nvGraphicFramePr>
        <p:xfrm>
          <a:off x="467544" y="980728"/>
          <a:ext cx="8136904" cy="57368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6064"/>
                <a:gridCol w="4104456"/>
                <a:gridCol w="1800200"/>
                <a:gridCol w="1656184"/>
              </a:tblGrid>
              <a:tr h="41428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КГБУЗ «Красноярский краевой госпиталь для ветеранов войн»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5" marR="558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ул. Вильского, д.11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5" marR="558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25ПП/11-19 от 09.01.19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5" marR="55825" marT="0" marB="0"/>
                </a:tc>
              </a:tr>
              <a:tr h="62142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КГБУЗ «Красноярская межрайонная клиническая больница № 20 им. Берзона»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5" marR="558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Ул. Инструментальная 12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5" marR="55825" marT="0" marB="0"/>
                </a:tc>
                <a:tc>
                  <a:txBody>
                    <a:bodyPr/>
                    <a:lstStyle/>
                    <a:p>
                      <a:pPr marL="21590" marR="20955" indent="-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30ПП/11-19 от 09.01.19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5" marR="55825" marT="0" marB="0"/>
                </a:tc>
              </a:tr>
              <a:tr h="82856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КГБУЗ «Красноярская межрайонная клиническая больница скорой медицинской помощи им. Н.С. </a:t>
                      </a:r>
                      <a:r>
                        <a:rPr lang="ru-RU" sz="1400" dirty="0" err="1">
                          <a:effectLst/>
                        </a:rPr>
                        <a:t>Карповича</a:t>
                      </a:r>
                      <a:r>
                        <a:rPr lang="ru-RU" sz="1400" dirty="0">
                          <a:effectLst/>
                        </a:rPr>
                        <a:t>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5" marR="558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ул. Курчатова, 17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5" marR="55825" marT="0" marB="0"/>
                </a:tc>
                <a:tc>
                  <a:txBody>
                    <a:bodyPr/>
                    <a:lstStyle/>
                    <a:p>
                      <a:pPr marL="21590" marR="20955" indent="-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25ПП/11-19 от 09.01.19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5" marR="55825" marT="0" marB="0"/>
                </a:tc>
              </a:tr>
              <a:tr h="41428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КГБУЗ «Красноярский межрайонный родильный дом № 2»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5" marR="558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пр.г.Красноярский</a:t>
                      </a:r>
                      <a:r>
                        <a:rPr lang="ru-RU" sz="1400" dirty="0">
                          <a:effectLst/>
                        </a:rPr>
                        <a:t> рабочий, 170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5" marR="558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16ПП/11-19 от 09.01.19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5" marR="55825" marT="0" marB="0"/>
                </a:tc>
              </a:tr>
              <a:tr h="44334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НУЗ «Дорожная клиническая больница  на  ст. Красноярск» ОАО РЖД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5" marR="558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ул. Ломоносова, 47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5" marR="558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5100" algn="l"/>
                        </a:tabLst>
                      </a:pPr>
                      <a:r>
                        <a:rPr lang="ru-RU" sz="1400" dirty="0">
                          <a:effectLst/>
                        </a:rPr>
                        <a:t>22ПП/11-19 от 09.01.19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5" marR="55825" marT="0" marB="0"/>
                </a:tc>
              </a:tr>
              <a:tr h="41428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6.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КГБУЗ «Красноярская межрайонная клиническая больница№7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5" marR="558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ул.Академика Павлова, д.4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5" marR="558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24ПП/11-19 от 09.01.19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5" marR="55825" marT="0" marB="0"/>
                </a:tc>
              </a:tr>
              <a:tr h="46118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Краевая клиническая больница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5" marR="5582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ул. Партизана Железняка, </a:t>
                      </a:r>
                      <a:r>
                        <a:rPr lang="ru-RU" sz="1400" dirty="0" smtClean="0">
                          <a:effectLst/>
                        </a:rPr>
                        <a:t>3а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5" marR="558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 ПП/11-19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09.01.19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5" marR="55825" marT="0" marB="0"/>
                </a:tc>
              </a:tr>
              <a:tr h="42411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Красноярский краевой клинический центр охраны материнства и детства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5" marR="5582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ул. Академика Киренского 2а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5" marR="5582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32 ПП/11-19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09.01.19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5" marR="55825" marT="0" marB="0">
                    <a:solidFill>
                      <a:srgbClr val="FFC000"/>
                    </a:solidFill>
                  </a:tcPr>
                </a:tc>
              </a:tr>
              <a:tr h="42411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9.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Красноярский межрайонный родильный дом №1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5" marR="5582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ул.  Солнечный 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5" marR="5582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29 ПП/11-19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09.01.19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5" marR="55825" marT="0" marB="0">
                    <a:solidFill>
                      <a:srgbClr val="FFC000"/>
                    </a:solidFill>
                  </a:tcPr>
                </a:tc>
              </a:tr>
              <a:tr h="42411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Красноярский межрайонный родильный дом №4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5" marR="5582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ул. Устиновича 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5" marR="5582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28 ПП/11-19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09.01.19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5" marR="55825" marT="0" marB="0">
                    <a:solidFill>
                      <a:srgbClr val="FFC000"/>
                    </a:solidFill>
                  </a:tcPr>
                </a:tc>
              </a:tr>
              <a:tr h="42411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Красноярский межрайонный родильный дом №5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5" marR="5582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пр. Свободный 73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5" marR="5582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36 ПП/11-19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09.01.19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5" marR="55825" marT="0" marB="0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4963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Производственная практика - клиническая практика (Помощник врача амбулаторно-поликлинического </a:t>
            </a:r>
            <a:r>
              <a:rPr lang="ru-RU" sz="1800" dirty="0" smtClean="0"/>
              <a:t>учреждения)</a:t>
            </a:r>
            <a:br>
              <a:rPr lang="ru-RU" sz="1800" dirty="0" smtClean="0"/>
            </a:br>
            <a:r>
              <a:rPr lang="ru-RU" sz="1800" dirty="0" smtClean="0"/>
              <a:t>Производственная практика – научно-исследовательская работа</a:t>
            </a:r>
            <a:endParaRPr lang="ru-RU" sz="1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720580"/>
              </p:ext>
            </p:extLst>
          </p:nvPr>
        </p:nvGraphicFramePr>
        <p:xfrm>
          <a:off x="395536" y="1484784"/>
          <a:ext cx="8424936" cy="47128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1425"/>
                <a:gridCol w="4927790"/>
                <a:gridCol w="1651684"/>
                <a:gridCol w="1364037"/>
              </a:tblGrid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КГБУЗ «Красноярская городская  поликлиника №4»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Курчатова,17, стр.5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13ПП/11-19</a:t>
                      </a:r>
                    </a:p>
                    <a:p>
                      <a:pPr marL="21590" indent="-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09.01.19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8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КГБУЗ «Красноярская станция скорой медицинской помощи»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Металургов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 «К»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ПП/11-19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09.01.19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31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КГБУЗ «Красноярская межрайонная поликлиника №5»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пр. Мира, д.46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ПП/11-19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09.01.19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4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КГБУЗ «Красноярская межрайонная поликлиника №1»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Академика Павлова, 4 стр. 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ПП/11-19 от 09.01.2019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4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КГБУЗ «Красноярская городская поликлиника №12»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Красноярский рабочий,  д. 80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57ПП/11-19 от 09.01.2019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4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КГБУЗ «Красноярская городская поликлиника №14»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Воронова, 35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ПП/11-19 от 09.01.2019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1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КГБУЗ «Красноярская городская поликлиника № 2»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Академика Киренского, 118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ПП/11-19 от 09.01.2019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1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Красноярская межрайонная больница №3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Свердловская улица, 76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indent="-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ПП/11-19</a:t>
                      </a:r>
                    </a:p>
                    <a:p>
                      <a:pPr marL="21590" indent="-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09.01.19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4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Красноярская межрайонная больница №5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26 Бакинских комиссаров, 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indent="-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ПП/11-19</a:t>
                      </a:r>
                    </a:p>
                    <a:p>
                      <a:pPr marL="21590" indent="-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09.01.19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5949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607" y="4872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C00000"/>
                </a:solidFill>
                <a:ea typeface="+mn-ea"/>
                <a:cs typeface="+mn-cs"/>
              </a:rPr>
              <a:t>Ответственные</a:t>
            </a:r>
            <a:r>
              <a:rPr lang="ru-RU" dirty="0" smtClean="0"/>
              <a:t> </a:t>
            </a:r>
            <a:r>
              <a:rPr lang="ru-RU" sz="3600" b="1" dirty="0">
                <a:solidFill>
                  <a:srgbClr val="C00000"/>
                </a:solidFill>
                <a:ea typeface="+mn-ea"/>
                <a:cs typeface="+mn-cs"/>
              </a:rPr>
              <a:t>за практику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1998970"/>
              </p:ext>
            </p:extLst>
          </p:nvPr>
        </p:nvGraphicFramePr>
        <p:xfrm>
          <a:off x="108860" y="548680"/>
          <a:ext cx="8927636" cy="651701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{1FECB4D8-DB02-4DC6-A0A2-4F2EBAE1DC90}</a:tableStyleId>
              </a:tblPr>
              <a:tblGrid>
                <a:gridCol w="927269"/>
                <a:gridCol w="2311735"/>
                <a:gridCol w="144016"/>
                <a:gridCol w="3600400"/>
                <a:gridCol w="101828"/>
                <a:gridCol w="1842388"/>
              </a:tblGrid>
              <a:tr h="7562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Курс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0123" marR="50123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Название производственной практики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0123" marR="5012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Кафедра, отвечающая за методическую обеспеченность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0123" marR="5012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Руководитель практики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0123" marR="5012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51904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Специальность «Лечебное дело»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0123" marR="5012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41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 курс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0123" marR="50123" marT="0" marB="0"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Помощник младшего медицинского персонала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0123" marR="50123" marT="0" marB="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Каф. сестринского дела и клинического </a:t>
                      </a:r>
                      <a:r>
                        <a:rPr lang="ru-RU" sz="1600" dirty="0" smtClean="0">
                          <a:effectLst/>
                        </a:rPr>
                        <a:t>ухода</a:t>
                      </a:r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50123" marR="50123" marT="0" marB="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50123" marR="50123" marT="0" marB="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доц. </a:t>
                      </a:r>
                      <a:r>
                        <a:rPr lang="ru-RU" sz="1600" dirty="0" err="1">
                          <a:effectLst/>
                        </a:rPr>
                        <a:t>Гришкевич</a:t>
                      </a:r>
                      <a:r>
                        <a:rPr lang="ru-RU" sz="1600" dirty="0">
                          <a:effectLst/>
                        </a:rPr>
                        <a:t> Н.Ю.</a:t>
                      </a:r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0123" marR="50123" marT="0" marB="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0123" marR="50123" marT="0" marB="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41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 курс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0123" marR="50123" marT="0" marB="0"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Помощник палатной медицинской сестры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0123" marR="50123" marT="0" marB="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Каф. сестринского дела и клинического </a:t>
                      </a:r>
                      <a:r>
                        <a:rPr lang="ru-RU" sz="1600" dirty="0" smtClean="0">
                          <a:effectLst/>
                        </a:rPr>
                        <a:t>ухода</a:t>
                      </a:r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50123" marR="50123" marT="0" marB="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50123" marR="50123" marT="0" marB="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доц. Коваленко А.А.</a:t>
                      </a:r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0123" marR="50123" marT="0" marB="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0123" marR="50123" marT="0" marB="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562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 курс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0123" marR="50123" marT="0" marB="0"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Помощник </a:t>
                      </a:r>
                      <a:r>
                        <a:rPr lang="ru-RU" sz="1600" b="1" dirty="0" smtClean="0">
                          <a:effectLst/>
                        </a:rPr>
                        <a:t>процедурной медицинской сестры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0123" marR="50123" marT="0" marB="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Каф. </a:t>
                      </a:r>
                      <a:r>
                        <a:rPr lang="ru-RU" sz="1600" b="1" dirty="0" smtClean="0">
                          <a:effectLst/>
                        </a:rPr>
                        <a:t>общей хирургии им. проф. М.И. </a:t>
                      </a:r>
                      <a:r>
                        <a:rPr lang="ru-RU" sz="1600" b="1" dirty="0" err="1" smtClean="0">
                          <a:effectLst/>
                        </a:rPr>
                        <a:t>Гульмана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50123" marR="50123" marT="0" marB="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50123" marR="50123" marT="0" marB="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доц. </a:t>
                      </a:r>
                      <a:r>
                        <a:rPr lang="ru-RU" sz="1600" dirty="0" smtClean="0">
                          <a:effectLst/>
                        </a:rPr>
                        <a:t>Большакова М.А.</a:t>
                      </a:r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0123" marR="50123" marT="0" marB="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50123" marR="50123" marT="0" marB="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9575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 курс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0123" marR="50123" marT="0" marB="0"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Помощник врача стационара 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0123" marR="50123" marT="0" marB="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Каф. </a:t>
                      </a:r>
                      <a:r>
                        <a:rPr lang="ru-RU" sz="1600" dirty="0" err="1" smtClean="0">
                          <a:effectLst/>
                        </a:rPr>
                        <a:t>перинатологии</a:t>
                      </a:r>
                      <a:r>
                        <a:rPr lang="ru-RU" sz="1600" dirty="0" smtClean="0">
                          <a:effectLst/>
                        </a:rPr>
                        <a:t>, </a:t>
                      </a:r>
                      <a:r>
                        <a:rPr lang="ru-RU" sz="1600" dirty="0">
                          <a:effectLst/>
                        </a:rPr>
                        <a:t>акушерства и гинекологии лечебного </a:t>
                      </a:r>
                      <a:r>
                        <a:rPr lang="ru-RU" sz="1600" dirty="0" smtClean="0">
                          <a:effectLst/>
                        </a:rPr>
                        <a:t>факультета; 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Каф</a:t>
                      </a:r>
                      <a:r>
                        <a:rPr lang="ru-RU" sz="1600" dirty="0">
                          <a:effectLst/>
                        </a:rPr>
                        <a:t>. внутренних болезней  № </a:t>
                      </a:r>
                      <a:r>
                        <a:rPr lang="ru-RU" sz="1600" dirty="0" smtClean="0">
                          <a:effectLst/>
                        </a:rPr>
                        <a:t>1; 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Каф</a:t>
                      </a:r>
                      <a:r>
                        <a:rPr lang="ru-RU" sz="1600" dirty="0">
                          <a:effectLst/>
                        </a:rPr>
                        <a:t>. внутренних болезней  № </a:t>
                      </a:r>
                      <a:r>
                        <a:rPr lang="ru-RU" sz="1600" dirty="0" smtClean="0">
                          <a:effectLst/>
                        </a:rPr>
                        <a:t>2; 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Каф</a:t>
                      </a:r>
                      <a:r>
                        <a:rPr lang="ru-RU" sz="1600" dirty="0">
                          <a:effectLst/>
                        </a:rPr>
                        <a:t>.  и клиника хирургических болезней им. проф. А.М. </a:t>
                      </a:r>
                      <a:r>
                        <a:rPr lang="ru-RU" sz="1600" dirty="0" err="1">
                          <a:effectLst/>
                        </a:rPr>
                        <a:t>Дыхно</a:t>
                      </a:r>
                      <a:r>
                        <a:rPr lang="ru-RU" sz="1600" dirty="0">
                          <a:effectLst/>
                        </a:rPr>
                        <a:t> с курсом </a:t>
                      </a:r>
                      <a:r>
                        <a:rPr lang="ru-RU" sz="1600" dirty="0" smtClean="0">
                          <a:effectLst/>
                        </a:rPr>
                        <a:t>ПО;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Каф</a:t>
                      </a:r>
                      <a:r>
                        <a:rPr lang="ru-RU" sz="1600" dirty="0">
                          <a:effectLst/>
                        </a:rPr>
                        <a:t>. и клиника хирургических болезней им. проф. Ю.М. </a:t>
                      </a:r>
                      <a:r>
                        <a:rPr lang="ru-RU" sz="1600" dirty="0" err="1" smtClean="0">
                          <a:effectLst/>
                        </a:rPr>
                        <a:t>Лубенского</a:t>
                      </a:r>
                      <a:r>
                        <a:rPr lang="ru-RU" sz="1600" dirty="0" smtClean="0">
                          <a:effectLst/>
                        </a:rPr>
                        <a:t>.</a:t>
                      </a:r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50123" marR="50123" marT="0" marB="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50123" marR="50123" marT="0" marB="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доц. Коваленко А.А.</a:t>
                      </a:r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0123" marR="50123" marT="0" marB="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0123" marR="50123" marT="0" marB="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44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 курс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0123" marR="50123" marT="0" marB="0"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Помощник врача </a:t>
                      </a:r>
                      <a:r>
                        <a:rPr lang="ru-RU" sz="1600" b="0" dirty="0" smtClean="0">
                          <a:effectLst/>
                        </a:rPr>
                        <a:t>амбулаторно-поликлинического учреждения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Научно-исследовательская</a:t>
                      </a:r>
                      <a:r>
                        <a:rPr lang="ru-RU" sz="16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работа</a:t>
                      </a:r>
                      <a:endParaRPr lang="ru-RU" sz="16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123" marR="50123" marT="0" marB="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Каф. поликлинической терапии ,  семейной медицины и </a:t>
                      </a:r>
                      <a:r>
                        <a:rPr lang="ru-RU" sz="1600" b="0" dirty="0" smtClean="0">
                          <a:effectLst/>
                        </a:rPr>
                        <a:t>ЗОЖ </a:t>
                      </a:r>
                      <a:r>
                        <a:rPr lang="ru-RU" sz="1600" b="0" dirty="0">
                          <a:effectLst/>
                        </a:rPr>
                        <a:t>с курсом </a:t>
                      </a:r>
                      <a:r>
                        <a:rPr lang="ru-RU" sz="1600" b="0" dirty="0" smtClean="0">
                          <a:effectLst/>
                        </a:rPr>
                        <a:t>ПО</a:t>
                      </a:r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50123" marR="50123" marT="0" marB="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50123" marR="50123" marT="0" marB="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доц. </a:t>
                      </a:r>
                      <a:r>
                        <a:rPr lang="ru-RU" sz="1600" dirty="0" smtClean="0">
                          <a:effectLst/>
                        </a:rPr>
                        <a:t>Большакова М.А.</a:t>
                      </a:r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0123" marR="50123" marT="0" marB="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0123" marR="50123" marT="0" marB="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922" y="3573016"/>
            <a:ext cx="1183541" cy="157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380" y="5585648"/>
            <a:ext cx="1082179" cy="1437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555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dfbe58d3cc39dca27695abb4f1a9cb29bf115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1701</Words>
  <Application>Microsoft Office PowerPoint</Application>
  <PresentationFormat>Экран (4:3)</PresentationFormat>
  <Paragraphs>348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Методическое обеспечение производственных практик вуза по всем специальностям</vt:lpstr>
      <vt:lpstr>ЛПП проводится в соответствии с:</vt:lpstr>
      <vt:lpstr>Приведены в соответствие с Приказом № 435н от 30.06.2016 г.  договора с 36  КГБУЗ  г. Красноярска и 3 КГБУЗ Красноярского края  </vt:lpstr>
      <vt:lpstr>Производственная практика - практика по получению профессиональных умений и опыта профессиональной деятельности (Помощник младшего медицинского персонала) </vt:lpstr>
      <vt:lpstr>Производственная практика - практика по получению профессиональных умений и опыта профессиональной деятельности (Помощник палатной медицинской сестры)</vt:lpstr>
      <vt:lpstr>Производственная практика - клиническая практика  (Помощник процедурной медицинской сестры)</vt:lpstr>
      <vt:lpstr>Производственная практика - клиническая практика (Помощник врача стационара (терапевтического, хирургического, акушерско-гинекологического профиля))</vt:lpstr>
      <vt:lpstr>Производственная практика - клиническая практика (Помощник врача амбулаторно-поликлинического учреждения) Производственная практика – научно-исследовательская работа</vt:lpstr>
      <vt:lpstr>Ответственные за практику</vt:lpstr>
      <vt:lpstr>Электронный модуль по ЛПП</vt:lpstr>
      <vt:lpstr>Презентация PowerPoint</vt:lpstr>
      <vt:lpstr>Проведенная методическая работа:</vt:lpstr>
      <vt:lpstr>Во все дневники добавлена информация по самостоятельной работе студентов со ссылками на официальный сайт КрасГМУ, где размещены методические материалы, помогающие в освоении программы практики</vt:lpstr>
      <vt:lpstr>Презентация PowerPoint</vt:lpstr>
      <vt:lpstr>https://krasgmu.ru/index.php?page[common]=content&amp;id=90355</vt:lpstr>
      <vt:lpstr>Подготовлены к печати сборники чек-листов для обучающихся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Методическое обеспечение производственных практик вуза по всем специальностям</dc:title>
  <dc:creator>Елена П. Шитьковская</dc:creator>
  <cp:lastModifiedBy>Елена П. Шитьковская</cp:lastModifiedBy>
  <cp:revision>36</cp:revision>
  <dcterms:created xsi:type="dcterms:W3CDTF">2014-04-16T08:15:51Z</dcterms:created>
  <dcterms:modified xsi:type="dcterms:W3CDTF">2019-04-09T12:59:35Z</dcterms:modified>
</cp:coreProperties>
</file>