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3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3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83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9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9179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58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425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0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6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6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9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4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2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0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7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4C4CC-A673-4329-8727-F4AC3BA1720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840D1F-6A10-41FB-8396-3F1F8A94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38327"/>
            <a:ext cx="9144000" cy="98755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«Красноярский государственный медицинский университет им. Проф.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Российской Федерации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416" y="1325880"/>
            <a:ext cx="10378440" cy="506577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 :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глутаминовой кислоты</a:t>
            </a:r>
          </a:p>
          <a:p>
            <a:pPr algn="ctr"/>
            <a:endParaRPr lang="ru-RU" sz="4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33.02.01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Ростовцева Лидия Вениаминовна</a:t>
            </a:r>
          </a:p>
          <a:p>
            <a:pPr algn="l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Алексеенко Алёна Сергеевна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1480"/>
            <a:ext cx="10515600" cy="576548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 каплям ЛФ прибавить 2 капли раствора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и 2-3 капли раствора меди (2) сульфата, появляется темно-синее окрашивание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6562" t="49059" r="16453" b="37821"/>
          <a:stretch/>
        </p:blipFill>
        <p:spPr bwMode="auto">
          <a:xfrm>
            <a:off x="2011680" y="2560320"/>
            <a:ext cx="7306056" cy="1837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775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9184"/>
            <a:ext cx="10515600" cy="6391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алкалиметрии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бромтимоловый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синий</a:t>
            </a: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Титрант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0,1 М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= 0,0147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Отмерить 1 мл ЛФ, перенести в колбу для титрования, прибавить 2 капли индикатора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бромтимоловый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синий и оттитровать раствором 0,1 моль/л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появления устойчивого голубого окрашивания.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9769" t="59042" r="17255" b="30690"/>
          <a:stretch/>
        </p:blipFill>
        <p:spPr bwMode="auto">
          <a:xfrm>
            <a:off x="1945449" y="4567046"/>
            <a:ext cx="7235127" cy="1166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132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1480"/>
                <a:ext cx="10515600" cy="576548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/>
                        </m:ctrlPr>
                      </m:fPr>
                      <m:num>
                        <m:r>
                          <a:rPr lang="ru-RU" sz="2400" i="1"/>
                          <m:t>а</m:t>
                        </m:r>
                      </m:num>
                      <m:den>
                        <m:r>
                          <a:rPr lang="ru-RU" sz="2400" i="1"/>
                          <m:t>Т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/>
                        </m:ctrlPr>
                      </m:fPr>
                      <m:num>
                        <m:r>
                          <a:rPr lang="en-US" sz="2400" i="1"/>
                          <m:t>0,01</m:t>
                        </m:r>
                      </m:num>
                      <m:den>
                        <m:r>
                          <a:rPr lang="en-US" sz="2400" i="1"/>
                          <m:t>0,0147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0,68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ml – 0,5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ml – a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0,01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для навески 0,5 +/- 8%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 – 100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– 8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= 0,04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[0,46 – 0,54]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/>
                        </m:ctrlPr>
                      </m:fPr>
                      <m:num>
                        <m:r>
                          <a:rPr lang="ru-RU" sz="2400" i="1"/>
                          <m:t>0,68∗1∗0,0147∗50</m:t>
                        </m:r>
                      </m:num>
                      <m:den>
                        <m:r>
                          <a:rPr lang="ru-RU" sz="2400" i="1"/>
                          <m:t>1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0,4998 = 0,5</a:t>
                </a:r>
              </a:p>
              <a:p>
                <a:pPr marL="0" indent="0">
                  <a:buNone/>
                </a:pPr>
                <a:r>
                  <a:rPr lang="ru-RU" dirty="0"/>
                  <a:t> 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1480"/>
                <a:ext cx="10515600" cy="5765483"/>
              </a:xfrm>
              <a:blipFill rotWithShape="0">
                <a:blip r:embed="rId2"/>
                <a:stretch>
                  <a:fillRect l="-754" t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98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7512"/>
            <a:ext cx="10515600" cy="55094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основной этикеткой «Внутреннее» с зеленой сигнальной полосой и дополнительными этикетками «Хранить в защищенной от света месте», «Хранить в недоступном для детей месте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 следует в хорошо укупоренной таре.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455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4904"/>
            <a:ext cx="10515600" cy="580205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Глютаминовая кислота участвует в процессе азотного обмена в организме, она связывает образующийся в процессе обмена веществ аммиак и тем самым способствует обезвреживанию его. Кислота глютаминовая применяется в медицине при заболеваниях центральной нервной системы, главным образом при различных психических расстройствах.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04" y="3569398"/>
            <a:ext cx="4985004" cy="2427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29" y="3070972"/>
            <a:ext cx="4688150" cy="34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7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1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456"/>
            <a:ext cx="10515600" cy="6227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 глютаминовая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Acidum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glutaminicum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С5H9NO4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М.м.147,13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Глютаминовая кислота входит в состав ряда белковых веществ: миозина, казеина, β-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лактоглобулина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Ранее глютаминовую кислоту получали из злаков путем кислотного гидролиза. В настоящее время глютаминовая кислота получается синтетически.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5554" t="31368" r="42116" b="47244"/>
          <a:stretch/>
        </p:blipFill>
        <p:spPr bwMode="auto">
          <a:xfrm>
            <a:off x="3071526" y="1276667"/>
            <a:ext cx="6048947" cy="1768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11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6025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ПОРОШОК ГЛУТАМИНОВОЙ КИСЛОТЫ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кристаллический порошок кислого вкуса, мало растворим в холодной воде, лучше в горячей, нерастворим органических растворителях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Являясь амфотерным соединением, растворяется в кислотах и щелочах с образованием солей.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81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312" y="822960"/>
            <a:ext cx="10515600" cy="5774627"/>
          </a:xfrm>
        </p:spPr>
        <p:txBody>
          <a:bodyPr/>
          <a:lstStyle/>
          <a:p>
            <a:pPr marL="0" indent="0" algn="ctr">
              <a:buNone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Реакции подлинности</a:t>
            </a:r>
          </a:p>
          <a:p>
            <a:pPr marL="0" indent="0" algn="ctr">
              <a:buNone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При взаимодействии с сульфатом меди (II) в щелочной среде образует окрашенный комплекс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5" name="Рисунок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0" t="45627" r="18546" b="30135"/>
          <a:stretch>
            <a:fillRect/>
          </a:stretch>
        </p:blipFill>
        <p:spPr bwMode="auto">
          <a:xfrm>
            <a:off x="1069848" y="3163824"/>
            <a:ext cx="8672704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9496"/>
            <a:ext cx="10515600" cy="563746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Общая на аминокислоты с раствором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нингидрина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появляется сине-фиолетовое окрашивание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561" t="32225" r="20150" b="23003"/>
          <a:stretch/>
        </p:blipFill>
        <p:spPr bwMode="auto">
          <a:xfrm>
            <a:off x="2591562" y="2313940"/>
            <a:ext cx="6369558" cy="2998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75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8328"/>
            <a:ext cx="10515600" cy="58386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Реакция с резорцином в присутствии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серной кислоты при нагревании, при этом образуется сплав красного цвета, который при разбавлении водой и раствором гидроксида аммония дает красно-фиолетовое окрашивание с зеленой флюоресценцией: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7098" t="23099" r="27044" b="32985"/>
          <a:stretch/>
        </p:blipFill>
        <p:spPr bwMode="auto">
          <a:xfrm>
            <a:off x="2395728" y="2587752"/>
            <a:ext cx="6858000" cy="3364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85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032"/>
            <a:ext cx="10515600" cy="6345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определение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 количеству органически связанного азота (метод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Къельдаля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 алкалиметрии. Кислоту глютаминовую титруют стандартным раствором гидроксида натрия в присутствии индикатора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бромтимолового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синего до перехода желтой окраски в голубовато-зеленую.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Формальный метод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Серенсену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Кислоту глютаминовую можно оттитровать раствором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0,1 моль/л по двум карбоксильным группам, если предварительно связать аминогруппу формальдегидом. Образующееся N-метиленовое производное обладает сильными кислотными свойствами и может быть оттитровано стандартным раствором гидроксида натрия, индикатор фенолфталеин до перехода желтой окраски в голубовато-зеленую.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5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 ГЛУТАМИНОВОЙ КИСЛОТЫ 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бесцветная жидкость без запаха и механических включений.</a:t>
            </a:r>
          </a:p>
        </p:txBody>
      </p:sp>
    </p:spTree>
    <p:extLst>
      <p:ext uri="{BB962C8B-B14F-4D97-AF65-F5344CB8AC3E}">
        <p14:creationId xmlns:p14="http://schemas.microsoft.com/office/powerpoint/2010/main" val="53986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960120"/>
            <a:ext cx="10515600" cy="5783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подлинности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реакция на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аминоксилоты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4-5 каплям ЛФ прибавить 3-4 капли раствора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нингидрина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нагреть, появляется сине-фиолетовое окрашивание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Рисунок 18" descr="https://present5.com/presentation/-104243449_437472707/imag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9016" r="-2156"/>
          <a:stretch>
            <a:fillRect/>
          </a:stretch>
        </p:blipFill>
        <p:spPr bwMode="auto">
          <a:xfrm>
            <a:off x="2935224" y="3739896"/>
            <a:ext cx="7033447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078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464</Words>
  <Application>Microsoft Office PowerPoint</Application>
  <PresentationFormat>Широкоэкранный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Грань</vt:lpstr>
      <vt:lpstr>ФГБОУ ВО «Красноярский государственный медицинский университет им. Проф. В.Ф.Войно-Ясенецкого» Министерство здравоохранения Российской Федерации  Фармацевтический колледж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«Красноярский государственный медицинский университет им. Проф. В.Ф.Войно-Ясенецкого» Фармацевтический колледж</dc:title>
  <dc:creator>Админ</dc:creator>
  <cp:lastModifiedBy>Админ</cp:lastModifiedBy>
  <cp:revision>8</cp:revision>
  <dcterms:created xsi:type="dcterms:W3CDTF">2021-12-14T15:53:58Z</dcterms:created>
  <dcterms:modified xsi:type="dcterms:W3CDTF">2021-12-14T17:05:45Z</dcterms:modified>
</cp:coreProperties>
</file>