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70" r:id="rId15"/>
    <p:sldId id="268" r:id="rId16"/>
    <p:sldId id="271" r:id="rId17"/>
    <p:sldId id="272" r:id="rId18"/>
    <p:sldId id="273" r:id="rId19"/>
    <p:sldId id="274" r:id="rId20"/>
    <p:sldId id="275" r:id="rId21"/>
    <p:sldId id="280" r:id="rId22"/>
    <p:sldId id="276" r:id="rId23"/>
    <p:sldId id="277"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03"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3B25C9-A88C-4931-AC91-70B29C5AF42D}" type="datetimeFigureOut">
              <a:rPr lang="ru-RU" smtClean="0"/>
              <a:pPr/>
              <a:t>21.10.2019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6F51B6-4079-4810-8F78-66949ADBF54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B25C9-A88C-4931-AC91-70B29C5AF42D}" type="datetimeFigureOut">
              <a:rPr lang="ru-RU" smtClean="0"/>
              <a:pPr/>
              <a:t>21.10.2019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F51B6-4079-4810-8F78-66949ADBF5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Колото-резаные ранения</a:t>
            </a:r>
            <a:endParaRPr lang="ru-RU" dirty="0"/>
          </a:p>
        </p:txBody>
      </p:sp>
      <p:sp>
        <p:nvSpPr>
          <p:cNvPr id="3" name="Подзаголовок 2"/>
          <p:cNvSpPr>
            <a:spLocks noGrp="1"/>
          </p:cNvSpPr>
          <p:nvPr>
            <p:ph type="subTitle" idx="1"/>
          </p:nvPr>
        </p:nvSpPr>
        <p:spPr>
          <a:xfrm>
            <a:off x="2571736" y="5572140"/>
            <a:ext cx="6400800" cy="995354"/>
          </a:xfrm>
        </p:spPr>
        <p:txBody>
          <a:bodyPr/>
          <a:lstStyle/>
          <a:p>
            <a:pPr algn="r"/>
            <a:r>
              <a:rPr lang="ru-RU" dirty="0" smtClean="0">
                <a:solidFill>
                  <a:schemeClr val="tx1"/>
                </a:solidFill>
              </a:rPr>
              <a:t>Выполнил: </a:t>
            </a:r>
            <a:r>
              <a:rPr lang="ru-RU" dirty="0" err="1" smtClean="0">
                <a:solidFill>
                  <a:schemeClr val="tx1"/>
                </a:solidFill>
              </a:rPr>
              <a:t>Потапчук</a:t>
            </a:r>
            <a:r>
              <a:rPr lang="ru-RU" dirty="0" smtClean="0">
                <a:solidFill>
                  <a:schemeClr val="tx1"/>
                </a:solidFill>
              </a:rPr>
              <a:t> М.Н</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Так, при нанесении повреждений кинжалом наибольшее расхождение краев наблюдается в средней части раны, на равном расстоянии от ее концов. При ударах финским ножом наибольшее расхождение краев наблюдается ближе к тому концу раны, который соответствует действию спинки клинка.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lgn="just">
              <a:buNone/>
            </a:pPr>
            <a:r>
              <a:rPr lang="ru-RU" dirty="0" smtClean="0"/>
              <a:t>Возможно </a:t>
            </a:r>
            <a:r>
              <a:rPr lang="ru-RU" dirty="0" smtClean="0"/>
              <a:t>образование дополнительных </a:t>
            </a:r>
            <a:r>
              <a:rPr lang="ru-RU" dirty="0" smtClean="0"/>
              <a:t>повреждений, таких как:</a:t>
            </a:r>
          </a:p>
          <a:p>
            <a:pPr algn="just">
              <a:buNone/>
            </a:pPr>
            <a:endParaRPr lang="ru-RU" dirty="0" smtClean="0"/>
          </a:p>
          <a:p>
            <a:pPr algn="just"/>
            <a:r>
              <a:rPr lang="ru-RU" dirty="0" smtClean="0"/>
              <a:t>дополнительный разрез — рассечение всей толщи </a:t>
            </a:r>
            <a:r>
              <a:rPr lang="ru-RU" dirty="0" smtClean="0"/>
              <a:t>кожи</a:t>
            </a:r>
          </a:p>
          <a:p>
            <a:pPr algn="just"/>
            <a:r>
              <a:rPr lang="ru-RU" dirty="0" smtClean="0"/>
              <a:t>надрез </a:t>
            </a:r>
            <a:r>
              <a:rPr lang="ru-RU" dirty="0" smtClean="0"/>
              <a:t>— это нарушение поверхностных ее слоев, постепенно сходящее на нет</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srcRect/>
          <a:stretch>
            <a:fillRect/>
          </a:stretch>
        </p:blipFill>
        <p:spPr bwMode="auto">
          <a:xfrm>
            <a:off x="1428728" y="1142984"/>
            <a:ext cx="6497579" cy="528384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Практически важно уметь отличать основной разрез от дополнительного, так как только размеры основного разреза позволяют судить о ширине ранившего клинка</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a:srcRect/>
          <a:stretch>
            <a:fillRect/>
          </a:stretch>
        </p:blipFill>
        <p:spPr bwMode="auto">
          <a:xfrm>
            <a:off x="1785918" y="428604"/>
            <a:ext cx="5600700" cy="623413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Обычно дополнительный разрез отходит под некоторым углом от того конца основного разреза, который соответствует действию лезвия. Почти всегда здесь можно обнаружить (иногда только </a:t>
            </a:r>
            <a:r>
              <a:rPr lang="ru-RU" dirty="0" err="1" smtClean="0"/>
              <a:t>стереомикроскопически</a:t>
            </a:r>
            <a:r>
              <a:rPr lang="ru-RU" dirty="0" smtClean="0"/>
              <a:t>) надрез кожи, расположенный на одной линии с основным разрезом и являющийся как бы его продолжением.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srcRect/>
          <a:stretch>
            <a:fillRect/>
          </a:stretch>
        </p:blipFill>
        <p:spPr bwMode="auto">
          <a:xfrm>
            <a:off x="2428860" y="785794"/>
            <a:ext cx="4199216" cy="559351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Края раны</a:t>
            </a:r>
            <a:endParaRPr lang="ru-RU" dirty="0"/>
          </a:p>
        </p:txBody>
      </p:sp>
      <p:sp>
        <p:nvSpPr>
          <p:cNvPr id="3" name="Содержимое 2"/>
          <p:cNvSpPr>
            <a:spLocks noGrp="1"/>
          </p:cNvSpPr>
          <p:nvPr>
            <p:ph idx="1"/>
          </p:nvPr>
        </p:nvSpPr>
        <p:spPr/>
        <p:txBody>
          <a:bodyPr/>
          <a:lstStyle/>
          <a:p>
            <a:pPr algn="just"/>
            <a:r>
              <a:rPr lang="ru-RU" dirty="0" smtClean="0"/>
              <a:t>Края основного разреза (</a:t>
            </a:r>
            <a:r>
              <a:rPr lang="ru-RU" dirty="0" err="1" smtClean="0"/>
              <a:t>макроскопически</a:t>
            </a:r>
            <a:r>
              <a:rPr lang="ru-RU" dirty="0" smtClean="0"/>
              <a:t>) обычно ровны. Иногда вследствие сморщивания кожи они могут иметь волнистый или даже зазубренный </a:t>
            </a:r>
            <a:r>
              <a:rPr lang="ru-RU" dirty="0" smtClean="0"/>
              <a:t>вид. После </a:t>
            </a:r>
            <a:r>
              <a:rPr lang="ru-RU" dirty="0" smtClean="0"/>
              <a:t>расправления путем легкого растяжения вдоль раны становятся ровными.</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Крупные кожные складки при вхождении клинка обычно расправляются</a:t>
            </a:r>
            <a:r>
              <a:rPr lang="ru-RU" dirty="0" smtClean="0"/>
              <a:t>.</a:t>
            </a:r>
          </a:p>
          <a:p>
            <a:pPr algn="just"/>
            <a:r>
              <a:rPr lang="ru-RU" dirty="0" smtClean="0"/>
              <a:t> </a:t>
            </a:r>
            <a:r>
              <a:rPr lang="ru-RU" dirty="0" smtClean="0"/>
              <a:t>Края дополнительного разреза обычно также ровные, но иногда могут быть дугообразными и даже иметь вид ломаной линии, что зависит от направления движения извлекаемого клинка.</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При извлечении с нажимом на лезвие кожа слегка смещается в направлении движения, при этом могут образовываться кожные складки, за счет пересечения которых дополнительный разрез может иметь зигзагообразный вид.</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Устройство колюще-режущих орудий</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1643042" y="1500174"/>
            <a:ext cx="4929222" cy="497198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Осаднение</a:t>
            </a:r>
            <a:endParaRPr lang="ru-RU" dirty="0"/>
          </a:p>
        </p:txBody>
      </p:sp>
      <p:sp>
        <p:nvSpPr>
          <p:cNvPr id="3" name="Содержимое 2"/>
          <p:cNvSpPr>
            <a:spLocks noGrp="1"/>
          </p:cNvSpPr>
          <p:nvPr>
            <p:ph idx="1"/>
          </p:nvPr>
        </p:nvSpPr>
        <p:spPr/>
        <p:txBody>
          <a:bodyPr/>
          <a:lstStyle/>
          <a:p>
            <a:pPr algn="just"/>
            <a:r>
              <a:rPr lang="ru-RU" dirty="0" smtClean="0"/>
              <a:t>При полном погружении клинка выступающими частями (ограничителем, бородкой, рукояткой) могут причиняться ушибы, как правило, сопровождающиеся </a:t>
            </a:r>
            <a:r>
              <a:rPr lang="ru-RU" dirty="0" err="1" smtClean="0"/>
              <a:t>осаднением</a:t>
            </a:r>
            <a:r>
              <a:rPr lang="ru-RU" dirty="0" smtClean="0"/>
              <a:t> кожи на ограниченном участке, форма которого в общих чертах соответствует форме выступающей части</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srcRect/>
          <a:stretch>
            <a:fillRect/>
          </a:stretch>
        </p:blipFill>
        <p:spPr bwMode="auto">
          <a:xfrm>
            <a:off x="2000232" y="1285860"/>
            <a:ext cx="5432053" cy="520826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Ограниченные места кожи, ушибленные и </a:t>
            </a:r>
            <a:r>
              <a:rPr lang="ru-RU" dirty="0" err="1" smtClean="0"/>
              <a:t>осадненные</a:t>
            </a:r>
            <a:r>
              <a:rPr lang="ru-RU" dirty="0" smtClean="0"/>
              <a:t> выступающими частями клинка или рукоятки, впоследствии подвергаются высыханию, делаются более или менее плотными, приобретают желтый, буро-желтый или буро-красный цвет. </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Ограниченные участки </a:t>
            </a:r>
            <a:r>
              <a:rPr lang="ru-RU" dirty="0" err="1" smtClean="0"/>
              <a:t>осаднения</a:t>
            </a:r>
            <a:r>
              <a:rPr lang="ru-RU" dirty="0" smtClean="0"/>
              <a:t> по краям и у концов ран образуются только при полном или почти полном погружении клинка. Если рана образована неполным погружением клинка, то через некоторое время (два или более часов) по ее краям появляются узкие буровато-красные или буровато-желтые полоски. </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У выходных отверстий </a:t>
            </a:r>
            <a:r>
              <a:rPr lang="ru-RU" dirty="0" err="1" smtClean="0"/>
              <a:t>осаднения</a:t>
            </a:r>
            <a:r>
              <a:rPr lang="ru-RU" dirty="0" smtClean="0"/>
              <a:t> краев не наблюдается. Таким образом, кайма </a:t>
            </a:r>
            <a:r>
              <a:rPr lang="ru-RU" dirty="0" err="1" smtClean="0"/>
              <a:t>осаднения</a:t>
            </a:r>
            <a:r>
              <a:rPr lang="ru-RU" dirty="0" smtClean="0"/>
              <a:t> является показателем входного отверстия, так же как и ограниченные </a:t>
            </a:r>
            <a:r>
              <a:rPr lang="ru-RU" dirty="0" err="1" smtClean="0"/>
              <a:t>осадненные</a:t>
            </a:r>
            <a:r>
              <a:rPr lang="ru-RU" dirty="0" smtClean="0"/>
              <a:t> участки ушиба кожи выступающими частями клинка или рукояткой.</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Высыхание</a:t>
            </a:r>
            <a:endParaRPr lang="ru-RU" dirty="0"/>
          </a:p>
        </p:txBody>
      </p:sp>
      <p:sp>
        <p:nvSpPr>
          <p:cNvPr id="3" name="Содержимое 2"/>
          <p:cNvSpPr>
            <a:spLocks noGrp="1"/>
          </p:cNvSpPr>
          <p:nvPr>
            <p:ph idx="1"/>
          </p:nvPr>
        </p:nvSpPr>
        <p:spPr/>
        <p:txBody>
          <a:bodyPr/>
          <a:lstStyle/>
          <a:p>
            <a:pPr algn="just"/>
            <a:r>
              <a:rPr lang="ru-RU" dirty="0" smtClean="0"/>
              <a:t>Ушиб кожи бородкой клинка влечет за собой высыхание на соответственном ограниченном участке; на остальном протяжении </a:t>
            </a:r>
            <a:r>
              <a:rPr lang="ru-RU" dirty="0" err="1" smtClean="0"/>
              <a:t>подсыхания</a:t>
            </a:r>
            <a:r>
              <a:rPr lang="ru-RU" dirty="0" smtClean="0"/>
              <a:t> или вовсе незаметно, или оно выражено значительно слабее. </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algn="just"/>
            <a:r>
              <a:rPr lang="ru-RU" dirty="0" smtClean="0"/>
              <a:t>Таким образом, по краям основного разреза у входной раны могут наблюдаться: </a:t>
            </a:r>
            <a:endParaRPr lang="ru-RU" dirty="0" smtClean="0"/>
          </a:p>
          <a:p>
            <a:pPr algn="just"/>
            <a:r>
              <a:rPr lang="ru-RU" dirty="0" smtClean="0"/>
              <a:t>1</a:t>
            </a:r>
            <a:r>
              <a:rPr lang="ru-RU" dirty="0" smtClean="0"/>
              <a:t>. Ушибы частями клинка и рукояткой в виде ограниченных участков </a:t>
            </a:r>
            <a:r>
              <a:rPr lang="ru-RU" dirty="0" err="1" smtClean="0"/>
              <a:t>осаднения</a:t>
            </a:r>
            <a:r>
              <a:rPr lang="ru-RU" dirty="0" smtClean="0"/>
              <a:t>, </a:t>
            </a:r>
            <a:r>
              <a:rPr lang="ru-RU" dirty="0" err="1" smtClean="0"/>
              <a:t>впоследствие</a:t>
            </a:r>
            <a:r>
              <a:rPr lang="ru-RU" dirty="0" smtClean="0"/>
              <a:t> подвергающихся высыханию. Они являются признаком полного погружения клинка, помогают судить о деталях его строения (например, о наличии бородки) и о деталях рукоятки в месте соединения с клинком. </a:t>
            </a:r>
          </a:p>
          <a:p>
            <a:pPr algn="just"/>
            <a:r>
              <a:rPr lang="ru-RU" dirty="0" smtClean="0"/>
              <a:t>2. Кайма </a:t>
            </a:r>
            <a:r>
              <a:rPr lang="ru-RU" dirty="0" err="1" smtClean="0"/>
              <a:t>осаднения</a:t>
            </a:r>
            <a:r>
              <a:rPr lang="ru-RU" dirty="0" smtClean="0"/>
              <a:t>, впоследствии подвергающаяся высыханию.</a:t>
            </a:r>
          </a:p>
          <a:p>
            <a:pPr algn="just"/>
            <a:r>
              <a:rPr lang="ru-RU" dirty="0" smtClean="0"/>
              <a:t>3. Кайма высыхания .</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just"/>
            <a:r>
              <a:rPr lang="ru-RU" dirty="0" smtClean="0"/>
              <a:t>Ушибы и кайма </a:t>
            </a:r>
            <a:r>
              <a:rPr lang="ru-RU" dirty="0" err="1" smtClean="0"/>
              <a:t>осаднения</a:t>
            </a:r>
            <a:r>
              <a:rPr lang="ru-RU" dirty="0" smtClean="0"/>
              <a:t> помогают вынести суждение о действии лезвия или обуха у концов раны и, следовательно, помогают судить о свойствах </a:t>
            </a:r>
            <a:r>
              <a:rPr lang="ru-RU" dirty="0" smtClean="0"/>
              <a:t>клинка. </a:t>
            </a:r>
            <a:r>
              <a:rPr lang="ru-RU" dirty="0" smtClean="0"/>
              <a:t>Степень их выраженности у одного края раны по сравнению с другим помогает судить о наклоне ножа или давлении боковой поверхности клинка на тот или другой край раны и о гладкости или шероховатости боковых поверхностей клинка.</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иногда </a:t>
            </a:r>
            <a:r>
              <a:rPr lang="ru-RU" dirty="0" smtClean="0"/>
              <a:t>можно наблюдать </a:t>
            </a:r>
            <a:r>
              <a:rPr lang="ru-RU" dirty="0" smtClean="0"/>
              <a:t>кайму загрязнения </a:t>
            </a:r>
            <a:r>
              <a:rPr lang="ru-RU" dirty="0" smtClean="0"/>
              <a:t>или </a:t>
            </a:r>
            <a:r>
              <a:rPr lang="ru-RU" dirty="0" smtClean="0"/>
              <a:t>обтирания </a:t>
            </a:r>
            <a:r>
              <a:rPr lang="ru-RU" dirty="0" smtClean="0"/>
              <a:t>от наслаивания веществ, обтирающихся с поверхности погружающегося клинка. Клинки с чистой поверхностью такой каймы не образуют.</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r>
              <a:rPr lang="ru-RU" dirty="0" smtClean="0"/>
              <a:t>При ударах через одежду кайма обтирания образуется по краям повреждений на одежде; на коже ее в этих случаях не обнаруживают. </a:t>
            </a:r>
            <a:endParaRPr lang="ru-RU" dirty="0" smtClean="0"/>
          </a:p>
          <a:p>
            <a:pPr algn="just"/>
            <a:r>
              <a:rPr lang="ru-RU" dirty="0" smtClean="0"/>
              <a:t>При </a:t>
            </a:r>
            <a:r>
              <a:rPr lang="ru-RU" dirty="0" smtClean="0"/>
              <a:t>повторных ударах по краям разреза на одежде остается кайма обтирания крови с поверхности клинка, что помогает судить о последовательности нанесения повреждений.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Элементы раны</a:t>
            </a:r>
            <a:endParaRPr lang="ru-RU" dirty="0"/>
          </a:p>
        </p:txBody>
      </p:sp>
      <p:sp>
        <p:nvSpPr>
          <p:cNvPr id="3" name="Содержимое 2"/>
          <p:cNvSpPr>
            <a:spLocks noGrp="1"/>
          </p:cNvSpPr>
          <p:nvPr>
            <p:ph idx="1"/>
          </p:nvPr>
        </p:nvSpPr>
        <p:spPr/>
        <p:txBody>
          <a:bodyPr>
            <a:normAutofit lnSpcReduction="10000"/>
          </a:bodyPr>
          <a:lstStyle/>
          <a:p>
            <a:pPr algn="just"/>
            <a:r>
              <a:rPr lang="ru-RU" dirty="0" smtClean="0"/>
              <a:t>Повреждение состоит из входного отверстия, канала и иногда выходного отверстия. У входного отверстия (рис. 4) различают края (а) и концы или углы (Б). Канал с боков ограничен стенками (В), располагающимися соответственно краям повреждения. Концы ран, углубляясь, переходят в ребра (Г) раневого канала. Выходное отверстие, так же как и входное, имеет края (a1) и концы или углы (Б1). </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По краям, у концов или в глубине раны могут наблюдаться отсеченные волокна (нити) тканей одежды</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Концы раны</a:t>
            </a:r>
            <a:endParaRPr lang="ru-RU" dirty="0"/>
          </a:p>
        </p:txBody>
      </p:sp>
      <p:sp>
        <p:nvSpPr>
          <p:cNvPr id="3" name="Содержимое 2"/>
          <p:cNvSpPr>
            <a:spLocks noGrp="1"/>
          </p:cNvSpPr>
          <p:nvPr>
            <p:ph idx="1"/>
          </p:nvPr>
        </p:nvSpPr>
        <p:spPr/>
        <p:txBody>
          <a:bodyPr/>
          <a:lstStyle/>
          <a:p>
            <a:pPr algn="just"/>
            <a:r>
              <a:rPr lang="ru-RU" dirty="0" smtClean="0"/>
              <a:t>Образуются закругленные , П-образные концы раны, иногда от них отходят надрывы. Если отходит один надрыв, то после сведения краев конец может иметь Г-образную форму.</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Если отходят два надрыва, то конец может иметь Т-образную или Y-образную форму. При слегка разошедшихся краях такой конец имеет М-образную форму</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lstStyle/>
          <a:p>
            <a:endParaRPr lang="ru-RU" dirty="0"/>
          </a:p>
        </p:txBody>
      </p:sp>
      <p:sp>
        <p:nvSpPr>
          <p:cNvPr id="3" name="Содержимое 2"/>
          <p:cNvSpPr>
            <a:spLocks noGrp="1"/>
          </p:cNvSpPr>
          <p:nvPr>
            <p:ph idx="1"/>
          </p:nvPr>
        </p:nvSpPr>
        <p:spPr>
          <a:xfrm>
            <a:off x="428596" y="1142984"/>
            <a:ext cx="8229600" cy="4525963"/>
          </a:xfrm>
        </p:spPr>
        <p:txBody>
          <a:bodyPr/>
          <a:lstStyle/>
          <a:p>
            <a:pPr algn="just"/>
            <a:r>
              <a:rPr lang="ru-RU" dirty="0" smtClean="0"/>
              <a:t>разнообразие концов колото-резаных ран соответственно действию обуха клинка зависит от свойств последнего и от силы давления обуха на кожу</a:t>
            </a:r>
          </a:p>
          <a:p>
            <a:pPr algn="just"/>
            <a:r>
              <a:rPr lang="en-US" dirty="0" smtClean="0"/>
              <a:t>A-</a:t>
            </a:r>
            <a:r>
              <a:rPr lang="ru-RU" dirty="0" smtClean="0"/>
              <a:t>закругленная форма</a:t>
            </a:r>
          </a:p>
          <a:p>
            <a:pPr algn="just"/>
            <a:r>
              <a:rPr lang="ru-RU" dirty="0" smtClean="0"/>
              <a:t>Б- слегка закругленные ребра</a:t>
            </a:r>
          </a:p>
          <a:p>
            <a:pPr algn="just"/>
            <a:r>
              <a:rPr lang="ru-RU" dirty="0" smtClean="0"/>
              <a:t>В- С хорошо выраженными ребрами</a:t>
            </a:r>
          </a:p>
          <a:p>
            <a:pPr algn="just"/>
            <a:endParaRPr lang="ru-RU" dirty="0"/>
          </a:p>
        </p:txBody>
      </p:sp>
      <p:pic>
        <p:nvPicPr>
          <p:cNvPr id="5" name="Picture 2"/>
          <p:cNvPicPr>
            <a:picLocks noChangeAspect="1" noChangeArrowheads="1"/>
          </p:cNvPicPr>
          <p:nvPr/>
        </p:nvPicPr>
        <p:blipFill>
          <a:blip r:embed="rId2"/>
          <a:srcRect/>
          <a:stretch>
            <a:fillRect/>
          </a:stretch>
        </p:blipFill>
        <p:spPr bwMode="auto">
          <a:xfrm>
            <a:off x="857224" y="4933950"/>
            <a:ext cx="3914775" cy="19240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Раневой канал</a:t>
            </a:r>
            <a:endParaRPr lang="ru-RU" dirty="0"/>
          </a:p>
        </p:txBody>
      </p:sp>
      <p:sp>
        <p:nvSpPr>
          <p:cNvPr id="3" name="Содержимое 2"/>
          <p:cNvSpPr>
            <a:spLocks noGrp="1"/>
          </p:cNvSpPr>
          <p:nvPr>
            <p:ph idx="1"/>
          </p:nvPr>
        </p:nvSpPr>
        <p:spPr/>
        <p:txBody>
          <a:bodyPr/>
          <a:lstStyle/>
          <a:p>
            <a:pPr algn="just"/>
            <a:r>
              <a:rPr lang="ru-RU" dirty="0" smtClean="0"/>
              <a:t>Исследование раневого канала позволяет установить направление движения клинка по отношению к телу раненого человека (т. е. направление </a:t>
            </a:r>
            <a:r>
              <a:rPr lang="ru-RU" dirty="0" smtClean="0"/>
              <a:t>удара)</a:t>
            </a:r>
            <a:r>
              <a:rPr lang="en-US" dirty="0" smtClean="0"/>
              <a:t>;</a:t>
            </a:r>
            <a:r>
              <a:rPr lang="ru-RU" dirty="0" smtClean="0"/>
              <a:t> </a:t>
            </a:r>
            <a:r>
              <a:rPr lang="ru-RU" dirty="0" smtClean="0"/>
              <a:t>позволяет судить о глубине проникновения клинка в тело и о действии лезвия и обуха и их расположении во время удара. </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в раневом канале следует различать: стенки (соответственно краям раны) и ребра (соответственно концам раны). По ходу раневого канала могут быть обнаружены перемычки у одного из ребер, свидетельствующие о действии обуха клинка </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Стенки раневого канала в пределах кожи обычно ровны, гладки, но иногда на них можно обнаружить мелкие надрезы, направление которых указывает на направление действия лезвия. В пределах подкожной клетчатки стенки раневого канала имеют мелкие неровности за счет неравномерного выступания жировых долек.</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В тех случаях, когда боковая поверхность клинка во время удара наклонена к поверхности кожи, соответствующий край кожной раны оказывается скошенным, а противоположный — подрытым. </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just"/>
            <a:r>
              <a:rPr lang="ru-RU" dirty="0" smtClean="0"/>
              <a:t>Если при погружении клинка обух его располагался перпендикулярно к поверхности кожи, то соответствующее ребро раневого канала обычно углубляется отвесно, но иногда оно имеет некоторую </a:t>
            </a:r>
            <a:r>
              <a:rPr lang="ru-RU" dirty="0" err="1" smtClean="0"/>
              <a:t>скошенность</a:t>
            </a:r>
            <a:r>
              <a:rPr lang="ru-RU" dirty="0" smtClean="0"/>
              <a:t> за счет постепенно углубляющихся надрывов или насечек, образующихся при втягивании кожи погружающимся клинком. </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Если же при погружении обух клинка располагался к поверхности кожи под тупым углом (в плоскости клинка), то ребро канала оказывается подрытым.</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1964267" y="1600200"/>
            <a:ext cx="5215465" cy="452596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В тех случаях, когда обух при погружении клинка располагается под острым углом к поверхности кожи, образованное им ребро раневого канала бывает скошено. </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Выходное отверстие</a:t>
            </a:r>
            <a:endParaRPr lang="ru-RU" dirty="0"/>
          </a:p>
        </p:txBody>
      </p:sp>
      <p:sp>
        <p:nvSpPr>
          <p:cNvPr id="3" name="Содержимое 2"/>
          <p:cNvSpPr>
            <a:spLocks noGrp="1"/>
          </p:cNvSpPr>
          <p:nvPr>
            <p:ph idx="1"/>
          </p:nvPr>
        </p:nvSpPr>
        <p:spPr/>
        <p:txBody>
          <a:bodyPr/>
          <a:lstStyle/>
          <a:p>
            <a:pPr algn="just"/>
            <a:r>
              <a:rPr lang="ru-RU" dirty="0" smtClean="0"/>
              <a:t>По форме выходные отверстия сходны с входными. Края их ровные. В отличие от входных отверстий по краям выходных не наблюдается ушиба, </a:t>
            </a:r>
            <a:r>
              <a:rPr lang="ru-RU" dirty="0" err="1" smtClean="0"/>
              <a:t>осаднения</a:t>
            </a:r>
            <a:r>
              <a:rPr lang="ru-RU" dirty="0" smtClean="0"/>
              <a:t>, каймы обтирания. Может наблюдаться кайма </a:t>
            </a:r>
            <a:r>
              <a:rPr lang="ru-RU" dirty="0" err="1" smtClean="0"/>
              <a:t>подсыхания</a:t>
            </a:r>
            <a:r>
              <a:rPr lang="ru-RU" dirty="0" smtClean="0"/>
              <a:t>, но выражена она значительно слабее, чем по краям входных отверстий. </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Надрывы, расположенные у концов ран соответственно действию обуха, у входных отверстий </a:t>
            </a:r>
            <a:r>
              <a:rPr lang="ru-RU" dirty="0" err="1" smtClean="0"/>
              <a:t>осаднены</a:t>
            </a:r>
            <a:r>
              <a:rPr lang="ru-RU" dirty="0" smtClean="0"/>
              <a:t>, а у выходных — не </a:t>
            </a:r>
            <a:r>
              <a:rPr lang="ru-RU" dirty="0" err="1" smtClean="0"/>
              <a:t>осаднены</a:t>
            </a:r>
            <a:r>
              <a:rPr lang="ru-RU" dirty="0" smtClean="0"/>
              <a:t>.</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У входного отверстия при полном погружении клинка бородка и пятка могут маскировать действие лезвия, закругляя, надрывая, </a:t>
            </a:r>
            <a:r>
              <a:rPr lang="ru-RU" dirty="0" err="1" smtClean="0"/>
              <a:t>осадняя</a:t>
            </a:r>
            <a:r>
              <a:rPr lang="ru-RU" dirty="0" smtClean="0"/>
              <a:t> конец раны. У выходного отверстия конец раны соответственно лезвию остается острым.</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В то время как нажим на лезвие при извлечении ножа у входных ран сопровождается образованием значительных дополнительных разрезов, у выходных отверстий дополнительные разрезы не образуются вовсе или имеют незначительные размеры.</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При сравнении размеров основных разрезов входных и выходных отверстий Длина первых всегда на 1 — 2 мм больше даже при одинаковой ширине клинка. </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dirty="0" smtClean="0"/>
              <a:t>Повреждение волос</a:t>
            </a:r>
            <a:endParaRPr lang="ru-RU" dirty="0"/>
          </a:p>
        </p:txBody>
      </p:sp>
      <p:sp>
        <p:nvSpPr>
          <p:cNvPr id="6" name="Содержимое 5"/>
          <p:cNvSpPr>
            <a:spLocks noGrp="1"/>
          </p:cNvSpPr>
          <p:nvPr>
            <p:ph idx="1"/>
          </p:nvPr>
        </p:nvSpPr>
        <p:spPr>
          <a:xfrm>
            <a:off x="500034" y="1214422"/>
            <a:ext cx="8229600" cy="4525963"/>
          </a:xfrm>
        </p:spPr>
        <p:txBody>
          <a:bodyPr/>
          <a:lstStyle/>
          <a:p>
            <a:r>
              <a:rPr lang="ru-RU" dirty="0" smtClean="0"/>
              <a:t>Повреждения участка тела неприкрытого одеждой</a:t>
            </a:r>
            <a:endParaRPr lang="ru-RU" dirty="0"/>
          </a:p>
        </p:txBody>
      </p:sp>
      <p:pic>
        <p:nvPicPr>
          <p:cNvPr id="7" name="Picture 2"/>
          <p:cNvPicPr>
            <a:picLocks noChangeAspect="1" noChangeArrowheads="1"/>
          </p:cNvPicPr>
          <p:nvPr/>
        </p:nvPicPr>
        <p:blipFill>
          <a:blip r:embed="rId2"/>
          <a:srcRect/>
          <a:stretch>
            <a:fillRect/>
          </a:stretch>
        </p:blipFill>
        <p:spPr bwMode="auto">
          <a:xfrm>
            <a:off x="428596" y="2285992"/>
            <a:ext cx="6849229" cy="4357718"/>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1357298"/>
            <a:ext cx="8229600" cy="4525963"/>
          </a:xfrm>
        </p:spPr>
        <p:txBody>
          <a:bodyPr/>
          <a:lstStyle/>
          <a:p>
            <a:r>
              <a:rPr lang="ru-RU" dirty="0" smtClean="0"/>
              <a:t>Повреждения участка тела прикрытого одеждой</a:t>
            </a:r>
            <a:endParaRPr lang="ru-RU" dirty="0"/>
          </a:p>
        </p:txBody>
      </p:sp>
      <p:pic>
        <p:nvPicPr>
          <p:cNvPr id="10243" name="Picture 3"/>
          <p:cNvPicPr>
            <a:picLocks noChangeAspect="1" noChangeArrowheads="1"/>
          </p:cNvPicPr>
          <p:nvPr/>
        </p:nvPicPr>
        <p:blipFill>
          <a:blip r:embed="rId2"/>
          <a:srcRect/>
          <a:stretch>
            <a:fillRect/>
          </a:stretch>
        </p:blipFill>
        <p:spPr bwMode="auto">
          <a:xfrm>
            <a:off x="285720" y="2357430"/>
            <a:ext cx="6638925" cy="4329124"/>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Повреждения костей</a:t>
            </a:r>
            <a:endParaRPr lang="ru-RU" dirty="0"/>
          </a:p>
        </p:txBody>
      </p:sp>
      <p:sp>
        <p:nvSpPr>
          <p:cNvPr id="3" name="Содержимое 2"/>
          <p:cNvSpPr>
            <a:spLocks noGrp="1"/>
          </p:cNvSpPr>
          <p:nvPr>
            <p:ph idx="1"/>
          </p:nvPr>
        </p:nvSpPr>
        <p:spPr/>
        <p:txBody>
          <a:bodyPr/>
          <a:lstStyle/>
          <a:p>
            <a:pPr algn="just"/>
            <a:r>
              <a:rPr lang="ru-RU" dirty="0" smtClean="0"/>
              <a:t>повреждения могут быть в виде сквозных дырчатых или щелевидных отверстий, в виде насечек, надрезов или царапин. При сквозных повреждениях различают входное отверстие, канал и выходное отверстие.</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Повреждения плоских костей</a:t>
            </a:r>
            <a:endParaRPr lang="ru-RU" dirty="0"/>
          </a:p>
        </p:txBody>
      </p:sp>
      <p:sp>
        <p:nvSpPr>
          <p:cNvPr id="3" name="Содержимое 2"/>
          <p:cNvSpPr>
            <a:spLocks noGrp="1"/>
          </p:cNvSpPr>
          <p:nvPr>
            <p:ph idx="1"/>
          </p:nvPr>
        </p:nvSpPr>
        <p:spPr/>
        <p:txBody>
          <a:bodyPr>
            <a:normAutofit fontScale="92500" lnSpcReduction="10000"/>
          </a:bodyPr>
          <a:lstStyle/>
          <a:p>
            <a:pPr algn="just"/>
            <a:r>
              <a:rPr lang="ru-RU" dirty="0" smtClean="0"/>
              <a:t>повреждения имеют вид сквозных щелевидных отверстий, форма поперечного сечения которых зависит от типа ранившего клинка. При действии </a:t>
            </a:r>
            <a:r>
              <a:rPr lang="ru-RU" dirty="0" err="1" smtClean="0"/>
              <a:t>одностороннеострых</a:t>
            </a:r>
            <a:r>
              <a:rPr lang="ru-RU" dirty="0" smtClean="0"/>
              <a:t> клинков просвет раневой щели имеет форму узкого равнобедренного треугольника, вершина которого соответствует лезвию, а основание — обуху; при применении обоюдоострых клинков просвет имеет веретенообразную форму</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Повреждения, причиняемые колюще-режущими орудиями, образуются не только за счет действия лезвия, но и за счет действия обуха и его скоса; при полном погружении ножа в образовании повреждения участвует и бородка или пятка клинка. </a:t>
            </a: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Входное отверстие</a:t>
            </a:r>
            <a:endParaRPr lang="ru-RU" dirty="0"/>
          </a:p>
        </p:txBody>
      </p:sp>
      <p:sp>
        <p:nvSpPr>
          <p:cNvPr id="3" name="Содержимое 2"/>
          <p:cNvSpPr>
            <a:spLocks noGrp="1"/>
          </p:cNvSpPr>
          <p:nvPr>
            <p:ph idx="1"/>
          </p:nvPr>
        </p:nvSpPr>
        <p:spPr/>
        <p:txBody>
          <a:bodyPr/>
          <a:lstStyle/>
          <a:p>
            <a:pPr algn="just"/>
            <a:r>
              <a:rPr lang="ru-RU" dirty="0" smtClean="0"/>
              <a:t>Повреждения наружной костной пластинки </a:t>
            </a:r>
            <a:r>
              <a:rPr lang="ru-RU" dirty="0" err="1" smtClean="0"/>
              <a:t>макроскопически</a:t>
            </a:r>
            <a:r>
              <a:rPr lang="ru-RU" dirty="0" smtClean="0"/>
              <a:t> в большинстве случаев имеют ровные края, в меньшей части случаев края их представляются слегка зазубренными.</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Неровности могут быть следствием вдавливания участка кости</a:t>
            </a:r>
          </a:p>
          <a:p>
            <a:r>
              <a:rPr lang="ru-RU" dirty="0" smtClean="0"/>
              <a:t>Вдавления в виде мелких площадок, ограниченных трещинами, наблюдаются преимущественно со стороны наклона орудия, причем эти площадки своим свободным краем наклонены внутрь, в направлении погружения клинка.</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t>Длина повреждений костей равна ширине клинка на уровне его погружения. </a:t>
            </a:r>
          </a:p>
          <a:p>
            <a:pPr algn="just">
              <a:buNone/>
            </a:pPr>
            <a:r>
              <a:rPr lang="ru-RU" dirty="0" smtClean="0"/>
              <a:t>В некоторых случаях при проникании клинка через кость образуются трещины, отходящие или от обоих концов отверстия</a:t>
            </a:r>
          </a:p>
          <a:p>
            <a:pPr algn="just">
              <a:buNone/>
            </a:pPr>
            <a:r>
              <a:rPr lang="ru-RU" dirty="0" smtClean="0"/>
              <a:t>Трещины образуются преимущественно при употреблении толстых, быстро расширяющихся от кончиков клинков.</a:t>
            </a: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Раневой канал</a:t>
            </a:r>
            <a:endParaRPr lang="ru-RU" dirty="0"/>
          </a:p>
        </p:txBody>
      </p:sp>
      <p:sp>
        <p:nvSpPr>
          <p:cNvPr id="3" name="Содержимое 2"/>
          <p:cNvSpPr>
            <a:spLocks noGrp="1"/>
          </p:cNvSpPr>
          <p:nvPr>
            <p:ph idx="1"/>
          </p:nvPr>
        </p:nvSpPr>
        <p:spPr/>
        <p:txBody>
          <a:bodyPr/>
          <a:lstStyle/>
          <a:p>
            <a:pPr algn="just"/>
            <a:r>
              <a:rPr lang="ru-RU" dirty="0" smtClean="0"/>
              <a:t>Стенки раневого канала в кости относительно ровные, но нередко на них имеются мелкие неровности, образованные выступающими концами или краями смещенных и наклоненных внутрь костных отломков как компактного, так и губчатого веществ</a:t>
            </a: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В целом форма и сечение проникающего канала редко на всем своем протяжении повторяют форму и сечение ранившего клинка. В большинстве случаев раневой канал в кости расширяется в направлении вхождения клинка как и при огнестрельных повреждениях.</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Отверстие на внутренней костной пластинке значительно больше, чем на наружной, что является результатом отщепления внутренней костной пластинки с прилегающим к ней губчатым веществом.</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Выходное </a:t>
            </a:r>
            <a:r>
              <a:rPr lang="ru-RU" dirty="0" err="1" smtClean="0"/>
              <a:t>отверсти</a:t>
            </a:r>
            <a:endParaRPr lang="ru-RU" dirty="0"/>
          </a:p>
        </p:txBody>
      </p:sp>
      <p:sp>
        <p:nvSpPr>
          <p:cNvPr id="3" name="Содержимое 2"/>
          <p:cNvSpPr>
            <a:spLocks noGrp="1"/>
          </p:cNvSpPr>
          <p:nvPr>
            <p:ph idx="1"/>
          </p:nvPr>
        </p:nvSpPr>
        <p:spPr/>
        <p:txBody>
          <a:bodyPr>
            <a:normAutofit lnSpcReduction="10000"/>
          </a:bodyPr>
          <a:lstStyle/>
          <a:p>
            <a:pPr algn="just"/>
            <a:r>
              <a:rPr lang="ru-RU" dirty="0" smtClean="0"/>
              <a:t>Резко отличается от входного выраженной неровностью краев за счет обнажения губчатого вещества</a:t>
            </a:r>
          </a:p>
          <a:p>
            <a:pPr algn="just"/>
            <a:r>
              <a:rPr lang="ru-RU" dirty="0" smtClean="0"/>
              <a:t>Нередко отщепившиеся осколки внутренней пластинки не отделяются полностью, а лишь раскрываются внутрь наподобие створок, выступая своими свободными и неровными краями в направлении движения клинка.</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орудия</a:t>
            </a:r>
            <a:endParaRPr lang="ru-RU" dirty="0"/>
          </a:p>
        </p:txBody>
      </p:sp>
      <p:sp>
        <p:nvSpPr>
          <p:cNvPr id="3" name="Содержимое 2"/>
          <p:cNvSpPr>
            <a:spLocks noGrp="1"/>
          </p:cNvSpPr>
          <p:nvPr>
            <p:ph idx="1"/>
          </p:nvPr>
        </p:nvSpPr>
        <p:spPr/>
        <p:txBody>
          <a:bodyPr/>
          <a:lstStyle/>
          <a:p>
            <a:pPr algn="just"/>
            <a:r>
              <a:rPr lang="ru-RU" dirty="0" smtClean="0"/>
              <a:t>Первое сообщение о возможности идентификации колюще-режущего орудия по следам, оставленным на хрящевых стенках раневого канала, сделано Б. Р. </a:t>
            </a:r>
            <a:r>
              <a:rPr lang="ru-RU" dirty="0" err="1" smtClean="0"/>
              <a:t>Морозовичем</a:t>
            </a:r>
            <a:r>
              <a:rPr lang="ru-RU" dirty="0" smtClean="0"/>
              <a:t> (1958)</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r>
              <a:rPr lang="ru-RU" dirty="0" smtClean="0"/>
              <a:t>Он наносил повреждения в выделенные из трупа хрящи ребер ножом, закрепленным в щечках подвижной части микротома; при этом на хрящевых стенках канала оставались следы скольжения лезвия в виде валиков и борозд. Сравнительное исследование хрящевых стенок показало совпадение валиков и борозд в тех случаях, когда повреждения наносились одним и тем же ножом.</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От ножей с прямым обухом и кинжалов валики и бороздки имеют прямолинейное направление, параллельное продольной оси (обуху) клинка. От клинков со скосом обуха следы скольжения имеют криволинейное направление</a:t>
            </a:r>
            <a:r>
              <a:rPr lang="ru-RU" dirty="0" smtClean="0"/>
              <a: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just"/>
            <a:r>
              <a:rPr lang="ru-RU" dirty="0" smtClean="0"/>
              <a:t>Те или </a:t>
            </a:r>
            <a:r>
              <a:rPr lang="ru-RU" dirty="0" smtClean="0"/>
              <a:t>иные детали строения клинка, деформация или нарушение его целости, например </a:t>
            </a:r>
            <a:r>
              <a:rPr lang="ru-RU" dirty="0" err="1" smtClean="0"/>
              <a:t>отлом</a:t>
            </a:r>
            <a:r>
              <a:rPr lang="ru-RU" dirty="0" smtClean="0"/>
              <a:t> острого конца, находят свое отражение в свойствах причиняемого им повреждения.</a:t>
            </a: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endParaRPr lang="ru-RU" dirty="0" smtClean="0"/>
          </a:p>
          <a:p>
            <a:pPr algn="ctr">
              <a:buNone/>
            </a:pPr>
            <a:endParaRPr lang="ru-RU" dirty="0"/>
          </a:p>
          <a:p>
            <a:pPr algn="ctr">
              <a:buNone/>
            </a:pPr>
            <a:r>
              <a:rPr lang="ru-RU" sz="4400" dirty="0" smtClean="0"/>
              <a:t>Благодарю за внимание</a:t>
            </a:r>
            <a:endParaRPr lang="ru-RU"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srcRect/>
          <a:stretch>
            <a:fillRect/>
          </a:stretch>
        </p:blipFill>
        <p:spPr bwMode="auto">
          <a:xfrm>
            <a:off x="785786" y="1214422"/>
            <a:ext cx="7715304" cy="537490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Формы ран</a:t>
            </a:r>
            <a:endParaRPr lang="ru-RU" dirty="0"/>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t>Колото-резаные раны кожи могут </a:t>
            </a:r>
            <a:r>
              <a:rPr lang="ru-RU" dirty="0" smtClean="0"/>
              <a:t>иметь</a:t>
            </a:r>
          </a:p>
          <a:p>
            <a:pPr algn="just"/>
            <a:r>
              <a:rPr lang="ru-RU" dirty="0" smtClean="0"/>
              <a:t>веретенообразную</a:t>
            </a:r>
            <a:endParaRPr lang="ru-RU" dirty="0" smtClean="0"/>
          </a:p>
          <a:p>
            <a:pPr algn="just"/>
            <a:r>
              <a:rPr lang="ru-RU" dirty="0" smtClean="0"/>
              <a:t>щелевидную </a:t>
            </a:r>
          </a:p>
          <a:p>
            <a:pPr algn="just"/>
            <a:r>
              <a:rPr lang="ru-RU" dirty="0" smtClean="0"/>
              <a:t>клиновидную </a:t>
            </a:r>
          </a:p>
          <a:p>
            <a:pPr algn="just"/>
            <a:r>
              <a:rPr lang="ru-RU" dirty="0" smtClean="0"/>
              <a:t>дугообразную и </a:t>
            </a:r>
          </a:p>
          <a:p>
            <a:pPr algn="just"/>
            <a:r>
              <a:rPr lang="ru-RU" dirty="0" smtClean="0"/>
              <a:t>угловатую форму </a:t>
            </a:r>
          </a:p>
          <a:p>
            <a:pPr algn="just">
              <a:buNone/>
            </a:pPr>
            <a:r>
              <a:rPr lang="ru-RU" dirty="0" smtClean="0"/>
              <a:t>На практике и в эксперименте чаще всего встречается веретенообразная, щелевидная и угловатая форма.</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Веретенообразная форма ран обусловлена некоторым расхождением краев, которое зависит от эластичности кожи и сокращения пересеченных подлежащих мышц. В зависимости от типа клинка примененного ножа расположение наибольшего расхождения краев будет различным.</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1803</Words>
  <Application>Microsoft Office PowerPoint</Application>
  <PresentationFormat>Экран (4:3)</PresentationFormat>
  <Paragraphs>93</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Тема Office</vt:lpstr>
      <vt:lpstr>Колото-резаные ранения</vt:lpstr>
      <vt:lpstr>Устройство колюще-режущих орудий</vt:lpstr>
      <vt:lpstr>Элементы раны</vt:lpstr>
      <vt:lpstr>Слайд 4</vt:lpstr>
      <vt:lpstr>Слайд 5</vt:lpstr>
      <vt:lpstr>Слайд 6</vt:lpstr>
      <vt:lpstr>Слайд 7</vt:lpstr>
      <vt:lpstr>Формы ран</vt:lpstr>
      <vt:lpstr>Слайд 9</vt:lpstr>
      <vt:lpstr>Слайд 10</vt:lpstr>
      <vt:lpstr>Слайд 11</vt:lpstr>
      <vt:lpstr>Слайд 12</vt:lpstr>
      <vt:lpstr>Слайд 13</vt:lpstr>
      <vt:lpstr>Слайд 14</vt:lpstr>
      <vt:lpstr>Слайд 15</vt:lpstr>
      <vt:lpstr>Слайд 16</vt:lpstr>
      <vt:lpstr>Края раны</vt:lpstr>
      <vt:lpstr>Слайд 18</vt:lpstr>
      <vt:lpstr>Слайд 19</vt:lpstr>
      <vt:lpstr>Осаднение</vt:lpstr>
      <vt:lpstr>Слайд 21</vt:lpstr>
      <vt:lpstr>Слайд 22</vt:lpstr>
      <vt:lpstr>Слайд 23</vt:lpstr>
      <vt:lpstr>Слайд 24</vt:lpstr>
      <vt:lpstr>Высыхание</vt:lpstr>
      <vt:lpstr>Слайд 26</vt:lpstr>
      <vt:lpstr>Слайд 27</vt:lpstr>
      <vt:lpstr>Слайд 28</vt:lpstr>
      <vt:lpstr>Слайд 29</vt:lpstr>
      <vt:lpstr>Слайд 30</vt:lpstr>
      <vt:lpstr>Концы раны</vt:lpstr>
      <vt:lpstr>Слайд 32</vt:lpstr>
      <vt:lpstr>Слайд 33</vt:lpstr>
      <vt:lpstr>Раневой канал</vt:lpstr>
      <vt:lpstr>Слайд 35</vt:lpstr>
      <vt:lpstr>Слайд 36</vt:lpstr>
      <vt:lpstr>Слайд 37</vt:lpstr>
      <vt:lpstr>Слайд 38</vt:lpstr>
      <vt:lpstr>Слайд 39</vt:lpstr>
      <vt:lpstr>Слайд 40</vt:lpstr>
      <vt:lpstr>Выходное отверстие</vt:lpstr>
      <vt:lpstr>Слайд 42</vt:lpstr>
      <vt:lpstr>Слайд 43</vt:lpstr>
      <vt:lpstr>Слайд 44</vt:lpstr>
      <vt:lpstr>Слайд 45</vt:lpstr>
      <vt:lpstr>Повреждение волос</vt:lpstr>
      <vt:lpstr>Слайд 47</vt:lpstr>
      <vt:lpstr>Повреждения костей</vt:lpstr>
      <vt:lpstr>Повреждения плоских костей</vt:lpstr>
      <vt:lpstr>Входное отверстие</vt:lpstr>
      <vt:lpstr>Слайд 51</vt:lpstr>
      <vt:lpstr>Слайд 52</vt:lpstr>
      <vt:lpstr>Раневой канал</vt:lpstr>
      <vt:lpstr>Слайд 54</vt:lpstr>
      <vt:lpstr>Слайд 55</vt:lpstr>
      <vt:lpstr>Выходное отверсти</vt:lpstr>
      <vt:lpstr>Определение орудия</vt:lpstr>
      <vt:lpstr>Слайд 58</vt:lpstr>
      <vt:lpstr>Слайд 59</vt:lpstr>
      <vt:lpstr>Слайд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Колото-резаные ранения</dc:title>
  <dc:creator>Пользователь Windows</dc:creator>
  <cp:lastModifiedBy>remzal</cp:lastModifiedBy>
  <cp:revision>17</cp:revision>
  <dcterms:created xsi:type="dcterms:W3CDTF">2019-10-20T12:51:39Z</dcterms:created>
  <dcterms:modified xsi:type="dcterms:W3CDTF">2019-10-21T11:50:17Z</dcterms:modified>
</cp:coreProperties>
</file>