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37"/>
  </p:notesMasterIdLst>
  <p:sldIdLst>
    <p:sldId id="329" r:id="rId2"/>
    <p:sldId id="257" r:id="rId3"/>
    <p:sldId id="333" r:id="rId4"/>
    <p:sldId id="337" r:id="rId5"/>
    <p:sldId id="338" r:id="rId6"/>
    <p:sldId id="339" r:id="rId7"/>
    <p:sldId id="340" r:id="rId8"/>
    <p:sldId id="342" r:id="rId9"/>
    <p:sldId id="341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24" r:id="rId19"/>
    <p:sldId id="351" r:id="rId20"/>
    <p:sldId id="352" r:id="rId21"/>
    <p:sldId id="353" r:id="rId22"/>
    <p:sldId id="354" r:id="rId23"/>
    <p:sldId id="314" r:id="rId24"/>
    <p:sldId id="355" r:id="rId25"/>
    <p:sldId id="362" r:id="rId26"/>
    <p:sldId id="356" r:id="rId27"/>
    <p:sldId id="334" r:id="rId28"/>
    <p:sldId id="357" r:id="rId29"/>
    <p:sldId id="358" r:id="rId30"/>
    <p:sldId id="359" r:id="rId31"/>
    <p:sldId id="336" r:id="rId32"/>
    <p:sldId id="360" r:id="rId33"/>
    <p:sldId id="323" r:id="rId34"/>
    <p:sldId id="361" r:id="rId35"/>
    <p:sldId id="327" r:id="rId36"/>
  </p:sldIdLst>
  <p:sldSz cx="9144000" cy="6858000" type="screen4x3"/>
  <p:notesSz cx="6858000" cy="9144000"/>
  <p:defaultTextStyle>
    <a:defPPr>
      <a:defRPr lang="ru-RU"/>
    </a:defPPr>
    <a:lvl1pPr marL="0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7469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94923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42380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89851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37311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84771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32239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79698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D4D"/>
    <a:srgbClr val="F9FD5D"/>
    <a:srgbClr val="FC2C2C"/>
    <a:srgbClr val="2CCAFC"/>
    <a:srgbClr val="8D65C3"/>
    <a:srgbClr val="4DF830"/>
    <a:srgbClr val="5A2EFA"/>
    <a:srgbClr val="31D6F7"/>
    <a:srgbClr val="F7314D"/>
    <a:srgbClr val="F731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73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320B8-D663-4DA7-BB95-641C54F6E706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471A3-DD6E-43F9-8AFE-516907507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633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7469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4923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42380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89851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37311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84771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32239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79698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895F7D8-6C4A-4780-811E-F9B328E2AA78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212F8D5-56D5-4C0F-B218-DAB060B44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895F7D8-6C4A-4780-811E-F9B328E2AA78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212F8D5-56D5-4C0F-B218-DAB060B44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895F7D8-6C4A-4780-811E-F9B328E2AA78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212F8D5-56D5-4C0F-B218-DAB060B44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894709" fontAlgn="base">
              <a:spcBef>
                <a:spcPct val="0"/>
              </a:spcBef>
              <a:spcAft>
                <a:spcPct val="0"/>
              </a:spcAft>
              <a:defRPr/>
            </a:pPr>
            <a:fld id="{AC726DF7-C467-461F-81E9-1FD3D39D24F9}" type="datetimeFigureOut">
              <a:rPr lang="en-US" smtClean="0">
                <a:solidFill>
                  <a:srgbClr val="E3DED1">
                    <a:shade val="50000"/>
                  </a:srgbClr>
                </a:solidFill>
                <a:latin typeface="Arial" charset="0"/>
              </a:rPr>
              <a:pPr defTabSz="894709" fontAlgn="base">
                <a:spcBef>
                  <a:spcPct val="0"/>
                </a:spcBef>
                <a:spcAft>
                  <a:spcPct val="0"/>
                </a:spcAft>
                <a:defRPr/>
              </a:pPr>
              <a:t>9/11/2016</a:t>
            </a:fld>
            <a:endParaRPr lang="en-US">
              <a:solidFill>
                <a:srgbClr val="E3DED1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8947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3DED1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894709" fontAlgn="base">
              <a:spcBef>
                <a:spcPct val="0"/>
              </a:spcBef>
              <a:spcAft>
                <a:spcPct val="0"/>
              </a:spcAft>
              <a:defRPr/>
            </a:pPr>
            <a:fld id="{ABAC1427-63B6-42C5-8EE3-22BF2AF5483D}" type="slidenum">
              <a:rPr lang="en-US" smtClean="0">
                <a:solidFill>
                  <a:srgbClr val="E3DED1">
                    <a:shade val="50000"/>
                  </a:srgbClr>
                </a:solidFill>
                <a:latin typeface="Arial" charset="0"/>
              </a:rPr>
              <a:pPr defTabSz="89470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28684"/>
            <a:ext cx="7109261" cy="1202485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Красноярский государственный медицинский университет им. профессора  В.Ф. </a:t>
            </a:r>
            <a:r>
              <a:rPr lang="ru-RU" sz="3200" b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Войно-Ясенецкого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492896"/>
            <a:ext cx="6196405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cs typeface="Times New Roman" panose="02020603050405020304" pitchFamily="18" charset="0"/>
              </a:rPr>
              <a:t>Кафедра нервных болезней с курсом медицинской реабилитации ПО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243408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1" y="-243408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0" y="-243409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09" y="-253085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522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5403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ИСТОРИЯ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71612"/>
            <a:ext cx="7715304" cy="47149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 2006г. по настоящее время кафедрой заведует профессор С.В. Прокопенко. За последние 10 лет в организации кафедры произошли значительные изменения – к ней присоединилась в виде отдельного курса кафедра традиционной медицины, физиотерапии, лечебной физкультуры, нейрохирургии ФУВ с курсом неврологии. В настоящее время окончательное название кафедры – </a:t>
            </a:r>
            <a:r>
              <a:rPr lang="ru-RU" b="1" i="1" dirty="0" smtClean="0"/>
              <a:t>Нервных болезней с курсом медицинской реабилитации ПО. </a:t>
            </a:r>
            <a:r>
              <a:rPr lang="ru-RU" dirty="0" smtClean="0"/>
              <a:t>На кафедре трудятся 36 сотрудников, из них 6 докторов наук, 5 профессоров, 10 доцентов. </a:t>
            </a:r>
            <a:r>
              <a:rPr lang="ru-RU" dirty="0" err="1" smtClean="0"/>
              <a:t>Остепененность</a:t>
            </a:r>
            <a:r>
              <a:rPr lang="ru-RU" dirty="0" smtClean="0"/>
              <a:t> кафедры 81%</a:t>
            </a:r>
            <a:endParaRPr lang="ru-RU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969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Кадровый состав кафедры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85926"/>
            <a:ext cx="7715304" cy="45005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cs typeface="Times New Roman" panose="02020603050405020304" pitchFamily="18" charset="0"/>
              </a:rPr>
              <a:t>В настоящее время на кафедре имеется несколько </a:t>
            </a:r>
            <a:r>
              <a:rPr lang="ru-RU" b="1" dirty="0" err="1" smtClean="0">
                <a:cs typeface="Times New Roman" panose="02020603050405020304" pitchFamily="18" charset="0"/>
              </a:rPr>
              <a:t>взаимопересекающихся</a:t>
            </a:r>
            <a:r>
              <a:rPr lang="ru-RU" b="1" dirty="0" smtClean="0">
                <a:cs typeface="Times New Roman" panose="02020603050405020304" pitchFamily="18" charset="0"/>
              </a:rPr>
              <a:t> направлений видов деятельности: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cs typeface="Times New Roman" panose="02020603050405020304" pitchFamily="18" charset="0"/>
              </a:rPr>
              <a:t>Классическая неврология и </a:t>
            </a:r>
            <a:r>
              <a:rPr lang="ru-RU" b="1" dirty="0" err="1" smtClean="0">
                <a:cs typeface="Times New Roman" panose="02020603050405020304" pitchFamily="18" charset="0"/>
              </a:rPr>
              <a:t>нейрореабилитация</a:t>
            </a:r>
            <a:endParaRPr lang="ru-RU" b="1" dirty="0" smtClean="0"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b="1" dirty="0" smtClean="0">
                <a:cs typeface="Times New Roman" panose="02020603050405020304" pitchFamily="18" charset="0"/>
              </a:rPr>
              <a:t>Традиционная медицина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cs typeface="Times New Roman" panose="02020603050405020304" pitchFamily="18" charset="0"/>
              </a:rPr>
              <a:t>Реабилитация, подразделяющаяся на лечебную физкультуру, физиотерапию, спортивную медицину.</a:t>
            </a:r>
          </a:p>
          <a:p>
            <a:pPr marL="457200" indent="-457200">
              <a:buAutoNum type="arabicPeriod"/>
            </a:pPr>
            <a:r>
              <a:rPr lang="ru-RU" b="1" dirty="0" err="1" smtClean="0">
                <a:cs typeface="Times New Roman" panose="02020603050405020304" pitchFamily="18" charset="0"/>
              </a:rPr>
              <a:t>Нейрореабилитация</a:t>
            </a:r>
            <a:r>
              <a:rPr lang="ru-RU" b="1" dirty="0" smtClean="0"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cs typeface="Times New Roman" panose="02020603050405020304" pitchFamily="18" charset="0"/>
              </a:rPr>
              <a:t>– приоритетное научно - практическое </a:t>
            </a:r>
            <a:r>
              <a:rPr lang="ru-RU" b="1" dirty="0" smtClean="0">
                <a:cs typeface="Times New Roman" panose="02020603050405020304" pitchFamily="18" charset="0"/>
              </a:rPr>
              <a:t>направление кафедры, </a:t>
            </a:r>
            <a:r>
              <a:rPr lang="ru-RU" b="1" dirty="0" err="1" smtClean="0">
                <a:cs typeface="Times New Roman" panose="02020603050405020304" pitchFamily="18" charset="0"/>
              </a:rPr>
              <a:t>объеди</a:t>
            </a:r>
            <a:r>
              <a:rPr lang="ru-RU" b="1" dirty="0" smtClean="0">
                <a:cs typeface="Times New Roman" panose="02020603050405020304" pitchFamily="18" charset="0"/>
              </a:rPr>
              <a:t>-                                                                                                        </a:t>
            </a:r>
            <a:r>
              <a:rPr lang="ru-RU" b="1" dirty="0" err="1" smtClean="0">
                <a:cs typeface="Times New Roman" panose="02020603050405020304" pitchFamily="18" charset="0"/>
              </a:rPr>
              <a:t>няющее</a:t>
            </a:r>
            <a:r>
              <a:rPr lang="ru-RU" b="1" dirty="0" smtClean="0"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cs typeface="Times New Roman" panose="02020603050405020304" pitchFamily="18" charset="0"/>
              </a:rPr>
              <a:t>в себе диагностику, лечение и </a:t>
            </a:r>
            <a:r>
              <a:rPr lang="ru-RU" b="1" dirty="0" err="1" smtClean="0">
                <a:cs typeface="Times New Roman" panose="02020603050405020304" pitchFamily="18" charset="0"/>
              </a:rPr>
              <a:t>реабили</a:t>
            </a:r>
            <a:r>
              <a:rPr lang="ru-RU" b="1" dirty="0" smtClean="0">
                <a:cs typeface="Times New Roman" panose="02020603050405020304" pitchFamily="18" charset="0"/>
              </a:rPr>
              <a:t>-                   </a:t>
            </a:r>
            <a:r>
              <a:rPr lang="ru-RU" b="1" dirty="0" err="1" smtClean="0">
                <a:cs typeface="Times New Roman" panose="02020603050405020304" pitchFamily="18" charset="0"/>
              </a:rPr>
              <a:t>тацию</a:t>
            </a:r>
            <a:r>
              <a:rPr lang="ru-RU" b="1" dirty="0" smtClean="0"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cs typeface="Times New Roman" panose="02020603050405020304" pitchFamily="18" charset="0"/>
              </a:rPr>
              <a:t>при неврологических заболеваниях нервной системы.                </a:t>
            </a:r>
          </a:p>
          <a:p>
            <a:pPr marL="457200" indent="-457200">
              <a:buAutoNum type="arabicPeriod"/>
            </a:pPr>
            <a:endParaRPr lang="ru-RU" b="1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8259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Monotype Corsiva" panose="03010101010201010101" pitchFamily="66" charset="0"/>
              </a:rPr>
              <a:t>Кадровый состав кафедры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600000">
            <a:off x="714348" y="1428736"/>
            <a:ext cx="7715304" cy="4857784"/>
          </a:xfrm>
        </p:spPr>
        <p:txBody>
          <a:bodyPr/>
          <a:lstStyle/>
          <a:p>
            <a:pPr algn="ctr"/>
            <a:r>
              <a:rPr lang="ru-RU" b="1" dirty="0" smtClean="0"/>
              <a:t>неврология и </a:t>
            </a:r>
            <a:r>
              <a:rPr lang="ru-RU" b="1" dirty="0" err="1" smtClean="0"/>
              <a:t>нейрореабилитация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- Прокопенко Семен Владимирович, </a:t>
            </a:r>
            <a:r>
              <a:rPr lang="ru-RU" dirty="0" smtClean="0"/>
              <a:t>доктор медицинский наук, профессор, заслуженный врач России, заведующий кафедрой (</a:t>
            </a:r>
            <a:r>
              <a:rPr lang="ru-RU" sz="1800" dirty="0" smtClean="0"/>
              <a:t>функциональная команда – проф. Н.В. Исаева, доц. д.м.н. Е.Ю. </a:t>
            </a:r>
            <a:r>
              <a:rPr lang="ru-RU" sz="1800" dirty="0" err="1" smtClean="0"/>
              <a:t>Можейко</a:t>
            </a:r>
            <a:r>
              <a:rPr lang="ru-RU" sz="1800" dirty="0" smtClean="0"/>
              <a:t>, доц. к.м.н. М.В. </a:t>
            </a:r>
            <a:r>
              <a:rPr lang="ru-RU" sz="1800" dirty="0" err="1" smtClean="0"/>
              <a:t>Аброськина</a:t>
            </a:r>
            <a:r>
              <a:rPr lang="ru-RU" sz="1800" dirty="0" smtClean="0"/>
              <a:t>,, асс. к.м.н. В.С. </a:t>
            </a:r>
            <a:r>
              <a:rPr lang="ru-RU" sz="1800" dirty="0" err="1" smtClean="0"/>
              <a:t>Ондар</a:t>
            </a:r>
            <a:r>
              <a:rPr lang="ru-RU" sz="1800" dirty="0" smtClean="0"/>
              <a:t>, асс. к.м.н. </a:t>
            </a:r>
            <a:r>
              <a:rPr lang="ru-RU" sz="1800" dirty="0" err="1" smtClean="0"/>
              <a:t>А.В.Ляпин</a:t>
            </a:r>
            <a:r>
              <a:rPr lang="ru-RU" sz="1800" dirty="0" smtClean="0"/>
              <a:t>, асс. к.м.н. Е.Г. </a:t>
            </a:r>
            <a:r>
              <a:rPr lang="ru-RU" sz="1800" dirty="0" err="1" smtClean="0"/>
              <a:t>Шанина</a:t>
            </a:r>
            <a:r>
              <a:rPr lang="ru-RU" sz="1800" dirty="0" smtClean="0"/>
              <a:t>, асс. А.Ф. Безденежных, асс. С.А. </a:t>
            </a:r>
            <a:r>
              <a:rPr lang="ru-RU" sz="1800" dirty="0" err="1" smtClean="0"/>
              <a:t>Кайгородцева</a:t>
            </a:r>
            <a:r>
              <a:rPr lang="ru-RU" sz="1800" dirty="0" smtClean="0"/>
              <a:t>, асс. к.м.н. Т. </a:t>
            </a:r>
            <a:r>
              <a:rPr lang="ru-RU" sz="1800" dirty="0" err="1" smtClean="0"/>
              <a:t>Д.Корягина</a:t>
            </a:r>
            <a:r>
              <a:rPr lang="ru-RU" sz="1800" dirty="0" smtClean="0"/>
              <a:t>). Направления работ: объективная оценка двигательных нарушений, создание методов диагностики и реабилитации нарушений ходьбы, равновесия, тонкой моторики, речевых и когнитивных расстройств при заболеваниях нервной системы, борьба со </a:t>
            </a:r>
            <a:r>
              <a:rPr lang="ru-RU" sz="1800" dirty="0" err="1" smtClean="0"/>
              <a:t>спастичностью</a:t>
            </a:r>
            <a:r>
              <a:rPr lang="ru-RU" sz="1800" dirty="0" smtClean="0"/>
              <a:t>, диагностика и лечение вегетативных нарушений..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8259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Monotype Corsiva" panose="03010101010201010101" pitchFamily="66" charset="0"/>
              </a:rPr>
              <a:t>Кадровый состав кафедры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00174"/>
            <a:ext cx="7715304" cy="4786346"/>
          </a:xfrm>
        </p:spPr>
        <p:txBody>
          <a:bodyPr/>
          <a:lstStyle/>
          <a:p>
            <a:pPr algn="ctr"/>
            <a:r>
              <a:rPr lang="ru-RU" b="1" dirty="0" smtClean="0"/>
              <a:t>Неврология и </a:t>
            </a:r>
            <a:r>
              <a:rPr lang="ru-RU" b="1" dirty="0" err="1" smtClean="0"/>
              <a:t>нейрореабилитация</a:t>
            </a:r>
            <a:endParaRPr lang="ru-RU" b="1" dirty="0" smtClean="0"/>
          </a:p>
          <a:p>
            <a:r>
              <a:rPr lang="ru-RU" b="1" dirty="0" err="1" smtClean="0"/>
              <a:t>Похабов</a:t>
            </a:r>
            <a:r>
              <a:rPr lang="ru-RU" b="1" dirty="0" smtClean="0"/>
              <a:t> Дмитрий Владимирович</a:t>
            </a:r>
            <a:r>
              <a:rPr lang="ru-RU" dirty="0" smtClean="0"/>
              <a:t>, доктор медицинских наук, профессор, отличник Здравоохранения России профессор кафедры </a:t>
            </a:r>
            <a:r>
              <a:rPr lang="ru-RU" sz="1800" dirty="0" smtClean="0"/>
              <a:t>(функциональная команда – асс. В.Г. Абрамов, асс. Ю.В. </a:t>
            </a:r>
            <a:r>
              <a:rPr lang="ru-RU" sz="1800" dirty="0" err="1" smtClean="0"/>
              <a:t>Нестеро-ва</a:t>
            </a:r>
            <a:r>
              <a:rPr lang="ru-RU" sz="1800" dirty="0" smtClean="0"/>
              <a:t>, асс. Д.Д. </a:t>
            </a:r>
            <a:r>
              <a:rPr lang="ru-RU" sz="1800" dirty="0" err="1" smtClean="0"/>
              <a:t>Похабов</a:t>
            </a:r>
            <a:r>
              <a:rPr lang="ru-RU" sz="1800" dirty="0" smtClean="0"/>
              <a:t>). Направление работ: </a:t>
            </a:r>
            <a:r>
              <a:rPr lang="ru-RU" sz="1800" dirty="0" err="1" smtClean="0"/>
              <a:t>нейродегенеративные</a:t>
            </a:r>
            <a:r>
              <a:rPr lang="ru-RU" sz="1800" dirty="0" smtClean="0"/>
              <a:t> заболевания, экстрапирамидная патология, </a:t>
            </a:r>
            <a:r>
              <a:rPr lang="ru-RU" sz="1800" dirty="0" err="1" smtClean="0"/>
              <a:t>спастичность</a:t>
            </a:r>
            <a:r>
              <a:rPr lang="ru-RU" sz="18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b="1" dirty="0" smtClean="0"/>
              <a:t>Исаева Наталья Викторовна, </a:t>
            </a:r>
            <a:r>
              <a:rPr lang="ru-RU" dirty="0" smtClean="0"/>
              <a:t>доктор медицинских наук, профессор кафедры, </a:t>
            </a:r>
            <a:r>
              <a:rPr lang="ru-RU" sz="1800" dirty="0" smtClean="0"/>
              <a:t>(функциональная команда – асс. М.В. Бархатов, асс. к.м.н.           Е.Г. </a:t>
            </a:r>
            <a:r>
              <a:rPr lang="ru-RU" sz="1800" dirty="0" err="1" smtClean="0"/>
              <a:t>Шанина</a:t>
            </a:r>
            <a:r>
              <a:rPr lang="ru-RU" sz="1800" dirty="0" smtClean="0"/>
              <a:t>, к.м.н. асс. П.Г. Руденко, к.м.н. асс. </a:t>
            </a:r>
            <a:r>
              <a:rPr lang="ru-RU" sz="1800" dirty="0" err="1" smtClean="0"/>
              <a:t>Дядюк</a:t>
            </a:r>
            <a:r>
              <a:rPr lang="ru-RU" sz="1800" dirty="0" smtClean="0"/>
              <a:t> Т.В.,          асс. Э. </a:t>
            </a:r>
            <a:r>
              <a:rPr lang="ru-RU" sz="1800" dirty="0" err="1" smtClean="0"/>
              <a:t>Гасым-Оглы</a:t>
            </a:r>
            <a:r>
              <a:rPr lang="ru-RU" sz="1800" dirty="0" smtClean="0"/>
              <a:t>). Направление работ – миастения, </a:t>
            </a:r>
            <a:r>
              <a:rPr lang="ru-RU" sz="1800" dirty="0" err="1" smtClean="0"/>
              <a:t>нейроинфекции</a:t>
            </a:r>
            <a:r>
              <a:rPr lang="ru-RU" sz="1800" dirty="0" smtClean="0"/>
              <a:t>, редкие заболевания нервной системы, </a:t>
            </a:r>
            <a:r>
              <a:rPr lang="ru-RU" sz="1800" dirty="0" err="1" smtClean="0"/>
              <a:t>заболева</a:t>
            </a:r>
            <a:r>
              <a:rPr lang="ru-RU" sz="1800" dirty="0" smtClean="0"/>
              <a:t>- </a:t>
            </a:r>
            <a:r>
              <a:rPr lang="ru-RU" sz="1800" dirty="0" err="1" smtClean="0"/>
              <a:t>ния</a:t>
            </a:r>
            <a:r>
              <a:rPr lang="ru-RU" sz="1800" dirty="0" smtClean="0"/>
              <a:t> периферической нервной системы.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8259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Кадровый состав кафедры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00174"/>
            <a:ext cx="7715304" cy="4786346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/>
              <a:t>Можейко</a:t>
            </a:r>
            <a:r>
              <a:rPr lang="ru-RU" b="1" dirty="0" smtClean="0"/>
              <a:t> Елена Юрьевна, </a:t>
            </a:r>
            <a:r>
              <a:rPr lang="ru-RU" dirty="0" smtClean="0"/>
              <a:t>д.м.н., доцент кафедры, руководитель курса медицинской реабилитации </a:t>
            </a:r>
            <a:r>
              <a:rPr lang="ru-RU" sz="1800" dirty="0" smtClean="0"/>
              <a:t>(функциональная команда – асс. И.Н. </a:t>
            </a:r>
            <a:r>
              <a:rPr lang="ru-RU" sz="1800" dirty="0" err="1" smtClean="0"/>
              <a:t>Швецова</a:t>
            </a:r>
            <a:r>
              <a:rPr lang="ru-RU" sz="1800" dirty="0" smtClean="0"/>
              <a:t>, асс. Е.В. </a:t>
            </a:r>
            <a:r>
              <a:rPr lang="ru-RU" sz="1800" dirty="0" err="1" smtClean="0"/>
              <a:t>Зубрицкая</a:t>
            </a:r>
            <a:r>
              <a:rPr lang="ru-RU" sz="1800" dirty="0" smtClean="0"/>
              <a:t>, </a:t>
            </a:r>
            <a:r>
              <a:rPr lang="ru-RU" sz="1800" dirty="0" err="1" smtClean="0"/>
              <a:t>асп</a:t>
            </a:r>
            <a:r>
              <a:rPr lang="ru-RU" sz="1800" dirty="0" smtClean="0"/>
              <a:t>. Г.В. Алексеевич). Направление работ – диагностика, лечение, реабилитация когнитивных нарушений, тонкой моторики при центральных парезах.</a:t>
            </a:r>
          </a:p>
          <a:p>
            <a:r>
              <a:rPr lang="ru-RU" b="1" dirty="0" err="1" smtClean="0"/>
              <a:t>Родиков</a:t>
            </a:r>
            <a:r>
              <a:rPr lang="ru-RU" b="1" dirty="0" smtClean="0"/>
              <a:t> Михаил Владимирович</a:t>
            </a:r>
            <a:r>
              <a:rPr lang="ru-RU" dirty="0" smtClean="0"/>
              <a:t>, д.м.н., </a:t>
            </a:r>
            <a:r>
              <a:rPr lang="ru-RU" dirty="0" err="1" smtClean="0"/>
              <a:t>профес</a:t>
            </a:r>
            <a:r>
              <a:rPr lang="ru-RU" dirty="0" smtClean="0"/>
              <a:t>- сор кафедры, </a:t>
            </a:r>
            <a:r>
              <a:rPr lang="ru-RU" dirty="0" err="1" smtClean="0"/>
              <a:t>прорекор</a:t>
            </a:r>
            <a:r>
              <a:rPr lang="ru-RU" dirty="0" smtClean="0"/>
              <a:t> по лечебной работе </a:t>
            </a:r>
            <a:r>
              <a:rPr lang="ru-RU" dirty="0" err="1" smtClean="0"/>
              <a:t>КрасГМУ</a:t>
            </a:r>
            <a:r>
              <a:rPr lang="ru-RU" dirty="0" smtClean="0"/>
              <a:t> </a:t>
            </a:r>
            <a:r>
              <a:rPr lang="ru-RU" sz="1800" dirty="0" smtClean="0"/>
              <a:t>(функциональная команда – </a:t>
            </a:r>
            <a:r>
              <a:rPr lang="ru-RU" sz="1800" dirty="0" err="1" smtClean="0"/>
              <a:t>асп</a:t>
            </a:r>
            <a:r>
              <a:rPr lang="ru-RU" sz="1800" dirty="0" smtClean="0"/>
              <a:t>. Г.Ю. Алексеевич). Направление работ – исследования в теме </a:t>
            </a:r>
            <a:r>
              <a:rPr lang="ru-RU" sz="1800" dirty="0" err="1" smtClean="0"/>
              <a:t>нейролюиса</a:t>
            </a:r>
            <a:r>
              <a:rPr lang="ru-RU" sz="1800" dirty="0" smtClean="0"/>
              <a:t>.</a:t>
            </a:r>
          </a:p>
          <a:p>
            <a:r>
              <a:rPr lang="ru-RU" b="1" dirty="0" err="1" smtClean="0"/>
              <a:t>Народова</a:t>
            </a:r>
            <a:r>
              <a:rPr lang="ru-RU" b="1" dirty="0" smtClean="0"/>
              <a:t> </a:t>
            </a:r>
            <a:r>
              <a:rPr lang="ru-RU" b="1" dirty="0" err="1" smtClean="0"/>
              <a:t>Валения</a:t>
            </a:r>
            <a:r>
              <a:rPr lang="ru-RU" b="1" dirty="0" smtClean="0"/>
              <a:t> Вячеславовна</a:t>
            </a:r>
            <a:r>
              <a:rPr lang="ru-RU" dirty="0" smtClean="0"/>
              <a:t>, д.м.н., профессор кафедры</a:t>
            </a:r>
            <a:r>
              <a:rPr lang="ru-RU" sz="1800" dirty="0" smtClean="0"/>
              <a:t> (функциональная команда – асс. к.м.н. Е.А. </a:t>
            </a:r>
            <a:r>
              <a:rPr lang="ru-RU" sz="1800" dirty="0" err="1" smtClean="0"/>
              <a:t>Народова</a:t>
            </a:r>
            <a:r>
              <a:rPr lang="ru-RU" sz="1800" dirty="0" smtClean="0"/>
              <a:t>). Направление работ – </a:t>
            </a:r>
            <a:r>
              <a:rPr lang="ru-RU" sz="1800" dirty="0" err="1" smtClean="0"/>
              <a:t>ургентная</a:t>
            </a:r>
            <a:r>
              <a:rPr lang="ru-RU" sz="1800" dirty="0" smtClean="0"/>
              <a:t> неврология, </a:t>
            </a:r>
            <a:r>
              <a:rPr lang="ru-RU" sz="1800" dirty="0" err="1" smtClean="0"/>
              <a:t>эпилептология</a:t>
            </a:r>
            <a:r>
              <a:rPr lang="ru-RU" sz="1800" dirty="0" smtClean="0"/>
              <a:t>)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2546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Monotype Corsiva" panose="03010101010201010101" pitchFamily="66" charset="0"/>
              </a:rPr>
              <a:t>Кадровый состав кафедры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14488"/>
            <a:ext cx="7715304" cy="4572032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Харламова Галина Васильевна</a:t>
            </a:r>
            <a:r>
              <a:rPr lang="ru-RU" dirty="0" smtClean="0"/>
              <a:t>, к.м.н., доцент кафедры </a:t>
            </a:r>
            <a:r>
              <a:rPr lang="ru-RU" sz="1800" dirty="0" smtClean="0"/>
              <a:t>(функциональная команда – доц. к.м.н. М.В. Аб-           </a:t>
            </a:r>
            <a:r>
              <a:rPr lang="ru-RU" sz="1800" dirty="0" err="1" smtClean="0"/>
              <a:t>роськина</a:t>
            </a:r>
            <a:r>
              <a:rPr lang="ru-RU" sz="1800" dirty="0" smtClean="0"/>
              <a:t>, асс. к.м.н. В.С. </a:t>
            </a:r>
            <a:r>
              <a:rPr lang="ru-RU" sz="1800" dirty="0" err="1" smtClean="0"/>
              <a:t>Ондар</a:t>
            </a:r>
            <a:r>
              <a:rPr lang="ru-RU" sz="1800" dirty="0" smtClean="0"/>
              <a:t>, асс. С.А. </a:t>
            </a:r>
            <a:r>
              <a:rPr lang="ru-RU" sz="1800" dirty="0" err="1" smtClean="0"/>
              <a:t>Кайгородцева</a:t>
            </a:r>
            <a:r>
              <a:rPr lang="ru-RU" sz="1800" dirty="0" smtClean="0"/>
              <a:t>). Направление работ – исследования по теме </a:t>
            </a:r>
            <a:r>
              <a:rPr lang="ru-RU" sz="1800" dirty="0" err="1" smtClean="0"/>
              <a:t>Демиелинизирующие</a:t>
            </a:r>
            <a:r>
              <a:rPr lang="ru-RU" sz="1800" dirty="0" smtClean="0"/>
              <a:t> заболевания)</a:t>
            </a:r>
          </a:p>
          <a:p>
            <a:pPr>
              <a:buNone/>
            </a:pPr>
            <a:r>
              <a:rPr lang="ru-RU" sz="1800" b="1" dirty="0" smtClean="0"/>
              <a:t>     </a:t>
            </a:r>
            <a:r>
              <a:rPr lang="ru-RU" b="1" dirty="0" smtClean="0"/>
              <a:t>Шишкина Елена Викторовна</a:t>
            </a:r>
            <a:r>
              <a:rPr lang="ru-RU" dirty="0" smtClean="0"/>
              <a:t>, к.м.н., доцент кафедры, руководитель курса детской неврологии</a:t>
            </a:r>
          </a:p>
          <a:p>
            <a:pPr>
              <a:buNone/>
            </a:pPr>
            <a:r>
              <a:rPr lang="ru-RU" sz="1800" b="1" dirty="0" smtClean="0"/>
              <a:t>     </a:t>
            </a:r>
            <a:r>
              <a:rPr lang="ru-RU" b="1" dirty="0" smtClean="0"/>
              <a:t>Бархатов Михаил Валерьевич, </a:t>
            </a:r>
            <a:r>
              <a:rPr lang="ru-RU" dirty="0" smtClean="0"/>
              <a:t>к.м.н., ассистент кафедры, детский невролог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b="1" dirty="0" err="1" smtClean="0"/>
              <a:t>Арбузников</a:t>
            </a:r>
            <a:r>
              <a:rPr lang="ru-RU" b="1" dirty="0" smtClean="0"/>
              <a:t> Александр Константинович</a:t>
            </a:r>
            <a:r>
              <a:rPr lang="ru-RU" dirty="0" smtClean="0"/>
              <a:t>, ассистент кафедры, детский невролог</a:t>
            </a: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b="1" dirty="0" smtClean="0"/>
              <a:t>    </a:t>
            </a:r>
            <a:r>
              <a:rPr lang="ru-RU" b="1" dirty="0" smtClean="0"/>
              <a:t>Афанасьева Елена Викторовна, </a:t>
            </a:r>
            <a:r>
              <a:rPr lang="ru-RU" dirty="0" smtClean="0"/>
              <a:t>к.м.н., ассистент кафедры, зав. неврологическим отделением Госпиталя Ветеранов Войн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800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8259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Кадровый состав кафедры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71612"/>
            <a:ext cx="7715304" cy="4714908"/>
          </a:xfrm>
        </p:spPr>
        <p:txBody>
          <a:bodyPr/>
          <a:lstStyle/>
          <a:p>
            <a:r>
              <a:rPr lang="ru-RU" b="1" dirty="0" err="1" smtClean="0"/>
              <a:t>Тарасевич</a:t>
            </a:r>
            <a:r>
              <a:rPr lang="ru-RU" b="1" dirty="0" smtClean="0"/>
              <a:t> Андрей Федорович, </a:t>
            </a:r>
            <a:r>
              <a:rPr lang="ru-RU" dirty="0" smtClean="0"/>
              <a:t>ассистент кафедры, руководитель направления «Режим здорового образа жизни»</a:t>
            </a:r>
          </a:p>
          <a:p>
            <a:r>
              <a:rPr lang="ru-RU" b="1" dirty="0" err="1" smtClean="0"/>
              <a:t>Попелышева</a:t>
            </a:r>
            <a:r>
              <a:rPr lang="ru-RU" b="1" dirty="0" smtClean="0"/>
              <a:t> Анна Эдуардовна, </a:t>
            </a:r>
            <a:r>
              <a:rPr lang="ru-RU" dirty="0" smtClean="0"/>
              <a:t>ассистент кафедры, специалист </a:t>
            </a:r>
            <a:r>
              <a:rPr lang="ru-RU" dirty="0" err="1" smtClean="0"/>
              <a:t>гемастезиолог</a:t>
            </a:r>
            <a:endParaRPr lang="ru-RU" dirty="0" smtClean="0"/>
          </a:p>
          <a:p>
            <a:pPr algn="ctr"/>
            <a:r>
              <a:rPr lang="ru-RU" b="1" dirty="0" smtClean="0"/>
              <a:t>ЛФК, физиотерапия</a:t>
            </a:r>
          </a:p>
          <a:p>
            <a:r>
              <a:rPr lang="ru-RU" b="1" dirty="0" smtClean="0"/>
              <a:t>Симакова Любовь Николаевна, </a:t>
            </a:r>
            <a:r>
              <a:rPr lang="ru-RU" dirty="0" smtClean="0"/>
              <a:t>к.м.н., </a:t>
            </a:r>
            <a:r>
              <a:rPr lang="ru-RU" dirty="0" err="1" smtClean="0"/>
              <a:t>доцентн</a:t>
            </a:r>
            <a:r>
              <a:rPr lang="ru-RU" dirty="0" smtClean="0"/>
              <a:t> кафедры</a:t>
            </a:r>
          </a:p>
          <a:p>
            <a:r>
              <a:rPr lang="ru-RU" b="1" dirty="0" err="1" smtClean="0"/>
              <a:t>Сифоркина</a:t>
            </a:r>
            <a:r>
              <a:rPr lang="ru-RU" b="1" dirty="0" smtClean="0"/>
              <a:t> Людмила Николаевна, </a:t>
            </a:r>
            <a:r>
              <a:rPr lang="ru-RU" dirty="0" smtClean="0"/>
              <a:t>к.м.н., ассистент кафедры</a:t>
            </a:r>
          </a:p>
          <a:p>
            <a:r>
              <a:rPr lang="ru-RU" b="1" dirty="0" err="1" smtClean="0"/>
              <a:t>Турлак</a:t>
            </a:r>
            <a:r>
              <a:rPr lang="ru-RU" b="1" dirty="0" smtClean="0"/>
              <a:t> Ирина Викторовна, </a:t>
            </a:r>
            <a:r>
              <a:rPr lang="ru-RU" dirty="0" smtClean="0"/>
              <a:t>ассистент кафедры</a:t>
            </a:r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540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Кадровый состав кафедры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00174"/>
            <a:ext cx="7715304" cy="4786346"/>
          </a:xfrm>
        </p:spPr>
        <p:txBody>
          <a:bodyPr/>
          <a:lstStyle/>
          <a:p>
            <a:r>
              <a:rPr lang="ru-RU" b="1" dirty="0" smtClean="0"/>
              <a:t>Нор Ольга Владимировна, </a:t>
            </a:r>
            <a:r>
              <a:rPr lang="ru-RU" dirty="0" smtClean="0"/>
              <a:t>к.м.н., доцент кафедры</a:t>
            </a:r>
          </a:p>
          <a:p>
            <a:r>
              <a:rPr lang="ru-RU" b="1" dirty="0" err="1" smtClean="0"/>
              <a:t>Карачинцева</a:t>
            </a:r>
            <a:r>
              <a:rPr lang="ru-RU" b="1" dirty="0" smtClean="0"/>
              <a:t> Наталья Владимировна</a:t>
            </a:r>
            <a:r>
              <a:rPr lang="ru-RU" dirty="0" smtClean="0"/>
              <a:t>, к.м.н., доцент кафедры</a:t>
            </a:r>
          </a:p>
          <a:p>
            <a:pPr algn="ctr"/>
            <a:r>
              <a:rPr lang="ru-RU" b="1" dirty="0" smtClean="0"/>
              <a:t>Курс традиционной медицины</a:t>
            </a:r>
          </a:p>
          <a:p>
            <a:r>
              <a:rPr lang="ru-RU" b="1" dirty="0" smtClean="0"/>
              <a:t>Казаков Вячеслав Михайлович,</a:t>
            </a:r>
            <a:r>
              <a:rPr lang="ru-RU" dirty="0" smtClean="0"/>
              <a:t> к.м.н., доцент кафедры</a:t>
            </a:r>
          </a:p>
          <a:p>
            <a:r>
              <a:rPr lang="ru-RU" b="1" dirty="0" smtClean="0"/>
              <a:t>Наумова Елена Борисовна, </a:t>
            </a:r>
            <a:r>
              <a:rPr lang="ru-RU" dirty="0" smtClean="0"/>
              <a:t>к.м.н., доцент кафедры</a:t>
            </a:r>
            <a:endParaRPr lang="ru-RU" b="1" dirty="0" smtClean="0"/>
          </a:p>
          <a:p>
            <a:r>
              <a:rPr lang="ru-RU" b="1" dirty="0" err="1" smtClean="0"/>
              <a:t>Майкова</a:t>
            </a:r>
            <a:r>
              <a:rPr lang="ru-RU" b="1" dirty="0" smtClean="0"/>
              <a:t> Марина </a:t>
            </a:r>
            <a:r>
              <a:rPr lang="ru-RU" b="1" dirty="0" err="1" smtClean="0"/>
              <a:t>Динадьевна</a:t>
            </a:r>
            <a:r>
              <a:rPr lang="ru-RU" dirty="0" smtClean="0"/>
              <a:t>, ассистент кафедры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7" y="571479"/>
            <a:ext cx="7715305" cy="57150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Клинические базы</a:t>
            </a:r>
            <a:endParaRPr lang="ru-RU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14348" y="1142984"/>
            <a:ext cx="7715304" cy="514353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/>
              <a:t>Кафедра базируется практически во всех значимых стационарах г. Красноярска. Одна из основных баз – </a:t>
            </a:r>
            <a:r>
              <a:rPr lang="ru-RU" b="1" i="1" dirty="0" smtClean="0"/>
              <a:t>ФГБНУЗ «Сибирский клинический центр»</a:t>
            </a:r>
            <a:r>
              <a:rPr lang="ru-RU" b="1" dirty="0" smtClean="0"/>
              <a:t>. </a:t>
            </a:r>
            <a:r>
              <a:rPr lang="ru-RU" dirty="0" smtClean="0"/>
              <a:t>На 3 базах этого центра находятся 5 неврологических отделений, в том числе один из крупнейших в России Центр </a:t>
            </a:r>
            <a:r>
              <a:rPr lang="ru-RU" dirty="0" err="1" smtClean="0"/>
              <a:t>нейро</a:t>
            </a:r>
            <a:r>
              <a:rPr lang="ru-RU" dirty="0" smtClean="0"/>
              <a:t>- реабилитации на 120 стационарных коек. На базе подразделений центра располагаются </a:t>
            </a:r>
            <a:r>
              <a:rPr lang="ru-RU" dirty="0" err="1" smtClean="0"/>
              <a:t>специали-зированные</a:t>
            </a:r>
            <a:r>
              <a:rPr lang="ru-RU" dirty="0" smtClean="0"/>
              <a:t> приемы когнитивных нарушений, рассеянного склероза, работает Центр </a:t>
            </a:r>
            <a:r>
              <a:rPr lang="ru-RU" dirty="0" err="1" smtClean="0"/>
              <a:t>экстрапи-рамидной</a:t>
            </a:r>
            <a:r>
              <a:rPr lang="ru-RU" dirty="0" smtClean="0"/>
              <a:t> патологии, </a:t>
            </a:r>
            <a:r>
              <a:rPr lang="ru-RU" dirty="0" err="1" smtClean="0"/>
              <a:t>вестибулогии</a:t>
            </a:r>
            <a:r>
              <a:rPr lang="ru-RU" dirty="0" smtClean="0"/>
              <a:t>, коррекции </a:t>
            </a:r>
            <a:r>
              <a:rPr lang="ru-RU" dirty="0" err="1" smtClean="0"/>
              <a:t>когнтивных</a:t>
            </a:r>
            <a:r>
              <a:rPr lang="ru-RU" dirty="0" smtClean="0"/>
              <a:t> расстройств и восстановления равно- </a:t>
            </a:r>
            <a:r>
              <a:rPr lang="ru-RU" dirty="0" err="1" smtClean="0"/>
              <a:t>весия</a:t>
            </a:r>
            <a:r>
              <a:rPr lang="ru-RU" dirty="0" smtClean="0"/>
              <a:t>. Все эти службы находятся под </a:t>
            </a:r>
            <a:r>
              <a:rPr lang="ru-RU" dirty="0" err="1" smtClean="0"/>
              <a:t>курацией</a:t>
            </a:r>
            <a:r>
              <a:rPr lang="ru-RU" dirty="0" smtClean="0"/>
              <a:t> кафедральных </a:t>
            </a:r>
            <a:r>
              <a:rPr lang="ru-RU" dirty="0" smtClean="0"/>
              <a:t>с</a:t>
            </a:r>
            <a:r>
              <a:rPr lang="ru-RU" dirty="0" smtClean="0"/>
              <a:t>отрудников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342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1115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Клинические базы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00174"/>
            <a:ext cx="7715304" cy="4786346"/>
          </a:xfrm>
        </p:spPr>
        <p:txBody>
          <a:bodyPr/>
          <a:lstStyle/>
          <a:p>
            <a:r>
              <a:rPr lang="ru-RU" b="1" dirty="0" smtClean="0"/>
              <a:t>Краевая клиническая больница – </a:t>
            </a:r>
            <a:r>
              <a:rPr lang="ru-RU" dirty="0" err="1" smtClean="0"/>
              <a:t>ургентная</a:t>
            </a:r>
            <a:r>
              <a:rPr lang="ru-RU" dirty="0" smtClean="0"/>
              <a:t> неврология, сосудистый центр, </a:t>
            </a:r>
            <a:r>
              <a:rPr lang="ru-RU" dirty="0" err="1" smtClean="0"/>
              <a:t>специализирован-ные</a:t>
            </a:r>
            <a:r>
              <a:rPr lang="ru-RU" dirty="0" smtClean="0"/>
              <a:t> приемы – куратор проф. Н.В. Исаева</a:t>
            </a:r>
          </a:p>
          <a:p>
            <a:r>
              <a:rPr lang="ru-RU" b="1" dirty="0" smtClean="0"/>
              <a:t>Больница скорой медицинской помощи – </a:t>
            </a:r>
            <a:r>
              <a:rPr lang="ru-RU" dirty="0" err="1" smtClean="0"/>
              <a:t>ургентная</a:t>
            </a:r>
            <a:r>
              <a:rPr lang="ru-RU" dirty="0" smtClean="0"/>
              <a:t> неврология, сосудистый центр – куратор проф. В.В. </a:t>
            </a:r>
            <a:r>
              <a:rPr lang="ru-RU" dirty="0" err="1" smtClean="0"/>
              <a:t>Народова</a:t>
            </a:r>
            <a:endParaRPr lang="ru-RU" dirty="0" smtClean="0"/>
          </a:p>
          <a:p>
            <a:r>
              <a:rPr lang="ru-RU" b="1" dirty="0" smtClean="0"/>
              <a:t>Профессорская клиника – </a:t>
            </a:r>
            <a:r>
              <a:rPr lang="ru-RU" dirty="0" smtClean="0"/>
              <a:t>амбулаторный </a:t>
            </a:r>
            <a:r>
              <a:rPr lang="ru-RU" dirty="0" err="1" smtClean="0"/>
              <a:t>специ</a:t>
            </a:r>
            <a:r>
              <a:rPr lang="ru-RU" dirty="0" smtClean="0"/>
              <a:t>- </a:t>
            </a:r>
            <a:r>
              <a:rPr lang="ru-RU" dirty="0" err="1" smtClean="0"/>
              <a:t>ализированный</a:t>
            </a:r>
            <a:r>
              <a:rPr lang="ru-RU" dirty="0" smtClean="0"/>
              <a:t> прием, амбулаторная </a:t>
            </a:r>
            <a:r>
              <a:rPr lang="ru-RU" dirty="0" err="1" smtClean="0"/>
              <a:t>нейрореа</a:t>
            </a:r>
            <a:r>
              <a:rPr lang="ru-RU" dirty="0" smtClean="0"/>
              <a:t>- </a:t>
            </a:r>
            <a:r>
              <a:rPr lang="ru-RU" dirty="0" err="1" smtClean="0"/>
              <a:t>билитация</a:t>
            </a:r>
            <a:r>
              <a:rPr lang="ru-RU" dirty="0" smtClean="0"/>
              <a:t> – куратор к.м.н. асс. Е.Г. </a:t>
            </a:r>
            <a:r>
              <a:rPr lang="ru-RU" dirty="0" err="1" smtClean="0"/>
              <a:t>Шанина</a:t>
            </a:r>
            <a:endParaRPr lang="ru-RU" dirty="0" smtClean="0"/>
          </a:p>
          <a:p>
            <a:r>
              <a:rPr lang="ru-RU" b="1" dirty="0" smtClean="0"/>
              <a:t>Детская краевая больница – </a:t>
            </a:r>
            <a:r>
              <a:rPr lang="ru-RU" dirty="0" smtClean="0"/>
              <a:t>куратор доц. к.м.н. Е.В. Шишкина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252520" cy="79208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60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1942      -      2017</a:t>
            </a:r>
            <a:endParaRPr lang="ru-RU" sz="6000" b="1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082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useum\Desktop\ученый совет 23 марта 2016\Здание общежития Сибирского лесотехнического института, переданное в 1943 Медицинскому институт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10911"/>
            <a:ext cx="3312368" cy="226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56589"/>
            <a:ext cx="3312368" cy="262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KochetovaLV\Downloads\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6366" y="1237682"/>
            <a:ext cx="3456384" cy="504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846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1115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Monotype Corsiva" panose="03010101010201010101" pitchFamily="66" charset="0"/>
              </a:rPr>
              <a:t>Клинические базы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71612"/>
            <a:ext cx="7715304" cy="4714908"/>
          </a:xfrm>
        </p:spPr>
        <p:txBody>
          <a:bodyPr/>
          <a:lstStyle/>
          <a:p>
            <a:r>
              <a:rPr lang="ru-RU" b="1" dirty="0" smtClean="0"/>
              <a:t>Детская городская больница – </a:t>
            </a:r>
            <a:r>
              <a:rPr lang="ru-RU" dirty="0" smtClean="0"/>
              <a:t>асс.                к.м.н. М.В. Бархатов</a:t>
            </a:r>
          </a:p>
          <a:p>
            <a:r>
              <a:rPr lang="ru-RU" b="1" dirty="0" smtClean="0"/>
              <a:t>Детский дом – интернат №1 – </a:t>
            </a:r>
            <a:r>
              <a:rPr lang="ru-RU" dirty="0" smtClean="0"/>
              <a:t>доц. к.м.н.        Е.В. Шишкина</a:t>
            </a:r>
            <a:endParaRPr lang="ru-R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80121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У</a:t>
            </a:r>
            <a:r>
              <a:rPr lang="ru-RU" sz="3600" b="1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чебно</a:t>
            </a:r>
            <a:r>
              <a:rPr lang="ru-RU" sz="36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– методическая работа</a:t>
            </a:r>
            <a:endParaRPr lang="ru-RU" sz="3600" b="1" dirty="0"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340768"/>
            <a:ext cx="7715304" cy="4945752"/>
          </a:xfrm>
        </p:spPr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ru-RU" b="1" dirty="0" smtClean="0"/>
              <a:t>Кафедра выполняет </a:t>
            </a:r>
            <a:r>
              <a:rPr lang="ru-RU" b="1" dirty="0" err="1" smtClean="0"/>
              <a:t>учебно</a:t>
            </a:r>
            <a:r>
              <a:rPr lang="ru-RU" b="1" dirty="0" smtClean="0"/>
              <a:t> – методическую работу на высоком уровне на всех факультетах: лечебном, педиатрическом, стоматологическом, фармации, медицинской психологии, медицинской кибернетики. За последние годы издан ряд </a:t>
            </a:r>
            <a:r>
              <a:rPr lang="ru-RU" b="1" dirty="0" err="1" smtClean="0"/>
              <a:t>учебно</a:t>
            </a:r>
            <a:r>
              <a:rPr lang="ru-RU" b="1" dirty="0" smtClean="0"/>
              <a:t> – методических изданий по всем разделам учебной деятельности. На кафедре ведутся уникальные обучающие циклы по технике медикаментозных блокад, готовится к изданию первое в России </a:t>
            </a:r>
            <a:r>
              <a:rPr lang="ru-RU" b="1" dirty="0" err="1" smtClean="0"/>
              <a:t>учебно</a:t>
            </a:r>
            <a:r>
              <a:rPr lang="ru-RU" b="1" dirty="0" smtClean="0"/>
              <a:t> – методического пособие по неврологии для психологов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49955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5"/>
            <a:ext cx="7715304" cy="64294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Направления научно – исследовательской работы</a:t>
            </a:r>
            <a:endParaRPr lang="ru-RU" sz="3600" b="1" dirty="0"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340768"/>
            <a:ext cx="7715304" cy="4945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кафедре ведутся исследования в рамках комплексной научной темы: </a:t>
            </a:r>
            <a:r>
              <a:rPr lang="ru-RU" b="1" i="1" dirty="0" smtClean="0"/>
              <a:t>«Объективная оценка, диагностика, лечение и реабилитация </a:t>
            </a:r>
            <a:r>
              <a:rPr lang="ru-RU" b="1" i="1" dirty="0" err="1" smtClean="0"/>
              <a:t>сенсо</a:t>
            </a:r>
            <a:r>
              <a:rPr lang="ru-RU" b="1" i="1" dirty="0" smtClean="0"/>
              <a:t> – моторных, когнитивных и речевых нарушений при патологии центральной нервной системы»</a:t>
            </a:r>
            <a:r>
              <a:rPr lang="ru-RU" dirty="0" smtClean="0"/>
              <a:t> в рамках НОЦ «</a:t>
            </a:r>
            <a:r>
              <a:rPr lang="ru-RU" dirty="0" err="1" smtClean="0"/>
              <a:t>Церебровас</a:t>
            </a:r>
            <a:r>
              <a:rPr lang="ru-RU" dirty="0" smtClean="0"/>
              <a:t>- </a:t>
            </a:r>
            <a:r>
              <a:rPr lang="ru-RU" dirty="0" err="1" smtClean="0"/>
              <a:t>кулярная</a:t>
            </a:r>
            <a:r>
              <a:rPr lang="ru-RU" dirty="0" smtClean="0"/>
              <a:t> и кардиоваскулярная патология»</a:t>
            </a:r>
            <a:r>
              <a:rPr lang="ru-RU" dirty="0" smtClean="0"/>
              <a:t>. Руководители – проф. С.В. Прокопенко, доц. д.м.н. Е.Ю. </a:t>
            </a:r>
            <a:r>
              <a:rPr lang="ru-RU" dirty="0" err="1" smtClean="0"/>
              <a:t>Можейко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Кроме этого, выполняется ряд научно – </a:t>
            </a:r>
            <a:r>
              <a:rPr lang="ru-RU" dirty="0" err="1" smtClean="0"/>
              <a:t>исследова-тельских</a:t>
            </a:r>
            <a:r>
              <a:rPr lang="ru-RU" dirty="0" smtClean="0"/>
              <a:t> работ по теме «</a:t>
            </a:r>
            <a:r>
              <a:rPr lang="ru-RU" dirty="0" err="1" smtClean="0"/>
              <a:t>Нейродегенеративные</a:t>
            </a:r>
            <a:r>
              <a:rPr lang="ru-RU" dirty="0" smtClean="0"/>
              <a:t> заболевания, экстрапирамидная патология». </a:t>
            </a:r>
            <a:r>
              <a:rPr lang="ru-RU" dirty="0" err="1" smtClean="0"/>
              <a:t>Рукововодитель</a:t>
            </a:r>
            <a:r>
              <a:rPr lang="ru-RU" dirty="0" smtClean="0"/>
              <a:t>  - проф. Д.В. </a:t>
            </a:r>
            <a:r>
              <a:rPr lang="ru-RU" dirty="0" err="1" smtClean="0"/>
              <a:t>Похабов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49955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8012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Направления научно – исследовательской работы</a:t>
            </a:r>
            <a:endParaRPr lang="ru-RU" sz="3600" b="1" dirty="0"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340768"/>
            <a:ext cx="7715304" cy="4945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Профессор Н.В. </a:t>
            </a:r>
            <a:r>
              <a:rPr lang="ru-RU" dirty="0" smtClean="0"/>
              <a:t>Исаева возглавляет научно – исследовательское направление на тему: «Миастения. Патогенез, диагностика, лечение, реабилитация».</a:t>
            </a:r>
          </a:p>
          <a:p>
            <a:pPr marL="0" indent="0">
              <a:buNone/>
            </a:pPr>
            <a:r>
              <a:rPr lang="ru-RU" dirty="0" smtClean="0"/>
              <a:t>Сотрудники кафедры образуют семейную профессиональную династию Рудневых – </a:t>
            </a:r>
            <a:r>
              <a:rPr lang="ru-RU" dirty="0" err="1" smtClean="0"/>
              <a:t>Народовых</a:t>
            </a:r>
            <a:r>
              <a:rPr lang="ru-RU" dirty="0" smtClean="0"/>
              <a:t> (Вячеслав Александрович и Тамара Николаевна Рудневы, </a:t>
            </a:r>
            <a:r>
              <a:rPr lang="ru-RU" dirty="0" smtClean="0"/>
              <a:t>В</a:t>
            </a:r>
            <a:r>
              <a:rPr lang="ru-RU" dirty="0" smtClean="0"/>
              <a:t>алерия Вячеславовна, Андрей Аркадьевич, Екатерина Андреевна </a:t>
            </a:r>
            <a:r>
              <a:rPr lang="ru-RU" dirty="0" err="1" smtClean="0"/>
              <a:t>Народовы</a:t>
            </a:r>
            <a:r>
              <a:rPr lang="ru-RU" dirty="0" smtClean="0"/>
              <a:t>, Евгений </a:t>
            </a:r>
            <a:r>
              <a:rPr lang="ru-RU" dirty="0" err="1" smtClean="0"/>
              <a:t>Ерахтин</a:t>
            </a:r>
            <a:r>
              <a:rPr lang="ru-RU" dirty="0" smtClean="0"/>
              <a:t>). Общий трудовой стаж династии – 182 года.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49955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8012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Направления научно – исследовательской работы</a:t>
            </a:r>
            <a:endParaRPr lang="ru-RU" sz="3600" b="1" dirty="0"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478441"/>
            <a:ext cx="7715304" cy="4808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Согласно положению ВУЗа, на кафедре утверждена оригинальная </a:t>
            </a:r>
            <a:r>
              <a:rPr lang="ru-RU" b="1" i="1" dirty="0" smtClean="0"/>
              <a:t>Красноярская Научная школа неврологии </a:t>
            </a:r>
            <a:r>
              <a:rPr lang="ru-RU" b="1" i="1" dirty="0" err="1" smtClean="0"/>
              <a:t>нейрореабилитации</a:t>
            </a:r>
            <a:r>
              <a:rPr lang="ru-RU" b="1" i="1" dirty="0" smtClean="0"/>
              <a:t>.</a:t>
            </a:r>
            <a:r>
              <a:rPr lang="ru-RU" dirty="0" smtClean="0"/>
              <a:t> Основатели научной школы – </a:t>
            </a:r>
            <a:r>
              <a:rPr lang="ru-RU" i="1" dirty="0" smtClean="0"/>
              <a:t>проф. В.А. Руднев, проф.          С.В. Прокопенко. </a:t>
            </a:r>
            <a:r>
              <a:rPr lang="ru-RU" dirty="0" smtClean="0"/>
              <a:t>Согласно положению о Научной школе, коллективом защищены докторские диссертации, выполненные в иерархии учителей: докторская диссертация С.В. Прокопенко выполнена под руководством В.А. Руднева, а диссертации С.Н. </a:t>
            </a:r>
            <a:r>
              <a:rPr lang="ru-RU" dirty="0" err="1" smtClean="0"/>
              <a:t>Деревцовой</a:t>
            </a:r>
            <a:r>
              <a:rPr lang="ru-RU" dirty="0" smtClean="0"/>
              <a:t> и Е.Ю. </a:t>
            </a:r>
            <a:r>
              <a:rPr lang="ru-RU" dirty="0" err="1" smtClean="0"/>
              <a:t>Можейко</a:t>
            </a:r>
            <a:r>
              <a:rPr lang="ru-RU" dirty="0" smtClean="0"/>
              <a:t> – под руководством С.В. Прокопенко. Все темы работ выдержаны в едином научном направлении.</a:t>
            </a:r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149955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8259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Направления научно – исследовательской работы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71612"/>
            <a:ext cx="7715304" cy="4714908"/>
          </a:xfrm>
        </p:spPr>
        <p:txBody>
          <a:bodyPr/>
          <a:lstStyle/>
          <a:p>
            <a:r>
              <a:rPr lang="ru-RU" dirty="0" smtClean="0"/>
              <a:t>В.А. Рудневым было положено начало исследовательских работ научной школы и предложена гипотеза о возможной сферической организации произвольного движения, имеющего 3 уровня управления. В последующем это направление трансформировалось в чрезвычайно продуктивный подход объективного анализа нарушений с последующим алгоритмом индивидуальной коррекции. Так были созданы и создаются оригинальные эффективные способы коррекции нарушений равновесия, ходьбы, тонкой моторики, когнитивных и речевых расстройств.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11087"/>
          </a:xfrm>
        </p:spPr>
        <p:txBody>
          <a:bodyPr>
            <a:noAutofit/>
          </a:bodyPr>
          <a:lstStyle/>
          <a:p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3569" y="1000109"/>
            <a:ext cx="7746083" cy="5187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cs typeface="Times New Roman" panose="02020603050405020304" pitchFamily="18" charset="0"/>
              </a:rPr>
              <a:t>Сотрудники кафедры ежегодно выступают с результатами научно – практических исследований на Российских и международных конгрессах и конференциях, в частности, на Российских конгрессах с международным участием по вопросам </a:t>
            </a:r>
            <a:r>
              <a:rPr lang="ru-RU" dirty="0" err="1" smtClean="0">
                <a:cs typeface="Times New Roman" panose="02020603050405020304" pitchFamily="18" charset="0"/>
              </a:rPr>
              <a:t>нейрореабилитации</a:t>
            </a:r>
            <a:r>
              <a:rPr lang="ru-RU" dirty="0" smtClean="0">
                <a:cs typeface="Times New Roman" panose="02020603050405020304" pitchFamily="18" charset="0"/>
              </a:rPr>
              <a:t>, болезни Паркинсона и экстрапирамидных заболеваний, международных конференциях и конгрессах по вопросам сосудистой деменции (Любляны, 2015, Афины, 2013, Барселона, 2011), </a:t>
            </a:r>
            <a:r>
              <a:rPr lang="ru-RU" dirty="0" err="1" smtClean="0">
                <a:cs typeface="Times New Roman" panose="02020603050405020304" pitchFamily="18" charset="0"/>
              </a:rPr>
              <a:t>нейрореабилитации</a:t>
            </a:r>
            <a:r>
              <a:rPr lang="ru-RU" dirty="0" smtClean="0">
                <a:cs typeface="Times New Roman" panose="02020603050405020304" pitchFamily="18" charset="0"/>
              </a:rPr>
              <a:t> (Израиль, 2016, Турция, 2014), конгрессов «болезнь Альцгеймера = болезнь Паркинсона.                                              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693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11087"/>
          </a:xfrm>
        </p:spPr>
        <p:txBody>
          <a:bodyPr>
            <a:noAutofit/>
          </a:bodyPr>
          <a:lstStyle/>
          <a:p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3569" y="1000109"/>
            <a:ext cx="7746083" cy="5286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cs typeface="Times New Roman" panose="02020603050405020304" pitchFamily="18" charset="0"/>
              </a:rPr>
              <a:t>Сотрудники кафедры – члены редакционных советов и коллегий известных журналов:</a:t>
            </a:r>
          </a:p>
          <a:p>
            <a:pPr marL="0" indent="0">
              <a:buNone/>
            </a:pPr>
            <a:r>
              <a:rPr lang="ru-RU" dirty="0" smtClean="0">
                <a:cs typeface="Times New Roman" panose="02020603050405020304" pitchFamily="18" charset="0"/>
              </a:rPr>
              <a:t>Исаева Наталья Викторовна – «Сибирское медицинское обозрение»</a:t>
            </a:r>
          </a:p>
          <a:p>
            <a:pPr marL="0" indent="0">
              <a:buNone/>
            </a:pPr>
            <a:r>
              <a:rPr lang="ru-RU" dirty="0" err="1" smtClean="0">
                <a:cs typeface="Times New Roman" panose="02020603050405020304" pitchFamily="18" charset="0"/>
              </a:rPr>
              <a:t>Похабов</a:t>
            </a:r>
            <a:r>
              <a:rPr lang="ru-RU" dirty="0" smtClean="0">
                <a:cs typeface="Times New Roman" panose="02020603050405020304" pitchFamily="18" charset="0"/>
              </a:rPr>
              <a:t> Дмитрий Владимирович – «Бюллетень Национального общества по изучению болезни Паркинсона и </a:t>
            </a:r>
            <a:r>
              <a:rPr lang="ru-RU" dirty="0" err="1" smtClean="0">
                <a:cs typeface="Times New Roman" panose="02020603050405020304" pitchFamily="18" charset="0"/>
              </a:rPr>
              <a:t>расстрайств</a:t>
            </a:r>
            <a:r>
              <a:rPr lang="ru-RU" dirty="0" smtClean="0">
                <a:cs typeface="Times New Roman" panose="02020603050405020304" pitchFamily="18" charset="0"/>
              </a:rPr>
              <a:t> движений»</a:t>
            </a:r>
          </a:p>
          <a:p>
            <a:pPr marL="0" indent="0">
              <a:buNone/>
            </a:pPr>
            <a:r>
              <a:rPr lang="ru-RU" dirty="0" smtClean="0">
                <a:cs typeface="Times New Roman" panose="02020603050405020304" pitchFamily="18" charset="0"/>
              </a:rPr>
              <a:t>Прокопенко Семен Владимирович – «Анналы клинической и экспериментальной неврологии», «</a:t>
            </a:r>
            <a:r>
              <a:rPr lang="en-US" dirty="0" smtClean="0">
                <a:cs typeface="Times New Roman" panose="02020603050405020304" pitchFamily="18" charset="0"/>
              </a:rPr>
              <a:t>Stroke</a:t>
            </a:r>
            <a:r>
              <a:rPr lang="ru-RU" dirty="0" smtClean="0">
                <a:cs typeface="Times New Roman" panose="02020603050405020304" pitchFamily="18" charset="0"/>
              </a:rPr>
              <a:t>» (российское издание)</a:t>
            </a:r>
          </a:p>
          <a:p>
            <a:pPr marL="0" indent="0">
              <a:buNone/>
            </a:pPr>
            <a:r>
              <a:rPr lang="ru-RU" dirty="0" smtClean="0">
                <a:cs typeface="Times New Roman" panose="02020603050405020304" pitchFamily="18" charset="0"/>
              </a:rPr>
              <a:t>Руднев Вячеслав Александрович – «Журнал неврологии и психиатрии им. С.С. Корсакова»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693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8259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Monotype Corsiva" panose="03010101010201010101" pitchFamily="66" charset="0"/>
              </a:rPr>
              <a:t>Признание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71612"/>
            <a:ext cx="7715304" cy="4714908"/>
          </a:xfrm>
        </p:spPr>
        <p:txBody>
          <a:bodyPr/>
          <a:lstStyle/>
          <a:p>
            <a:r>
              <a:rPr lang="ru-RU" dirty="0" smtClean="0"/>
              <a:t>С.В. Прокопенко – главный внештатный специалист по реабилитации МЗ Красноярского края, Сибирского Федерального округа, член правления ассоциации «Неврологи Красноярского края», член правления Президиума Всероссийского общества неврологов, член правления Союза </a:t>
            </a:r>
            <a:r>
              <a:rPr lang="ru-RU" dirty="0" err="1" smtClean="0"/>
              <a:t>реабилитологов</a:t>
            </a:r>
            <a:r>
              <a:rPr lang="ru-RU" dirty="0" smtClean="0"/>
              <a:t> России, научный руководитель службы неврологии и </a:t>
            </a:r>
            <a:r>
              <a:rPr lang="ru-RU" dirty="0" err="1" smtClean="0"/>
              <a:t>нейрореабилитации</a:t>
            </a:r>
            <a:r>
              <a:rPr lang="ru-RU" dirty="0" smtClean="0"/>
              <a:t> ФГНКЦ ФМБА России, Заслуженный врач России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8259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Monotype Corsiva" panose="03010101010201010101" pitchFamily="66" charset="0"/>
              </a:rPr>
              <a:t>Признание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71612"/>
            <a:ext cx="7715304" cy="4643470"/>
          </a:xfrm>
        </p:spPr>
        <p:txBody>
          <a:bodyPr/>
          <a:lstStyle/>
          <a:p>
            <a:r>
              <a:rPr lang="ru-RU" dirty="0" smtClean="0"/>
              <a:t>Д.В. </a:t>
            </a:r>
            <a:r>
              <a:rPr lang="ru-RU" dirty="0" err="1" smtClean="0"/>
              <a:t>Похабов</a:t>
            </a:r>
            <a:r>
              <a:rPr lang="ru-RU" dirty="0" smtClean="0"/>
              <a:t> - </a:t>
            </a:r>
            <a:r>
              <a:rPr lang="ru-RU" sz="2000" dirty="0" smtClean="0"/>
              <a:t>Член российской группы экспертов Всемирной организации </a:t>
            </a:r>
            <a:r>
              <a:rPr lang="ru-RU" sz="2000" dirty="0" err="1" smtClean="0"/>
              <a:t>Movement</a:t>
            </a:r>
            <a:r>
              <a:rPr lang="ru-RU" sz="2000" dirty="0" smtClean="0"/>
              <a:t> </a:t>
            </a:r>
            <a:r>
              <a:rPr lang="ru-RU" sz="2000" dirty="0" err="1" smtClean="0"/>
              <a:t>Disorders</a:t>
            </a:r>
            <a:r>
              <a:rPr lang="ru-RU" sz="2000" dirty="0" smtClean="0"/>
              <a:t> </a:t>
            </a:r>
            <a:r>
              <a:rPr lang="ru-RU" sz="2000" dirty="0" err="1" smtClean="0"/>
              <a:t>Society</a:t>
            </a:r>
            <a:r>
              <a:rPr lang="ru-RU" sz="2000" dirty="0" smtClean="0"/>
              <a:t> по составлению Национальных рекомендаций " Диагностика и лечение болезни Паркинсона на ранних и продвинутых стадиях </a:t>
            </a:r>
            <a:r>
              <a:rPr lang="ru-RU" sz="2000" dirty="0" smtClean="0"/>
              <a:t>заболевания», </a:t>
            </a:r>
            <a:r>
              <a:rPr lang="ru-RU" sz="2000" dirty="0" smtClean="0"/>
              <a:t>Председатель </a:t>
            </a:r>
            <a:r>
              <a:rPr lang="ru-RU" sz="2000" dirty="0" smtClean="0"/>
              <a:t>Красноярской </a:t>
            </a:r>
            <a:r>
              <a:rPr lang="ru-RU" sz="2000" dirty="0" smtClean="0"/>
              <a:t>региональной секции Межрегиональной организации специалистов </a:t>
            </a:r>
            <a:r>
              <a:rPr lang="ru-RU" sz="2000" dirty="0" err="1" smtClean="0"/>
              <a:t>ботулинотерапии</a:t>
            </a:r>
            <a:r>
              <a:rPr lang="ru-RU" sz="2000" dirty="0" smtClean="0"/>
              <a:t>, </a:t>
            </a:r>
            <a:r>
              <a:rPr lang="ru-RU" sz="2000" dirty="0" smtClean="0"/>
              <a:t>Член Президиума Межрегионального Общества специалистов </a:t>
            </a:r>
            <a:r>
              <a:rPr lang="ru-RU" sz="2000" dirty="0" err="1" smtClean="0"/>
              <a:t>ботулинотерапии</a:t>
            </a:r>
            <a:r>
              <a:rPr lang="ru-RU" sz="2000" dirty="0" smtClean="0"/>
              <a:t>, </a:t>
            </a:r>
            <a:r>
              <a:rPr lang="ru-RU" sz="2000" dirty="0" smtClean="0"/>
              <a:t>член Президиума Национального общества по изучению болезни Паркинсона и расстройств </a:t>
            </a:r>
            <a:r>
              <a:rPr lang="ru-RU" sz="2000" dirty="0" smtClean="0"/>
              <a:t>движений, руководитель </a:t>
            </a:r>
            <a:r>
              <a:rPr lang="ru-RU" sz="2000" dirty="0" smtClean="0"/>
              <a:t>центра паркинсонизма и экстрапирамидной патологии </a:t>
            </a:r>
            <a:r>
              <a:rPr lang="ru-RU" sz="2000" dirty="0" smtClean="0"/>
              <a:t>ФГНКЦ </a:t>
            </a:r>
            <a:r>
              <a:rPr lang="ru-RU" sz="2000" dirty="0" smtClean="0"/>
              <a:t>ФМБА </a:t>
            </a:r>
            <a:r>
              <a:rPr lang="ru-RU" sz="2000" dirty="0" smtClean="0"/>
              <a:t>России. Отличник Здравоохранения РФ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ИСТОРИЯ</a:t>
            </a:r>
            <a:endParaRPr lang="ru-RU" sz="36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1571613"/>
            <a:ext cx="7674075" cy="47409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Кафедра неврологии Красноярского медицинского института была организована в октябре 1942г. в годы Великой Отечественной войны. В Красноярск из блокадного Ленинграда и Воронежа был эвакуирован первый и второй Ленинградский институт, а затем Воронежский и Ленинградский стоматологический институты, на базе которых был сформирован мединститут в г. Красноярске. Базой для клиники нервных болезней стало нервное отделение Красноярской городской больницы, организованное врачом-невропатологом Марком Семеновичем </a:t>
            </a:r>
            <a:r>
              <a:rPr lang="ru-RU" dirty="0" err="1" smtClean="0"/>
              <a:t>Шецером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encrypted-tbn0.gstatic.com/images?q=tbn:ANd9GcR3UeY5wJGTwXA553NSho4P7unr0YoxmaNEZ3yNMFnvuaTy2Z4gHA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encrypted-tbn0.gstatic.com/images?q=tbn:ANd9GcR3UeY5wJGTwXA553NSho4P7unr0YoxmaNEZ3yNMFnvuaTy2Z4gHA"/>
          <p:cNvSpPr>
            <a:spLocks noChangeAspect="1" noChangeArrowheads="1"/>
          </p:cNvSpPr>
          <p:nvPr/>
        </p:nvSpPr>
        <p:spPr bwMode="auto">
          <a:xfrm>
            <a:off x="307975" y="-1676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encrypted-tbn0.gstatic.com/images?q=tbn:ANd9GcR3UeY5wJGTwXA553NSho4P7unr0YoxmaNEZ3yNMFnvuaTy2Z4gHA"/>
          <p:cNvSpPr>
            <a:spLocks noChangeAspect="1" noChangeArrowheads="1"/>
          </p:cNvSpPr>
          <p:nvPr/>
        </p:nvSpPr>
        <p:spPr bwMode="auto">
          <a:xfrm>
            <a:off x="460375" y="-1524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encrypted-tbn3.gstatic.com/images?q=tbn:ANd9GcR9Fl8mZHaJygqc9oWYoyDFdUuXIPwSIcmw6v1tOHeMuEzZlxzo"/>
          <p:cNvSpPr>
            <a:spLocks noChangeAspect="1" noChangeArrowheads="1"/>
          </p:cNvSpPr>
          <p:nvPr/>
        </p:nvSpPr>
        <p:spPr bwMode="auto">
          <a:xfrm>
            <a:off x="155575" y="-922338"/>
            <a:ext cx="28575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Кафедра неврологии Красноярского медицинского института была организована в октябре 1942г. в годы Великой Отечественной войны. В Красноярск из блокадного Ленинграда и Воронежа был эвакуирован первый и второй Ленинградский институт, а затем Воронежский и Ленинградский стоматологический институты, на базе которых был сформирован мединститут в г. Красноярске. Базой для клиники нервных болезней стало нервное отделение Красноярской городской больницы, организованное врачом-невропатологом Марком Семеновичем Шецером.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04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8259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Monotype Corsiva" panose="03010101010201010101" pitchFamily="66" charset="0"/>
              </a:rPr>
              <a:t>Признание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43050"/>
            <a:ext cx="7715304" cy="4572032"/>
          </a:xfrm>
        </p:spPr>
        <p:txBody>
          <a:bodyPr/>
          <a:lstStyle/>
          <a:p>
            <a:r>
              <a:rPr lang="ru-RU" dirty="0" smtClean="0"/>
              <a:t>Н.В. Исаева – руководитель курса </a:t>
            </a:r>
            <a:r>
              <a:rPr lang="ru-RU" dirty="0" err="1" smtClean="0"/>
              <a:t>постдипломного</a:t>
            </a:r>
            <a:r>
              <a:rPr lang="ru-RU" dirty="0" smtClean="0"/>
              <a:t> образования кафедры нервных болезней с курсом медицинской реабилитации ПО, главный  вне- штатный специалист невролог МЗ Красноярского края</a:t>
            </a:r>
          </a:p>
          <a:p>
            <a:r>
              <a:rPr lang="ru-RU" dirty="0" smtClean="0"/>
              <a:t>М.В. Бархатов – главный внештатный специалист детский </a:t>
            </a:r>
            <a:r>
              <a:rPr lang="ru-RU" dirty="0" err="1" smtClean="0"/>
              <a:t>эпилептолог</a:t>
            </a:r>
            <a:r>
              <a:rPr lang="ru-RU" dirty="0" smtClean="0"/>
              <a:t> МЗ Красноярского края</a:t>
            </a:r>
          </a:p>
          <a:p>
            <a:r>
              <a:rPr lang="ru-RU" dirty="0" smtClean="0"/>
              <a:t>Г.В. Харламова – Отличник Здравоохранения РФ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369" y="764704"/>
            <a:ext cx="6965245" cy="739209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Monotype Corsiva" panose="03010101010201010101" pitchFamily="66" charset="0"/>
              </a:rPr>
              <a:t>Студенческая наука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45683" y="1428736"/>
            <a:ext cx="7632848" cy="4857784"/>
          </a:xfrm>
        </p:spPr>
        <p:txBody>
          <a:bodyPr/>
          <a:lstStyle/>
          <a:p>
            <a:pPr marL="0" indent="0" algn="ctr">
              <a:buNone/>
            </a:pPr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cs typeface="Times New Roman" panose="02020603050405020304" pitchFamily="18" charset="0"/>
              </a:rPr>
              <a:t>На кафедре традиционно большое внимание уделяется работе студенческого научного общества. Сами сотрудники кафедры (проф. С.В. Прокопенко, проф. </a:t>
            </a:r>
            <a:r>
              <a:rPr lang="ru-RU" dirty="0" err="1" smtClean="0">
                <a:cs typeface="Times New Roman" panose="02020603050405020304" pitchFamily="18" charset="0"/>
              </a:rPr>
              <a:t>Д.В.Народова</a:t>
            </a:r>
            <a:r>
              <a:rPr lang="ru-RU" dirty="0" smtClean="0">
                <a:cs typeface="Times New Roman" panose="02020603050405020304" pitchFamily="18" charset="0"/>
              </a:rPr>
              <a:t>, проф. Д.В. </a:t>
            </a:r>
            <a:r>
              <a:rPr lang="ru-RU" dirty="0" err="1" smtClean="0">
                <a:cs typeface="Times New Roman" panose="02020603050405020304" pitchFamily="18" charset="0"/>
              </a:rPr>
              <a:t>Похабов</a:t>
            </a:r>
            <a:r>
              <a:rPr lang="ru-RU" dirty="0" smtClean="0">
                <a:cs typeface="Times New Roman" panose="02020603050405020304" pitchFamily="18" charset="0"/>
              </a:rPr>
              <a:t>, проф. Н.В. Исаева, доц. д.м.н. Е.Ю. </a:t>
            </a:r>
            <a:r>
              <a:rPr lang="ru-RU" dirty="0" err="1" smtClean="0">
                <a:cs typeface="Times New Roman" panose="02020603050405020304" pitchFamily="18" charset="0"/>
              </a:rPr>
              <a:t>Можейко</a:t>
            </a:r>
            <a:r>
              <a:rPr lang="ru-RU" dirty="0" smtClean="0">
                <a:cs typeface="Times New Roman" panose="02020603050405020304" pitchFamily="18" charset="0"/>
              </a:rPr>
              <a:t>, доц. М.В. </a:t>
            </a:r>
            <a:r>
              <a:rPr lang="ru-RU" dirty="0" err="1" smtClean="0">
                <a:cs typeface="Times New Roman" panose="02020603050405020304" pitchFamily="18" charset="0"/>
              </a:rPr>
              <a:t>Аброськина</a:t>
            </a:r>
            <a:r>
              <a:rPr lang="ru-RU" dirty="0" smtClean="0">
                <a:cs typeface="Times New Roman" panose="02020603050405020304" pitchFamily="18" charset="0"/>
              </a:rPr>
              <a:t>, ассистенты В.С. </a:t>
            </a:r>
            <a:r>
              <a:rPr lang="ru-RU" dirty="0" err="1" smtClean="0">
                <a:cs typeface="Times New Roman" panose="02020603050405020304" pitchFamily="18" charset="0"/>
              </a:rPr>
              <a:t>Ондар</a:t>
            </a:r>
            <a:r>
              <a:rPr lang="ru-RU" dirty="0" smtClean="0">
                <a:cs typeface="Times New Roman" panose="02020603050405020304" pitchFamily="18" charset="0"/>
              </a:rPr>
              <a:t>, А.В. </a:t>
            </a:r>
            <a:r>
              <a:rPr lang="ru-RU" dirty="0" err="1" smtClean="0">
                <a:cs typeface="Times New Roman" panose="02020603050405020304" pitchFamily="18" charset="0"/>
              </a:rPr>
              <a:t>Ляпин</a:t>
            </a:r>
            <a:r>
              <a:rPr lang="ru-RU" dirty="0" smtClean="0">
                <a:cs typeface="Times New Roman" panose="02020603050405020304" pitchFamily="18" charset="0"/>
              </a:rPr>
              <a:t>, А.Ф. Безденежных, И.Н. </a:t>
            </a:r>
            <a:r>
              <a:rPr lang="ru-RU" dirty="0" err="1" smtClean="0">
                <a:cs typeface="Times New Roman" panose="02020603050405020304" pitchFamily="18" charset="0"/>
              </a:rPr>
              <a:t>Швецова</a:t>
            </a:r>
            <a:r>
              <a:rPr lang="ru-RU" dirty="0" smtClean="0">
                <a:cs typeface="Times New Roman" panose="02020603050405020304" pitchFamily="18" charset="0"/>
              </a:rPr>
              <a:t>, Е.В. </a:t>
            </a:r>
            <a:r>
              <a:rPr lang="ru-RU" dirty="0" err="1" smtClean="0">
                <a:cs typeface="Times New Roman" panose="02020603050405020304" pitchFamily="18" charset="0"/>
              </a:rPr>
              <a:t>Зубрицкая</a:t>
            </a:r>
            <a:r>
              <a:rPr lang="ru-RU" dirty="0" smtClean="0">
                <a:cs typeface="Times New Roman" panose="02020603050405020304" pitchFamily="18" charset="0"/>
              </a:rPr>
              <a:t>, Т.Д. </a:t>
            </a:r>
            <a:r>
              <a:rPr lang="ru-RU" dirty="0" err="1" smtClean="0">
                <a:cs typeface="Times New Roman" panose="02020603050405020304" pitchFamily="18" charset="0"/>
              </a:rPr>
              <a:t>Корягина</a:t>
            </a:r>
            <a:r>
              <a:rPr lang="ru-RU" dirty="0" smtClean="0">
                <a:cs typeface="Times New Roman" panose="02020603050405020304" pitchFamily="18" charset="0"/>
              </a:rPr>
              <a:t>) в свое время посещали СНО и выступали с докладами.</a:t>
            </a:r>
          </a:p>
          <a:p>
            <a:pPr marL="0" indent="0" algn="ctr">
              <a:buNone/>
            </a:pPr>
            <a:r>
              <a:rPr lang="ru-RU" dirty="0" smtClean="0">
                <a:cs typeface="Times New Roman" panose="02020603050405020304" pitchFamily="18" charset="0"/>
              </a:rPr>
              <a:t>В течение 3 лет в университете существует конкурс студенческих научных работ имени профессора В.А. Руднева</a:t>
            </a:r>
            <a:endParaRPr lang="ru-RU" dirty="0" smtClean="0"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07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Неврология\Desktop\История кафедры\20150421_1143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7600" y="-7715328"/>
            <a:ext cx="39319200" cy="2211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04856" cy="98072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Основные итоги работы</a:t>
            </a:r>
            <a:endParaRPr lang="ru-RU" sz="40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4896544"/>
          </a:xfrm>
        </p:spPr>
        <p:txBody>
          <a:bodyPr>
            <a:normAutofit/>
          </a:bodyPr>
          <a:lstStyle/>
          <a:p>
            <a:pPr marL="0" indent="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Ежегодно кафедра выпускает около 50 человек подготовленных специалистов, закончивших интернатуру и ординатуру по специальности Нервные болезни.</a:t>
            </a:r>
          </a:p>
          <a:p>
            <a:pPr marL="0" indent="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За последние 5 лет сотрудники кафедры являлись научными руководителями 7 кандидатских и 1 докторской диссертации, изданы 4 монографии </a:t>
            </a:r>
            <a:r>
              <a:rPr lang="ru-RU" dirty="0" smtClean="0">
                <a:cs typeface="Times New Roman" panose="02020603050405020304" pitchFamily="18" charset="0"/>
              </a:rPr>
              <a:t>в центральных издательствах. Дважды монографии кафедры были признаны «Лучшей монографией года» в университете. Опубликованы 57 статей в </a:t>
            </a:r>
            <a:r>
              <a:rPr lang="ru-RU" dirty="0" err="1" smtClean="0">
                <a:cs typeface="Times New Roman" panose="02020603050405020304" pitchFamily="18" charset="0"/>
              </a:rPr>
              <a:t>импакт</a:t>
            </a:r>
            <a:r>
              <a:rPr lang="ru-RU" dirty="0" smtClean="0">
                <a:cs typeface="Times New Roman" panose="02020603050405020304" pitchFamily="18" charset="0"/>
              </a:rPr>
              <a:t> – факторных журналах, получены 11 патентов на изобретение РФ.</a:t>
            </a:r>
          </a:p>
          <a:p>
            <a:pPr marL="0" indent="0">
              <a:buNone/>
            </a:pPr>
            <a:endParaRPr lang="ru-RU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64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825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Основные итоги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71612"/>
            <a:ext cx="7715304" cy="4643470"/>
          </a:xfrm>
        </p:spPr>
        <p:txBody>
          <a:bodyPr/>
          <a:lstStyle/>
          <a:p>
            <a:r>
              <a:rPr lang="ru-RU" dirty="0" smtClean="0"/>
              <a:t>За последние 5 лет под руководством сотрудников кафедры выиграно 7 молодежных грантов УМНИК на общую сумму 2.800.000 рублей, 2 гранта СТАРТ на общую сумму 2 млн. рублей, несколько </a:t>
            </a:r>
            <a:r>
              <a:rPr lang="ru-RU" dirty="0" err="1" smtClean="0"/>
              <a:t>тревел</a:t>
            </a:r>
            <a:r>
              <a:rPr lang="ru-RU" dirty="0" smtClean="0"/>
              <a:t> – грантов.</a:t>
            </a:r>
          </a:p>
          <a:p>
            <a:r>
              <a:rPr lang="ru-RU" dirty="0" smtClean="0"/>
              <a:t>Сотрудником кафедры В.И. </a:t>
            </a:r>
            <a:r>
              <a:rPr lang="ru-RU" dirty="0" err="1" smtClean="0"/>
              <a:t>Лытневым</a:t>
            </a:r>
            <a:r>
              <a:rPr lang="ru-RU" dirty="0" smtClean="0"/>
              <a:t> выигран </a:t>
            </a:r>
            <a:r>
              <a:rPr lang="ru-RU" dirty="0" smtClean="0"/>
              <a:t>международный грант </a:t>
            </a:r>
            <a:r>
              <a:rPr lang="ru-RU" dirty="0" smtClean="0"/>
              <a:t>«</a:t>
            </a:r>
            <a:r>
              <a:rPr lang="en-US" dirty="0" smtClean="0"/>
              <a:t>International </a:t>
            </a:r>
            <a:r>
              <a:rPr lang="en-US" dirty="0" smtClean="0"/>
              <a:t>medical science in English (Doctorate Program) in the Graduate </a:t>
            </a:r>
            <a:r>
              <a:rPr lang="en-US" dirty="0" err="1" smtClean="0"/>
              <a:t>Schoool</a:t>
            </a:r>
            <a:r>
              <a:rPr lang="en-US" dirty="0" smtClean="0"/>
              <a:t> of Medical Science at Kanazawa </a:t>
            </a:r>
            <a:r>
              <a:rPr lang="en-US" dirty="0" smtClean="0"/>
              <a:t>University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en-US" dirty="0" smtClean="0"/>
              <a:t>- </a:t>
            </a:r>
            <a:r>
              <a:rPr lang="ru-RU" dirty="0" smtClean="0"/>
              <a:t>обучение в Японии в течение </a:t>
            </a:r>
            <a:r>
              <a:rPr lang="ru-RU" dirty="0" smtClean="0"/>
              <a:t>4 </a:t>
            </a:r>
            <a:r>
              <a:rPr lang="ru-RU" dirty="0" smtClean="0"/>
              <a:t>лет.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http://krasgmu.ru/src/photos/28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584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1" y="2852936"/>
            <a:ext cx="9178583" cy="73920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400" b="1" dirty="0" smtClean="0">
                <a:solidFill>
                  <a:srgbClr val="F9FD4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БЛАГОДАРЮ ЗА ВНИМАНИЕ!</a:t>
            </a:r>
            <a:endParaRPr lang="ru-RU" sz="5400" dirty="0">
              <a:solidFill>
                <a:srgbClr val="F9FD4D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749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5402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ИСТОРИЯ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71612"/>
            <a:ext cx="7715304" cy="47149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первоначальный состав кафедры неврологии входили </a:t>
            </a:r>
            <a:r>
              <a:rPr lang="ru-RU" b="1" i="1" dirty="0" smtClean="0"/>
              <a:t>профессор</a:t>
            </a:r>
            <a:r>
              <a:rPr lang="ru-RU" dirty="0" smtClean="0"/>
              <a:t> </a:t>
            </a:r>
            <a:r>
              <a:rPr lang="ru-RU" b="1" i="1" dirty="0" smtClean="0"/>
              <a:t>А.И. </a:t>
            </a:r>
            <a:r>
              <a:rPr lang="ru-RU" b="1" i="1" dirty="0" err="1" smtClean="0"/>
              <a:t>Златоверов</a:t>
            </a:r>
            <a:r>
              <a:rPr lang="ru-RU" dirty="0" smtClean="0"/>
              <a:t> (зав. кафедрой), профессор А.П. Фридман и ассистент Марк Семенович </a:t>
            </a:r>
            <a:r>
              <a:rPr lang="ru-RU" dirty="0" err="1" smtClean="0"/>
              <a:t>Шецер</a:t>
            </a:r>
            <a:r>
              <a:rPr lang="ru-RU" dirty="0" smtClean="0"/>
              <a:t>. В трудных условиях войны сотрудники кафедры сумели организовать учебный процесс, сочетая научную работу с лечебным процессом. В 1944г. состав кафедры изменился: обязанности заведующего исполнял </a:t>
            </a:r>
            <a:r>
              <a:rPr lang="ru-RU" b="1" i="1" dirty="0" smtClean="0"/>
              <a:t>доцент Ф.Ф. Захарченко</a:t>
            </a:r>
            <a:r>
              <a:rPr lang="ru-RU" dirty="0" smtClean="0"/>
              <a:t>, ассистентами работали Марк Семенович </a:t>
            </a:r>
            <a:r>
              <a:rPr lang="ru-RU" dirty="0" err="1" smtClean="0"/>
              <a:t>Шецер</a:t>
            </a:r>
            <a:r>
              <a:rPr lang="ru-RU" dirty="0" smtClean="0"/>
              <a:t> и А.Д. Мочалова. С 1945 по 1950 гг. кафедрой заведовал </a:t>
            </a:r>
            <a:r>
              <a:rPr lang="ru-RU" b="1" i="1" dirty="0" smtClean="0"/>
              <a:t>профессор И.Д. </a:t>
            </a:r>
            <a:r>
              <a:rPr lang="ru-RU" b="1" i="1" dirty="0" err="1" smtClean="0"/>
              <a:t>Сапир</a:t>
            </a:r>
            <a:r>
              <a:rPr lang="ru-RU" dirty="0" smtClean="0"/>
              <a:t>, ассистентами работали Марк Семенович </a:t>
            </a:r>
            <a:r>
              <a:rPr lang="ru-RU" dirty="0" err="1" smtClean="0"/>
              <a:t>Шецер</a:t>
            </a:r>
            <a:r>
              <a:rPr lang="ru-RU" dirty="0" smtClean="0"/>
              <a:t>, Розалия Константиновна </a:t>
            </a:r>
            <a:r>
              <a:rPr lang="ru-RU" dirty="0" err="1" smtClean="0"/>
              <a:t>Ирхо</a:t>
            </a:r>
            <a:r>
              <a:rPr lang="ru-RU" dirty="0" smtClean="0"/>
              <a:t> и А.Д. Мочалова.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1115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ИСТОРИЯ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28736"/>
            <a:ext cx="7715304" cy="485778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 1950 по 1956гг. зав. кафедрой был известный невропатолог профессор </a:t>
            </a:r>
            <a:r>
              <a:rPr lang="ru-RU" b="1" i="1" dirty="0" smtClean="0"/>
              <a:t>Роман Александрович </a:t>
            </a:r>
            <a:r>
              <a:rPr lang="ru-RU" b="1" i="1" dirty="0" err="1" smtClean="0"/>
              <a:t>Шахнович</a:t>
            </a:r>
            <a:r>
              <a:rPr lang="ru-RU" dirty="0" smtClean="0"/>
              <a:t>, ассистентами работали в то время Розалия Константиновна </a:t>
            </a:r>
            <a:r>
              <a:rPr lang="ru-RU" dirty="0" err="1" smtClean="0"/>
              <a:t>Ирхо</a:t>
            </a:r>
            <a:r>
              <a:rPr lang="ru-RU" dirty="0" smtClean="0"/>
              <a:t>, Петр Семенович Бабкин. С 1956г. в число сотрудников вошла доцент Елена Яковлевна </a:t>
            </a:r>
            <a:r>
              <a:rPr lang="ru-RU" dirty="0" err="1" smtClean="0"/>
              <a:t>Дыхно</a:t>
            </a:r>
            <a:r>
              <a:rPr lang="ru-RU" dirty="0" smtClean="0"/>
              <a:t>. С осени 1956 по 1965г. заведование кафедрой перешло к </a:t>
            </a:r>
            <a:r>
              <a:rPr lang="ru-RU" b="1" i="1" dirty="0" smtClean="0"/>
              <a:t>профессору Льву Моисеевичу </a:t>
            </a:r>
            <a:r>
              <a:rPr lang="ru-RU" b="1" i="1" dirty="0" err="1" smtClean="0"/>
              <a:t>Шендоровичу</a:t>
            </a:r>
            <a:r>
              <a:rPr lang="ru-RU" dirty="0" smtClean="0"/>
              <a:t>. На вновь организованном факультете специализации врачей-невропатологов (1960г.) курсом первичной специализации стала заведовать </a:t>
            </a:r>
            <a:r>
              <a:rPr lang="ru-RU" b="1" i="1" dirty="0" smtClean="0"/>
              <a:t>профессор Розалия Константиновна </a:t>
            </a:r>
            <a:r>
              <a:rPr lang="ru-RU" b="1" i="1" dirty="0" err="1" smtClean="0"/>
              <a:t>Ирхо</a:t>
            </a:r>
            <a:r>
              <a:rPr lang="ru-RU" dirty="0" smtClean="0"/>
              <a:t>, защитившая докторскую диссертацию по клинике и лечению спинальных эпидуритов.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1115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ИСТОРИЯ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57298"/>
            <a:ext cx="7715304" cy="4929222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На кафедре нервных болезней начинает формироваться научно - клиническая школа. Розалия Константиновна </a:t>
            </a:r>
            <a:r>
              <a:rPr lang="ru-RU" sz="2800" dirty="0" err="1" smtClean="0"/>
              <a:t>Ирхо</a:t>
            </a:r>
            <a:r>
              <a:rPr lang="ru-RU" sz="2800" dirty="0" smtClean="0"/>
              <a:t> оказала неизгладимое влияние на </a:t>
            </a:r>
            <a:r>
              <a:rPr lang="ru-RU" sz="2800" dirty="0" err="1" smtClean="0"/>
              <a:t>форми</a:t>
            </a:r>
            <a:r>
              <a:rPr lang="ru-RU" sz="2800" dirty="0" smtClean="0"/>
              <a:t>- </a:t>
            </a:r>
            <a:r>
              <a:rPr lang="ru-RU" sz="2800" dirty="0" err="1" smtClean="0"/>
              <a:t>рование</a:t>
            </a:r>
            <a:r>
              <a:rPr lang="ru-RU" sz="2800" dirty="0" smtClean="0"/>
              <a:t> научно – клинического мышления таких прекрасных специалистов, как будущие доцент Галина Васильевна Харламова, ассистенты Нина Ивановна Пашинова, Эмма </a:t>
            </a:r>
            <a:r>
              <a:rPr lang="ru-RU" sz="2800" dirty="0" err="1" smtClean="0"/>
              <a:t>Мартемьяновна</a:t>
            </a:r>
            <a:r>
              <a:rPr lang="ru-RU" sz="2800" dirty="0" smtClean="0"/>
              <a:t> Лазаренко, Лилия Александровна Никулина, Элеонора Георгиевна </a:t>
            </a:r>
            <a:r>
              <a:rPr lang="ru-RU" sz="2800" dirty="0" err="1" smtClean="0"/>
              <a:t>Карпович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825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00174"/>
            <a:ext cx="7715304" cy="478634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 1965 по 1971гг. кафедрой заведует </a:t>
            </a:r>
            <a:r>
              <a:rPr lang="ru-RU" b="1" i="1" dirty="0" smtClean="0"/>
              <a:t>проф. Розалия Константиновна </a:t>
            </a:r>
            <a:r>
              <a:rPr lang="ru-RU" b="1" i="1" dirty="0" err="1" smtClean="0"/>
              <a:t>Ирхо</a:t>
            </a:r>
            <a:r>
              <a:rPr lang="ru-RU" b="1" i="1" dirty="0" smtClean="0"/>
              <a:t>.</a:t>
            </a:r>
            <a:r>
              <a:rPr lang="ru-RU" dirty="0" smtClean="0"/>
              <a:t> В это время на кафедре уже работают доц. Вячеслав Александрович Руднев, асс. </a:t>
            </a:r>
            <a:r>
              <a:rPr lang="ru-RU" dirty="0" err="1" smtClean="0"/>
              <a:t>Гринштейн</a:t>
            </a:r>
            <a:r>
              <a:rPr lang="ru-RU" dirty="0" smtClean="0"/>
              <a:t> Анатолий Борисович, асс. </a:t>
            </a:r>
            <a:r>
              <a:rPr lang="ru-RU" dirty="0" err="1" smtClean="0"/>
              <a:t>Арбузников</a:t>
            </a:r>
            <a:r>
              <a:rPr lang="ru-RU" dirty="0" smtClean="0"/>
              <a:t> Константин Васильевич, асс. Пашинова Нина Ивановна, асс. Никулина Лилия Александровна, асс. </a:t>
            </a:r>
            <a:r>
              <a:rPr lang="ru-RU" dirty="0" err="1" smtClean="0"/>
              <a:t>Карпович</a:t>
            </a:r>
            <a:r>
              <a:rPr lang="ru-RU" dirty="0" smtClean="0"/>
              <a:t> Элеонора Георгиевна, асс. Лазаренко Эмма </a:t>
            </a:r>
            <a:r>
              <a:rPr lang="ru-RU" dirty="0" err="1" smtClean="0"/>
              <a:t>Мартемьяновна</a:t>
            </a:r>
            <a:r>
              <a:rPr lang="ru-RU" dirty="0" smtClean="0"/>
              <a:t>. Аспирантами являются Харламова Галина Васильевна и Боброва Людмила Васильевна. Все эти сотрудники в последующем составили золотой фонд Красноярской неврологии. В течение многих лет первым лаборантом кафедры являлась </a:t>
            </a:r>
            <a:r>
              <a:rPr lang="ru-RU" dirty="0" err="1" smtClean="0"/>
              <a:t>Тюрнева</a:t>
            </a:r>
            <a:r>
              <a:rPr lang="ru-RU" dirty="0" smtClean="0"/>
              <a:t> Александра Николаевна. С 1971г. основной клинической базой кафедры неврологии на долгое время становится больница скорой медицинской помощи г. Красноярска.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825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71612"/>
            <a:ext cx="7715304" cy="4714908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1985г., в связи с капитальным ремонтом неврологического корпуса БСМП, кафедра располагается на </a:t>
            </a:r>
            <a:r>
              <a:rPr lang="ru-RU" sz="1800" dirty="0" smtClean="0"/>
              <a:t>нескольких </a:t>
            </a:r>
            <a:r>
              <a:rPr lang="ru-RU" sz="1800" dirty="0" err="1" smtClean="0"/>
              <a:t>клини</a:t>
            </a:r>
            <a:r>
              <a:rPr lang="ru-RU" sz="1800" dirty="0" smtClean="0"/>
              <a:t>- </a:t>
            </a:r>
            <a:r>
              <a:rPr lang="ru-RU" sz="1800" dirty="0" err="1" smtClean="0"/>
              <a:t>ческих</a:t>
            </a:r>
            <a:r>
              <a:rPr lang="ru-RU" sz="1800" dirty="0" smtClean="0"/>
              <a:t> </a:t>
            </a:r>
            <a:r>
              <a:rPr lang="ru-RU" sz="1800" dirty="0" smtClean="0"/>
              <a:t>базах города: в Енисейской клинической больнице (основная база), госпитале Инвалидов Отечественной Войны, Краевой детской больнице, МСЧ-96. Постепенно, </a:t>
            </a:r>
            <a:r>
              <a:rPr lang="ru-RU" sz="1800" dirty="0" smtClean="0"/>
              <a:t>при </a:t>
            </a:r>
            <a:r>
              <a:rPr lang="ru-RU" sz="1800" dirty="0" err="1" smtClean="0"/>
              <a:t>непосред</a:t>
            </a:r>
            <a:r>
              <a:rPr lang="ru-RU" sz="1800" dirty="0" smtClean="0"/>
              <a:t>- </a:t>
            </a:r>
            <a:r>
              <a:rPr lang="ru-RU" sz="1800" dirty="0" err="1" smtClean="0"/>
              <a:t>ственном</a:t>
            </a:r>
            <a:r>
              <a:rPr lang="ru-RU" sz="1800" dirty="0" smtClean="0"/>
              <a:t> </a:t>
            </a:r>
            <a:r>
              <a:rPr lang="ru-RU" sz="1800" dirty="0" smtClean="0"/>
              <a:t>участии и руководстве сотрудников кафедры, </a:t>
            </a:r>
            <a:r>
              <a:rPr lang="ru-RU" sz="1800" dirty="0" smtClean="0"/>
              <a:t>в Енисей- </a:t>
            </a:r>
            <a:r>
              <a:rPr lang="ru-RU" sz="1800" dirty="0" err="1" smtClean="0"/>
              <a:t>ской</a:t>
            </a:r>
            <a:r>
              <a:rPr lang="ru-RU" sz="1800" dirty="0" smtClean="0"/>
              <a:t> </a:t>
            </a:r>
            <a:r>
              <a:rPr lang="ru-RU" sz="1800" dirty="0" smtClean="0"/>
              <a:t>клинической больнице </a:t>
            </a:r>
            <a:r>
              <a:rPr lang="ru-RU" sz="1800" dirty="0" smtClean="0"/>
              <a:t>формируется </a:t>
            </a:r>
            <a:r>
              <a:rPr lang="ru-RU" sz="1800" dirty="0" err="1" smtClean="0"/>
              <a:t>высокоспециализирован</a:t>
            </a:r>
            <a:r>
              <a:rPr lang="ru-RU" sz="1800" dirty="0" smtClean="0"/>
              <a:t>- </a:t>
            </a:r>
            <a:r>
              <a:rPr lang="ru-RU" sz="1800" dirty="0" err="1" smtClean="0"/>
              <a:t>ная</a:t>
            </a:r>
            <a:r>
              <a:rPr lang="ru-RU" sz="1800" dirty="0" smtClean="0"/>
              <a:t> </a:t>
            </a:r>
            <a:r>
              <a:rPr lang="ru-RU" sz="1800" dirty="0" smtClean="0"/>
              <a:t>неврологическая служба: </a:t>
            </a:r>
            <a:r>
              <a:rPr lang="ru-RU" sz="1800" dirty="0" smtClean="0"/>
              <a:t>лаборатория </a:t>
            </a:r>
            <a:r>
              <a:rPr lang="ru-RU" sz="1800" dirty="0" err="1" smtClean="0"/>
              <a:t>нейрореабилитации</a:t>
            </a:r>
            <a:r>
              <a:rPr lang="ru-RU" sz="1800" dirty="0" smtClean="0"/>
              <a:t> </a:t>
            </a:r>
            <a:r>
              <a:rPr lang="ru-RU" sz="1800" dirty="0" smtClean="0"/>
              <a:t>«Ротор» (1994–2001гг.), </a:t>
            </a:r>
            <a:r>
              <a:rPr lang="ru-RU" sz="1800" dirty="0" smtClean="0"/>
              <a:t>Центр </a:t>
            </a:r>
            <a:r>
              <a:rPr lang="ru-RU" sz="1800" dirty="0" err="1" smtClean="0"/>
              <a:t>нейрореабилитации</a:t>
            </a:r>
            <a:r>
              <a:rPr lang="ru-RU" sz="1800" dirty="0" smtClean="0"/>
              <a:t> </a:t>
            </a:r>
            <a:r>
              <a:rPr lang="ru-RU" sz="1800" dirty="0" smtClean="0"/>
              <a:t>ЕКБ СОМЦ (2001-2008гг.), Центр </a:t>
            </a:r>
            <a:r>
              <a:rPr lang="ru-RU" sz="1800" dirty="0" err="1" smtClean="0"/>
              <a:t>нейрореабилитации</a:t>
            </a:r>
            <a:r>
              <a:rPr lang="ru-RU" sz="1800" dirty="0" smtClean="0"/>
              <a:t> СКЦ ФМБА России (2009г.). С 2003г. в городской больнице №6 вновь открывается </a:t>
            </a:r>
            <a:r>
              <a:rPr lang="ru-RU" sz="1800" dirty="0" err="1" smtClean="0"/>
              <a:t>ургентное</a:t>
            </a:r>
            <a:r>
              <a:rPr lang="ru-RU" sz="1800" dirty="0" smtClean="0"/>
              <a:t> неврологическое отделение, </a:t>
            </a:r>
            <a:r>
              <a:rPr lang="ru-RU" sz="1800" dirty="0" smtClean="0"/>
              <a:t>и сотрудники </a:t>
            </a:r>
            <a:r>
              <a:rPr lang="ru-RU" sz="1800" dirty="0" smtClean="0"/>
              <a:t>кафедры  принимают самое активное участие в лечебной, организационной и научно-исследовательской работе (проф. С.В. Прокопенко, проф. В.В. </a:t>
            </a:r>
            <a:r>
              <a:rPr lang="ru-RU" sz="1800" dirty="0" err="1" smtClean="0"/>
              <a:t>Народова</a:t>
            </a:r>
            <a:r>
              <a:rPr lang="ru-RU" sz="1800" dirty="0" smtClean="0"/>
              <a:t>). В марте 2005 года открывается новое детское неврологическое отделение в ДГБ №1, где также располагается база кафедры (доц. </a:t>
            </a:r>
            <a:r>
              <a:rPr lang="ru-RU" sz="1800" dirty="0" smtClean="0"/>
              <a:t>Л.В.Борова).</a:t>
            </a: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2546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ИСТОРИЯ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43050"/>
            <a:ext cx="7715304" cy="464347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 1971 по 2006гг. заведующим кафедрой являлся проф. </a:t>
            </a:r>
            <a:r>
              <a:rPr lang="ru-RU" b="1" i="1" dirty="0" smtClean="0"/>
              <a:t>Вячеслав Александрович Руднев.</a:t>
            </a:r>
            <a:r>
              <a:rPr lang="ru-RU" dirty="0" smtClean="0"/>
              <a:t> Курс неврологии ФУВ возглавил Анатолий Борисович </a:t>
            </a:r>
            <a:r>
              <a:rPr lang="ru-RU" dirty="0" err="1" smtClean="0"/>
              <a:t>Гринштейн</a:t>
            </a:r>
            <a:r>
              <a:rPr lang="ru-RU" dirty="0" smtClean="0"/>
              <a:t>, </a:t>
            </a:r>
            <a:r>
              <a:rPr lang="ru-RU" dirty="0" smtClean="0"/>
              <a:t>которым руководил до 2002 года. В этот период новыми сотрудниками кафедры становятся Галина Васильевна Харламова (аспирант, ассистент, доцент кафедры), Людмила Васильевна Боброва (аспирант, ассистент, доцент кафедры), Светлана Андреевна </a:t>
            </a:r>
            <a:r>
              <a:rPr lang="ru-RU" dirty="0" err="1" smtClean="0"/>
              <a:t>Шетекаури</a:t>
            </a:r>
            <a:r>
              <a:rPr lang="ru-RU" dirty="0" smtClean="0"/>
              <a:t> (аспирант, старший лаборант, в последующем – ассистент, доцент, профессор, зав. курсом неврологии кафедры нейрохирургии и неврологии ИПО), Лариса Николаевна Дроздова (ассистент, доцент кафедры), Николай Николаевич Ананьин (аспирант, ассистент, доцент, профессор кафедры), Валерия Вячеславовна </a:t>
            </a:r>
            <a:r>
              <a:rPr lang="ru-RU" dirty="0" err="1" smtClean="0"/>
              <a:t>Народова</a:t>
            </a:r>
            <a:r>
              <a:rPr lang="ru-RU" dirty="0" smtClean="0"/>
              <a:t> (врач – лаборант – ассистент – доцент – профессор кафедры), Семен Владимирович Прокопенко (аспирант, ассистент, доцент, профессор, с 2006г. – заведующий кафедрой), Дмитрий Владимирович </a:t>
            </a:r>
            <a:r>
              <a:rPr lang="ru-RU" dirty="0" err="1" smtClean="0"/>
              <a:t>Похабов</a:t>
            </a:r>
            <a:r>
              <a:rPr lang="ru-RU" dirty="0" smtClean="0"/>
              <a:t> (аспирант, ассистент, доцент, профессор кафедры), Ирина Владимировна Колесникова (ст. лаборант, ассистент, доцент кафедры).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2153</TotalTime>
  <Words>2679</Words>
  <Application>Microsoft Office PowerPoint</Application>
  <PresentationFormat>Экран (4:3)</PresentationFormat>
  <Paragraphs>110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Кнопка</vt:lpstr>
      <vt:lpstr>Красноярский государственный медицинский университет им. профессора  В.Ф. Войно-Ясенецкого</vt:lpstr>
      <vt:lpstr>1942      -      2017</vt:lpstr>
      <vt:lpstr>ИСТОРИЯ</vt:lpstr>
      <vt:lpstr>ИСТОРИЯ</vt:lpstr>
      <vt:lpstr>ИСТОРИЯ</vt:lpstr>
      <vt:lpstr>ИСТОРИЯ</vt:lpstr>
      <vt:lpstr>ИСТОРИЯ</vt:lpstr>
      <vt:lpstr>ИСТОРИЯ</vt:lpstr>
      <vt:lpstr>ИСТОРИЯ</vt:lpstr>
      <vt:lpstr>ИСТОРИЯ</vt:lpstr>
      <vt:lpstr>Кадровый состав кафедры </vt:lpstr>
      <vt:lpstr>Кадровый состав кафедры </vt:lpstr>
      <vt:lpstr>Кадровый состав кафедры </vt:lpstr>
      <vt:lpstr>Кадровый состав кафедры </vt:lpstr>
      <vt:lpstr>Кадровый состав кафедры </vt:lpstr>
      <vt:lpstr>Кадровый состав кафедры</vt:lpstr>
      <vt:lpstr>Кадровый состав кафедры</vt:lpstr>
      <vt:lpstr>Клинические базы</vt:lpstr>
      <vt:lpstr>Клинические базы</vt:lpstr>
      <vt:lpstr>Клинические базы</vt:lpstr>
      <vt:lpstr>Учебно – методическая работа</vt:lpstr>
      <vt:lpstr>Направления научно – исследовательской работы</vt:lpstr>
      <vt:lpstr>Направления научно – исследовательской работы</vt:lpstr>
      <vt:lpstr>Направления научно – исследовательской работы</vt:lpstr>
      <vt:lpstr>Направления научно – исследовательской работы</vt:lpstr>
      <vt:lpstr>Слайд 26</vt:lpstr>
      <vt:lpstr>Слайд 27</vt:lpstr>
      <vt:lpstr>Признание</vt:lpstr>
      <vt:lpstr>Признание</vt:lpstr>
      <vt:lpstr>Признание</vt:lpstr>
      <vt:lpstr>Студенческая наука</vt:lpstr>
      <vt:lpstr>Слайд 32</vt:lpstr>
      <vt:lpstr>Основные итоги работы</vt:lpstr>
      <vt:lpstr>Основные итоги работы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Музей тимошенко</dc:creator>
  <cp:lastModifiedBy>Неврология</cp:lastModifiedBy>
  <cp:revision>259</cp:revision>
  <dcterms:created xsi:type="dcterms:W3CDTF">2016-01-30T05:18:53Z</dcterms:created>
  <dcterms:modified xsi:type="dcterms:W3CDTF">2016-09-12T04:59:53Z</dcterms:modified>
</cp:coreProperties>
</file>