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64" r:id="rId4"/>
    <p:sldId id="304" r:id="rId5"/>
    <p:sldId id="336" r:id="rId6"/>
    <p:sldId id="334" r:id="rId7"/>
    <p:sldId id="335" r:id="rId8"/>
    <p:sldId id="317" r:id="rId9"/>
    <p:sldId id="331" r:id="rId10"/>
    <p:sldId id="332" r:id="rId11"/>
    <p:sldId id="330" r:id="rId12"/>
    <p:sldId id="306" r:id="rId13"/>
    <p:sldId id="308" r:id="rId14"/>
    <p:sldId id="309" r:id="rId15"/>
    <p:sldId id="312" r:id="rId16"/>
    <p:sldId id="269" r:id="rId17"/>
    <p:sldId id="298" r:id="rId18"/>
    <p:sldId id="259" r:id="rId19"/>
    <p:sldId id="272" r:id="rId20"/>
    <p:sldId id="288" r:id="rId21"/>
    <p:sldId id="287" r:id="rId22"/>
    <p:sldId id="293" r:id="rId23"/>
    <p:sldId id="294" r:id="rId24"/>
    <p:sldId id="289" r:id="rId25"/>
    <p:sldId id="292" r:id="rId26"/>
    <p:sldId id="299" r:id="rId27"/>
    <p:sldId id="300" r:id="rId28"/>
    <p:sldId id="301" r:id="rId29"/>
    <p:sldId id="273" r:id="rId30"/>
    <p:sldId id="320" r:id="rId31"/>
    <p:sldId id="324" r:id="rId32"/>
    <p:sldId id="321" r:id="rId33"/>
    <p:sldId id="277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sotaimedicina.ru/treatment/tomography-pulmonology/lungs" TargetMode="External"/><Relationship Id="rId2" Type="http://schemas.openxmlformats.org/officeDocument/2006/relationships/hyperlink" Target="http://www.krasotaimedicina.ru/treatment/X-ray-pulmonology/lungs-revie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 нагноительных заболеваний легких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Open Sans"/>
              </a:rPr>
              <a:t> Высокоразрешающая КТ. Мешотчатые </a:t>
            </a:r>
            <a:r>
              <a:rPr lang="ru-RU" dirty="0" err="1">
                <a:solidFill>
                  <a:srgbClr val="666666"/>
                </a:solidFill>
                <a:latin typeface="Open Sans"/>
              </a:rPr>
              <a:t>бронхоэктазы</a:t>
            </a:r>
            <a:r>
              <a:rPr lang="ru-RU" dirty="0">
                <a:solidFill>
                  <a:srgbClr val="666666"/>
                </a:solidFill>
                <a:latin typeface="Open Sans"/>
              </a:rPr>
              <a:t> в нижних долях легких имеют вид крупных тонкостенных полостей, рядом с ними выявляются цилиндрические и веретенообразные </a:t>
            </a:r>
            <a:r>
              <a:rPr lang="ru-RU" dirty="0" err="1">
                <a:solidFill>
                  <a:srgbClr val="666666"/>
                </a:solidFill>
                <a:latin typeface="Open Sans"/>
              </a:rPr>
              <a:t>бронхоэктазы</a:t>
            </a:r>
            <a:r>
              <a:rPr lang="ru-RU" dirty="0">
                <a:solidFill>
                  <a:srgbClr val="666666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2050" name="Picture 2" descr="Высокоразрешающая 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90364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3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365104"/>
            <a:ext cx="59401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Open Sans"/>
              </a:rPr>
              <a:t>Высокоразрешающая КТ. Цилиндрические </a:t>
            </a:r>
            <a:r>
              <a:rPr lang="ru-RU" dirty="0" err="1">
                <a:solidFill>
                  <a:srgbClr val="666666"/>
                </a:solidFill>
                <a:latin typeface="Open Sans"/>
              </a:rPr>
              <a:t>бронхоэктазы</a:t>
            </a:r>
            <a:r>
              <a:rPr lang="ru-RU" dirty="0">
                <a:solidFill>
                  <a:srgbClr val="666666"/>
                </a:solidFill>
                <a:latin typeface="Open Sans"/>
              </a:rPr>
              <a:t> в верхней доле </a:t>
            </a:r>
            <a:r>
              <a:rPr lang="ru-RU" dirty="0" err="1">
                <a:solidFill>
                  <a:srgbClr val="666666"/>
                </a:solidFill>
                <a:latin typeface="Open Sans"/>
              </a:rPr>
              <a:t>правоголегкого</a:t>
            </a:r>
            <a:r>
              <a:rPr lang="ru-RU" dirty="0">
                <a:solidFill>
                  <a:srgbClr val="666666"/>
                </a:solidFill>
                <a:latin typeface="Open Sans"/>
              </a:rPr>
              <a:t> (а) и в верхней доле левого легкого (б). Отчетливо видны расширенные просветы мелких бронхов, рядом с которыми располагаются нормального диаметра артериальные сосуды.</a:t>
            </a:r>
            <a:endParaRPr lang="ru-RU" dirty="0"/>
          </a:p>
        </p:txBody>
      </p:sp>
      <p:pic>
        <p:nvPicPr>
          <p:cNvPr id="1026" name="Picture 2" descr="Высокоразрешающая 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845"/>
            <a:ext cx="8712968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8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Мешотчатые 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бронхоэктазы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нижней доли правого легкого</a:t>
            </a:r>
            <a:endParaRPr lang="et-EE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3" descr="нагноит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06563"/>
            <a:ext cx="554355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674018" y="33238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ru-RU" kern="0" dirty="0" smtClean="0">
                <a:solidFill>
                  <a:srgbClr val="FFFF00"/>
                </a:solidFill>
              </a:rPr>
              <a:t>Множественные </a:t>
            </a:r>
            <a:r>
              <a:rPr lang="ru-RU" kern="0" dirty="0" err="1" smtClean="0">
                <a:solidFill>
                  <a:srgbClr val="FFFF00"/>
                </a:solidFill>
              </a:rPr>
              <a:t>бронхоэктазы</a:t>
            </a:r>
            <a:r>
              <a:rPr lang="ru-RU" kern="0" dirty="0" smtClean="0">
                <a:solidFill>
                  <a:srgbClr val="FFFF00"/>
                </a:solidFill>
              </a:rPr>
              <a:t> легких</a:t>
            </a:r>
            <a:endParaRPr lang="ru-RU" kern="0" dirty="0">
              <a:solidFill>
                <a:srgbClr val="FFFF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392613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2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Множественные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бронхоэктазы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 нагноением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863725"/>
            <a:ext cx="467995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7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/>
              <a:t>Заполненные жидкостью </a:t>
            </a:r>
            <a:r>
              <a:rPr lang="ru-RU" dirty="0" err="1" smtClean="0"/>
              <a:t>бронхоэктазы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1749425"/>
            <a:ext cx="6122987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7943" y="71707"/>
            <a:ext cx="8785225" cy="113506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АБСЦЕСС ЛЕГКОГО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000" dirty="0" smtClean="0"/>
              <a:t> представляет собой ограниченное, локальное нагноение с образованием полости в паренхиме легкого.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337" y="1206769"/>
            <a:ext cx="8229600" cy="360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предрасполагающие к развитию абсцесса легкого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4230" y="1585846"/>
            <a:ext cx="8166241" cy="2707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Хронические заболевания легких:</a:t>
            </a:r>
          </a:p>
          <a:p>
            <a:r>
              <a:rPr lang="ru-RU" altLang="ru-RU" sz="2000" b="1" dirty="0" smtClean="0">
                <a:latin typeface="Times New Roman" panose="02020603050405020304" pitchFamily="18" charset="0"/>
              </a:rPr>
              <a:t>хронический </a:t>
            </a:r>
            <a:r>
              <a:rPr lang="ru-RU" altLang="ru-RU" sz="2000" b="1" dirty="0" err="1" smtClean="0">
                <a:latin typeface="Times New Roman" panose="02020603050405020304" pitchFamily="18" charset="0"/>
              </a:rPr>
              <a:t>обструктивный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бронхит (у курильщиков);</a:t>
            </a:r>
          </a:p>
          <a:p>
            <a:r>
              <a:rPr lang="ru-RU" altLang="ru-RU" sz="2000" b="1" dirty="0" err="1" smtClean="0">
                <a:latin typeface="Times New Roman" panose="02020603050405020304" pitchFamily="18" charset="0"/>
              </a:rPr>
              <a:t>бронхоэктазы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;</a:t>
            </a:r>
          </a:p>
          <a:p>
            <a:r>
              <a:rPr lang="ru-RU" altLang="ru-RU" sz="2000" b="1" dirty="0" smtClean="0">
                <a:latin typeface="Times New Roman" panose="02020603050405020304" pitchFamily="18" charset="0"/>
              </a:rPr>
              <a:t>бронхиальная астма;</a:t>
            </a:r>
          </a:p>
          <a:p>
            <a:pPr marL="0" indent="0"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Пневмония, преимущественно у лиц со сниженным иммунитетом:</a:t>
            </a:r>
          </a:p>
          <a:p>
            <a:r>
              <a:rPr lang="ru-RU" altLang="ru-RU" sz="2000" b="1" dirty="0" smtClean="0">
                <a:latin typeface="Times New Roman" panose="02020603050405020304" pitchFamily="18" charset="0"/>
              </a:rPr>
              <a:t>злоупотребляющих алкоголем;</a:t>
            </a:r>
          </a:p>
          <a:p>
            <a:r>
              <a:rPr lang="ru-RU" altLang="ru-RU" sz="2000" b="1" dirty="0" smtClean="0">
                <a:latin typeface="Times New Roman" panose="02020603050405020304" pitchFamily="18" charset="0"/>
              </a:rPr>
              <a:t>наркоманов;</a:t>
            </a:r>
          </a:p>
          <a:p>
            <a:r>
              <a:rPr lang="ru-RU" altLang="ru-RU" sz="2000" b="1" dirty="0" smtClean="0">
                <a:latin typeface="Times New Roman" panose="02020603050405020304" pitchFamily="18" charset="0"/>
              </a:rPr>
              <a:t>ВИЧ-инфицированных;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Острые респираторные вирусные инфекции;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RU" sz="2000" b="1" dirty="0" smtClean="0">
                <a:latin typeface="Times New Roman" panose="02020603050405020304" pitchFamily="18" charset="0"/>
              </a:rPr>
              <a:t>Сахарный диабет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;</a:t>
            </a:r>
            <a:endParaRPr lang="ru-RU" altLang="ru-RU" sz="2000" b="1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052513"/>
            <a:ext cx="8229600" cy="6437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І. По этиологии</a:t>
            </a:r>
            <a:endParaRPr lang="et-EE" sz="2400" b="1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ІІ. В зависимости от вида микробного возбудителя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ІІІ. По патогенезу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err="1" smtClean="0"/>
              <a:t>Бронхогенные</a:t>
            </a:r>
            <a:r>
              <a:rPr lang="ru-RU" sz="2400" b="1" dirty="0" smtClean="0"/>
              <a:t> (в том числе и аспирационные)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Гематогенные (в том числе эмболические)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Травматические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err="1" smtClean="0"/>
              <a:t>Лимфогенные</a:t>
            </a:r>
            <a:endParaRPr lang="ru-RU" sz="2400" b="1" dirty="0" smtClean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92D050"/>
                </a:solidFill>
              </a:rPr>
              <a:t>IV. </a:t>
            </a:r>
            <a:r>
              <a:rPr lang="ru-RU" sz="2400" b="1" dirty="0" smtClean="0">
                <a:solidFill>
                  <a:srgbClr val="92D050"/>
                </a:solidFill>
              </a:rPr>
              <a:t>По виду патологического процесса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Абсцесс гнойный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Абсцесс гангренозный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Гангрена легкого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solidFill>
                  <a:srgbClr val="92D050"/>
                </a:solidFill>
              </a:rPr>
              <a:t>V. </a:t>
            </a:r>
            <a:r>
              <a:rPr lang="ru-RU" sz="2400" b="1" dirty="0" smtClean="0">
                <a:solidFill>
                  <a:srgbClr val="92D050"/>
                </a:solidFill>
              </a:rPr>
              <a:t>По тяжести течения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Легкие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Средние</a:t>
            </a:r>
          </a:p>
          <a:p>
            <a:pPr>
              <a:lnSpc>
                <a:spcPct val="80000"/>
              </a:lnSpc>
              <a:defRPr/>
            </a:pPr>
            <a:r>
              <a:rPr lang="ru-RU" sz="2400" b="1" dirty="0" smtClean="0"/>
              <a:t>Тяжелые</a:t>
            </a:r>
            <a:endParaRPr lang="ru-RU" sz="24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-100013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Классификация абсцессов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95033"/>
            <a:ext cx="8712968" cy="346296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Абсцесс легкого чаще всего имеет вид крупного инфильтрата, ограниченного пределами одной доли. В раннем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абсцесс имеет неровную внутреннюю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стенки, размягченные и пропитанные гноем; в полости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находится жидкий или более густой гной. В дальнейшем внутренняя поверхность абсцесса становится гладкой, стенка уплотняется и, гранулируя, способствует образованию гноеродной оболочки, как бы инкапсулирующей такой изолированный абсцесс. Толщина капсулы, так же как и зона реактивных изменений вокруг, могут колебаться в широких пределах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stmania.ru/wp-content/uploads/2017/06/6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58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558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СТАДИИ ТЕЧЕНИЯ АБСЦЕССА ЛЕГКОГО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28775"/>
            <a:ext cx="9144000" cy="45021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ОСТРЫЙ АБСЦЕСС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неспецифическая воспалительная полость с клиническими и рентгенологическими признаками активного процесса с давностью течения не более 3 месяцев.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ХРОНИЧЕСКИЙ АБСЦЕСС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сроки болезни как правило превышают 3 месяца, сохраняется воспалительный процесс внутри и вокруг полости.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ОЧИСТИВШИЙСЯ АБСЦЕСС или ЛОЖНАЯ КИСТА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тонкостенная полость без признаков активного воспаления.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Понятие «нагноительные заболевания легких» объединяет различные по своей этиологии, патогенезу и клиническим проявлениям гнойно-воспалительные процессы в легких, среди которых основными нозологическими формами являются абсцесс легкого, гангрена легкого и бронхоэктатическая болезнь.</a:t>
            </a:r>
          </a:p>
        </p:txBody>
      </p:sp>
    </p:spTree>
    <p:extLst>
      <p:ext uri="{BB962C8B-B14F-4D97-AF65-F5344CB8AC3E}">
        <p14:creationId xmlns:p14="http://schemas.microsoft.com/office/powerpoint/2010/main" val="29779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econdopinions.ru/wp-content/uploads/2017/03/abscess-legkogo-luch-diagnostika-1_2_3_4_5_6-1024x7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648673" cy="48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Рентгенодиагностика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ранних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стадиях: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ранних стадиях полость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небольшая (1-4 см). </a:t>
            </a:r>
            <a:endParaRPr lang="ru-RU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кольцевидной тени наблюдаются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перифокальные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воспалительные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Деформация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легочного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Нарастающий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уровень жидкости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определить на снимке абсцесс в стадии дренирования (прорыва гнойника в бронх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</a:rPr>
              <a:t>стенка полости утончается</a:t>
            </a:r>
            <a:r>
              <a:rPr lang="ru-RU" dirty="0" smtClean="0">
                <a:solidFill>
                  <a:srgbClr val="0070C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в центральной части наблюдается просветление с горизонтальным уровнем жидкости;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70C0"/>
                </a:solidFill>
              </a:rPr>
              <a:t>Некротизированные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ткани (секвестры) выше уровня;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внешняя </a:t>
            </a:r>
            <a:r>
              <a:rPr lang="ru-RU" dirty="0">
                <a:solidFill>
                  <a:srgbClr val="0070C0"/>
                </a:solidFill>
              </a:rPr>
              <a:t>часть капсулы становится менее четкой за счет гнойного воспаления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Рентген-признаки ложной кисты (очистившийся абсцесс):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B0F0"/>
                </a:solidFill>
              </a:rPr>
              <a:t>тонкие стенки капсулы; 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B0F0"/>
                </a:solidFill>
              </a:rPr>
              <a:t>внутри </a:t>
            </a:r>
            <a:r>
              <a:rPr lang="ru-RU" dirty="0">
                <a:solidFill>
                  <a:srgbClr val="00B0F0"/>
                </a:solidFill>
              </a:rPr>
              <a:t>нет уровня жидкости</a:t>
            </a:r>
            <a:r>
              <a:rPr lang="ru-RU" dirty="0" smtClean="0">
                <a:solidFill>
                  <a:srgbClr val="00B0F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>
                <a:solidFill>
                  <a:srgbClr val="00B0F0"/>
                </a:solidFill>
              </a:rPr>
              <a:t>постепенно стенки полости зарастают соединительной тканью, поэтому ложная киста некоторое время сохраняет размеры, а затем превращается в рубец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econdopinions.ru/wp-content/uploads/2017/03/abscess-legkogo-luch-diagnostika-7_8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8640"/>
            <a:ext cx="87820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36510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Динамика острого гнойного воспалительного процесса в легком на фоне адекватной антибиотикотерапии. Слева направо на рентгенограммах: острый абсцесс легкого, абсцесс после дренирования и формирования полости, заполненной газом, исход в рубец.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econdopinions.ru/wp-content/uploads/2017/03/abscess-legkogo-luch-diagnostika-10_11_12_13_14-1024x8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801272" cy="5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892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solidFill>
                  <a:srgbClr val="666666"/>
                </a:solidFill>
                <a:latin typeface="inherit"/>
              </a:rPr>
              <a:t>На рентгенограммах – типичные абсцессы легких различной локализации, в некоторых из них виден уровень </a:t>
            </a:r>
            <a:r>
              <a:rPr lang="ru-RU" dirty="0" smtClean="0">
                <a:solidFill>
                  <a:srgbClr val="666666"/>
                </a:solidFill>
                <a:latin typeface="inherit"/>
              </a:rPr>
              <a:t>жидкости.</a:t>
            </a:r>
            <a:endParaRPr lang="ru-RU" dirty="0">
              <a:solidFill>
                <a:srgbClr val="666666"/>
              </a:solidFill>
              <a:latin typeface="inherit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5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econdopinions.ru/wp-content/uploads/2017/03/abscess-legkogo-luch-diagnostika-21-25-1024x6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69423" cy="48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6640" y="4832037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КТ органов грудной клетки выполнена у пациентки с подозрением на абсцесс правого легкого травматического характера (повреждение легкого произошло во время неудачной пытки катетеризации подключичной вены). При расшифровке КТ </a:t>
            </a:r>
            <a:r>
              <a:rPr lang="ru-RU" dirty="0" smtClean="0">
                <a:solidFill>
                  <a:srgbClr val="666666"/>
                </a:solidFill>
                <a:latin typeface="Arial" panose="020B0604020202020204" pitchFamily="34" charset="0"/>
              </a:rPr>
              <a:t>грудной полости был </a:t>
            </a: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выявлен абсцесс в переднем сегменте верхней доли правого легкого в виде толстостенной полости, содержащей газ и множественные секвестры.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5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econdopinions.ru/wp-content/uploads/2017/03/abscess-legkogo-luch-diagnostika-26-29-1024x9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69" y="-29700"/>
            <a:ext cx="6912768" cy="52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2969" y="5218911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</a:rPr>
              <a:t>Пример опорожнившегося абсцесса в заднем сегменте верхней доли правого легкого, выявленного при компьютерной томографии: видна толстостенная полость неправильной формы, содержащая газ, вокруг полости – зона уплотнения ткани легкого вследствие склероза.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отличить гнойную каверну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ПЕРИФЕРИЧЕСКОГО РАКА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при рентгенодиагностике имеет отличие воспалительных абсцессов и каверн от раковых аналогов.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сделать по следующим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периферическом раке нет завершенных контуров кольцевидной тени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раковая полость имеет толстые бугристые стенки и лучистость наружных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деструкция легких сопровождается уровнем жидкости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перифокальными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очагами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277813"/>
            <a:ext cx="8785225" cy="847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ОСТРЫЙ  АБСЦЕСС  С ИСХОДОМ В ЛОЖНУЮ КИСТУ</a:t>
            </a:r>
          </a:p>
        </p:txBody>
      </p:sp>
      <p:pic>
        <p:nvPicPr>
          <p:cNvPr id="3" name="Picture 7" descr="img165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>
          <a:xfrm>
            <a:off x="519113" y="2133600"/>
            <a:ext cx="4124325" cy="3095625"/>
          </a:xfrm>
          <a:prstGeom prst="rect">
            <a:avLst/>
          </a:prstGeom>
        </p:spPr>
      </p:pic>
      <p:pic>
        <p:nvPicPr>
          <p:cNvPr id="4" name="Picture 8" descr="img166"/>
          <p:cNvPicPr>
            <a:picLocks noChangeAspect="1" noChangeArrowheads="1"/>
          </p:cNvPicPr>
          <p:nvPr/>
        </p:nvPicPr>
        <p:blipFill>
          <a:blip r:embed="rId3" cstate="screen">
            <a:lum contrast="6000"/>
          </a:blip>
          <a:srcRect/>
          <a:stretch>
            <a:fillRect/>
          </a:stretch>
        </p:blipFill>
        <p:spPr>
          <a:xfrm>
            <a:off x="5435600" y="1916113"/>
            <a:ext cx="2736850" cy="366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26820"/>
            <a:ext cx="5184700" cy="4574133"/>
          </a:xfrm>
          <a:prstGeom prst="rect">
            <a:avLst/>
          </a:prstGeom>
        </p:spPr>
        <p:txBody>
          <a:bodyPr/>
          <a:lstStyle/>
          <a:p>
            <a:endParaRPr lang="ru-RU" altLang="ru-RU" sz="2400" b="1" dirty="0">
              <a:solidFill>
                <a:srgbClr val="7030A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altLang="ru-RU" sz="2400" b="1" dirty="0">
                <a:solidFill>
                  <a:srgbClr val="7030A0"/>
                </a:solidFill>
              </a:rPr>
              <a:t>Под </a:t>
            </a:r>
            <a:r>
              <a:rPr lang="ru-RU" altLang="ru-RU" sz="2400" b="1" dirty="0" err="1">
                <a:solidFill>
                  <a:srgbClr val="7030A0"/>
                </a:solidFill>
              </a:rPr>
              <a:t>бронхоэктазами</a:t>
            </a:r>
            <a:r>
              <a:rPr lang="ru-RU" altLang="ru-RU" sz="2400" b="1" dirty="0">
                <a:solidFill>
                  <a:srgbClr val="7030A0"/>
                </a:solidFill>
              </a:rPr>
              <a:t> понимают сегментарное расширение бронхов, обусловленное деструкцией или нарушением нервно-мышечного тонуса их стенок вследствие воспаления, дистрофии, склероза или гипоплазии структурных элементов бронхов. </a:t>
            </a:r>
            <a:endParaRPr lang="et-EE" altLang="ru-RU" sz="2400" b="1" dirty="0">
              <a:solidFill>
                <a:srgbClr val="7030A0"/>
              </a:solidFill>
            </a:endParaRPr>
          </a:p>
          <a:p>
            <a:endParaRPr lang="et-EE" alt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43903"/>
            <a:ext cx="5195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Бронхоэктатическая болезнь</a:t>
            </a:r>
          </a:p>
        </p:txBody>
      </p:sp>
      <p:pic>
        <p:nvPicPr>
          <p:cNvPr id="30722" name="Picture 2" descr="https://www.infoniac.ru/upload/iblock/b46/b46636f64da7b290b41334362ad43c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students4bestevidence.net/wp-content/uploads/2015/07/shutterstock_204964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76329"/>
            <a:ext cx="4229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Гангрена легкого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 легких, характеризующийся гнойно-гнилостным некрозом обширного участка легочной паренхимы без четкой демаркации, с тенденцией к дальнейшему распространению. При гангрене легкого отмечается крайне тяжелое общее состояние: высокая лихорадка, боль в грудной клетке, одышка, бледность и цианоз кожных покровов, потливость, прогрессирующее снижение массы тела, обильное выделение зловонной мок­роты.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4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23" y="627645"/>
            <a:ext cx="6931753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hlinkClick r:id="rId2"/>
              </a:rPr>
              <a:t>Рентгенография легких</a:t>
            </a:r>
            <a:r>
              <a:rPr lang="ru-RU" dirty="0"/>
              <a:t> в 2-х проекциях позволяет выявить обширное затемнение (полость распада неоднородной плотности) в пределах доли с тенденцией распространения на соседние доли или все легкое.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 </a:t>
            </a:r>
            <a:r>
              <a:rPr lang="ru-RU" dirty="0">
                <a:hlinkClick r:id="rId3"/>
              </a:rPr>
              <a:t>КТ легких</a:t>
            </a:r>
            <a:r>
              <a:rPr lang="ru-RU" dirty="0"/>
              <a:t> в крупных полостях определяются тканевые секвестры разной величины. При гангрене легкого быстро образуется плевральный выпот, который также хорошо виден при рентгеноскопии легких 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0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0" y="277813"/>
            <a:ext cx="9144000" cy="630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СХЕМАТИЧЕСКОЕ ИЗОБРАЖЕНИЕ АБСЦЕССОВ И ГАНГРЕНЫ ЛЕГКОГО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457200" y="2060575"/>
            <a:ext cx="4038600" cy="3384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 2 – изолированные абсцессы верхних долей правого и левого легкого;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ретростенотический абсцесс нижней доли;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развитие абсцессов на фоне бронхоэктазов.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– абсцесс нижней доли;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 – гангрена легкого. </a:t>
            </a:r>
          </a:p>
        </p:txBody>
      </p:sp>
      <p:pic>
        <p:nvPicPr>
          <p:cNvPr id="4" name="Picture 11" descr="img16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32463" y="1341438"/>
            <a:ext cx="2255837" cy="2309812"/>
          </a:xfrm>
          <a:prstGeom prst="rect">
            <a:avLst/>
          </a:prstGeom>
        </p:spPr>
      </p:pic>
      <p:pic>
        <p:nvPicPr>
          <p:cNvPr id="5" name="Picture 12" descr="img1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41988" y="4089400"/>
            <a:ext cx="2243137" cy="22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ВАРИАНТЫ  ЛОКАЛИЗАЦИИ  ГАНГРЕНОЗНЫХ  АБСЦЕССОВ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7" descr="img169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>
          <a:xfrm>
            <a:off x="4427538" y="2133600"/>
            <a:ext cx="4105275" cy="3240088"/>
          </a:xfrm>
          <a:prstGeom prst="rect">
            <a:avLst/>
          </a:prstGeom>
        </p:spPr>
      </p:pic>
      <p:pic>
        <p:nvPicPr>
          <p:cNvPr id="4" name="Picture 8" descr="Э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 l="4762" t="4546" b="4546"/>
          <a:stretch>
            <a:fillRect/>
          </a:stretch>
        </p:blipFill>
        <p:spPr>
          <a:xfrm>
            <a:off x="871538" y="2133600"/>
            <a:ext cx="3001962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Этиология бронхоэктатической болезни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388" y="1998663"/>
            <a:ext cx="8856662" cy="330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Вызывать воспаление могут любые микро-организмы и вирусы, вызывающие пневмонию, бронхиты и ХОЗЛ. Поражение вызывают в равной степени как грамположительные, так и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грам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-отрицательные бактерии. Особое место отводится гриппу и аденовирусной инфекции.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Возможно бессимптомное течение </a:t>
            </a:r>
            <a:r>
              <a:rPr lang="ru-RU" sz="2400" dirty="0" err="1" smtClean="0"/>
              <a:t>бронхоэктазов</a:t>
            </a:r>
            <a:r>
              <a:rPr lang="ru-RU" sz="2400" dirty="0" smtClean="0"/>
              <a:t>.  большинство </a:t>
            </a:r>
            <a:r>
              <a:rPr lang="ru-RU" sz="2400" dirty="0" err="1" smtClean="0"/>
              <a:t>больнвх</a:t>
            </a:r>
            <a:r>
              <a:rPr lang="ru-RU" sz="2400" dirty="0" smtClean="0"/>
              <a:t> с существенной патологией испытывают рецидивирующие эпизоды инфекций с гнойной мокротой и кровохарканьем. При запущенном заболевании также могут присутствовать тяжелая одышка и деформация дистальных фаланг пальцев по типу «барабанных палочек»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392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Рентгенологические признаки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Грубые линейные тени, вероятно, представляющие собой перибронхиальный фиброз</a:t>
            </a:r>
          </a:p>
          <a:p>
            <a:r>
              <a:rPr lang="ru-RU" sz="2000" dirty="0" smtClean="0"/>
              <a:t>Уплотнение легочного рисунка может демонстрировать </a:t>
            </a:r>
            <a:r>
              <a:rPr lang="ru-RU" sz="2000" dirty="0" err="1" smtClean="0"/>
              <a:t>субсегментарный</a:t>
            </a:r>
            <a:r>
              <a:rPr lang="ru-RU" sz="2000" dirty="0" smtClean="0"/>
              <a:t> </a:t>
            </a:r>
            <a:r>
              <a:rPr lang="ru-RU" sz="2000" dirty="0" err="1" smtClean="0"/>
              <a:t>алетектаз</a:t>
            </a:r>
            <a:endParaRPr lang="ru-RU" sz="2000" dirty="0" smtClean="0"/>
          </a:p>
          <a:p>
            <a:r>
              <a:rPr lang="ru-RU" sz="2000" dirty="0" smtClean="0"/>
              <a:t>Параллельные линейные тени представляют собой толстостенные цилиндрически расширенные бронхи</a:t>
            </a:r>
          </a:p>
          <a:p>
            <a:r>
              <a:rPr lang="ru-RU" sz="2000" dirty="0" smtClean="0"/>
              <a:t>Кистозные полости 1-3 см в диаметре. </a:t>
            </a:r>
            <a:endParaRPr lang="ru-RU" sz="2000" dirty="0"/>
          </a:p>
          <a:p>
            <a:r>
              <a:rPr lang="ru-RU" sz="2000" dirty="0" smtClean="0"/>
              <a:t>Участки узелковых затемнений </a:t>
            </a:r>
          </a:p>
          <a:p>
            <a:r>
              <a:rPr lang="ru-RU" sz="2000" dirty="0" smtClean="0"/>
              <a:t>Участки увеличения прозрачности легочных полей могут отражать задержку воздуха в воздухоносных путях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055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помощью КТ с высоким разрешением можно обнаружить такие изменения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Цилиндрические </a:t>
            </a:r>
            <a:r>
              <a:rPr lang="ru-RU" sz="2000" b="1" dirty="0" err="1" smtClean="0"/>
              <a:t>бронхоэктазы</a:t>
            </a:r>
            <a:r>
              <a:rPr lang="ru-RU" sz="2000" dirty="0" smtClean="0"/>
              <a:t>. Расширенные бронхи имеют приблизительно параллельные стенки.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-видно утолщение стенок бронхов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- расширенные бронхи не способны постепенно сужаться , достигая периферии легких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Кистозные и варикозные </a:t>
            </a:r>
            <a:r>
              <a:rPr lang="ru-RU" sz="2000" b="1" dirty="0" err="1" smtClean="0"/>
              <a:t>бронхоэктазы</a:t>
            </a:r>
            <a:r>
              <a:rPr lang="ru-RU" sz="2000" dirty="0" smtClean="0"/>
              <a:t>. На аксиальном сечении при КТ это дает картину так называемых «гроздьев винограда». 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Заполненные слизью бронхи легко распознать, когда просвет частично наполнен жидкостью и присутствует характерный уровень газ-жидкость.</a:t>
            </a:r>
          </a:p>
          <a:p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577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adiomed.ru/sites/default/files/2.br_.slay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Высокоразрешающая КТ. Веретенообразные </a:t>
            </a:r>
            <a:r>
              <a:rPr lang="ru-RU" dirty="0" err="1"/>
              <a:t>бронхоэктазы</a:t>
            </a:r>
            <a:r>
              <a:rPr lang="ru-RU" dirty="0"/>
              <a:t> в нижней доле правого легкого. Расширенные бронхи изображаются в продольном сечении, стенки их утолщены.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27" y="332656"/>
            <a:ext cx="48291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3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970</Words>
  <Application>Microsoft Office PowerPoint</Application>
  <PresentationFormat>Экран (4:3)</PresentationFormat>
  <Paragraphs>102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Лучевая диагностика нагноительных заболеваний легких</vt:lpstr>
      <vt:lpstr>Презентация PowerPoint</vt:lpstr>
      <vt:lpstr>Презентация PowerPoint</vt:lpstr>
      <vt:lpstr>Презентация PowerPoint</vt:lpstr>
      <vt:lpstr>Клинические признаки</vt:lpstr>
      <vt:lpstr>Рентгенологические признаки </vt:lpstr>
      <vt:lpstr>С помощью КТ с высоким разрешением можно обнаружить такие изменения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Рентгенодиагностика абсцедирования на ранних стадиях:</vt:lpstr>
      <vt:lpstr>Как определить на снимке абсцесс в стадии дренирования (прорыва гнойника в бронх):</vt:lpstr>
      <vt:lpstr>Рентген-признаки ложной кисты (очистившийся абсцесс):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отличить гнойную каверну ПЕРИФЕРИЧЕСКОГО РАКА</vt:lpstr>
      <vt:lpstr>Презентация PowerPoint</vt:lpstr>
      <vt:lpstr>Гангрена легкого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Flvby</dc:creator>
  <cp:lastModifiedBy>Oper</cp:lastModifiedBy>
  <cp:revision>47</cp:revision>
  <dcterms:created xsi:type="dcterms:W3CDTF">2017-11-04T15:55:34Z</dcterms:created>
  <dcterms:modified xsi:type="dcterms:W3CDTF">2019-04-14T12:24:55Z</dcterms:modified>
</cp:coreProperties>
</file>