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4" r:id="rId9"/>
    <p:sldId id="263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35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7F06D9-D1F5-491B-8363-9B3B86C3A45E}" type="datetimeFigureOut">
              <a:rPr lang="ru-RU" smtClean="0"/>
              <a:t>23.03.2015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E748E8-80A5-45AA-9817-3020ECD7DFC9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23.03.2015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28662" y="571480"/>
            <a:ext cx="7772400" cy="1470025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Педагогика развития</a:t>
            </a:r>
            <a:endParaRPr lang="ru-RU" dirty="0"/>
          </a:p>
        </p:txBody>
      </p:sp>
      <p:pic>
        <p:nvPicPr>
          <p:cNvPr id="2050" name="Picture 2" descr="C:\Users\d107-1\Desktop\педагогика развития\davidov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72066" y="2357430"/>
            <a:ext cx="3438698" cy="2832104"/>
          </a:xfrm>
          <a:prstGeom prst="rect">
            <a:avLst/>
          </a:prstGeom>
          <a:noFill/>
        </p:spPr>
      </p:pic>
      <p:pic>
        <p:nvPicPr>
          <p:cNvPr id="2051" name="Picture 3" descr="C:\Users\d107-1\Desktop\педагогика развития\vigotskiy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472" y="1714488"/>
            <a:ext cx="2786082" cy="426746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 err="1" smtClean="0"/>
              <a:t>пп</a:t>
            </a:r>
            <a:r>
              <a:rPr lang="ru-RU" dirty="0" smtClean="0"/>
              <a:t> теории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857233"/>
            <a:ext cx="8358246" cy="421484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lv-LV" dirty="0" smtClean="0"/>
              <a:t>1.</a:t>
            </a:r>
            <a:r>
              <a:rPr lang="ru-RU" dirty="0" smtClean="0"/>
              <a:t> Исходный пункт обучения некоторому школьному предмету — это содержательное обобщение, конкретная абстракция, а не эмпирическая генерализация. Очень важно показать ученикам различие между эмпирическими обобщениями, используемыми в обыденной жизни, и обобщениями научными.</a:t>
            </a:r>
            <a:r>
              <a:rPr lang="lv-LV" dirty="0" smtClean="0"/>
              <a:t/>
            </a:r>
            <a:br>
              <a:rPr lang="lv-LV" dirty="0" smtClean="0"/>
            </a:br>
            <a:r>
              <a:rPr lang="lv-LV" dirty="0" smtClean="0"/>
              <a:t/>
            </a:r>
            <a:br>
              <a:rPr lang="lv-LV" dirty="0" smtClean="0"/>
            </a:br>
            <a:r>
              <a:rPr lang="lv-LV" dirty="0" smtClean="0"/>
              <a:t>2.</a:t>
            </a:r>
            <a:r>
              <a:rPr lang="ru-RU" dirty="0" smtClean="0"/>
              <a:t> Необходимо обучать учеников специальным действиям, выполнение которых ведёт к формированию исходных содержательных обобщений — конкретных абстракций.</a:t>
            </a:r>
            <a:r>
              <a:rPr lang="lv-LV" dirty="0" smtClean="0"/>
              <a:t/>
            </a:r>
            <a:br>
              <a:rPr lang="lv-LV" dirty="0" smtClean="0"/>
            </a:br>
            <a:r>
              <a:rPr lang="lv-LV" dirty="0" smtClean="0"/>
              <a:t/>
            </a:r>
            <a:br>
              <a:rPr lang="lv-LV" dirty="0" smtClean="0"/>
            </a:br>
            <a:r>
              <a:rPr lang="lv-LV" dirty="0" smtClean="0"/>
              <a:t>3.</a:t>
            </a:r>
            <a:r>
              <a:rPr lang="ru-RU" dirty="0" smtClean="0"/>
              <a:t> Содержательное обобщение как исходный пункт при обучении некоторому школьному предмету, как «клеточка</a:t>
            </a:r>
            <a:r>
              <a:rPr lang="ru-RU" dirty="0" smtClean="0"/>
              <a:t>» </a:t>
            </a:r>
            <a:r>
              <a:rPr lang="ru-RU" dirty="0" smtClean="0"/>
              <a:t>процесса мысленного развертывания этого предмета не может быть наглядной в </a:t>
            </a:r>
            <a:r>
              <a:rPr lang="ru-RU" dirty="0" err="1" smtClean="0"/>
              <a:t>эмпиристском</a:t>
            </a:r>
            <a:r>
              <a:rPr lang="ru-RU" dirty="0" smtClean="0"/>
              <a:t> смысле слова, так как не может быть прямо получено из чувственного опыта.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714744" y="5429264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«Клеточка» — это идеализированная модель существенных черт определённого школьного предмета.</a:t>
            </a:r>
            <a:endParaRPr lang="ru-RU" dirty="0"/>
          </a:p>
        </p:txBody>
      </p:sp>
      <p:sp>
        <p:nvSpPr>
          <p:cNvPr id="5" name="5-конечная звезда 4"/>
          <p:cNvSpPr/>
          <p:nvPr/>
        </p:nvSpPr>
        <p:spPr>
          <a:xfrm>
            <a:off x="7929586" y="3714752"/>
            <a:ext cx="214314" cy="21431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5-конечная звезда 5"/>
          <p:cNvSpPr/>
          <p:nvPr/>
        </p:nvSpPr>
        <p:spPr>
          <a:xfrm>
            <a:off x="3643306" y="5357826"/>
            <a:ext cx="214314" cy="21431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43438" y="428604"/>
            <a:ext cx="4000528" cy="4143404"/>
          </a:xfrm>
        </p:spPr>
        <p:txBody>
          <a:bodyPr>
            <a:normAutofit/>
          </a:bodyPr>
          <a:lstStyle/>
          <a:p>
            <a:pPr algn="l"/>
            <a:r>
              <a:rPr lang="ru-RU" sz="2800" b="1" dirty="0" smtClean="0"/>
              <a:t>Э + Д:</a:t>
            </a:r>
            <a:r>
              <a:rPr lang="ru-RU" sz="2800" dirty="0" smtClean="0"/>
              <a:t> 70-90-ые годы</a:t>
            </a:r>
            <a:br>
              <a:rPr lang="ru-RU" sz="2800" dirty="0" smtClean="0"/>
            </a:br>
            <a:r>
              <a:rPr lang="ru-RU" sz="2800" dirty="0" smtClean="0"/>
              <a:t>проблематика </a:t>
            </a:r>
            <a:r>
              <a:rPr lang="ru-RU" sz="2800" dirty="0" smtClean="0"/>
              <a:t>коллективной </a:t>
            </a:r>
            <a:r>
              <a:rPr lang="ru-RU" sz="2800" dirty="0" smtClean="0"/>
              <a:t>деятельности (КД)</a:t>
            </a:r>
            <a:br>
              <a:rPr lang="ru-RU" sz="2800" dirty="0" smtClean="0"/>
            </a:br>
            <a:r>
              <a:rPr lang="ru-RU" sz="2400" dirty="0" smtClean="0"/>
              <a:t> </a:t>
            </a:r>
            <a:r>
              <a:rPr lang="ru-RU" sz="2400" dirty="0" smtClean="0"/>
              <a:t>КД —</a:t>
            </a:r>
            <a:r>
              <a:rPr lang="ru-RU" sz="2400" dirty="0" smtClean="0"/>
              <a:t>это не  только</a:t>
            </a:r>
            <a:r>
              <a:rPr lang="ru-RU" sz="2400" dirty="0" smtClean="0"/>
              <a:t> </a:t>
            </a:r>
            <a:r>
              <a:rPr lang="ru-RU" sz="2400" dirty="0" smtClean="0"/>
              <a:t>  расширение 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деятельности </a:t>
            </a:r>
            <a:r>
              <a:rPr lang="ru-RU" sz="2400" dirty="0" smtClean="0"/>
              <a:t>индивидуальной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3686172" cy="569755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b="1" dirty="0" smtClean="0"/>
              <a:t>В:</a:t>
            </a:r>
            <a:r>
              <a:rPr lang="ru-RU" sz="2800" dirty="0" smtClean="0"/>
              <a:t>  коллективный </a:t>
            </a:r>
            <a:r>
              <a:rPr lang="ru-RU" sz="2800" dirty="0" smtClean="0"/>
              <a:t>характер исходных форм психических процессов, но изучал преимущественно коммуникацию ребёнка и взрослых.</a:t>
            </a:r>
            <a:br>
              <a:rPr lang="ru-RU" sz="2800" dirty="0" smtClean="0"/>
            </a:br>
            <a:endParaRPr lang="ru-RU" sz="28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Взаимодействие </a:t>
            </a:r>
            <a:r>
              <a:rPr lang="ru-RU" dirty="0" smtClean="0"/>
              <a:t>участников </a:t>
            </a:r>
            <a:r>
              <a:rPr lang="ru-RU" dirty="0" smtClean="0"/>
              <a:t>может быть понято как </a:t>
            </a:r>
            <a:r>
              <a:rPr lang="ru-RU" dirty="0" smtClean="0"/>
              <a:t>коммуникация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200024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включаться </a:t>
            </a:r>
            <a:r>
              <a:rPr lang="ru-RU" dirty="0" smtClean="0"/>
              <a:t>в диалоги и </a:t>
            </a:r>
            <a:r>
              <a:rPr lang="ru-RU" dirty="0" err="1" smtClean="0"/>
              <a:t>полилоги</a:t>
            </a:r>
            <a:r>
              <a:rPr lang="ru-RU" dirty="0" smtClean="0"/>
              <a:t>, чтобы уметь понять позиции </a:t>
            </a:r>
            <a:r>
              <a:rPr lang="ru-RU" dirty="0" smtClean="0"/>
              <a:t>других,</a:t>
            </a:r>
          </a:p>
          <a:p>
            <a:pPr>
              <a:buNone/>
            </a:pPr>
            <a:r>
              <a:rPr lang="ru-RU" dirty="0" smtClean="0"/>
              <a:t>   </a:t>
            </a:r>
            <a:r>
              <a:rPr lang="ru-RU" dirty="0" smtClean="0"/>
              <a:t>научиться смотреть на себя глазами других, т.е. выработать в себе качество </a:t>
            </a:r>
            <a:r>
              <a:rPr lang="ru-RU" dirty="0" err="1" smtClean="0"/>
              <a:t>само-рефлексивности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    внести </a:t>
            </a:r>
            <a:r>
              <a:rPr lang="ru-RU" dirty="0" smtClean="0"/>
              <a:t>существенное дополнение в понимание процесса </a:t>
            </a:r>
            <a:r>
              <a:rPr lang="ru-RU" dirty="0" err="1" smtClean="0"/>
              <a:t>интериоризации</a:t>
            </a:r>
            <a:r>
              <a:rPr lang="ru-RU" dirty="0" smtClean="0"/>
              <a:t> — одного из главных с точки зрения общей теории деятельности: </a:t>
            </a:r>
            <a:r>
              <a:rPr lang="ru-RU" dirty="0" err="1" smtClean="0"/>
              <a:t>интериоризация</a:t>
            </a:r>
            <a:r>
              <a:rPr lang="ru-RU" dirty="0" smtClean="0"/>
              <a:t> должна быть понята не просто как «перенос» внешней деятельности во «внутренний план» (как это считали многие теоретики теории деятельности), а прежде всего как </a:t>
            </a:r>
            <a:r>
              <a:rPr lang="ru-RU" b="1" dirty="0" smtClean="0"/>
              <a:t>индивидуальное присвоение </a:t>
            </a:r>
            <a:r>
              <a:rPr lang="ru-RU" dirty="0" smtClean="0"/>
              <a:t>форм коллективной деятельности.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500306"/>
            <a:ext cx="8229600" cy="3625857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>
              <a:buNone/>
            </a:pPr>
            <a:r>
              <a:rPr lang="ru-RU" dirty="0" smtClean="0"/>
              <a:t>СПАСИБО ЗА ВНИМАНИЕ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Идеи Педагогики развития основаны на культурно-исторической теории, разрабатываемой в современной отечественной и зарубежной психологии с первой четверти ХХ в. Инициатива, самостоятельность и ответственность, являются  теми свойствами и ресурсами личности, которые обеспечивают успешность личности на протяжении всего жизненного пути.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l"/>
            <a:r>
              <a:rPr lang="en-US" dirty="0" smtClean="0"/>
              <a:t>http://conf.ippd.ru/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</p:txBody>
      </p:sp>
      <p:pic>
        <p:nvPicPr>
          <p:cNvPr id="1026" name="Picture 2" descr="C:\Users\d107-1\Desktop\педагогика развития\фрумин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23075" y="1571613"/>
            <a:ext cx="1571638" cy="1571638"/>
          </a:xfrm>
          <a:prstGeom prst="rect">
            <a:avLst/>
          </a:prstGeom>
          <a:noFill/>
        </p:spPr>
      </p:pic>
      <p:pic>
        <p:nvPicPr>
          <p:cNvPr id="1027" name="Picture 3" descr="C:\Users\d107-1\Desktop\педагогика развития\эльконин бд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36813" y="2752729"/>
            <a:ext cx="1635121" cy="1635121"/>
          </a:xfrm>
          <a:prstGeom prst="rect">
            <a:avLst/>
          </a:prstGeom>
          <a:noFill/>
        </p:spPr>
      </p:pic>
      <p:pic>
        <p:nvPicPr>
          <p:cNvPr id="1028" name="Picture 4" descr="C:\Users\d107-1\Desktop\педагогика развития\тубельский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00628" y="3500438"/>
            <a:ext cx="2019317" cy="2019317"/>
          </a:xfrm>
          <a:prstGeom prst="rect">
            <a:avLst/>
          </a:prstGeom>
          <a:noFill/>
        </p:spPr>
      </p:pic>
      <p:pic>
        <p:nvPicPr>
          <p:cNvPr id="1029" name="Picture 5" descr="C:\Users\d107-1\Desktop\педагогика развития\щедровицкий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42910" y="1690670"/>
            <a:ext cx="1643074" cy="1643074"/>
          </a:xfrm>
          <a:prstGeom prst="rect">
            <a:avLst/>
          </a:prstGeom>
          <a:noFill/>
        </p:spPr>
      </p:pic>
      <p:pic>
        <p:nvPicPr>
          <p:cNvPr id="1030" name="Picture 6" descr="C:\Users\d107-1\Desktop\педагогика развития\болотов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459663" y="4500570"/>
            <a:ext cx="1358893" cy="1358893"/>
          </a:xfrm>
          <a:prstGeom prst="rect">
            <a:avLst/>
          </a:prstGeom>
          <a:noFill/>
        </p:spPr>
      </p:pic>
      <p:pic>
        <p:nvPicPr>
          <p:cNvPr id="1031" name="Picture 7" descr="C:\Users\d107-1\Desktop\педагогика развития\r_11_8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228133" y="1285860"/>
            <a:ext cx="3796419" cy="1714512"/>
          </a:xfrm>
          <a:prstGeom prst="rect">
            <a:avLst/>
          </a:prstGeom>
          <a:noFill/>
        </p:spPr>
      </p:pic>
      <p:pic>
        <p:nvPicPr>
          <p:cNvPr id="1032" name="Picture 8" descr="C:\Users\d107-1\Desktop\педагогика развития\r_11_9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536701" y="4286256"/>
            <a:ext cx="3722562" cy="168115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714356"/>
            <a:ext cx="8286808" cy="171450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критика т.н. принципа доступности обучения, из которого исходит вся </a:t>
            </a:r>
            <a:r>
              <a:rPr lang="ru-RU" u="sng" dirty="0" smtClean="0"/>
              <a:t>традиционная </a:t>
            </a:r>
            <a:r>
              <a:rPr lang="ru-RU" dirty="0" smtClean="0"/>
              <a:t>педагогика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071810"/>
            <a:ext cx="7901014" cy="3054353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algn="r"/>
            <a:r>
              <a:rPr lang="ru-RU" dirty="0" smtClean="0"/>
              <a:t>ребёнка следует обучать только тому, что он может немедленно освоить, </a:t>
            </a:r>
            <a:r>
              <a:rPr lang="ru-RU" dirty="0" smtClean="0"/>
              <a:t>т.е. для </a:t>
            </a:r>
            <a:r>
              <a:rPr lang="ru-RU" dirty="0" smtClean="0"/>
              <a:t>овладения чем он уже располагает соответствующими возможностями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l"/>
            <a:r>
              <a:rPr lang="ru-RU" dirty="0" smtClean="0"/>
              <a:t>Опора на идею ЗБР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85992"/>
            <a:ext cx="8229600" cy="3840171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r">
              <a:buNone/>
            </a:pPr>
            <a:r>
              <a:rPr lang="ru-RU" i="1" dirty="0" smtClean="0"/>
              <a:t>    Развитие </a:t>
            </a:r>
            <a:r>
              <a:rPr lang="ru-RU" i="1" dirty="0" smtClean="0"/>
              <a:t>мышления ребёнка— это не спонтанный процесс индивидуального созревания и развития интеллектуальных </a:t>
            </a:r>
            <a:r>
              <a:rPr lang="ru-RU" i="1" dirty="0" smtClean="0"/>
              <a:t>операций, </a:t>
            </a:r>
            <a:r>
              <a:rPr lang="ru-RU" i="1" dirty="0" smtClean="0"/>
              <a:t>а результат взаимодействия ребёнка с взрослым человеком</a:t>
            </a:r>
            <a:endParaRPr lang="ru-RU" i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ru-RU" i="1" dirty="0" smtClean="0"/>
              <a:t>    Высшие </a:t>
            </a:r>
            <a:r>
              <a:rPr lang="ru-RU" i="1" dirty="0" smtClean="0"/>
              <a:t>психические процессы (включая мышление) вообще первоначально возникают в процессе коллективной деятельности, предполагающей взаимодействие между участниками, и только потом становятся индивидуальным достоянием</a:t>
            </a:r>
            <a:endParaRPr lang="ru-RU" i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154362"/>
          </a:xfrm>
        </p:spPr>
        <p:txBody>
          <a:bodyPr>
            <a:normAutofit/>
          </a:bodyPr>
          <a:lstStyle/>
          <a:p>
            <a:pPr algn="l"/>
            <a:r>
              <a:rPr lang="ru-RU" sz="3200" dirty="0" smtClean="0"/>
              <a:t>Обучение— </a:t>
            </a:r>
            <a:r>
              <a:rPr lang="ru-RU" sz="3200" dirty="0" smtClean="0"/>
              <a:t>это не некая «надстройка» над независимо от него происходящими процессами созревания и развития мыслительных способностей и возможностей, а единственное условие развития самих этих способностей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857628"/>
            <a:ext cx="8229600" cy="2268535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r">
              <a:buNone/>
            </a:pPr>
            <a:r>
              <a:rPr lang="ru-RU" b="1" dirty="0" smtClean="0"/>
              <a:t>идеи «развивающего обучения»</a:t>
            </a:r>
            <a:endParaRPr lang="ru-RU" b="1" dirty="0"/>
          </a:p>
        </p:txBody>
      </p:sp>
      <p:sp>
        <p:nvSpPr>
          <p:cNvPr id="4" name="Стрелка вниз 3"/>
          <p:cNvSpPr/>
          <p:nvPr/>
        </p:nvSpPr>
        <p:spPr>
          <a:xfrm>
            <a:off x="3714744" y="3357562"/>
            <a:ext cx="2071702" cy="500066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82726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l"/>
            <a:r>
              <a:rPr lang="ru-RU" dirty="0" smtClean="0"/>
              <a:t>В.В. Давыдов развил свою теорию о роли содержательного обобщения в </a:t>
            </a:r>
            <a:r>
              <a:rPr lang="ru-RU" dirty="0" smtClean="0"/>
              <a:t>обучении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85992"/>
            <a:ext cx="8258204" cy="3840171"/>
          </a:xfrm>
        </p:spPr>
        <p:txBody>
          <a:bodyPr/>
          <a:lstStyle/>
          <a:p>
            <a:pPr algn="r">
              <a:buNone/>
            </a:pPr>
            <a:r>
              <a:rPr lang="ru-RU" i="1" dirty="0" smtClean="0"/>
              <a:t>теория формального, или эмпирического обобщения, из которой практически исходила вся педагогическая теория и практика, предполагает определённую </a:t>
            </a:r>
            <a:endParaRPr lang="ru-RU" i="1" dirty="0" smtClean="0"/>
          </a:p>
          <a:p>
            <a:pPr algn="r">
              <a:buNone/>
            </a:pPr>
            <a:r>
              <a:rPr lang="ru-RU" i="1" dirty="0" err="1" smtClean="0"/>
              <a:t>эпистемологическую</a:t>
            </a:r>
            <a:r>
              <a:rPr lang="ru-RU" i="1" dirty="0" smtClean="0"/>
              <a:t> концепцию эмпиризма</a:t>
            </a:r>
            <a:endParaRPr lang="ru-RU" i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329642" cy="5197493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критика </a:t>
            </a:r>
            <a:r>
              <a:rPr lang="ru-RU" dirty="0" smtClean="0"/>
              <a:t>т.н. </a:t>
            </a:r>
            <a:r>
              <a:rPr lang="ru-RU" dirty="0" smtClean="0"/>
              <a:t>принципа наглядности</a:t>
            </a:r>
            <a:endParaRPr lang="ru-RU" dirty="0" smtClean="0"/>
          </a:p>
          <a:p>
            <a:endParaRPr lang="ru-RU" dirty="0" smtClean="0"/>
          </a:p>
          <a:p>
            <a:pPr>
              <a:buNone/>
            </a:pPr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проанализировал</a:t>
            </a:r>
            <a:r>
              <a:rPr lang="ru-RU" dirty="0" smtClean="0"/>
              <a:t> различие между обыденными понятиями и понятиями научными</a:t>
            </a:r>
            <a:endParaRPr lang="ru-RU" dirty="0"/>
          </a:p>
        </p:txBody>
      </p:sp>
      <p:sp>
        <p:nvSpPr>
          <p:cNvPr id="4" name="Стрелка вниз 3"/>
          <p:cNvSpPr/>
          <p:nvPr/>
        </p:nvSpPr>
        <p:spPr>
          <a:xfrm>
            <a:off x="2643174" y="1643050"/>
            <a:ext cx="2786082" cy="171451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280</Words>
  <PresentationFormat>Экран (4:3)</PresentationFormat>
  <Paragraphs>28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Педагогика развития</vt:lpstr>
      <vt:lpstr>Слайд 2</vt:lpstr>
      <vt:lpstr>http://conf.ippd.ru/ </vt:lpstr>
      <vt:lpstr>критика т.н. принципа доступности обучения, из которого исходит вся традиционная педагогика </vt:lpstr>
      <vt:lpstr>Опора на идею ЗБР</vt:lpstr>
      <vt:lpstr>Слайд 6</vt:lpstr>
      <vt:lpstr>Обучение— это не некая «надстройка» над независимо от него происходящими процессами созревания и развития мыслительных способностей и возможностей, а единственное условие развития самих этих способностей</vt:lpstr>
      <vt:lpstr>В.В. Давыдов развил свою теорию о роли содержательного обобщения в обучении </vt:lpstr>
      <vt:lpstr>Слайд 9</vt:lpstr>
      <vt:lpstr>пп теории</vt:lpstr>
      <vt:lpstr>Э + Д: 70-90-ые годы проблематика коллективной деятельности (КД)  КД —это не  только   расширение  деятельности индивидуальной</vt:lpstr>
      <vt:lpstr>Взаимодействие участников может быть понято как коммуникация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Педагогика развития</dc:title>
  <dc:creator>d107-1</dc:creator>
  <cp:lastModifiedBy>d107-1</cp:lastModifiedBy>
  <cp:revision>19</cp:revision>
  <dcterms:created xsi:type="dcterms:W3CDTF">2015-03-23T14:39:50Z</dcterms:created>
  <dcterms:modified xsi:type="dcterms:W3CDTF">2015-03-23T16:31:08Z</dcterms:modified>
</cp:coreProperties>
</file>