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sldIdLst>
    <p:sldId id="333" r:id="rId2"/>
    <p:sldId id="334" r:id="rId3"/>
    <p:sldId id="335" r:id="rId4"/>
    <p:sldId id="256" r:id="rId5"/>
    <p:sldId id="330" r:id="rId6"/>
    <p:sldId id="258" r:id="rId7"/>
    <p:sldId id="331" r:id="rId8"/>
    <p:sldId id="332" r:id="rId9"/>
    <p:sldId id="263" r:id="rId10"/>
    <p:sldId id="328" r:id="rId11"/>
    <p:sldId id="260" r:id="rId12"/>
    <p:sldId id="259" r:id="rId13"/>
    <p:sldId id="261" r:id="rId14"/>
    <p:sldId id="257" r:id="rId15"/>
    <p:sldId id="264" r:id="rId16"/>
    <p:sldId id="265" r:id="rId17"/>
    <p:sldId id="266" r:id="rId18"/>
    <p:sldId id="267" r:id="rId19"/>
    <p:sldId id="268" r:id="rId20"/>
    <p:sldId id="325" r:id="rId21"/>
    <p:sldId id="269" r:id="rId22"/>
    <p:sldId id="326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90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1" r:id="rId45"/>
    <p:sldId id="292" r:id="rId46"/>
    <p:sldId id="293" r:id="rId47"/>
    <p:sldId id="294" r:id="rId48"/>
    <p:sldId id="295" r:id="rId49"/>
    <p:sldId id="296" r:id="rId50"/>
    <p:sldId id="304" r:id="rId51"/>
    <p:sldId id="305" r:id="rId52"/>
    <p:sldId id="306" r:id="rId53"/>
    <p:sldId id="297" r:id="rId54"/>
    <p:sldId id="299" r:id="rId55"/>
    <p:sldId id="300" r:id="rId56"/>
    <p:sldId id="301" r:id="rId57"/>
    <p:sldId id="302" r:id="rId58"/>
    <p:sldId id="303" r:id="rId59"/>
    <p:sldId id="307" r:id="rId60"/>
    <p:sldId id="308" r:id="rId61"/>
    <p:sldId id="309" r:id="rId62"/>
    <p:sldId id="310" r:id="rId63"/>
    <p:sldId id="311" r:id="rId64"/>
    <p:sldId id="312" r:id="rId65"/>
    <p:sldId id="313" r:id="rId66"/>
    <p:sldId id="314" r:id="rId67"/>
    <p:sldId id="315" r:id="rId68"/>
    <p:sldId id="316" r:id="rId69"/>
    <p:sldId id="317" r:id="rId70"/>
    <p:sldId id="318" r:id="rId71"/>
    <p:sldId id="319" r:id="rId72"/>
    <p:sldId id="320" r:id="rId73"/>
    <p:sldId id="321" r:id="rId74"/>
    <p:sldId id="322" r:id="rId75"/>
    <p:sldId id="336" r:id="rId76"/>
    <p:sldId id="337" r:id="rId7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65E1D4-228D-4C4A-9F6C-2859F7AD5483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125A36-97B8-479B-9034-61F3FAE953B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98575" y="801688"/>
            <a:ext cx="4260850" cy="31956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4346575"/>
            <a:ext cx="5029200" cy="384968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AC6E82-00BA-4217-B226-C9F8C6F6341F}" type="slidenum">
              <a:rPr lang="de-DE" altLang="ru-RU" smtClean="0"/>
              <a:pPr/>
              <a:t>29</a:t>
            </a:fld>
            <a:endParaRPr lang="de-DE" altLang="ru-RU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98575" y="801688"/>
            <a:ext cx="4260850" cy="31956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4346575"/>
            <a:ext cx="5029200" cy="384968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>
              <a:buFont typeface="Calibri" pitchFamily="34" charset="0"/>
              <a:buAutoNum type="arabicPeriod"/>
            </a:pPr>
            <a:r>
              <a:rPr lang="ru-RU" altLang="ru-RU" smtClean="0"/>
              <a:t>В пище есть два типа железа: гемное и негемное. Их всасывание обусловлено разными механизмами, биологическое значение неодинаково. Гемное железо присутствует в гемоглобине и миоглобине в мясе. Всасывается значительно лучше, чем негемное железо. Из мяса всасывается около 25% железа. На всасывание гемного железа другие элементы питания и статус железа влияют очень мало. </a:t>
            </a:r>
          </a:p>
          <a:p>
            <a:pPr marL="228600" indent="-228600">
              <a:buFont typeface="Calibri" pitchFamily="34" charset="0"/>
              <a:buAutoNum type="arabicPeriod"/>
            </a:pPr>
            <a:r>
              <a:rPr lang="ru-RU" altLang="ru-RU" smtClean="0"/>
              <a:t>Большая часть пищевого железа присутствует в виде негемного железа. Всасывание негемного железа ниже, чем гемного, и определяется запасами железа конкретного человека: больше негемного железа всасывается людьми, испытывающими недостаточность железа, меньше – людьми, чей организм насыщен железом. </a:t>
            </a:r>
          </a:p>
          <a:p>
            <a:pPr marL="228600" indent="-228600">
              <a:buFont typeface="Calibri" pitchFamily="34" charset="0"/>
              <a:buAutoNum type="arabicPeriod"/>
            </a:pPr>
            <a:r>
              <a:rPr lang="ru-RU" altLang="ru-RU" smtClean="0"/>
              <a:t>Всасывание негемного железа зависит от его растворимости в кишечнике, а это определяется составом съеденной за один раз пищи. Активаторы и ингибиторы, присутствующие в пище, часто оказывают более сильное влияние на всасывание негемного железа, чем его фактическое содержание.</a:t>
            </a:r>
          </a:p>
          <a:p>
            <a:pPr marL="228600" indent="-228600">
              <a:buFont typeface="Calibri" pitchFamily="34" charset="0"/>
              <a:buAutoNum type="arabicPeriod"/>
            </a:pPr>
            <a:r>
              <a:rPr lang="ru-RU" altLang="ru-RU" smtClean="0"/>
              <a:t>С современных позиций о всасывании железа нельзя считать оправданным рекомендации больным есть побольше яблок, гранатов и гречневый каши, железо из такой пищи всасывается плохо!</a:t>
            </a:r>
          </a:p>
        </p:txBody>
      </p:sp>
      <p:sp>
        <p:nvSpPr>
          <p:cNvPr id="1085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693D79-0C55-4B38-8CD2-CB5F2FE92C1F}" type="slidenum">
              <a:rPr lang="ru-RU" altLang="ru-RU" smtClean="0"/>
              <a:pPr/>
              <a:t>31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105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8E004DB-7FB0-4E0A-997C-70895496EBC0}" type="slidenum">
              <a:rPr lang="ru-RU" altLang="ru-RU" smtClean="0"/>
              <a:pPr/>
              <a:t>38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DBB7A87-148F-4337-9B00-539C7DB23AC2}" type="slidenum">
              <a:rPr lang="de-DE" altLang="ru-RU" smtClean="0"/>
              <a:pPr/>
              <a:t>60</a:t>
            </a:fld>
            <a:endParaRPr lang="de-DE" altLang="ru-RU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3BF71B-60E2-4542-B2AB-6312D76885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459592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7625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0303F112-0C64-4F58-A845-710F16B8870A}" type="datetimeFigureOut">
              <a:rPr lang="en-US"/>
              <a:pPr>
                <a:defRPr/>
              </a:pPr>
              <a:t>9/2/2020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45460-D535-4AE7-BB31-AF5186DCB7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wmf"/><Relationship Id="rId4" Type="http://schemas.openxmlformats.org/officeDocument/2006/relationships/image" Target="../media/image34.w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nkc.ru/index.jsp?load=pnd-clinical-references" TargetMode="Externa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755650" y="188913"/>
            <a:ext cx="7772400" cy="1701800"/>
          </a:xfrm>
        </p:spPr>
        <p:txBody>
          <a:bodyPr/>
          <a:lstStyle/>
          <a:p>
            <a:pPr algn="ctr"/>
            <a:r>
              <a:rPr lang="ru-RU" altLang="ru-RU" sz="2000" b="1" i="1" smtClean="0">
                <a:latin typeface="Times New Roman" pitchFamily="18" charset="0"/>
                <a:cs typeface="Times New Roman" pitchFamily="18" charset="0"/>
              </a:rPr>
              <a:t>Кафедра детских болезней с курсом ПО Красноярского государственного медицинского университета</a:t>
            </a:r>
            <a:br>
              <a:rPr lang="ru-RU" altLang="ru-RU" sz="2000" b="1" i="1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i="1" smtClean="0">
                <a:latin typeface="Times New Roman" pitchFamily="18" charset="0"/>
                <a:cs typeface="Times New Roman" pitchFamily="18" charset="0"/>
              </a:rPr>
              <a:t>          им. проф. В.Ф. Войно-Ясенецкого</a:t>
            </a:r>
            <a:r>
              <a:rPr lang="ru-RU" altLang="ru-RU" b="1" i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i="1" smtClean="0">
                <a:latin typeface="Times New Roman" pitchFamily="18" charset="0"/>
                <a:cs typeface="Times New Roman" pitchFamily="18" charset="0"/>
              </a:rPr>
            </a:br>
            <a:endParaRPr lang="ru-RU" altLang="ru-RU" smtClean="0">
              <a:cs typeface="Arial" pitchFamily="34" charset="0"/>
            </a:endParaRPr>
          </a:p>
        </p:txBody>
      </p:sp>
      <p:sp>
        <p:nvSpPr>
          <p:cNvPr id="5123" name="Текст 2"/>
          <p:cNvSpPr>
            <a:spLocks noGrp="1"/>
          </p:cNvSpPr>
          <p:nvPr>
            <p:ph type="body" sz="half" idx="1"/>
          </p:nvPr>
        </p:nvSpPr>
        <p:spPr>
          <a:xfrm>
            <a:off x="468313" y="1963738"/>
            <a:ext cx="8418512" cy="4114800"/>
          </a:xfrm>
        </p:spPr>
        <p:txBody>
          <a:bodyPr>
            <a:normAutofit fontScale="70000" lnSpcReduction="20000"/>
          </a:bodyPr>
          <a:lstStyle/>
          <a:p>
            <a:pPr algn="ctr" eaLnBrk="1" hangingPunct="1">
              <a:buFont typeface="Wingdings" pitchFamily="2" charset="2"/>
              <a:buNone/>
            </a:pPr>
            <a:r>
              <a:rPr lang="ru-RU" alt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ДЕФИЦИТНЫЕ АНЕМИИ У ДЕТЕЙ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ru-RU" alt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Лекция № 31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ru-RU" alt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для студентов 6 курса, обучающихся по специальности 060103 – Педиатрия</a:t>
            </a:r>
          </a:p>
          <a:p>
            <a:pPr algn="ctr" eaLnBrk="1" hangingPunct="1">
              <a:buFont typeface="Wingdings" pitchFamily="2" charset="2"/>
              <a:buNone/>
            </a:pPr>
            <a:endParaRPr lang="ru-RU" altLang="ru-RU" sz="2000" b="1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ru-RU" altLang="ru-RU" sz="2000" b="1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ru-RU" altLang="ru-RU" sz="2000" b="1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0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Доц. </a:t>
            </a:r>
            <a:r>
              <a:rPr lang="ru-RU" altLang="ru-RU" sz="20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Фалалеева</a:t>
            </a:r>
            <a:r>
              <a:rPr lang="ru-RU" altLang="ru-RU" sz="20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С.О.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0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Гл. внештатный детский гематолог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0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МЗ Красноярского края Борисова М.В.</a:t>
            </a:r>
            <a:endParaRPr lang="ru-RU" altLang="ru-RU" sz="2000" b="1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ru-RU" altLang="ru-RU" sz="3600" b="1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ru-RU" altLang="ru-RU" sz="2000" b="1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ru-RU" altLang="ru-RU" sz="20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Красноярск </a:t>
            </a:r>
            <a:r>
              <a:rPr lang="ru-RU" altLang="ru-RU" sz="20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2020г</a:t>
            </a:r>
            <a:endParaRPr lang="ru-RU" altLang="ru-RU" sz="2000" b="1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4" name="Объект 1"/>
          <p:cNvSpPr>
            <a:spLocks noGrp="1"/>
          </p:cNvSpPr>
          <p:nvPr>
            <p:ph sz="half" idx="2"/>
          </p:nvPr>
        </p:nvSpPr>
        <p:spPr>
          <a:xfrm flipV="1">
            <a:off x="6456363" y="5876925"/>
            <a:ext cx="1860550" cy="360363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Font typeface="Wingdings" pitchFamily="2" charset="2"/>
              <a:buNone/>
            </a:pPr>
            <a:endParaRPr lang="ru-RU" altLang="ru-RU" smtClean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0425" y="4149725"/>
            <a:ext cx="2914650" cy="259238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f.ppt-online.org/files/slide/y/ylBXraqzKkgf4SwP6vM0nFd8LQNt5YxV7DI2ZG/slide-6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66701"/>
            <a:ext cx="7531088" cy="564831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00034" y="5917188"/>
            <a:ext cx="4052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Норма </a:t>
            </a:r>
            <a:r>
              <a:rPr lang="ru-RU" altLang="ru-RU" dirty="0" err="1" smtClean="0">
                <a:latin typeface="Times New Roman" pitchFamily="18" charset="0"/>
                <a:cs typeface="Times New Roman" pitchFamily="18" charset="0"/>
              </a:rPr>
              <a:t>ретикулоцитов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1-2 % (10-20 %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medknsltant.com/wp-content/uploads/2019/10/post_5ab3e0ecac374-640x7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70" y="214290"/>
            <a:ext cx="3214710" cy="3732078"/>
          </a:xfrm>
          <a:prstGeom prst="rect">
            <a:avLst/>
          </a:prstGeom>
          <a:noFill/>
        </p:spPr>
      </p:pic>
      <p:pic>
        <p:nvPicPr>
          <p:cNvPr id="16388" name="Picture 4" descr="http://med-fom-cbr.sites.olt.ubc.ca/files/2015/02/hemoglobin-e142499585674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-285776"/>
            <a:ext cx="4705186" cy="3711545"/>
          </a:xfrm>
          <a:prstGeom prst="rect">
            <a:avLst/>
          </a:prstGeom>
          <a:noFill/>
        </p:spPr>
      </p:pic>
      <p:pic>
        <p:nvPicPr>
          <p:cNvPr id="16390" name="Picture 6" descr="https://sosud-ok.ru/wp-content/uploads/2020/03/gemoglobi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3402062"/>
            <a:ext cx="3695772" cy="2955896"/>
          </a:xfrm>
          <a:prstGeom prst="rect">
            <a:avLst/>
          </a:prstGeom>
          <a:noFill/>
        </p:spPr>
      </p:pic>
      <p:pic>
        <p:nvPicPr>
          <p:cNvPr id="16392" name="Picture 8" descr="https://kodelife.ru/wp-content/uploads/2018/11/Gemoglobin-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7607" y="4056616"/>
            <a:ext cx="3987797" cy="26585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Нормы Гб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182688" y="1285860"/>
          <a:ext cx="77724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/>
                <a:gridCol w="388620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Возраст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Норма Гб, г/л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3 </a:t>
                      </a:r>
                      <a:r>
                        <a:rPr lang="ru-RU" dirty="0" err="1" smtClean="0"/>
                        <a:t>мес</a:t>
                      </a:r>
                      <a:r>
                        <a:rPr lang="ru-RU" dirty="0" smtClean="0"/>
                        <a:t> - 5 лет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5 лет – 12 лет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115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&gt;</a:t>
                      </a:r>
                      <a:r>
                        <a:rPr lang="en-US" baseline="0" dirty="0" smtClean="0"/>
                        <a:t> </a:t>
                      </a:r>
                      <a:r>
                        <a:rPr lang="ru-RU" baseline="0" dirty="0" smtClean="0"/>
                        <a:t>12 лет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120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57158" y="3571876"/>
            <a:ext cx="8429684" cy="2890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ru-RU" alt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СРЕДНЕЕ СОДЕРЖАНИЕ  ГЕМОГЛОБИНА  В  ЭРИТРОЦИТЕ</a:t>
            </a:r>
            <a:r>
              <a:rPr lang="ru-RU" alt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altLang="ru-RU" dirty="0" err="1" smtClean="0">
                <a:latin typeface="Times New Roman" pitchFamily="18" charset="0"/>
                <a:cs typeface="Times New Roman" pitchFamily="18" charset="0"/>
              </a:rPr>
              <a:t>Mean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dirty="0" err="1" smtClean="0">
                <a:latin typeface="Times New Roman" pitchFamily="18" charset="0"/>
                <a:cs typeface="Times New Roman" pitchFamily="18" charset="0"/>
              </a:rPr>
              <a:t>Corpuscular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dirty="0" err="1" smtClean="0">
                <a:latin typeface="Times New Roman" pitchFamily="18" charset="0"/>
                <a:cs typeface="Times New Roman" pitchFamily="18" charset="0"/>
              </a:rPr>
              <a:t>Hemoglobin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) - </a:t>
            </a:r>
            <a:r>
              <a:rPr lang="ru-RU" altLang="ru-RU" b="1" dirty="0" smtClean="0">
                <a:solidFill>
                  <a:srgbClr val="003217"/>
                </a:solidFill>
                <a:latin typeface="Times New Roman" pitchFamily="18" charset="0"/>
                <a:cs typeface="Times New Roman" pitchFamily="18" charset="0"/>
              </a:rPr>
              <a:t>МСН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- показатель,  отражающий  абсолютное содержание гемоглобина в одном эритроците.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Норма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27-31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пг</a:t>
            </a:r>
            <a:endParaRPr lang="ru-RU" alt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ru-RU" alt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СРЕДНЯЯ КОНЦЕНТРАЦИЯ ГЕМОГЛОБИНА В ЭРИТРОЦИТЕ</a:t>
            </a:r>
            <a:r>
              <a:rPr lang="ru-RU" alt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altLang="ru-RU" dirty="0" err="1" smtClean="0">
                <a:latin typeface="Times New Roman" pitchFamily="18" charset="0"/>
                <a:cs typeface="Times New Roman" pitchFamily="18" charset="0"/>
              </a:rPr>
              <a:t>Mean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dirty="0" err="1" smtClean="0">
                <a:latin typeface="Times New Roman" pitchFamily="18" charset="0"/>
                <a:cs typeface="Times New Roman" pitchFamily="18" charset="0"/>
              </a:rPr>
              <a:t>Corpuscular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dirty="0" err="1" smtClean="0">
                <a:latin typeface="Times New Roman" pitchFamily="18" charset="0"/>
                <a:cs typeface="Times New Roman" pitchFamily="18" charset="0"/>
              </a:rPr>
              <a:t>Нemoglobin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dirty="0" err="1" smtClean="0">
                <a:latin typeface="Times New Roman" pitchFamily="18" charset="0"/>
                <a:cs typeface="Times New Roman" pitchFamily="18" charset="0"/>
              </a:rPr>
              <a:t>Concentration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)  </a:t>
            </a:r>
            <a:r>
              <a:rPr lang="ru-RU" alt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b="1" dirty="0" smtClean="0">
                <a:solidFill>
                  <a:srgbClr val="003217"/>
                </a:solidFill>
                <a:latin typeface="Times New Roman" pitchFamily="18" charset="0"/>
                <a:cs typeface="Times New Roman" pitchFamily="18" charset="0"/>
              </a:rPr>
              <a:t>МСНС</a:t>
            </a:r>
            <a:r>
              <a:rPr lang="ru-RU" alt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-  показатель, отражающий степень насыщения эритроцита гемоглобином.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Норма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32-36 г/дл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endParaRPr lang="en-US" alt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mtClean="0"/>
              <a:t>   </a:t>
            </a:r>
            <a:endParaRPr lang="ru-RU" altLang="ru-RU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5" name="Rectangle 4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alt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Анемия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– патологическое состояние,      сопровождающееся снижением содержания гемоглобина и эритроцитов в одном объеме    крови.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3600" b="1" smtClean="0">
                <a:latin typeface="Times New Roman" pitchFamily="18" charset="0"/>
                <a:cs typeface="Times New Roman" pitchFamily="18" charset="0"/>
              </a:rPr>
              <a:t>Оценка степени тяжести анемии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altLang="ru-RU" b="1" dirty="0" err="1" smtClean="0">
                <a:latin typeface="Times New Roman" pitchFamily="18" charset="0"/>
                <a:cs typeface="Times New Roman" pitchFamily="18" charset="0"/>
              </a:rPr>
              <a:t>Нв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120\110-90 г/л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-  легкая степень</a:t>
            </a:r>
          </a:p>
          <a:p>
            <a:pPr eaLnBrk="1" hangingPunct="1"/>
            <a:endParaRPr lang="ru-RU" alt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altLang="ru-RU" b="1" dirty="0" err="1" smtClean="0">
                <a:latin typeface="Times New Roman" pitchFamily="18" charset="0"/>
                <a:cs typeface="Times New Roman" pitchFamily="18" charset="0"/>
              </a:rPr>
              <a:t>Нв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90-70 г/л 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-  средняя степень</a:t>
            </a:r>
          </a:p>
          <a:p>
            <a:pPr eaLnBrk="1" hangingPunct="1"/>
            <a:endParaRPr lang="ru-RU" alt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altLang="ru-RU" b="1" dirty="0" err="1" smtClean="0">
                <a:latin typeface="Times New Roman" pitchFamily="18" charset="0"/>
                <a:cs typeface="Times New Roman" pitchFamily="18" charset="0"/>
              </a:rPr>
              <a:t>Нв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r>
              <a:rPr lang="ru-RU" alt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70 г/л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тяжелая степень</a:t>
            </a:r>
          </a:p>
          <a:p>
            <a:pPr eaLnBrk="1" hangingPunct="1"/>
            <a:endParaRPr lang="ru-RU" alt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None/>
            </a:pPr>
            <a:r>
              <a:rPr lang="ru-RU" altLang="ru-RU" i="1" dirty="0" smtClean="0">
                <a:latin typeface="Times New Roman" pitchFamily="18" charset="0"/>
                <a:cs typeface="Times New Roman" pitchFamily="18" charset="0"/>
              </a:rPr>
              <a:t>Эритроциты </a:t>
            </a:r>
            <a:r>
              <a:rPr lang="en-US" altLang="ru-RU" i="1" dirty="0" smtClean="0">
                <a:latin typeface="Times New Roman" pitchFamily="18" charset="0"/>
                <a:cs typeface="Times New Roman" pitchFamily="18" charset="0"/>
              </a:rPr>
              <a:t>&lt; </a:t>
            </a:r>
            <a:r>
              <a:rPr lang="ru-RU" altLang="ru-RU" i="1" dirty="0" smtClean="0">
                <a:latin typeface="Times New Roman" pitchFamily="18" charset="0"/>
                <a:cs typeface="Times New Roman" pitchFamily="18" charset="0"/>
              </a:rPr>
              <a:t>3,8х10 х12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14313"/>
            <a:ext cx="7793038" cy="1462087"/>
          </a:xfrm>
        </p:spPr>
        <p:txBody>
          <a:bodyPr/>
          <a:lstStyle/>
          <a:p>
            <a:pPr algn="ctr" eaLnBrk="1" hangingPunct="1"/>
            <a:r>
              <a:rPr lang="ru-RU" altLang="ru-RU" smtClean="0"/>
              <a:t>  </a:t>
            </a:r>
            <a:r>
              <a:rPr lang="ru-RU" altLang="ru-RU" sz="3600" b="1" smtClean="0">
                <a:latin typeface="Times New Roman" pitchFamily="18" charset="0"/>
                <a:cs typeface="Times New Roman" pitchFamily="18" charset="0"/>
              </a:rPr>
              <a:t>Классификация анемий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Анемии, возникшие вследствие </a:t>
            </a:r>
            <a:r>
              <a:rPr lang="ru-RU" altLang="ru-RU" sz="2800" i="1" dirty="0" smtClean="0">
                <a:latin typeface="Times New Roman" pitchFamily="18" charset="0"/>
                <a:cs typeface="Times New Roman" pitchFamily="18" charset="0"/>
              </a:rPr>
              <a:t>нарушенного </a:t>
            </a:r>
            <a:r>
              <a:rPr lang="ru-RU" altLang="ru-RU" sz="2800" i="1" dirty="0" err="1" smtClean="0">
                <a:latin typeface="Times New Roman" pitchFamily="18" charset="0"/>
                <a:cs typeface="Times New Roman" pitchFamily="18" charset="0"/>
              </a:rPr>
              <a:t>кровеобразования</a:t>
            </a:r>
            <a:r>
              <a:rPr lang="ru-RU" altLang="ru-RU" sz="2800" i="1" dirty="0" smtClean="0">
                <a:latin typeface="Times New Roman" pitchFamily="18" charset="0"/>
                <a:cs typeface="Times New Roman" pitchFamily="18" charset="0"/>
              </a:rPr>
              <a:t> (дефицитные, </a:t>
            </a:r>
            <a:r>
              <a:rPr lang="ru-RU" altLang="ru-RU" sz="2800" i="1" dirty="0" err="1" smtClean="0">
                <a:latin typeface="Times New Roman" pitchFamily="18" charset="0"/>
                <a:cs typeface="Times New Roman" pitchFamily="18" charset="0"/>
              </a:rPr>
              <a:t>апластические</a:t>
            </a:r>
            <a:r>
              <a:rPr lang="ru-RU" altLang="ru-RU" sz="2800" i="1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Анемии вследствие </a:t>
            </a:r>
            <a:r>
              <a:rPr lang="ru-RU" altLang="ru-RU" sz="2800" i="1" dirty="0" smtClean="0">
                <a:latin typeface="Times New Roman" pitchFamily="18" charset="0"/>
                <a:cs typeface="Times New Roman" pitchFamily="18" charset="0"/>
              </a:rPr>
              <a:t>повышенного разрушения эритроцитов (гемолитические).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Анемии, связанные с </a:t>
            </a:r>
            <a:r>
              <a:rPr lang="ru-RU" altLang="ru-RU" sz="2800" i="1" dirty="0" smtClean="0">
                <a:latin typeface="Times New Roman" pitchFamily="18" charset="0"/>
                <a:cs typeface="Times New Roman" pitchFamily="18" charset="0"/>
              </a:rPr>
              <a:t>кровопотерей (постгеморрагические).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800" i="1" dirty="0" smtClean="0"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ru-RU" altLang="ru-RU" sz="2400" i="1" dirty="0" err="1" smtClean="0">
                <a:latin typeface="Times New Roman" pitchFamily="18" charset="0"/>
                <a:cs typeface="Times New Roman" pitchFamily="18" charset="0"/>
              </a:rPr>
              <a:t>М.П.Кончаловский</a:t>
            </a:r>
            <a:r>
              <a:rPr lang="ru-RU" altLang="ru-RU" sz="2400" i="1" dirty="0" smtClean="0">
                <a:latin typeface="Times New Roman" pitchFamily="18" charset="0"/>
                <a:cs typeface="Times New Roman" pitchFamily="18" charset="0"/>
              </a:rPr>
              <a:t>, 1915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3600" b="1" smtClean="0">
                <a:latin typeface="Times New Roman" pitchFamily="18" charset="0"/>
                <a:cs typeface="Times New Roman" pitchFamily="18" charset="0"/>
              </a:rPr>
              <a:t>Классификация анемий (Алексеев Г.А., 1970 г.)</a:t>
            </a:r>
          </a:p>
        </p:txBody>
      </p:sp>
      <p:sp>
        <p:nvSpPr>
          <p:cNvPr id="1126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Анемии, возникшие в результате дефицитного </a:t>
            </a:r>
            <a:r>
              <a:rPr lang="ru-RU" alt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эритропоэза</a:t>
            </a:r>
            <a:endParaRPr lang="ru-RU" alt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 За счёт нарушения созревания (в основном </a:t>
            </a:r>
            <a:r>
              <a:rPr lang="ru-RU" altLang="ru-RU" sz="2400" dirty="0" err="1" smtClean="0">
                <a:latin typeface="Times New Roman" pitchFamily="18" charset="0"/>
                <a:cs typeface="Times New Roman" pitchFamily="18" charset="0"/>
              </a:rPr>
              <a:t>микроцитарные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	-нарушение всасывания и использования железа (железодефицитные)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	-нарушение транспорта железа (</a:t>
            </a:r>
            <a:r>
              <a:rPr lang="ru-RU" altLang="ru-RU" sz="2400" dirty="0" err="1" smtClean="0">
                <a:latin typeface="Times New Roman" pitchFamily="18" charset="0"/>
                <a:cs typeface="Times New Roman" pitchFamily="18" charset="0"/>
              </a:rPr>
              <a:t>атрансферринемия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	-нарушение утилизации железа (талассемии, </a:t>
            </a:r>
            <a:r>
              <a:rPr lang="ru-RU" altLang="ru-RU" sz="2400" dirty="0" err="1" smtClean="0">
                <a:latin typeface="Times New Roman" pitchFamily="18" charset="0"/>
                <a:cs typeface="Times New Roman" pitchFamily="18" charset="0"/>
              </a:rPr>
              <a:t>сидеробластные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 анемии)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	-нарушение реутилизации железа (анемии при ХБ)</a:t>
            </a:r>
          </a:p>
          <a:p>
            <a:pPr eaLnBrk="1" hangingPunct="1">
              <a:buFont typeface="Wingdings" pitchFamily="2" charset="2"/>
              <a:buNone/>
            </a:pPr>
            <a:endParaRPr lang="ru-RU" alt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3600" b="1" smtClean="0">
                <a:latin typeface="Times New Roman" pitchFamily="18" charset="0"/>
                <a:cs typeface="Times New Roman" pitchFamily="18" charset="0"/>
              </a:rPr>
              <a:t>Классификация анемий (Алексеев Г.А., 1970 г.)</a:t>
            </a:r>
          </a:p>
        </p:txBody>
      </p:sp>
      <p:sp>
        <p:nvSpPr>
          <p:cNvPr id="1229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Анемии, возникшие в результате дефицитного эритропоэза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altLang="ru-RU" sz="2400" b="1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За счёт нарушения дифференцировки (в основном нормоцитарные)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	-апластические анемии (врождённые и приобретённые)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	-врождённые дизэритропоэтические анемии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altLang="ru-RU" sz="2400" b="1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За счёт нарушения пролиферации (в основном макроцитарные)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	-В-12 дефицитная анемия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	-фолиево-дефицитная анемия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1214438" y="214313"/>
            <a:ext cx="7793037" cy="1462087"/>
          </a:xfrm>
        </p:spPr>
        <p:txBody>
          <a:bodyPr/>
          <a:lstStyle/>
          <a:p>
            <a:pPr algn="ctr" eaLnBrk="1" hangingPunct="1"/>
            <a:r>
              <a:rPr lang="ru-RU" altLang="ru-RU" sz="3600" b="1" smtClean="0">
                <a:latin typeface="Times New Roman" pitchFamily="18" charset="0"/>
                <a:cs typeface="Times New Roman" pitchFamily="18" charset="0"/>
              </a:rPr>
              <a:t>Классификация анемий (Алексеев Г.А., 1970 г.)</a:t>
            </a:r>
          </a:p>
        </p:txBody>
      </p:sp>
      <p:sp>
        <p:nvSpPr>
          <p:cNvPr id="13315" name="Содержимое 2"/>
          <p:cNvSpPr>
            <a:spLocks noGrp="1"/>
          </p:cNvSpPr>
          <p:nvPr>
            <p:ph idx="1"/>
          </p:nvPr>
        </p:nvSpPr>
        <p:spPr>
          <a:xfrm>
            <a:off x="1214438" y="1857375"/>
            <a:ext cx="7772400" cy="411480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ru-RU" alt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Анемии, возникшие в результате повышенной деструкции клеток эритроидного ряда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altLang="ru-RU" sz="2400" b="1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Гемолиз, вызванный внутренними аномалиями эритроцитов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	-мембранопатии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	-энзимопатии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	-гемоглобинопатии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altLang="ru-RU" sz="2400" b="1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Гемолиз, вызванный внешними воздействиями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	-аутоиммунные гемолитические анемии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	-травматические анемии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	-пароксизмальная ночная гемоглобинурия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1214438" y="214313"/>
            <a:ext cx="7793037" cy="1462087"/>
          </a:xfrm>
        </p:spPr>
        <p:txBody>
          <a:bodyPr/>
          <a:lstStyle/>
          <a:p>
            <a:pPr algn="ctr" eaLnBrk="1" hangingPunct="1"/>
            <a:r>
              <a:rPr lang="ru-RU" altLang="ru-RU" sz="3600" b="1" smtClean="0">
                <a:latin typeface="Times New Roman" pitchFamily="18" charset="0"/>
                <a:cs typeface="Times New Roman" pitchFamily="18" charset="0"/>
              </a:rPr>
              <a:t>Классификация анемий (Алексеев Г.А., 1970 г.)</a:t>
            </a:r>
          </a:p>
        </p:txBody>
      </p:sp>
      <p:sp>
        <p:nvSpPr>
          <p:cNvPr id="1433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Анемии, возникшие в результате острой кровопотери</a:t>
            </a:r>
          </a:p>
          <a:p>
            <a:pPr eaLnBrk="1" hangingPunct="1">
              <a:buFont typeface="Wingdings" pitchFamily="2" charset="2"/>
              <a:buNone/>
            </a:pPr>
            <a:endParaRPr lang="ru-RU" altLang="ru-RU" sz="280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ru-RU" altLang="ru-RU" sz="280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altLang="ru-RU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Отдельная тема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800" smtClean="0">
                <a:latin typeface="Times New Roman" pitchFamily="18" charset="0"/>
                <a:cs typeface="Times New Roman" pitchFamily="18" charset="0"/>
              </a:rPr>
              <a:t>    анемии периода новорожденности и раннего возраста, чрезвычайно различные по своему генезу, но объединённые сроком манифестации и особенностями терапевтического воздействия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800" smtClean="0">
                <a:latin typeface="Times New Roman" pitchFamily="18" charset="0"/>
                <a:cs typeface="Times New Roman" pitchFamily="18" charset="0"/>
              </a:rPr>
              <a:t>	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793038" cy="1462088"/>
          </a:xfrm>
        </p:spPr>
        <p:txBody>
          <a:bodyPr/>
          <a:lstStyle/>
          <a:p>
            <a:pPr algn="ctr" eaLnBrk="1" hangingPunct="1"/>
            <a:r>
              <a:rPr lang="ru-RU" altLang="ru-RU" sz="3600" b="1" smtClean="0">
                <a:latin typeface="Times New Roman" pitchFamily="18" charset="0"/>
                <a:cs typeface="Times New Roman" pitchFamily="18" charset="0"/>
              </a:rPr>
              <a:t>План лекции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Актуальность темы</a:t>
            </a:r>
          </a:p>
          <a:p>
            <a:pPr eaLnBrk="1" hangingPunct="1"/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Железодефицитные анемии (ЖДА)– определение, эпидемиология, классификация анемий и железодефицитных состояний</a:t>
            </a:r>
          </a:p>
          <a:p>
            <a:pPr eaLnBrk="1" hangingPunct="1"/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Другие дефицитные анемии</a:t>
            </a:r>
          </a:p>
          <a:p>
            <a:pPr eaLnBrk="1" hangingPunct="1"/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 Клиника, диагностика, диф. диагностика анемий </a:t>
            </a:r>
          </a:p>
          <a:p>
            <a:pPr eaLnBrk="1" hangingPunct="1"/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Лечение и профилактика ЖДА в детском возрасте</a:t>
            </a:r>
          </a:p>
          <a:p>
            <a:pPr eaLnBrk="1" hangingPunct="1"/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Оказание неотложной помощи при отравлении препаратами железа</a:t>
            </a:r>
          </a:p>
          <a:p>
            <a:pPr eaLnBrk="1" hangingPunct="1"/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Выводы</a:t>
            </a:r>
          </a:p>
          <a:p>
            <a:pPr eaLnBrk="1" hangingPunct="1"/>
            <a:endParaRPr lang="ru-RU" altLang="ru-RU" sz="2400" smtClean="0"/>
          </a:p>
          <a:p>
            <a:pPr eaLnBrk="1" hangingPunct="1"/>
            <a:endParaRPr lang="ru-RU" altLang="ru-RU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ru-RU" alt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Морфологические варианты анемии</a:t>
            </a:r>
          </a:p>
        </p:txBody>
      </p:sp>
      <p:graphicFrame>
        <p:nvGraphicFramePr>
          <p:cNvPr id="31778" name="Group 3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="" xmlns:p14="http://schemas.microsoft.com/office/powerpoint/2010/main" val="1434221891"/>
              </p:ext>
            </p:extLst>
          </p:nvPr>
        </p:nvGraphicFramePr>
        <p:xfrm>
          <a:off x="457200" y="1600200"/>
          <a:ext cx="8229600" cy="4011613"/>
        </p:xfrm>
        <a:graphic>
          <a:graphicData uri="http://schemas.openxmlformats.org/drawingml/2006/table">
            <a:tbl>
              <a:tblPr/>
              <a:tblGrid>
                <a:gridCol w="2743200"/>
                <a:gridCol w="2743200"/>
                <a:gridCol w="2743200"/>
              </a:tblGrid>
              <a:tr h="609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Микроцитарная</a:t>
                      </a: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Нормоцитарная</a:t>
                      </a: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Макроцитарная</a:t>
                      </a: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MCV &lt; 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</a:t>
                      </a:r>
                      <a:r>
                        <a:rPr kumimoji="0" lang="ru-RU" altLang="ru-R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фл</a:t>
                      </a:r>
                      <a:endParaRPr kumimoji="0" lang="ru-RU" alt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MCV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80-94 </a:t>
                      </a:r>
                      <a:r>
                        <a:rPr kumimoji="0" lang="ru-RU" altLang="ru-R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фл</a:t>
                      </a:r>
                      <a:endParaRPr kumimoji="0" lang="ru-RU" alt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MCV &gt;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 </a:t>
                      </a:r>
                      <a:r>
                        <a:rPr kumimoji="0" lang="ru-RU" altLang="ru-R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фл</a:t>
                      </a:r>
                      <a:endParaRPr kumimoji="0" lang="ru-RU" alt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6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Гипохромная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Нормохромная</a:t>
                      </a: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Гиперхромная</a:t>
                      </a: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4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MCH &lt;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26 </a:t>
                      </a:r>
                      <a:r>
                        <a:rPr kumimoji="0" lang="ru-RU" altLang="ru-R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пг</a:t>
                      </a:r>
                      <a:endParaRPr kumimoji="0" lang="ru-RU" alt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MCH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26-34 </a:t>
                      </a:r>
                      <a:r>
                        <a:rPr kumimoji="0" lang="ru-RU" altLang="ru-R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фл</a:t>
                      </a:r>
                      <a:endParaRPr kumimoji="0" lang="ru-RU" alt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kumimoji="0" lang="en-US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 &gt;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34 </a:t>
                      </a:r>
                      <a:r>
                        <a:rPr kumimoji="0" lang="ru-RU" altLang="ru-R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пг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4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MCHC &lt;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32 г/л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MCHC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32-38 г/л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MCHC &gt;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38 г/л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39488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1116013" y="-387350"/>
            <a:ext cx="7793037" cy="1462088"/>
          </a:xfrm>
        </p:spPr>
        <p:txBody>
          <a:bodyPr/>
          <a:lstStyle/>
          <a:p>
            <a:pPr algn="ctr"/>
            <a:r>
              <a:rPr lang="ru-RU" altLang="ru-RU" sz="3600" b="1" smtClean="0">
                <a:latin typeface="Times New Roman" pitchFamily="18" charset="0"/>
                <a:cs typeface="Times New Roman" pitchFamily="18" charset="0"/>
              </a:rPr>
              <a:t>Классификация анемий</a:t>
            </a:r>
            <a:endParaRPr lang="ru-RU" altLang="ru-RU" sz="3600" smtClean="0"/>
          </a:p>
        </p:txBody>
      </p:sp>
      <p:pic>
        <p:nvPicPr>
          <p:cNvPr id="17411" name="Содержимое 3" descr="http://rpp.nashaucheba.ru/pars_docs/refs/51/50787/img10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87450" y="1285860"/>
            <a:ext cx="7777163" cy="50387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alt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Дифференциальный диагноз анемии в зависимости от количества </a:t>
            </a:r>
            <a:r>
              <a:rPr lang="ru-RU" alt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ретикулоцитов</a:t>
            </a:r>
            <a:endParaRPr lang="ru-RU" alt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3829" name="Group 37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="" xmlns:p14="http://schemas.microsoft.com/office/powerpoint/2010/main" val="3701516329"/>
              </p:ext>
            </p:extLst>
          </p:nvPr>
        </p:nvGraphicFramePr>
        <p:xfrm>
          <a:off x="467544" y="1556792"/>
          <a:ext cx="8458200" cy="5212080"/>
        </p:xfrm>
        <a:graphic>
          <a:graphicData uri="http://schemas.openxmlformats.org/drawingml/2006/table">
            <a:tbl>
              <a:tblPr/>
              <a:tblGrid>
                <a:gridCol w="4229100"/>
                <a:gridCol w="4229100"/>
              </a:tblGrid>
              <a:tr h="8037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числа </a:t>
                      </a:r>
                      <a:r>
                        <a:rPr kumimoji="0" lang="ru-RU" altLang="ru-RU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ретикулоцитов</a:t>
                      </a:r>
                      <a:endParaRPr kumimoji="0" lang="ru-RU" altLang="ru-RU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Понижение числа </a:t>
                      </a:r>
                      <a:r>
                        <a:rPr kumimoji="0" lang="ru-RU" altLang="ru-RU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ретикулоцитов</a:t>
                      </a:r>
                      <a:endParaRPr kumimoji="0" lang="ru-RU" altLang="ru-RU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66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Регенераторные анемии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Rt</a:t>
                      </a:r>
                      <a:r>
                        <a:rPr kumimoji="0" lang="en-US" alt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 1,5-5%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Постгеморрагические анемии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Гипо</a:t>
                      </a:r>
                      <a:r>
                        <a:rPr kumimoji="0" lang="ru-RU" alt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kumimoji="0" lang="ru-RU" altLang="ru-RU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арегенераторные</a:t>
                      </a:r>
                      <a:r>
                        <a:rPr kumimoji="0" lang="ru-RU" alt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анемии </a:t>
                      </a:r>
                      <a:r>
                        <a:rPr kumimoji="0" lang="en-US" altLang="ru-RU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Rt</a:t>
                      </a:r>
                      <a:r>
                        <a:rPr kumimoji="0" lang="en-US" alt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&lt; 0,5%</a:t>
                      </a:r>
                      <a:endParaRPr kumimoji="0" lang="ru-RU" altLang="ru-RU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Ретикулоцитоз</a:t>
                      </a: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не соответствует тяжести анемии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37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Гиперрегенераторные</a:t>
                      </a:r>
                      <a:r>
                        <a:rPr kumimoji="0" lang="ru-RU" alt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анемии </a:t>
                      </a:r>
                      <a:r>
                        <a:rPr kumimoji="0" lang="en-US" altLang="ru-RU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Rt</a:t>
                      </a:r>
                      <a:r>
                        <a:rPr kumimoji="0" lang="en-US" alt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&gt; 5%</a:t>
                      </a:r>
                      <a:endParaRPr kumimoji="0" lang="ru-RU" altLang="ru-RU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363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ru-RU" alt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Мембранопатии</a:t>
                      </a: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эритроцитов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Ферментопатии эритроцитов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ru-RU" alt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Гемоглобинопатии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Промежуточная форма талассемии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АИГА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ru-RU" alt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Мегалобластные</a:t>
                      </a: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анемии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ru-RU" alt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Апластическая</a:t>
                      </a: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анемия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ЖДА 3 степени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Большая форма талассемии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ru-RU" alt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Сидеробластная</a:t>
                      </a: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анемия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ПНГ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ru-RU" alt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Апластический</a:t>
                      </a: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криз ГА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53447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88913"/>
            <a:ext cx="7793038" cy="1462087"/>
          </a:xfrm>
        </p:spPr>
        <p:txBody>
          <a:bodyPr/>
          <a:lstStyle/>
          <a:p>
            <a:pPr algn="ctr" eaLnBrk="1" hangingPunct="1"/>
            <a:r>
              <a:rPr lang="ru-RU" altLang="ru-RU" sz="3600" b="1" smtClean="0">
                <a:latin typeface="Times New Roman" pitchFamily="18" charset="0"/>
                <a:cs typeface="Times New Roman" pitchFamily="18" charset="0"/>
              </a:rPr>
              <a:t>ЖДА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785938"/>
            <a:ext cx="7772400" cy="411480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ru-RU" altLang="ru-RU" smtClean="0">
                <a:latin typeface="Times New Roman" pitchFamily="18" charset="0"/>
                <a:cs typeface="Times New Roman" pitchFamily="18" charset="0"/>
              </a:rPr>
              <a:t>Анемия, в основе которой лежит нарушение синтеза гема в результате </a:t>
            </a:r>
            <a:r>
              <a:rPr lang="ru-RU" altLang="ru-RU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дефицита железа</a:t>
            </a:r>
            <a:r>
              <a:rPr lang="ru-RU" altLang="ru-RU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mtClean="0">
                <a:latin typeface="Times New Roman" pitchFamily="18" charset="0"/>
                <a:cs typeface="Times New Roman" pitchFamily="18" charset="0"/>
              </a:rPr>
              <a:t>в организме, из-за </a:t>
            </a:r>
            <a:r>
              <a:rPr lang="ru-RU" altLang="ru-RU" b="1" i="1" smtClean="0">
                <a:latin typeface="Times New Roman" pitchFamily="18" charset="0"/>
                <a:cs typeface="Times New Roman" pitchFamily="18" charset="0"/>
              </a:rPr>
              <a:t>нарушения его поступления, усвоения или повышенных потерь.</a:t>
            </a:r>
          </a:p>
          <a:p>
            <a:pPr eaLnBrk="1" hangingPunct="1">
              <a:buFont typeface="Wingdings" pitchFamily="2" charset="2"/>
              <a:buNone/>
            </a:pPr>
            <a:endParaRPr lang="ru-RU" altLang="ru-RU" b="1" i="1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chemeClr val="tx1"/>
              </a:buClr>
              <a:buFontTx/>
              <a:buChar char=" "/>
            </a:pPr>
            <a:r>
              <a:rPr lang="ru-RU" altLang="ru-RU" sz="2400" b="1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Железодефицитные анемии составляют 90% всех анемий детского возраста</a:t>
            </a:r>
          </a:p>
          <a:p>
            <a:pPr eaLnBrk="1" hangingPunct="1">
              <a:buFont typeface="Wingdings" pitchFamily="2" charset="2"/>
              <a:buNone/>
            </a:pPr>
            <a:endParaRPr lang="ru-RU" altLang="ru-RU" sz="2400" b="1" smtClean="0">
              <a:solidFill>
                <a:schemeClr val="hlink"/>
              </a:solidFill>
            </a:endParaRPr>
          </a:p>
          <a:p>
            <a:pPr eaLnBrk="1" hangingPunct="1">
              <a:buClr>
                <a:schemeClr val="tx1"/>
              </a:buClr>
              <a:buFontTx/>
              <a:buChar char=" "/>
            </a:pPr>
            <a:r>
              <a:rPr lang="ru-RU" altLang="ru-RU" sz="1600" b="1" smtClean="0">
                <a:latin typeface="Times New Roman" pitchFamily="18" charset="0"/>
                <a:cs typeface="Times New Roman" pitchFamily="18" charset="0"/>
              </a:rPr>
              <a:t>М.Хертл, «Дифференциальная диагностика в педиатрии», 1990, том 2, 510 с. </a:t>
            </a:r>
          </a:p>
          <a:p>
            <a:pPr eaLnBrk="1" hangingPunct="1"/>
            <a:endParaRPr lang="ru-RU" altLang="ru-RU" sz="2400" b="1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ru-RU" altLang="ru-RU" sz="24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ru-RU" altLang="ru-RU" sz="2400" b="1" i="1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85750"/>
            <a:ext cx="7793038" cy="1462088"/>
          </a:xfrm>
        </p:spPr>
        <p:txBody>
          <a:bodyPr/>
          <a:lstStyle/>
          <a:p>
            <a:pPr algn="ctr" eaLnBrk="1" hangingPunct="1"/>
            <a:r>
              <a:rPr lang="ru-RU" altLang="ru-RU" sz="3600" b="1" smtClean="0">
                <a:latin typeface="Times New Roman" pitchFamily="18" charset="0"/>
                <a:cs typeface="Times New Roman" pitchFamily="18" charset="0"/>
              </a:rPr>
              <a:t>Рубрики МКБ-10 железодефицитных    состояний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ЛДЖ- Е61.1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ЖДА- </a:t>
            </a:r>
            <a:r>
              <a:rPr lang="en-US" altLang="ru-RU" sz="240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50</a:t>
            </a:r>
          </a:p>
          <a:p>
            <a:pPr eaLnBrk="1" hangingPunct="1">
              <a:buClr>
                <a:srgbClr val="3333CC"/>
              </a:buClr>
              <a:buFont typeface="Wingdings" pitchFamily="2" charset="2"/>
              <a:buNone/>
            </a:pP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Хроническая постгеморрагическая анемия-</a:t>
            </a:r>
            <a:r>
              <a:rPr lang="en-US" altLang="ru-RU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altLang="ru-RU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50.0</a:t>
            </a:r>
          </a:p>
          <a:p>
            <a:pPr eaLnBrk="1" hangingPunct="1">
              <a:buClr>
                <a:srgbClr val="3333CC"/>
              </a:buClr>
              <a:buFont typeface="Wingdings" pitchFamily="2" charset="2"/>
              <a:buNone/>
            </a:pPr>
            <a:r>
              <a:rPr lang="ru-RU" altLang="ru-RU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Сидеропеническая дисфагия-</a:t>
            </a:r>
            <a:r>
              <a:rPr lang="en-US" altLang="ru-RU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altLang="ru-RU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50.1</a:t>
            </a:r>
          </a:p>
          <a:p>
            <a:pPr eaLnBrk="1" hangingPunct="1">
              <a:buClr>
                <a:srgbClr val="3333CC"/>
              </a:buClr>
              <a:buFont typeface="Wingdings" pitchFamily="2" charset="2"/>
              <a:buNone/>
            </a:pPr>
            <a:r>
              <a:rPr lang="ru-RU" altLang="ru-RU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Другие ЖДА-</a:t>
            </a:r>
            <a:r>
              <a:rPr lang="en-US" altLang="ru-RU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altLang="ru-RU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50.8</a:t>
            </a:r>
          </a:p>
          <a:p>
            <a:pPr eaLnBrk="1" hangingPunct="1">
              <a:buClr>
                <a:srgbClr val="3333CC"/>
              </a:buClr>
              <a:buFont typeface="Wingdings" pitchFamily="2" charset="2"/>
              <a:buNone/>
            </a:pPr>
            <a:r>
              <a:rPr lang="ru-RU" altLang="ru-RU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ЖДА неуточненная-</a:t>
            </a:r>
            <a:r>
              <a:rPr lang="en-US" altLang="ru-RU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altLang="ru-RU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50.9</a:t>
            </a:r>
          </a:p>
          <a:p>
            <a:pPr eaLnBrk="1" hangingPunct="1">
              <a:buClr>
                <a:srgbClr val="3333CC"/>
              </a:buClr>
              <a:buFont typeface="Wingdings" pitchFamily="2" charset="2"/>
              <a:buNone/>
            </a:pPr>
            <a:r>
              <a:rPr lang="ru-RU" altLang="ru-RU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Анемия, осложняющая беременность, деторождение и послеродовый период-О99.0</a:t>
            </a:r>
          </a:p>
          <a:p>
            <a:pPr eaLnBrk="1" hangingPunct="1">
              <a:buClr>
                <a:srgbClr val="3333CC"/>
              </a:buClr>
              <a:buFont typeface="Wingdings" pitchFamily="2" charset="2"/>
              <a:buNone/>
            </a:pPr>
            <a:endParaRPr lang="ru-RU" altLang="ru-RU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3333CC"/>
              </a:buClr>
              <a:buFont typeface="Wingdings" pitchFamily="2" charset="2"/>
              <a:buNone/>
            </a:pPr>
            <a:endParaRPr lang="ru-RU" altLang="ru-RU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3333CC"/>
              </a:buClr>
              <a:buFont typeface="Wingdings" pitchFamily="2" charset="2"/>
              <a:buNone/>
            </a:pPr>
            <a:endParaRPr lang="ru-RU" altLang="ru-RU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ru-RU" altLang="ru-RU" sz="24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188913"/>
            <a:ext cx="7793037" cy="1462087"/>
          </a:xfrm>
        </p:spPr>
        <p:txBody>
          <a:bodyPr/>
          <a:lstStyle/>
          <a:p>
            <a:pPr algn="ctr" eaLnBrk="1" hangingPunct="1"/>
            <a:r>
              <a:rPr lang="ru-RU" altLang="ru-RU" sz="3600" b="1" smtClean="0">
                <a:latin typeface="Times New Roman" pitchFamily="18" charset="0"/>
                <a:cs typeface="Times New Roman" pitchFamily="18" charset="0"/>
              </a:rPr>
              <a:t>Роль железа в организме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550" y="1428736"/>
            <a:ext cx="8172450" cy="4602177"/>
          </a:xfrm>
        </p:spPr>
        <p:txBody>
          <a:bodyPr/>
          <a:lstStyle/>
          <a:p>
            <a:pPr>
              <a:defRPr/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Играет роль в связывании и транспорте кислорода </a:t>
            </a:r>
            <a:r>
              <a:rPr lang="en-US" altLang="ru-RU" sz="2000" dirty="0" err="1" smtClean="0">
                <a:latin typeface="Times New Roman" pitchFamily="18" charset="0"/>
                <a:cs typeface="Times New Roman" pitchFamily="18" charset="0"/>
              </a:rPr>
              <a:t>Hb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 и миоглобином</a:t>
            </a:r>
          </a:p>
          <a:p>
            <a:pPr eaLnBrk="1" hangingPunct="1">
              <a:defRPr/>
            </a:pPr>
            <a:r>
              <a:rPr lang="en-US" altLang="ru-RU" sz="2000" dirty="0" smtClean="0"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является незаменимым микроэлементом, служит структурным компонентом белков, участвует в работе ферментативных систем, обеспечивающий системный и клеточный аэробный метаболизм.</a:t>
            </a:r>
          </a:p>
          <a:p>
            <a:pPr eaLnBrk="1" hangingPunct="1">
              <a:defRPr/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 Входит в состав </a:t>
            </a:r>
            <a:r>
              <a:rPr lang="ru-RU" altLang="ru-RU" sz="2000" b="1" i="1" dirty="0" err="1" smtClean="0">
                <a:latin typeface="Times New Roman" pitchFamily="18" charset="0"/>
                <a:cs typeface="Times New Roman" pitchFamily="18" charset="0"/>
              </a:rPr>
              <a:t>гемопротеидов</a:t>
            </a:r>
            <a:r>
              <a:rPr lang="ru-RU" altLang="ru-RU" sz="20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000" b="1" i="1" dirty="0" err="1" smtClean="0">
                <a:latin typeface="Times New Roman" pitchFamily="18" charset="0"/>
                <a:cs typeface="Times New Roman" pitchFamily="18" charset="0"/>
              </a:rPr>
              <a:t>металопротеидов</a:t>
            </a:r>
            <a:r>
              <a:rPr lang="ru-RU" altLang="ru-RU" sz="2000" b="1" i="1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altLang="ru-RU" sz="2000" b="1" i="1" dirty="0" err="1" smtClean="0">
                <a:latin typeface="Times New Roman" pitchFamily="18" charset="0"/>
                <a:cs typeface="Times New Roman" pitchFamily="18" charset="0"/>
              </a:rPr>
              <a:t>энзимов</a:t>
            </a:r>
            <a:r>
              <a:rPr lang="ru-RU" altLang="ru-RU" sz="2000" b="1" i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 участвующих в поддержании гомеостаза организма, метаболизме коллагена, катехоламинов,  тирозина.</a:t>
            </a:r>
          </a:p>
          <a:p>
            <a:pPr eaLnBrk="1" hangingPunct="1">
              <a:defRPr/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Является </a:t>
            </a:r>
            <a:r>
              <a:rPr lang="ru-RU" altLang="ru-RU" sz="2000" dirty="0" err="1" smtClean="0">
                <a:latin typeface="Times New Roman" pitchFamily="18" charset="0"/>
                <a:cs typeface="Times New Roman" pitchFamily="18" charset="0"/>
              </a:rPr>
              <a:t>кофактором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 ферментов в </a:t>
            </a:r>
            <a:r>
              <a:rPr lang="ru-RU" altLang="ru-RU" sz="2000" dirty="0" err="1" smtClean="0">
                <a:latin typeface="Times New Roman" pitchFamily="18" charset="0"/>
                <a:cs typeface="Times New Roman" pitchFamily="18" charset="0"/>
              </a:rPr>
              <a:t>митохондриальной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 дыхательной цепи, в цитратном цикле. </a:t>
            </a:r>
          </a:p>
          <a:p>
            <a:pPr eaLnBrk="1" hangingPunct="1">
              <a:defRPr/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Участвует в индукции разрывов ДНК, мутагенезе, канцерогенезе.</a:t>
            </a:r>
          </a:p>
          <a:p>
            <a:pPr eaLnBrk="1" hangingPunct="1">
              <a:defRPr/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Играет роль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в функционировании факторов неспецифической защиты, клеточного и местного иммунитета.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ru-RU" alt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ru-RU" altLang="ru-RU" dirty="0" smtClean="0"/>
          </a:p>
          <a:p>
            <a:pPr eaLnBrk="1" hangingPunct="1">
              <a:defRPr/>
            </a:pPr>
            <a:endParaRPr lang="ru-RU" altLang="ru-RU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>
          <a:xfrm>
            <a:off x="1047750" y="561975"/>
            <a:ext cx="8096250" cy="646113"/>
          </a:xfrm>
          <a:noFill/>
        </p:spPr>
        <p:txBody>
          <a:bodyPr>
            <a:spAutoFit/>
          </a:bodyPr>
          <a:lstStyle/>
          <a:p>
            <a:pPr algn="ctr"/>
            <a:r>
              <a:rPr lang="ru-RU" altLang="de-CH" sz="3600" b="1" smtClean="0">
                <a:latin typeface="Times New Roman" pitchFamily="18" charset="0"/>
                <a:cs typeface="Times New Roman" pitchFamily="18" charset="0"/>
              </a:rPr>
              <a:t>Распределение </a:t>
            </a:r>
            <a:r>
              <a:rPr lang="de-CH" altLang="de-CH" sz="3600" b="1" smtClean="0">
                <a:latin typeface="Times New Roman" pitchFamily="18" charset="0"/>
                <a:cs typeface="Times New Roman" pitchFamily="18" charset="0"/>
              </a:rPr>
              <a:t>ж</a:t>
            </a:r>
            <a:r>
              <a:rPr lang="ru-RU" altLang="de-CH" sz="3600" b="1" smtClean="0">
                <a:latin typeface="Times New Roman" pitchFamily="18" charset="0"/>
                <a:cs typeface="Times New Roman" pitchFamily="18" charset="0"/>
              </a:rPr>
              <a:t>елеза </a:t>
            </a:r>
            <a:endParaRPr lang="de-DE" altLang="de-CH" sz="3600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79" name="Rectangle 5"/>
          <p:cNvSpPr>
            <a:spLocks noChangeArrowheads="1"/>
          </p:cNvSpPr>
          <p:nvPr/>
        </p:nvSpPr>
        <p:spPr bwMode="auto">
          <a:xfrm>
            <a:off x="857250" y="1604963"/>
            <a:ext cx="7608888" cy="4633912"/>
          </a:xfrm>
          <a:prstGeom prst="rect">
            <a:avLst/>
          </a:prstGeom>
          <a:noFill/>
          <a:ln w="28575">
            <a:solidFill>
              <a:srgbClr val="0802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19814" name="Text Box 6"/>
          <p:cNvSpPr txBox="1">
            <a:spLocks noChangeArrowheads="1"/>
          </p:cNvSpPr>
          <p:nvPr/>
        </p:nvSpPr>
        <p:spPr bwMode="auto">
          <a:xfrm>
            <a:off x="1020763" y="4117975"/>
            <a:ext cx="2014537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ru-RU" altLang="de-CH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Транспортное</a:t>
            </a:r>
            <a:endParaRPr lang="de-DE" altLang="de-CH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9815" name="Text Box 7"/>
          <p:cNvSpPr txBox="1">
            <a:spLocks noChangeArrowheads="1"/>
          </p:cNvSpPr>
          <p:nvPr/>
        </p:nvSpPr>
        <p:spPr bwMode="auto">
          <a:xfrm>
            <a:off x="1020763" y="4697413"/>
            <a:ext cx="2393950" cy="461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ru-RU" altLang="de-CH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Депонированное</a:t>
            </a:r>
            <a:endParaRPr lang="de-DE" altLang="de-CH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727450" y="2484438"/>
            <a:ext cx="2286000" cy="1606550"/>
            <a:chOff x="2017" y="1596"/>
            <a:chExt cx="1560" cy="855"/>
          </a:xfrm>
        </p:grpSpPr>
        <p:sp>
          <p:nvSpPr>
            <p:cNvPr id="119818" name="Text Box 10"/>
            <p:cNvSpPr txBox="1">
              <a:spLocks noChangeArrowheads="1"/>
            </p:cNvSpPr>
            <p:nvPr/>
          </p:nvSpPr>
          <p:spPr bwMode="auto">
            <a:xfrm>
              <a:off x="2017" y="1596"/>
              <a:ext cx="1005" cy="2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ru-RU" altLang="de-CH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Гемоглобин</a:t>
              </a:r>
              <a:endParaRPr lang="de-DE" altLang="de-CH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819" name="Text Box 11"/>
            <p:cNvSpPr txBox="1">
              <a:spLocks noChangeArrowheads="1"/>
            </p:cNvSpPr>
            <p:nvPr/>
          </p:nvSpPr>
          <p:spPr bwMode="auto">
            <a:xfrm>
              <a:off x="2017" y="1804"/>
              <a:ext cx="978" cy="2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ru-RU" altLang="de-CH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Миоглобин</a:t>
              </a:r>
              <a:endParaRPr lang="de-DE" altLang="de-CH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820" name="Text Box 12"/>
            <p:cNvSpPr txBox="1">
              <a:spLocks noChangeArrowheads="1"/>
            </p:cNvSpPr>
            <p:nvPr/>
          </p:nvSpPr>
          <p:spPr bwMode="auto">
            <a:xfrm>
              <a:off x="2017" y="2012"/>
              <a:ext cx="1374" cy="2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ru-RU" altLang="de-CH" sz="2000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Гемовые</a:t>
              </a:r>
              <a:r>
                <a:rPr lang="ru-RU" altLang="de-CH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de-CH" altLang="de-CH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э</a:t>
              </a:r>
              <a:r>
                <a:rPr lang="ru-RU" altLang="de-CH" sz="2000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нзимы</a:t>
              </a:r>
              <a:endParaRPr lang="de-DE" altLang="de-CH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821" name="Text Box 13"/>
            <p:cNvSpPr txBox="1">
              <a:spLocks noChangeArrowheads="1"/>
            </p:cNvSpPr>
            <p:nvPr/>
          </p:nvSpPr>
          <p:spPr bwMode="auto">
            <a:xfrm>
              <a:off x="2017" y="2238"/>
              <a:ext cx="1560" cy="2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de-CH" altLang="de-CH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Н</a:t>
              </a:r>
              <a:r>
                <a:rPr lang="ru-RU" altLang="de-CH" sz="2000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егемовые</a:t>
              </a:r>
              <a:r>
                <a:rPr lang="ru-RU" altLang="de-CH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энзимы</a:t>
              </a:r>
              <a:endParaRPr lang="de-DE" altLang="de-CH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9822" name="Text Box 14"/>
          <p:cNvSpPr txBox="1">
            <a:spLocks noChangeArrowheads="1"/>
          </p:cNvSpPr>
          <p:nvPr/>
        </p:nvSpPr>
        <p:spPr bwMode="auto">
          <a:xfrm>
            <a:off x="4840288" y="1604963"/>
            <a:ext cx="362267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ru-RU" altLang="de-CH" sz="2000" u="sng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Концентрация</a:t>
            </a:r>
            <a:r>
              <a:rPr lang="de-DE" altLang="de-CH" sz="2000" u="sng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altLang="de-CH" sz="2000" u="sng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мг</a:t>
            </a:r>
            <a:r>
              <a:rPr lang="de-DE" altLang="de-CH" sz="2000" u="sng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de-CH" sz="2000" u="sng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de-DE" altLang="de-CH" sz="2000" u="sng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altLang="de-CH" sz="2000" u="sng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кг</a:t>
            </a:r>
            <a:r>
              <a:rPr lang="de-DE" altLang="de-CH" sz="2000" u="sng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9823" name="Text Box 15"/>
          <p:cNvSpPr txBox="1">
            <a:spLocks noChangeArrowheads="1"/>
          </p:cNvSpPr>
          <p:nvPr/>
        </p:nvSpPr>
        <p:spPr bwMode="auto">
          <a:xfrm>
            <a:off x="3741738" y="4178300"/>
            <a:ext cx="1641475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ru-RU" altLang="de-CH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Трансферрин</a:t>
            </a:r>
            <a:endParaRPr lang="de-DE" altLang="de-CH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3727450" y="4751388"/>
            <a:ext cx="1689100" cy="1179512"/>
            <a:chOff x="2017" y="2849"/>
            <a:chExt cx="1153" cy="558"/>
          </a:xfrm>
        </p:grpSpPr>
        <p:sp>
          <p:nvSpPr>
            <p:cNvPr id="119825" name="Text Box 17"/>
            <p:cNvSpPr txBox="1">
              <a:spLocks noChangeArrowheads="1"/>
            </p:cNvSpPr>
            <p:nvPr/>
          </p:nvSpPr>
          <p:spPr bwMode="auto">
            <a:xfrm>
              <a:off x="2017" y="2849"/>
              <a:ext cx="875" cy="1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ru-RU" altLang="de-CH" sz="2000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Ферритин</a:t>
              </a:r>
              <a:endParaRPr lang="de-DE" altLang="de-CH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826" name="Text Box 18"/>
            <p:cNvSpPr txBox="1">
              <a:spLocks noChangeArrowheads="1"/>
            </p:cNvSpPr>
            <p:nvPr/>
          </p:nvSpPr>
          <p:spPr bwMode="auto">
            <a:xfrm>
              <a:off x="2018" y="3072"/>
              <a:ext cx="1152" cy="33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ru-RU" altLang="de-CH" sz="2000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Гемосидерин</a:t>
              </a:r>
              <a:r>
                <a:rPr lang="ru-RU" altLang="de-CH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eaLnBrk="0" hangingPunct="0">
                <a:defRPr/>
              </a:pPr>
              <a:endParaRPr lang="de-DE" altLang="de-CH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9827" name="Text Box 19"/>
          <p:cNvSpPr txBox="1">
            <a:spLocks noChangeArrowheads="1"/>
          </p:cNvSpPr>
          <p:nvPr/>
        </p:nvSpPr>
        <p:spPr bwMode="auto">
          <a:xfrm>
            <a:off x="6162675" y="1917700"/>
            <a:ext cx="73342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ru-RU" altLang="de-CH" sz="1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Муж</a:t>
            </a:r>
            <a:r>
              <a:rPr lang="ru-RU" altLang="de-CH" sz="1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.</a:t>
            </a:r>
            <a:endParaRPr lang="de-DE" altLang="de-CH" sz="1800" dirty="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6040438" y="2484438"/>
            <a:ext cx="1012825" cy="3141662"/>
            <a:chOff x="3967" y="1596"/>
            <a:chExt cx="692" cy="1691"/>
          </a:xfrm>
        </p:grpSpPr>
        <p:sp>
          <p:nvSpPr>
            <p:cNvPr id="119829" name="Text Box 21"/>
            <p:cNvSpPr txBox="1">
              <a:spLocks noChangeArrowheads="1"/>
            </p:cNvSpPr>
            <p:nvPr/>
          </p:nvSpPr>
          <p:spPr bwMode="auto">
            <a:xfrm>
              <a:off x="4142" y="1596"/>
              <a:ext cx="306" cy="2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de-DE" altLang="de-CH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31</a:t>
              </a:r>
            </a:p>
          </p:txBody>
        </p:sp>
        <p:sp>
          <p:nvSpPr>
            <p:cNvPr id="119830" name="Text Box 22"/>
            <p:cNvSpPr txBox="1">
              <a:spLocks noChangeArrowheads="1"/>
            </p:cNvSpPr>
            <p:nvPr/>
          </p:nvSpPr>
          <p:spPr bwMode="auto">
            <a:xfrm>
              <a:off x="4231" y="1804"/>
              <a:ext cx="222" cy="21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de-DE" altLang="de-CH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19831" name="Text Box 23"/>
            <p:cNvSpPr txBox="1">
              <a:spLocks noChangeArrowheads="1"/>
            </p:cNvSpPr>
            <p:nvPr/>
          </p:nvSpPr>
          <p:spPr bwMode="auto">
            <a:xfrm>
              <a:off x="4231" y="2012"/>
              <a:ext cx="222" cy="21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de-DE" altLang="de-CH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9832" name="Text Box 24"/>
            <p:cNvSpPr txBox="1">
              <a:spLocks noChangeArrowheads="1"/>
            </p:cNvSpPr>
            <p:nvPr/>
          </p:nvSpPr>
          <p:spPr bwMode="auto">
            <a:xfrm>
              <a:off x="4231" y="2237"/>
              <a:ext cx="222" cy="21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de-DE" altLang="de-CH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9833" name="Text Box 25"/>
            <p:cNvSpPr txBox="1">
              <a:spLocks noChangeArrowheads="1"/>
            </p:cNvSpPr>
            <p:nvPr/>
          </p:nvSpPr>
          <p:spPr bwMode="auto">
            <a:xfrm>
              <a:off x="3967" y="2524"/>
              <a:ext cx="692" cy="2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de-DE" altLang="de-CH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&lt;1 (0,2)</a:t>
              </a:r>
            </a:p>
          </p:txBody>
        </p:sp>
        <p:sp>
          <p:nvSpPr>
            <p:cNvPr id="119834" name="Text Box 26"/>
            <p:cNvSpPr txBox="1">
              <a:spLocks noChangeArrowheads="1"/>
            </p:cNvSpPr>
            <p:nvPr/>
          </p:nvSpPr>
          <p:spPr bwMode="auto">
            <a:xfrm>
              <a:off x="4231" y="2848"/>
              <a:ext cx="222" cy="21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de-DE" altLang="de-CH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119835" name="Text Box 27"/>
            <p:cNvSpPr txBox="1">
              <a:spLocks noChangeArrowheads="1"/>
            </p:cNvSpPr>
            <p:nvPr/>
          </p:nvSpPr>
          <p:spPr bwMode="auto">
            <a:xfrm>
              <a:off x="4231" y="3072"/>
              <a:ext cx="217" cy="2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de-DE" altLang="de-CH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119837" name="Text Box 29"/>
          <p:cNvSpPr txBox="1">
            <a:spLocks noChangeArrowheads="1"/>
          </p:cNvSpPr>
          <p:nvPr/>
        </p:nvSpPr>
        <p:spPr bwMode="auto">
          <a:xfrm>
            <a:off x="7469188" y="1917700"/>
            <a:ext cx="669925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ru-RU" altLang="de-CH" sz="1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Жен</a:t>
            </a:r>
            <a:r>
              <a:rPr lang="ru-RU" altLang="de-CH" sz="1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.</a:t>
            </a:r>
            <a:endParaRPr lang="de-DE" altLang="de-CH" sz="1800" dirty="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7280275" y="2484438"/>
            <a:ext cx="1012825" cy="3136900"/>
            <a:chOff x="4813" y="1596"/>
            <a:chExt cx="692" cy="1690"/>
          </a:xfrm>
        </p:grpSpPr>
        <p:sp>
          <p:nvSpPr>
            <p:cNvPr id="119839" name="Text Box 31"/>
            <p:cNvSpPr txBox="1">
              <a:spLocks noChangeArrowheads="1"/>
            </p:cNvSpPr>
            <p:nvPr/>
          </p:nvSpPr>
          <p:spPr bwMode="auto">
            <a:xfrm>
              <a:off x="4974" y="1596"/>
              <a:ext cx="307" cy="2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de-DE" altLang="de-CH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28</a:t>
              </a:r>
            </a:p>
          </p:txBody>
        </p:sp>
        <p:sp>
          <p:nvSpPr>
            <p:cNvPr id="119840" name="Text Box 32"/>
            <p:cNvSpPr txBox="1">
              <a:spLocks noChangeArrowheads="1"/>
            </p:cNvSpPr>
            <p:nvPr/>
          </p:nvSpPr>
          <p:spPr bwMode="auto">
            <a:xfrm>
              <a:off x="5062" y="1804"/>
              <a:ext cx="218" cy="21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de-DE" altLang="de-CH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19841" name="Text Box 33"/>
            <p:cNvSpPr txBox="1">
              <a:spLocks noChangeArrowheads="1"/>
            </p:cNvSpPr>
            <p:nvPr/>
          </p:nvSpPr>
          <p:spPr bwMode="auto">
            <a:xfrm>
              <a:off x="5062" y="2012"/>
              <a:ext cx="215" cy="2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de-DE" altLang="de-CH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9842" name="Text Box 34"/>
            <p:cNvSpPr txBox="1">
              <a:spLocks noChangeArrowheads="1"/>
            </p:cNvSpPr>
            <p:nvPr/>
          </p:nvSpPr>
          <p:spPr bwMode="auto">
            <a:xfrm>
              <a:off x="5062" y="2238"/>
              <a:ext cx="218" cy="21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de-DE" altLang="de-CH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9843" name="Text Box 35"/>
            <p:cNvSpPr txBox="1">
              <a:spLocks noChangeArrowheads="1"/>
            </p:cNvSpPr>
            <p:nvPr/>
          </p:nvSpPr>
          <p:spPr bwMode="auto">
            <a:xfrm>
              <a:off x="4813" y="2525"/>
              <a:ext cx="692" cy="2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de-DE" altLang="de-CH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&lt;1 (0,2)</a:t>
              </a:r>
            </a:p>
          </p:txBody>
        </p:sp>
        <p:sp>
          <p:nvSpPr>
            <p:cNvPr id="119844" name="Text Box 36"/>
            <p:cNvSpPr txBox="1">
              <a:spLocks noChangeArrowheads="1"/>
            </p:cNvSpPr>
            <p:nvPr/>
          </p:nvSpPr>
          <p:spPr bwMode="auto">
            <a:xfrm>
              <a:off x="5062" y="2849"/>
              <a:ext cx="218" cy="21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de-DE" altLang="de-CH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19845" name="Text Box 37"/>
            <p:cNvSpPr txBox="1">
              <a:spLocks noChangeArrowheads="1"/>
            </p:cNvSpPr>
            <p:nvPr/>
          </p:nvSpPr>
          <p:spPr bwMode="auto">
            <a:xfrm>
              <a:off x="5062" y="3072"/>
              <a:ext cx="218" cy="21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de-DE" altLang="de-CH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4590" name="Line 39"/>
          <p:cNvSpPr>
            <a:spLocks noChangeShapeType="1"/>
          </p:cNvSpPr>
          <p:nvPr/>
        </p:nvSpPr>
        <p:spPr bwMode="auto">
          <a:xfrm>
            <a:off x="884238" y="2393950"/>
            <a:ext cx="7616825" cy="12700"/>
          </a:xfrm>
          <a:prstGeom prst="line">
            <a:avLst/>
          </a:prstGeom>
          <a:noFill/>
          <a:ln w="28575">
            <a:solidFill>
              <a:srgbClr val="0802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4591" name="Line 40"/>
          <p:cNvSpPr>
            <a:spLocks noChangeShapeType="1"/>
          </p:cNvSpPr>
          <p:nvPr/>
        </p:nvSpPr>
        <p:spPr bwMode="auto">
          <a:xfrm flipV="1">
            <a:off x="903288" y="4683125"/>
            <a:ext cx="7618412" cy="12700"/>
          </a:xfrm>
          <a:prstGeom prst="line">
            <a:avLst/>
          </a:prstGeom>
          <a:noFill/>
          <a:ln w="28575">
            <a:solidFill>
              <a:srgbClr val="0802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4592" name="Line 41"/>
          <p:cNvSpPr>
            <a:spLocks noChangeShapeType="1"/>
          </p:cNvSpPr>
          <p:nvPr/>
        </p:nvSpPr>
        <p:spPr bwMode="auto">
          <a:xfrm flipV="1">
            <a:off x="887413" y="5616575"/>
            <a:ext cx="7605712" cy="12700"/>
          </a:xfrm>
          <a:prstGeom prst="line">
            <a:avLst/>
          </a:prstGeom>
          <a:noFill/>
          <a:ln w="28575">
            <a:solidFill>
              <a:srgbClr val="0802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9850" name="Text Box 42"/>
          <p:cNvSpPr txBox="1">
            <a:spLocks noChangeArrowheads="1"/>
          </p:cNvSpPr>
          <p:nvPr/>
        </p:nvSpPr>
        <p:spPr bwMode="auto">
          <a:xfrm>
            <a:off x="1047750" y="1822450"/>
            <a:ext cx="1893888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ru-RU" altLang="de-CH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Виды железа</a:t>
            </a:r>
            <a:endParaRPr lang="de-DE" altLang="de-CH" sz="24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9851" name="Text Box 43"/>
          <p:cNvSpPr txBox="1">
            <a:spLocks noChangeArrowheads="1"/>
          </p:cNvSpPr>
          <p:nvPr/>
        </p:nvSpPr>
        <p:spPr bwMode="auto">
          <a:xfrm>
            <a:off x="6832600" y="3043238"/>
            <a:ext cx="749300" cy="461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DE" altLang="de-CH" sz="24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75%</a:t>
            </a:r>
            <a:endParaRPr lang="de-DE" altLang="de-CH" sz="2400" dirty="0">
              <a:solidFill>
                <a:srgbClr val="96969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852" name="Text Box 44"/>
          <p:cNvSpPr txBox="1">
            <a:spLocks noChangeArrowheads="1"/>
          </p:cNvSpPr>
          <p:nvPr/>
        </p:nvSpPr>
        <p:spPr bwMode="auto">
          <a:xfrm>
            <a:off x="6832600" y="4826000"/>
            <a:ext cx="749300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DE" altLang="de-CH" sz="24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25%</a:t>
            </a:r>
          </a:p>
        </p:txBody>
      </p:sp>
      <p:grpSp>
        <p:nvGrpSpPr>
          <p:cNvPr id="6" name="Group 45"/>
          <p:cNvGrpSpPr>
            <a:grpSpLocks/>
          </p:cNvGrpSpPr>
          <p:nvPr/>
        </p:nvGrpSpPr>
        <p:grpSpPr bwMode="auto">
          <a:xfrm>
            <a:off x="1008063" y="2432050"/>
            <a:ext cx="2470150" cy="1143000"/>
            <a:chOff x="542" y="1567"/>
            <a:chExt cx="1686" cy="720"/>
          </a:xfrm>
        </p:grpSpPr>
        <p:sp>
          <p:nvSpPr>
            <p:cNvPr id="119854" name="Text Box 46"/>
            <p:cNvSpPr txBox="1">
              <a:spLocks noChangeArrowheads="1"/>
            </p:cNvSpPr>
            <p:nvPr/>
          </p:nvSpPr>
          <p:spPr bwMode="auto">
            <a:xfrm>
              <a:off x="542" y="1567"/>
              <a:ext cx="1686" cy="29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ru-RU" altLang="de-CH" sz="24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Функциональ</a:t>
              </a:r>
              <a:r>
                <a:rPr lang="de-CH" altLang="de-CH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н</a:t>
              </a:r>
              <a:r>
                <a:rPr lang="ru-RU" altLang="de-CH" sz="24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ое</a:t>
              </a:r>
              <a:endParaRPr lang="de-DE" altLang="de-CH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602" name="Text Box 47"/>
            <p:cNvSpPr txBox="1">
              <a:spLocks noChangeArrowheads="1"/>
            </p:cNvSpPr>
            <p:nvPr/>
          </p:nvSpPr>
          <p:spPr bwMode="auto">
            <a:xfrm>
              <a:off x="684" y="2037"/>
              <a:ext cx="11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de-DE" altLang="de-CH" sz="2000">
                <a:solidFill>
                  <a:schemeClr val="accent2"/>
                </a:solidFill>
                <a:latin typeface="Arial Black" pitchFamily="34" charset="0"/>
              </a:endParaRPr>
            </a:p>
          </p:txBody>
        </p:sp>
      </p:grpSp>
      <p:sp>
        <p:nvSpPr>
          <p:cNvPr id="24597" name="Rectangle 48"/>
          <p:cNvSpPr>
            <a:spLocks noChangeArrowheads="1"/>
          </p:cNvSpPr>
          <p:nvPr/>
        </p:nvSpPr>
        <p:spPr bwMode="auto">
          <a:xfrm>
            <a:off x="854075" y="2406650"/>
            <a:ext cx="7608888" cy="3222625"/>
          </a:xfrm>
          <a:prstGeom prst="rect">
            <a:avLst/>
          </a:prstGeom>
          <a:noFill/>
          <a:ln w="28575">
            <a:solidFill>
              <a:srgbClr val="0802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24598" name="Line 49"/>
          <p:cNvSpPr>
            <a:spLocks noChangeShapeType="1"/>
          </p:cNvSpPr>
          <p:nvPr/>
        </p:nvSpPr>
        <p:spPr bwMode="auto">
          <a:xfrm>
            <a:off x="884238" y="4070350"/>
            <a:ext cx="7616825" cy="12700"/>
          </a:xfrm>
          <a:prstGeom prst="line">
            <a:avLst/>
          </a:prstGeom>
          <a:noFill/>
          <a:ln w="28575">
            <a:solidFill>
              <a:srgbClr val="0802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24599" name="Рисунок 2" descr="ferriti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50" y="5149850"/>
            <a:ext cx="2063750" cy="165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00" name="Прямоугольник 1"/>
          <p:cNvSpPr>
            <a:spLocks noChangeArrowheads="1"/>
          </p:cNvSpPr>
          <p:nvPr/>
        </p:nvSpPr>
        <p:spPr bwMode="auto">
          <a:xfrm>
            <a:off x="2921000" y="5637213"/>
            <a:ext cx="45720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altLang="ru-RU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Ферритин</a:t>
            </a:r>
            <a:r>
              <a:rPr lang="ru-RU" alt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вмещает</a:t>
            </a:r>
            <a:r>
              <a:rPr lang="en-US" alt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 3000-4500 атомов </a:t>
            </a:r>
            <a:r>
              <a:rPr lang="en-US" alt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altLang="ru-RU" sz="1600" baseline="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3+</a:t>
            </a:r>
            <a:r>
              <a:rPr lang="ru-RU" alt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максимум в печени и мышцах</a:t>
            </a:r>
          </a:p>
          <a:p>
            <a:pPr>
              <a:buFont typeface="Arial" pitchFamily="34" charset="0"/>
              <a:buChar char="•"/>
            </a:pPr>
            <a:r>
              <a:rPr lang="ru-RU" altLang="ru-RU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Гемосидерин</a:t>
            </a:r>
            <a:r>
              <a:rPr lang="ru-RU" alt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не растворим в воде, хранится в макрофагах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6"/>
          <p:cNvSpPr>
            <a:spLocks noGrp="1"/>
          </p:cNvSpPr>
          <p:nvPr>
            <p:ph type="title"/>
          </p:nvPr>
        </p:nvSpPr>
        <p:spPr>
          <a:xfrm>
            <a:off x="457200" y="130175"/>
            <a:ext cx="8229600" cy="922338"/>
          </a:xfrm>
        </p:spPr>
        <p:txBody>
          <a:bodyPr/>
          <a:lstStyle/>
          <a:p>
            <a:pPr algn="ctr"/>
            <a:r>
              <a:rPr lang="ru-RU" altLang="ru-RU" sz="3600" b="1" smtClean="0">
                <a:latin typeface="Times New Roman" pitchFamily="18" charset="0"/>
                <a:cs typeface="Times New Roman" pitchFamily="18" charset="0"/>
              </a:rPr>
              <a:t>Механизмы всасывания железа</a:t>
            </a: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5129213" y="1412875"/>
            <a:ext cx="3906837" cy="5111750"/>
          </a:xfrm>
        </p:spPr>
        <p:txBody>
          <a:bodyPr>
            <a:normAutofit fontScale="47500" lnSpcReduction="20000"/>
          </a:bodyPr>
          <a:lstStyle/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Железо пищи представлено, в основном, в виде окиси Fe3+</a:t>
            </a:r>
          </a:p>
          <a:p>
            <a:pPr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Железо всасывается только  в двухвалентном 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состоянии</a:t>
            </a:r>
          </a:p>
          <a:p>
            <a:pPr marL="0" indent="0">
              <a:buFont typeface="Wingdings" pitchFamily="2" charset="2"/>
              <a:buNone/>
              <a:defRPr/>
            </a:pPr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прохождения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белки транспортеры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апикальной мембраны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энтероцита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-зависимой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ферроредуктазы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Fe3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восстанавливается до Fe2+</a:t>
            </a:r>
          </a:p>
          <a:p>
            <a:pPr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 железа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энтероциты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осуществляют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-зависимые  белки транспортеры двухвалентных металлов (ДМТ1)</a:t>
            </a:r>
          </a:p>
          <a:p>
            <a:pPr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связывается с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гефестином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превращается в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Fe3+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гема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транспортируется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базолатерального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белка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Ферропортина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неизмененном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488" y="1125538"/>
            <a:ext cx="5057775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785813"/>
            <a:ext cx="7772400" cy="579437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de-CH" altLang="de-CH" sz="3600" b="1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altLang="de-CH" sz="3600" b="1" smtClean="0">
                <a:latin typeface="Times New Roman" pitchFamily="18" charset="0"/>
                <a:cs typeface="Times New Roman" pitchFamily="18" charset="0"/>
              </a:rPr>
              <a:t>егуляция всасывания</a:t>
            </a:r>
            <a:endParaRPr lang="de-DE" altLang="de-CH" sz="3600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23" name="Rectangle 3"/>
          <p:cNvSpPr>
            <a:spLocks noChangeArrowheads="1"/>
          </p:cNvSpPr>
          <p:nvPr/>
        </p:nvSpPr>
        <p:spPr bwMode="auto">
          <a:xfrm>
            <a:off x="1371600" y="1828800"/>
            <a:ext cx="7096125" cy="3733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Monotype Sorts"/>
              <a:buChar char=" "/>
              <a:defRPr/>
            </a:pPr>
            <a:r>
              <a:rPr lang="ru-RU" altLang="de-CH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-Количеством</a:t>
            </a:r>
            <a:r>
              <a:rPr lang="de-CH" altLang="de-CH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altLang="de-CH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содержащегося в пище железа</a:t>
            </a:r>
            <a:endParaRPr lang="de-DE" altLang="de-CH" sz="28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90000"/>
              </a:lnSpc>
              <a:spcBef>
                <a:spcPct val="20000"/>
              </a:spcBef>
              <a:buFont typeface="Monotype Sorts"/>
              <a:buChar char=" "/>
              <a:defRPr/>
            </a:pPr>
            <a:r>
              <a:rPr lang="ru-RU" altLang="de-CH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-Запасами железа в организме</a:t>
            </a:r>
            <a:endParaRPr lang="de-DE" altLang="de-CH" sz="28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90000"/>
              </a:lnSpc>
              <a:spcBef>
                <a:spcPct val="20000"/>
              </a:spcBef>
              <a:buFont typeface="Monotype Sorts"/>
              <a:buChar char=" "/>
              <a:defRPr/>
            </a:pPr>
            <a:r>
              <a:rPr lang="ru-RU" altLang="de-CH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de-CH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Эритропоэтический</a:t>
            </a:r>
            <a:r>
              <a:rPr lang="ru-RU" altLang="de-CH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» регулятор</a:t>
            </a:r>
          </a:p>
          <a:p>
            <a:pPr marL="342900" indent="-342900">
              <a:lnSpc>
                <a:spcPct val="190000"/>
              </a:lnSpc>
              <a:spcBef>
                <a:spcPct val="20000"/>
              </a:spcBef>
              <a:buFont typeface="Monotype Sorts"/>
              <a:buChar char=" "/>
              <a:defRPr/>
            </a:pPr>
            <a:r>
              <a:rPr lang="ru-RU" altLang="de-CH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«Плазменный» регулятор – </a:t>
            </a:r>
            <a:r>
              <a:rPr lang="ru-RU" altLang="de-CH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гепсидин</a:t>
            </a:r>
            <a:endParaRPr lang="de-DE" altLang="de-CH" sz="2800" i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793038" cy="1462088"/>
          </a:xfrm>
        </p:spPr>
        <p:txBody>
          <a:bodyPr/>
          <a:lstStyle/>
          <a:p>
            <a:pPr algn="ctr"/>
            <a:r>
              <a:rPr lang="ru-RU" altLang="ru-RU" sz="3600" b="1" smtClean="0">
                <a:latin typeface="Times New Roman" pitchFamily="18" charset="0"/>
                <a:cs typeface="Times New Roman" pitchFamily="18" charset="0"/>
              </a:rPr>
              <a:t>Суточная потребность железа</a:t>
            </a:r>
            <a:endParaRPr lang="de-DE" altLang="ru-RU" sz="3600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99" name="Rectangle 6"/>
          <p:cNvSpPr>
            <a:spLocks noChangeArrowheads="1"/>
          </p:cNvSpPr>
          <p:nvPr/>
        </p:nvSpPr>
        <p:spPr bwMode="auto">
          <a:xfrm>
            <a:off x="785813" y="1857375"/>
            <a:ext cx="7605712" cy="457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81000" defTabSz="898525">
              <a:lnSpc>
                <a:spcPct val="150000"/>
              </a:lnSpc>
              <a:spcBef>
                <a:spcPct val="25000"/>
              </a:spcBef>
              <a:tabLst>
                <a:tab pos="6858000" algn="r"/>
              </a:tabLst>
            </a:pPr>
            <a:r>
              <a:rPr lang="de-DE" altLang="ru-RU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altLang="ru-RU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мес. - 1</a:t>
            </a:r>
            <a:r>
              <a:rPr lang="de-DE" altLang="ru-RU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r>
              <a:rPr lang="ru-RU" altLang="ru-RU" sz="28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de-DE" altLang="ru-RU" sz="2800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2800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de-DE" altLang="ru-RU" sz="2800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ru-RU" altLang="ru-RU" sz="2800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мг</a:t>
            </a:r>
            <a:endParaRPr lang="de-DE" altLang="ru-RU" sz="2800" i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81000" defTabSz="898525">
              <a:lnSpc>
                <a:spcPct val="150000"/>
              </a:lnSpc>
              <a:spcBef>
                <a:spcPct val="25000"/>
              </a:spcBef>
              <a:tabLst>
                <a:tab pos="6858000" algn="r"/>
              </a:tabLst>
            </a:pPr>
            <a:r>
              <a:rPr lang="de-DE" altLang="ru-RU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ru-RU" altLang="ru-RU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de-DE" altLang="ru-RU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ru-RU" altLang="ru-RU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  <a:r>
              <a:rPr lang="ru-RU" altLang="ru-RU" sz="28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de-DE" altLang="ru-RU" sz="2800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altLang="ru-RU" sz="2800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de-DE" altLang="ru-RU" sz="2800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5 – 1</a:t>
            </a:r>
            <a:r>
              <a:rPr lang="ru-RU" altLang="ru-RU" sz="2800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de-DE" altLang="ru-RU" sz="2800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de-CH" altLang="ru-RU" sz="2800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altLang="ru-RU" sz="2800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endParaRPr lang="de-DE" altLang="ru-RU" sz="2800" i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381000" defTabSz="898525">
              <a:lnSpc>
                <a:spcPct val="150000"/>
              </a:lnSpc>
              <a:spcBef>
                <a:spcPct val="25000"/>
              </a:spcBef>
              <a:tabLst>
                <a:tab pos="6858000" algn="r"/>
              </a:tabLst>
            </a:pPr>
            <a:r>
              <a:rPr lang="ru-RU" altLang="ru-RU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Подростки</a:t>
            </a:r>
            <a:r>
              <a:rPr lang="de-DE" altLang="ru-RU" sz="28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de-DE" altLang="ru-RU" sz="2800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altLang="ru-RU" sz="2800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de-DE" altLang="ru-RU" sz="2800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ru-RU" altLang="ru-RU" sz="2800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мг</a:t>
            </a:r>
            <a:endParaRPr lang="de-DE" altLang="ru-RU" sz="2800" i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81000" defTabSz="898525">
              <a:lnSpc>
                <a:spcPct val="150000"/>
              </a:lnSpc>
              <a:spcBef>
                <a:spcPct val="25000"/>
              </a:spcBef>
              <a:tabLst>
                <a:tab pos="6858000" algn="r"/>
              </a:tabLst>
            </a:pPr>
            <a:r>
              <a:rPr lang="ru-RU" altLang="ru-RU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Мужчины</a:t>
            </a:r>
            <a:r>
              <a:rPr lang="de-DE" altLang="ru-RU" sz="28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de-DE" altLang="ru-RU" sz="2800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de-CH" altLang="ru-RU" sz="2800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de-DE" altLang="ru-RU" sz="2800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altLang="ru-RU" sz="2800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мг</a:t>
            </a:r>
            <a:endParaRPr lang="de-DE" altLang="ru-RU" sz="2800" i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81000" defTabSz="898525">
              <a:lnSpc>
                <a:spcPct val="150000"/>
              </a:lnSpc>
              <a:spcBef>
                <a:spcPct val="25000"/>
              </a:spcBef>
              <a:tabLst>
                <a:tab pos="6858000" algn="r"/>
              </a:tabLst>
            </a:pPr>
            <a:r>
              <a:rPr lang="ru-RU" altLang="ru-RU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Женщины</a:t>
            </a:r>
            <a:r>
              <a:rPr lang="ru-RU" altLang="ru-RU" sz="28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de-DE" altLang="ru-RU" sz="2800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altLang="ru-RU" sz="2800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de-DE" altLang="ru-RU" sz="2800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altLang="ru-RU" sz="2800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мг</a:t>
            </a:r>
            <a:endParaRPr lang="de-DE" altLang="ru-RU" sz="2800" i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381000" defTabSz="898525">
              <a:lnSpc>
                <a:spcPct val="150000"/>
              </a:lnSpc>
              <a:spcBef>
                <a:spcPct val="25000"/>
              </a:spcBef>
              <a:tabLst>
                <a:tab pos="6858000" algn="r"/>
              </a:tabLst>
            </a:pPr>
            <a:r>
              <a:rPr lang="ru-RU" altLang="ru-RU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Беременные</a:t>
            </a:r>
            <a:r>
              <a:rPr lang="de-DE" altLang="ru-RU" sz="28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altLang="ru-RU" sz="2800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de-DE" altLang="ru-RU" sz="2800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6</a:t>
            </a:r>
            <a:r>
              <a:rPr lang="ru-RU" altLang="ru-RU" sz="2800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– 8</a:t>
            </a:r>
            <a:r>
              <a:rPr lang="de-DE" altLang="ru-RU" sz="2800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мг</a:t>
            </a:r>
            <a:endParaRPr lang="de-DE" altLang="ru-RU" sz="2800" i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00" name="Rectangle 7"/>
          <p:cNvSpPr>
            <a:spLocks noChangeArrowheads="1"/>
          </p:cNvSpPr>
          <p:nvPr/>
        </p:nvSpPr>
        <p:spPr bwMode="auto">
          <a:xfrm>
            <a:off x="857250" y="2000250"/>
            <a:ext cx="7624763" cy="4632325"/>
          </a:xfrm>
          <a:prstGeom prst="rect">
            <a:avLst/>
          </a:prstGeom>
          <a:noFill/>
          <a:ln w="28575">
            <a:solidFill>
              <a:srgbClr val="0802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29701" name="Line 8"/>
          <p:cNvSpPr>
            <a:spLocks noChangeShapeType="1"/>
          </p:cNvSpPr>
          <p:nvPr/>
        </p:nvSpPr>
        <p:spPr bwMode="auto">
          <a:xfrm>
            <a:off x="857250" y="2000250"/>
            <a:ext cx="7610475" cy="0"/>
          </a:xfrm>
          <a:prstGeom prst="line">
            <a:avLst/>
          </a:prstGeom>
          <a:noFill/>
          <a:ln w="28575">
            <a:solidFill>
              <a:srgbClr val="0802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9702" name="Line 9"/>
          <p:cNvSpPr>
            <a:spLocks noChangeShapeType="1"/>
          </p:cNvSpPr>
          <p:nvPr/>
        </p:nvSpPr>
        <p:spPr bwMode="auto">
          <a:xfrm>
            <a:off x="928688" y="4929188"/>
            <a:ext cx="7613650" cy="12700"/>
          </a:xfrm>
          <a:prstGeom prst="line">
            <a:avLst/>
          </a:prstGeom>
          <a:noFill/>
          <a:ln w="28575">
            <a:solidFill>
              <a:srgbClr val="0802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9703" name="Line 10"/>
          <p:cNvSpPr>
            <a:spLocks noChangeShapeType="1"/>
          </p:cNvSpPr>
          <p:nvPr/>
        </p:nvSpPr>
        <p:spPr bwMode="auto">
          <a:xfrm>
            <a:off x="857250" y="2786063"/>
            <a:ext cx="7610475" cy="0"/>
          </a:xfrm>
          <a:prstGeom prst="line">
            <a:avLst/>
          </a:prstGeom>
          <a:noFill/>
          <a:ln w="28575">
            <a:solidFill>
              <a:srgbClr val="0802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9704" name="Line 11"/>
          <p:cNvSpPr>
            <a:spLocks noChangeShapeType="1"/>
          </p:cNvSpPr>
          <p:nvPr/>
        </p:nvSpPr>
        <p:spPr bwMode="auto">
          <a:xfrm>
            <a:off x="857250" y="4214813"/>
            <a:ext cx="7610475" cy="0"/>
          </a:xfrm>
          <a:prstGeom prst="line">
            <a:avLst/>
          </a:prstGeom>
          <a:noFill/>
          <a:ln w="28575">
            <a:solidFill>
              <a:srgbClr val="0802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9705" name="Line 12"/>
          <p:cNvSpPr>
            <a:spLocks noChangeShapeType="1"/>
          </p:cNvSpPr>
          <p:nvPr/>
        </p:nvSpPr>
        <p:spPr bwMode="auto">
          <a:xfrm>
            <a:off x="857250" y="3571875"/>
            <a:ext cx="7610475" cy="0"/>
          </a:xfrm>
          <a:prstGeom prst="line">
            <a:avLst/>
          </a:prstGeom>
          <a:noFill/>
          <a:ln w="28575">
            <a:solidFill>
              <a:srgbClr val="0802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793037" cy="838200"/>
          </a:xfrm>
        </p:spPr>
        <p:txBody>
          <a:bodyPr/>
          <a:lstStyle/>
          <a:p>
            <a:pPr algn="ctr"/>
            <a:r>
              <a:rPr lang="ru-RU" altLang="ru-RU" sz="3600" b="1" smtClean="0">
                <a:latin typeface="Times New Roman" pitchFamily="18" charset="0"/>
                <a:cs typeface="Times New Roman" pitchFamily="18" charset="0"/>
              </a:rPr>
              <a:t>Актуальность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7450" y="1989138"/>
            <a:ext cx="7772400" cy="50847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Среди всех анемий в детском возрасте ЖДА </a:t>
            </a:r>
            <a:r>
              <a:rPr lang="ru-RU" alt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составляют 90 %</a:t>
            </a:r>
          </a:p>
          <a:p>
            <a:pPr>
              <a:lnSpc>
                <a:spcPct val="90000"/>
              </a:lnSpc>
            </a:pP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В России проблема ЖДА носит </a:t>
            </a:r>
            <a:r>
              <a:rPr lang="ru-RU" alt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социальный характер</a:t>
            </a: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, так как распространенность её на разных территориях составляет от </a:t>
            </a:r>
            <a:r>
              <a:rPr lang="ru-RU" alt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22 до 60%</a:t>
            </a:r>
          </a:p>
          <a:p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Длительный дефицит железа у детей приводит к нарушениям физического и психического здоровья (замедлению моторного развития, задержке речевого развития, психологическим и поведенческим нарушениям, снижению физической активности, умственной отсталости)</a:t>
            </a:r>
          </a:p>
          <a:p>
            <a:pPr>
              <a:lnSpc>
                <a:spcPct val="90000"/>
              </a:lnSpc>
            </a:pPr>
            <a:endParaRPr lang="ru-RU" altLang="ru-RU" sz="28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1973268" y="104785"/>
            <a:ext cx="5742004" cy="1252513"/>
          </a:xfrm>
        </p:spPr>
        <p:txBody>
          <a:bodyPr/>
          <a:lstStyle/>
          <a:p>
            <a:pPr algn="ctr"/>
            <a:r>
              <a:rPr lang="ru-RU" altLang="ru-RU" sz="3600" b="1" dirty="0" smtClean="0">
                <a:latin typeface="Times New Roman" pitchFamily="18" charset="0"/>
                <a:cs typeface="Times New Roman" pitchFamily="18" charset="0"/>
              </a:rPr>
              <a:t>Метаболизм железа</a:t>
            </a:r>
          </a:p>
        </p:txBody>
      </p:sp>
      <p:pic>
        <p:nvPicPr>
          <p:cNvPr id="3072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16013" y="5589588"/>
            <a:ext cx="7772400" cy="1152525"/>
          </a:xfrm>
          <a:noFill/>
        </p:spPr>
      </p:pic>
      <p:pic>
        <p:nvPicPr>
          <p:cNvPr id="3072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1268413"/>
            <a:ext cx="8059738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8229600" cy="1143000"/>
          </a:xfrm>
        </p:spPr>
        <p:txBody>
          <a:bodyPr/>
          <a:lstStyle/>
          <a:p>
            <a:pPr algn="ctr"/>
            <a:r>
              <a:rPr lang="ru-RU" altLang="ru-RU" sz="3600" b="1" smtClean="0">
                <a:latin typeface="Times New Roman" pitchFamily="18" charset="0"/>
                <a:cs typeface="Times New Roman" pitchFamily="18" charset="0"/>
              </a:rPr>
              <a:t>Гемовое и негемовое железо</a:t>
            </a: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250825" y="1989138"/>
          <a:ext cx="8662988" cy="480695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407295"/>
                <a:gridCol w="2274002"/>
                <a:gridCol w="1981691"/>
              </a:tblGrid>
              <a:tr h="966655">
                <a:tc>
                  <a:txBody>
                    <a:bodyPr/>
                    <a:lstStyle/>
                    <a:p>
                      <a:pPr algn="l"/>
                      <a:r>
                        <a:rPr lang="ru-RU" sz="24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Продукты, богатые железом</a:t>
                      </a:r>
                      <a:endParaRPr lang="ru-RU" sz="24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05" marB="45705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Тип железа</a:t>
                      </a:r>
                      <a:endParaRPr lang="ru-RU" sz="24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Всасывание%</a:t>
                      </a:r>
                      <a:endParaRPr lang="ru-RU" sz="24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05" marB="45705"/>
                </a:tc>
              </a:tr>
              <a:tr h="822929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Телятина, говядина</a:t>
                      </a:r>
                      <a:endParaRPr lang="ru-RU" sz="24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05" marB="45705"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Гемоглобин, миоглобин</a:t>
                      </a:r>
                      <a:endParaRPr lang="ru-RU" sz="24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r>
                        <a:rPr lang="en-US" sz="24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24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24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24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05" marB="45705"/>
                </a:tc>
              </a:tr>
              <a:tr h="822929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Рыба, печень, почки</a:t>
                      </a:r>
                      <a:endParaRPr lang="ru-RU" sz="24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05" marB="45705"/>
                </a:tc>
                <a:tc>
                  <a:txBody>
                    <a:bodyPr/>
                    <a:lstStyle/>
                    <a:p>
                      <a:r>
                        <a:rPr lang="ru-RU" sz="2400" dirty="0" err="1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Ферритин</a:t>
                      </a:r>
                      <a:r>
                        <a:rPr lang="ru-RU" sz="24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2400" dirty="0" err="1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гемосидерин</a:t>
                      </a:r>
                      <a:endParaRPr lang="ru-RU" sz="24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24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05" marB="45705"/>
                </a:tc>
              </a:tr>
              <a:tr h="822929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Яйца</a:t>
                      </a:r>
                      <a:endParaRPr lang="ru-RU" sz="24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05" marB="4570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err="1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Ферритин</a:t>
                      </a:r>
                      <a:r>
                        <a:rPr lang="ru-RU" sz="24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2400" dirty="0" err="1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гемосидерин</a:t>
                      </a:r>
                      <a:endParaRPr lang="ru-RU" sz="24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4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05" marB="45705"/>
                </a:tc>
              </a:tr>
              <a:tr h="457169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Соевые бобы</a:t>
                      </a:r>
                      <a:endParaRPr lang="ru-RU" sz="24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05" marB="45705"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Элементарное</a:t>
                      </a:r>
                      <a:endParaRPr lang="ru-RU" sz="24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24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05" marB="45705"/>
                </a:tc>
              </a:tr>
              <a:tr h="457169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Яблоки, гранаты, гречка</a:t>
                      </a:r>
                      <a:endParaRPr lang="ru-RU" sz="24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05" marB="4570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Элементарное</a:t>
                      </a:r>
                      <a:endParaRPr lang="ru-RU" sz="24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&lt; 3</a:t>
                      </a:r>
                      <a:endParaRPr lang="ru-RU" sz="24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05" marB="45705"/>
                </a:tc>
              </a:tr>
              <a:tr h="457169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Рис, шпинат</a:t>
                      </a:r>
                      <a:endParaRPr lang="ru-RU" sz="24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05" marB="4570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Элементарное</a:t>
                      </a:r>
                      <a:endParaRPr lang="ru-RU" sz="24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4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05" marB="45705"/>
                </a:tc>
              </a:tr>
            </a:tbl>
          </a:graphicData>
        </a:graphic>
      </p:graphicFrame>
      <p:sp>
        <p:nvSpPr>
          <p:cNvPr id="7" name="Овал 6"/>
          <p:cNvSpPr/>
          <p:nvPr/>
        </p:nvSpPr>
        <p:spPr>
          <a:xfrm>
            <a:off x="7286625" y="5715000"/>
            <a:ext cx="863600" cy="5762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2800" b="1" smtClean="0">
                <a:latin typeface="Times New Roman" pitchFamily="18" charset="0"/>
                <a:cs typeface="Times New Roman" pitchFamily="18" charset="0"/>
              </a:rPr>
              <a:t>Биохимические показатели, характеризующие обмен железа в организме в норме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0" y="1725613"/>
          <a:ext cx="9109074" cy="5151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3483"/>
                <a:gridCol w="3053483"/>
                <a:gridCol w="3002108"/>
              </a:tblGrid>
              <a:tr h="64005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Физиологическое значение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09" marB="45709"/>
                </a:tc>
              </a:tr>
              <a:tr h="8230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СЖ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мкмоль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\л</a:t>
                      </a:r>
                    </a:p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09" marB="45709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Новорожденные-5.0-19.3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Старше 1 мес-10.6-33.6</a:t>
                      </a:r>
                    </a:p>
                    <a:p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 более 12.5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09" marB="45709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Характеризует количество </a:t>
                      </a:r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негемового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железа в </a:t>
                      </a:r>
                      <a:r>
                        <a:rPr lang="ru-RU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сыв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крови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09" marB="45709"/>
                </a:tc>
              </a:tr>
              <a:tr h="8230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ОЖСС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мкмоль\л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трансферрин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09" marB="4570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40.6-62.5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ВОЗ-менее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69</a:t>
                      </a:r>
                    </a:p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09" marB="45709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Косвенно отражает количество ТФ в плазме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09" marB="45709"/>
                </a:tc>
              </a:tr>
              <a:tr h="8230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ЛЖСС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мкмоль\л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=ЖСС –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сыв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tabLst>
                          <a:tab pos="1255713" algn="l"/>
                        </a:tabLst>
                      </a:pP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09" marB="45709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менее 47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09" marB="4570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Косвенно отражает количество ТФ в плазме</a:t>
                      </a:r>
                    </a:p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09" marB="45709"/>
                </a:tc>
              </a:tr>
              <a:tr h="8230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НТЖ %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сыв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/ОЖССх100%</a:t>
                      </a:r>
                    </a:p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09" marB="45709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16</a:t>
                      </a:r>
                    </a:p>
                    <a:p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 более 17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09" marB="45709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Характеризует транспортный пул железа, косвенно отражает содержание железа в </a:t>
                      </a:r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сыв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крови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09" marB="45709"/>
                </a:tc>
              </a:tr>
              <a:tr h="6400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СФ мкг\л</a:t>
                      </a:r>
                    </a:p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09" marB="45709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 более 30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09" marB="45709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Характеризует запасы железа в организме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09" marB="45709"/>
                </a:tc>
              </a:tr>
              <a:tr h="579167"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рТФР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мг\л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09" marB="45709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2.5-2.9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09" marB="45709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Отражает состояние </a:t>
                      </a:r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эритропоэза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организме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09" marB="45709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350963" y="0"/>
            <a:ext cx="7793037" cy="1462088"/>
          </a:xfrm>
        </p:spPr>
        <p:txBody>
          <a:bodyPr/>
          <a:lstStyle/>
          <a:p>
            <a:pPr algn="ctr" eaLnBrk="1" hangingPunct="1"/>
            <a:r>
              <a:rPr lang="ru-RU" altLang="ru-RU" sz="3600" b="1" smtClean="0">
                <a:latin typeface="Times New Roman" pitchFamily="18" charset="0"/>
                <a:cs typeface="Times New Roman" pitchFamily="18" charset="0"/>
              </a:rPr>
              <a:t>Метаболизм железа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4438" y="1928813"/>
            <a:ext cx="7772400" cy="4114800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dirty="0" err="1" smtClean="0">
                <a:latin typeface="Times New Roman" pitchFamily="18" charset="0"/>
                <a:cs typeface="Times New Roman" pitchFamily="18" charset="0"/>
              </a:rPr>
              <a:t>Внутриутробно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dirty="0" err="1" smtClean="0">
                <a:latin typeface="Times New Roman" pitchFamily="18" charset="0"/>
                <a:cs typeface="Times New Roman" pitchFamily="18" charset="0"/>
              </a:rPr>
              <a:t>трансплацентарный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транспорт 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происходит только в одном направлении  - от матери к плоду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  по</a:t>
            </a:r>
            <a:r>
              <a:rPr lang="ru-RU" alt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4%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до 29 недель </a:t>
            </a:r>
            <a:r>
              <a:rPr lang="ru-RU" altLang="ru-RU" dirty="0" err="1" smtClean="0">
                <a:latin typeface="Times New Roman" pitchFamily="18" charset="0"/>
                <a:cs typeface="Times New Roman" pitchFamily="18" charset="0"/>
              </a:rPr>
              <a:t>гестации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и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  по</a:t>
            </a:r>
            <a:r>
              <a:rPr lang="ru-RU" alt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40%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с 30-й недели </a:t>
            </a:r>
            <a:r>
              <a:rPr lang="ru-RU" altLang="ru-RU" dirty="0" err="1" smtClean="0">
                <a:latin typeface="Times New Roman" pitchFamily="18" charset="0"/>
                <a:cs typeface="Times New Roman" pitchFamily="18" charset="0"/>
              </a:rPr>
              <a:t>гестации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  После 37 недель </a:t>
            </a:r>
            <a:r>
              <a:rPr lang="ru-RU" altLang="ru-RU" dirty="0" err="1" smtClean="0">
                <a:latin typeface="Times New Roman" pitchFamily="18" charset="0"/>
                <a:cs typeface="Times New Roman" pitchFamily="18" charset="0"/>
              </a:rPr>
              <a:t>гестации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уровень сывороточного 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у плода выше чем у матери.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214313"/>
            <a:ext cx="7685087" cy="1462087"/>
          </a:xfrm>
        </p:spPr>
        <p:txBody>
          <a:bodyPr/>
          <a:lstStyle/>
          <a:p>
            <a:pPr algn="ctr" eaLnBrk="1" hangingPunct="1"/>
            <a:r>
              <a:rPr lang="ru-RU" altLang="ru-RU" sz="3600" b="1" smtClean="0">
                <a:latin typeface="Times New Roman" pitchFamily="18" charset="0"/>
                <a:cs typeface="Times New Roman" pitchFamily="18" charset="0"/>
              </a:rPr>
              <a:t>Этиология железодефицитных состояний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ru-RU" altLang="ru-RU" b="1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Антенатальные причины:</a:t>
            </a:r>
          </a:p>
          <a:p>
            <a:pPr eaLnBrk="1" hangingPunct="1">
              <a:buFontTx/>
              <a:buChar char="-"/>
            </a:pP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Нарушение маточно-плацентарного кровообращения, плацентарная недостаточность</a:t>
            </a:r>
          </a:p>
          <a:p>
            <a:pPr eaLnBrk="1" hangingPunct="1">
              <a:buFontTx/>
              <a:buChar char="-"/>
            </a:pP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фето-фетальные и фето-материнские кровотечения,</a:t>
            </a:r>
          </a:p>
          <a:p>
            <a:pPr eaLnBrk="1" hangingPunct="1">
              <a:buFontTx/>
              <a:buChar char="-"/>
            </a:pP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Недоношенность</a:t>
            </a:r>
          </a:p>
          <a:p>
            <a:pPr eaLnBrk="1" hangingPunct="1">
              <a:buFontTx/>
              <a:buChar char="-"/>
            </a:pP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С-м фетальной трансфузии при многоплодной беременности, частые беременности</a:t>
            </a:r>
          </a:p>
          <a:p>
            <a:pPr eaLnBrk="1" hangingPunct="1">
              <a:buFontTx/>
              <a:buChar char="-"/>
            </a:pP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Внутриутробная мелена</a:t>
            </a:r>
          </a:p>
          <a:p>
            <a:pPr eaLnBrk="1" hangingPunct="1">
              <a:buFontTx/>
              <a:buChar char="-"/>
            </a:pP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Глубокий и длительный ДЖ у беременной женщины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260350"/>
            <a:ext cx="7793037" cy="1462088"/>
          </a:xfrm>
        </p:spPr>
        <p:txBody>
          <a:bodyPr/>
          <a:lstStyle/>
          <a:p>
            <a:pPr algn="ctr" eaLnBrk="1" hangingPunct="1"/>
            <a:r>
              <a:rPr lang="ru-RU" altLang="ru-RU" sz="3600" b="1" smtClean="0">
                <a:latin typeface="Times New Roman" pitchFamily="18" charset="0"/>
                <a:cs typeface="Times New Roman" pitchFamily="18" charset="0"/>
              </a:rPr>
              <a:t>Этиология ЖДС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ru-RU" altLang="ru-RU" b="1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Интранатальные причины: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smtClean="0">
                <a:latin typeface="Times New Roman" pitchFamily="18" charset="0"/>
                <a:cs typeface="Times New Roman" pitchFamily="18" charset="0"/>
              </a:rPr>
              <a:t>- преждевременная или поздняя перевязка пуповины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800" smtClean="0">
                <a:latin typeface="Times New Roman" pitchFamily="18" charset="0"/>
                <a:cs typeface="Times New Roman" pitchFamily="18" charset="0"/>
              </a:rPr>
              <a:t> - фетоплацентарная трнсфузия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800" smtClean="0">
                <a:latin typeface="Times New Roman" pitchFamily="18" charset="0"/>
                <a:cs typeface="Times New Roman" pitchFamily="18" charset="0"/>
              </a:rPr>
              <a:t> - интранатальные кровотечения из-за травматичных акушерских пособий или аномалий развития плаценты и сосудов пуповины.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793038" cy="1462088"/>
          </a:xfrm>
        </p:spPr>
        <p:txBody>
          <a:bodyPr/>
          <a:lstStyle/>
          <a:p>
            <a:pPr algn="ctr" eaLnBrk="1" hangingPunct="1"/>
            <a:r>
              <a:rPr lang="ru-RU" altLang="ru-RU" sz="2800" b="1" smtClean="0">
                <a:latin typeface="Times New Roman" pitchFamily="18" charset="0"/>
                <a:cs typeface="Times New Roman" pitchFamily="18" charset="0"/>
              </a:rPr>
              <a:t>Основные причины ЖДА у детей и подростков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133600"/>
            <a:ext cx="8420100" cy="4114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алиментарный дефицит железа вследствие несбалансированного питания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дефицит железа при рождении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повышенные потребности организма в железе вследствие ускоренного темпа роста в различные периоды жизни ребенка, занятий спортом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потери железа из организма, превышающие физиологические (кровотечения, гельминтозы)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нарушенное всасывание железа в ДПК  и верхних отделах тонкого кишечника ( синдром </a:t>
            </a:r>
            <a:r>
              <a:rPr lang="ru-RU" altLang="ru-RU" sz="2000" dirty="0" err="1" smtClean="0">
                <a:latin typeface="Times New Roman" pitchFamily="18" charset="0"/>
                <a:cs typeface="Times New Roman" pitchFamily="18" charset="0"/>
              </a:rPr>
              <a:t>мальабсорбции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000" dirty="0" err="1" smtClean="0">
                <a:latin typeface="Times New Roman" pitchFamily="18" charset="0"/>
                <a:cs typeface="Times New Roman" pitchFamily="18" charset="0"/>
              </a:rPr>
              <a:t>гастрэктомия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, хр. воспалительные заболевания ЖКТ)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Нарушение обмена железа в организме вследствие гормональных изменений, нарушения транспорта железа из-за недостаточной активности </a:t>
            </a:r>
            <a:r>
              <a:rPr lang="ru-RU" altLang="ru-RU" sz="2000" dirty="0" err="1" smtClean="0">
                <a:latin typeface="Times New Roman" pitchFamily="18" charset="0"/>
                <a:cs typeface="Times New Roman" pitchFamily="18" charset="0"/>
              </a:rPr>
              <a:t>и\или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 снижения содержания ТФ</a:t>
            </a:r>
          </a:p>
          <a:p>
            <a:pPr eaLnBrk="1" hangingPunct="1">
              <a:lnSpc>
                <a:spcPct val="80000"/>
              </a:lnSpc>
            </a:pPr>
            <a:endParaRPr lang="ru-RU" alt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altLang="ru-RU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3200" b="1" smtClean="0">
                <a:latin typeface="Times New Roman" pitchFamily="18" charset="0"/>
                <a:cs typeface="Times New Roman" pitchFamily="18" charset="0"/>
              </a:rPr>
              <a:t>Хроническая постгеморрагическая анемия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2017713"/>
            <a:ext cx="8748712" cy="41148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длительная по времени и небольшая по объему потеря крови </a:t>
            </a:r>
          </a:p>
          <a:p>
            <a:pPr eaLnBrk="1" hangingPunct="1"/>
            <a:r>
              <a:rPr lang="ru-RU" altLang="ru-RU" sz="2400" dirty="0" err="1" smtClean="0">
                <a:latin typeface="Times New Roman" pitchFamily="18" charset="0"/>
                <a:cs typeface="Times New Roman" pitchFamily="18" charset="0"/>
              </a:rPr>
              <a:t>патогенетически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 - железодефицитная анемия</a:t>
            </a:r>
          </a:p>
          <a:p>
            <a:pPr eaLnBrk="1" hangingPunct="1"/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основная задача: обнаружение и ликвидация источника кровопотери</a:t>
            </a:r>
          </a:p>
          <a:p>
            <a:pPr eaLnBrk="1" hangingPunct="1"/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Устранение причины и лечение 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препаратами железа</a:t>
            </a:r>
          </a:p>
          <a:p>
            <a:pPr algn="ctr" eaLnBrk="1" hangingPunct="1">
              <a:buClr>
                <a:srgbClr val="000000"/>
              </a:buClr>
              <a:buFontTx/>
              <a:buChar char=" "/>
            </a:pPr>
            <a:r>
              <a:rPr lang="ru-RU" alt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alt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лиц женского пола</a:t>
            </a:r>
          </a:p>
          <a:p>
            <a:pPr eaLnBrk="1" hangingPunct="1">
              <a:buClr>
                <a:srgbClr val="000000"/>
              </a:buClr>
              <a:buFontTx/>
              <a:buChar char=" "/>
            </a:pPr>
            <a:r>
              <a:rPr lang="ru-RU" altLang="ru-RU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 место: ЮМК, длительные и обильные менструации у 12-15%.</a:t>
            </a:r>
          </a:p>
          <a:p>
            <a:pPr eaLnBrk="1" hangingPunct="1">
              <a:buClr>
                <a:srgbClr val="000000"/>
              </a:buClr>
              <a:buFontTx/>
              <a:buChar char=" "/>
            </a:pPr>
            <a:r>
              <a:rPr lang="ru-RU" altLang="ru-RU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 место: кровотечения из ЖКТ </a:t>
            </a:r>
            <a:r>
              <a:rPr lang="ru-RU" altLang="ru-RU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носовые кровотечения. </a:t>
            </a:r>
            <a:endParaRPr lang="ru-RU" altLang="ru-RU" sz="18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>
                <a:srgbClr val="000000"/>
              </a:buClr>
              <a:buFontTx/>
              <a:buChar char=" "/>
            </a:pPr>
            <a:r>
              <a:rPr lang="ru-RU" alt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 лиц мужского пола</a:t>
            </a:r>
          </a:p>
          <a:p>
            <a:pPr>
              <a:buClr>
                <a:srgbClr val="000000"/>
              </a:buClr>
              <a:buFontTx/>
              <a:buChar char=" "/>
            </a:pPr>
            <a:r>
              <a:rPr lang="ru-RU" altLang="ru-RU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язвенные кровотечения, полипы толстой кишки, неспецифический язвенный колит, </a:t>
            </a:r>
            <a:r>
              <a:rPr lang="ru-RU" altLang="ru-RU" sz="1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ангиоматоз</a:t>
            </a:r>
            <a:r>
              <a:rPr lang="ru-RU" altLang="ru-RU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кишечника, </a:t>
            </a:r>
            <a:r>
              <a:rPr lang="ru-RU" altLang="ru-RU" sz="1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меккелев</a:t>
            </a:r>
            <a:r>
              <a:rPr lang="ru-RU" altLang="ru-RU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дивертикул, опухоли желудка и кишечника, носовые кровотечения.</a:t>
            </a:r>
          </a:p>
          <a:p>
            <a:pPr eaLnBrk="1" hangingPunct="1">
              <a:buClr>
                <a:srgbClr val="000000"/>
              </a:buClr>
              <a:buFontTx/>
              <a:buChar char=" "/>
            </a:pPr>
            <a:endParaRPr lang="ru-RU" altLang="ru-RU" sz="18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000000"/>
              </a:buClr>
              <a:buFontTx/>
              <a:buChar char=" "/>
            </a:pPr>
            <a:endParaRPr lang="ru-RU" altLang="ru-RU" sz="18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ru-RU" alt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>
          <a:xfrm>
            <a:off x="1143000" y="0"/>
            <a:ext cx="7793038" cy="1462088"/>
          </a:xfrm>
        </p:spPr>
        <p:txBody>
          <a:bodyPr/>
          <a:lstStyle/>
          <a:p>
            <a:pPr algn="ctr"/>
            <a:r>
              <a:rPr lang="ru-RU" altLang="ru-RU" sz="3600" b="1" smtClean="0">
                <a:latin typeface="Times New Roman" pitchFamily="18" charset="0"/>
                <a:cs typeface="Times New Roman" pitchFamily="18" charset="0"/>
              </a:rPr>
              <a:t>Диагностика ЖДА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625" y="2071688"/>
            <a:ext cx="4330700" cy="4568825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Клинические симптомы и признаки:</a:t>
            </a:r>
          </a:p>
          <a:p>
            <a:pPr marL="702000">
              <a:spcBef>
                <a:spcPts val="0"/>
              </a:spcBef>
              <a:buFont typeface="Calibri" pitchFamily="34" charset="0"/>
              <a:buChar char="–"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анемический синдром</a:t>
            </a:r>
          </a:p>
          <a:p>
            <a:pPr marL="702000">
              <a:spcBef>
                <a:spcPts val="0"/>
              </a:spcBef>
              <a:spcAft>
                <a:spcPts val="600"/>
              </a:spcAft>
              <a:buFont typeface="Calibri" pitchFamily="34" charset="0"/>
              <a:buChar char="–"/>
              <a:defRPr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сидеропенический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синдром</a:t>
            </a:r>
          </a:p>
          <a:p>
            <a:pPr>
              <a:spcAft>
                <a:spcPts val="600"/>
              </a:spcAft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Лабораторные признаки</a:t>
            </a:r>
          </a:p>
          <a:p>
            <a:pPr>
              <a:spcAft>
                <a:spcPts val="600"/>
              </a:spcAft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Окраска костного мозга на железо</a:t>
            </a:r>
          </a:p>
          <a:p>
            <a:pPr>
              <a:spcAft>
                <a:spcPts val="600"/>
              </a:spcAft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Ответ на терапию железом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825" y="2060575"/>
            <a:ext cx="3403600" cy="3455988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917" name="TextBox 4"/>
          <p:cNvSpPr txBox="1">
            <a:spLocks noChangeArrowheads="1"/>
          </p:cNvSpPr>
          <p:nvPr/>
        </p:nvSpPr>
        <p:spPr bwMode="auto">
          <a:xfrm>
            <a:off x="5076825" y="5661025"/>
            <a:ext cx="28797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Не верю своим глазам! </a:t>
            </a:r>
          </a:p>
          <a:p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У вас низкое железо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54875" y="1857375"/>
            <a:ext cx="18891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-1357313" y="214313"/>
            <a:ext cx="8943976" cy="1462087"/>
          </a:xfrm>
        </p:spPr>
        <p:txBody>
          <a:bodyPr>
            <a:normAutofit fontScale="90000"/>
          </a:bodyPr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3600" b="1" smtClean="0">
                <a:latin typeface="Times New Roman" pitchFamily="18" charset="0"/>
                <a:cs typeface="Times New Roman" pitchFamily="18" charset="0"/>
              </a:rPr>
              <a:t>Клинические проявления</a:t>
            </a:r>
            <a:br>
              <a:rPr lang="ru-RU" altLang="ru-RU" sz="36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Анемический синдром</a:t>
            </a:r>
            <a:br>
              <a:rPr lang="ru-RU" altLang="ru-RU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b="1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2205038"/>
            <a:ext cx="8604250" cy="50133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2800" smtClean="0">
                <a:latin typeface="Times New Roman" pitchFamily="18" charset="0"/>
                <a:cs typeface="Times New Roman" pitchFamily="18" charset="0"/>
              </a:rPr>
              <a:t>бледность кожи и слизистых оболочек;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smtClean="0">
                <a:latin typeface="Times New Roman" pitchFamily="18" charset="0"/>
                <a:cs typeface="Times New Roman" pitchFamily="18" charset="0"/>
              </a:rPr>
              <a:t>снижение аппетита;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smtClean="0">
                <a:latin typeface="Times New Roman" pitchFamily="18" charset="0"/>
                <a:cs typeface="Times New Roman" pitchFamily="18" charset="0"/>
              </a:rPr>
              <a:t>повышенная физическая и умственная утомляемость, снижение работоспособности;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smtClean="0">
                <a:latin typeface="Times New Roman" pitchFamily="18" charset="0"/>
                <a:cs typeface="Times New Roman" pitchFamily="18" charset="0"/>
              </a:rPr>
              <a:t>Сердечно-сосудистые нарушения (тахипноэ и тахикардия, головокружение, шум в ушах, синкопальные состояния, систолический шум)</a:t>
            </a:r>
          </a:p>
        </p:txBody>
      </p:sp>
      <p:pic>
        <p:nvPicPr>
          <p:cNvPr id="3994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13" y="214313"/>
            <a:ext cx="2141537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0663" y="5143500"/>
            <a:ext cx="2573337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edknsltant.com/wp-content/uploads/2019/05/post_5c095a8c21b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4251315" cy="3188487"/>
          </a:xfrm>
          <a:prstGeom prst="rect">
            <a:avLst/>
          </a:prstGeom>
          <a:noFill/>
        </p:spPr>
      </p:pic>
      <p:pic>
        <p:nvPicPr>
          <p:cNvPr id="1034" name="Picture 10" descr="https://konspekta.net/studenchikru/baza1/3766614283944.files/image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97122"/>
            <a:ext cx="4286280" cy="3157211"/>
          </a:xfrm>
          <a:prstGeom prst="rect">
            <a:avLst/>
          </a:prstGeom>
          <a:noFill/>
        </p:spPr>
      </p:pic>
      <p:pic>
        <p:nvPicPr>
          <p:cNvPr id="1038" name="Picture 14" descr="https://hupsy.welldocs.com/tryphonov2/pic2/blood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500438"/>
            <a:ext cx="4398670" cy="2865419"/>
          </a:xfrm>
          <a:prstGeom prst="rect">
            <a:avLst/>
          </a:prstGeom>
          <a:noFill/>
        </p:spPr>
      </p:pic>
      <p:pic>
        <p:nvPicPr>
          <p:cNvPr id="1040" name="Picture 16" descr="https://images.fineartamerica.com/images-medium-large/8-blood-clot-sem-susumu-nishinag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0101" y="3439696"/>
            <a:ext cx="2643206" cy="317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b="1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Клинические проявления ЖДА</a:t>
            </a:r>
            <a:endParaRPr lang="ru-RU" altLang="ru-RU" smtClean="0"/>
          </a:p>
        </p:txBody>
      </p:sp>
      <p:sp>
        <p:nvSpPr>
          <p:cNvPr id="40963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altLang="ru-RU" sz="1800" smtClean="0">
                <a:latin typeface="Times New Roman" pitchFamily="18" charset="0"/>
                <a:cs typeface="Times New Roman" pitchFamily="18" charset="0"/>
              </a:rPr>
              <a:t>Девочка 14 лет доставлена с\а </a:t>
            </a:r>
          </a:p>
          <a:p>
            <a:r>
              <a:rPr lang="ru-RU" altLang="ru-RU" sz="1800" smtClean="0">
                <a:latin typeface="Times New Roman" pitchFamily="18" charset="0"/>
                <a:cs typeface="Times New Roman" pitchFamily="18" charset="0"/>
              </a:rPr>
              <a:t>Нв-34г\л, Эр-2.9*10\9\л, формула б\о</a:t>
            </a:r>
          </a:p>
          <a:p>
            <a:r>
              <a:rPr lang="ru-RU" altLang="ru-RU" sz="1800" smtClean="0">
                <a:latin typeface="Times New Roman" pitchFamily="18" charset="0"/>
                <a:cs typeface="Times New Roman" pitchFamily="18" charset="0"/>
              </a:rPr>
              <a:t>В анамнезе ЮМК в течение года, к врачам не обращалась</a:t>
            </a:r>
          </a:p>
          <a:p>
            <a:pPr>
              <a:buClr>
                <a:srgbClr val="3333CC"/>
              </a:buClr>
            </a:pPr>
            <a:r>
              <a:rPr lang="ru-RU" altLang="ru-RU" sz="1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Жалобы-головокружение, утомляемость, сердцебиение, синкопальные состояния</a:t>
            </a:r>
          </a:p>
          <a:p>
            <a:r>
              <a:rPr lang="ru-RU" altLang="ru-RU" sz="1800" smtClean="0">
                <a:latin typeface="Times New Roman" pitchFamily="18" charset="0"/>
                <a:cs typeface="Times New Roman" pitchFamily="18" charset="0"/>
              </a:rPr>
              <a:t>Клинически –бледность кожных покровов, слизистых</a:t>
            </a:r>
          </a:p>
          <a:p>
            <a:endParaRPr lang="ru-RU" altLang="ru-RU" sz="18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1800" smtClean="0">
                <a:latin typeface="Times New Roman" pitchFamily="18" charset="0"/>
                <a:cs typeface="Times New Roman" pitchFamily="18" charset="0"/>
              </a:rPr>
              <a:t>ДИАГНОЗ? </a:t>
            </a:r>
          </a:p>
        </p:txBody>
      </p:sp>
      <p:pic>
        <p:nvPicPr>
          <p:cNvPr id="4096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2205038"/>
            <a:ext cx="4391025" cy="38163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549275"/>
            <a:ext cx="7793037" cy="1462088"/>
          </a:xfrm>
        </p:spPr>
        <p:txBody>
          <a:bodyPr>
            <a:normAutofit fontScale="90000"/>
          </a:bodyPr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4000" b="1" smtClean="0">
                <a:latin typeface="Times New Roman" pitchFamily="18" charset="0"/>
                <a:cs typeface="Times New Roman" pitchFamily="18" charset="0"/>
              </a:rPr>
              <a:t>Клинические проявления </a:t>
            </a:r>
            <a:br>
              <a:rPr lang="ru-RU" altLang="ru-RU" sz="40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Сидеропенический синдром</a:t>
            </a:r>
            <a:br>
              <a:rPr lang="ru-RU" alt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4000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1628775"/>
            <a:ext cx="8243887" cy="4114800"/>
          </a:xfrm>
        </p:spPr>
        <p:txBody>
          <a:bodyPr>
            <a:normAutofit fontScale="92500" lnSpcReduction="10000"/>
          </a:bodyPr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Дистрофические 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изменения кожи и ее придатков (сухость кожи, ломкость и слоистость ногтей, </a:t>
            </a:r>
            <a:r>
              <a:rPr lang="ru-RU" altLang="ru-RU" sz="2000" dirty="0" err="1" smtClean="0">
                <a:latin typeface="Times New Roman" pitchFamily="18" charset="0"/>
                <a:cs typeface="Times New Roman" pitchFamily="18" charset="0"/>
              </a:rPr>
              <a:t>койлонихии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, выпадение волос, атрофия слизистой носа и ЖКТ, сопровождающиеся нарушениями всасывания и </a:t>
            </a:r>
            <a:r>
              <a:rPr lang="ru-RU" altLang="ru-RU" sz="2000" dirty="0" err="1" smtClean="0">
                <a:latin typeface="Times New Roman" pitchFamily="18" charset="0"/>
                <a:cs typeface="Times New Roman" pitchFamily="18" charset="0"/>
              </a:rPr>
              <a:t>диспептическими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  расстройствами, глоссит, гингивит, дисфагия);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звращение 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вкуса и обоняния;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Мышечные боли вследствие дефицита миоглобина;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ышечная 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гипотония (недержание мочи при кашле, смехе, ночной </a:t>
            </a:r>
            <a:r>
              <a:rPr lang="ru-RU" altLang="ru-RU" sz="2000" dirty="0" err="1" smtClean="0">
                <a:latin typeface="Times New Roman" pitchFamily="18" charset="0"/>
                <a:cs typeface="Times New Roman" pitchFamily="18" charset="0"/>
              </a:rPr>
              <a:t>энурез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Изменения в нервной системе (снижение концентрации внимания, ухудшение памяти, изменение эмоций, задержка интеллекта).</a:t>
            </a:r>
          </a:p>
          <a:p>
            <a:pPr marL="0" indent="0">
              <a:buClr>
                <a:srgbClr val="3333CC"/>
              </a:buClr>
              <a:buFont typeface="Wingdings" pitchFamily="2" charset="2"/>
              <a:buNone/>
              <a:defRPr/>
            </a:pPr>
            <a:r>
              <a:rPr lang="ru-RU" altLang="ru-RU" sz="1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     Существует два различных пути влияния дефицита железа на функциональную активность мозга:</a:t>
            </a:r>
          </a:p>
          <a:p>
            <a:pPr>
              <a:buClr>
                <a:srgbClr val="3333CC"/>
              </a:buClr>
              <a:defRPr/>
            </a:pPr>
            <a:r>
              <a:rPr lang="ru-RU" alt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во-первых, железо играет важную роль в </a:t>
            </a:r>
            <a:r>
              <a:rPr lang="ru-RU" alt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допаминергических</a:t>
            </a:r>
            <a:r>
              <a:rPr lang="ru-RU" alt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системах</a:t>
            </a:r>
          </a:p>
          <a:p>
            <a:pPr>
              <a:buClr>
                <a:srgbClr val="3333CC"/>
              </a:buClr>
              <a:defRPr/>
            </a:pPr>
            <a:r>
              <a:rPr lang="ru-RU" alt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во-вторых, уровень железа оказывает влияние на </a:t>
            </a:r>
            <a:r>
              <a:rPr lang="ru-RU" alt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миелинизацию</a:t>
            </a:r>
            <a:r>
              <a:rPr lang="ru-RU" alt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нервных волокон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alt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4438" y="1557338"/>
            <a:ext cx="4316412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Заголовок 1"/>
          <p:cNvSpPr>
            <a:spLocks noGrp="1"/>
          </p:cNvSpPr>
          <p:nvPr>
            <p:ph type="title"/>
          </p:nvPr>
        </p:nvSpPr>
        <p:spPr>
          <a:xfrm>
            <a:off x="1133475" y="-315913"/>
            <a:ext cx="7793038" cy="1462088"/>
          </a:xfrm>
        </p:spPr>
        <p:txBody>
          <a:bodyPr/>
          <a:lstStyle/>
          <a:p>
            <a:pPr algn="ctr"/>
            <a:r>
              <a:rPr lang="ru-RU" altLang="ru-RU" sz="3600" b="1" smtClean="0">
                <a:latin typeface="Times New Roman" pitchFamily="18" charset="0"/>
                <a:cs typeface="Times New Roman" pitchFamily="18" charset="0"/>
              </a:rPr>
              <a:t>Клинические  проявления</a:t>
            </a:r>
            <a:br>
              <a:rPr lang="ru-RU" altLang="ru-RU" sz="36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Сидеропенический синдром</a:t>
            </a:r>
            <a:endParaRPr lang="ru-RU" altLang="ru-RU" sz="2400" b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2" name="Picture 2" descr="C:\Users\_\Desktop\заеды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888038" y="3084513"/>
            <a:ext cx="3255962" cy="3130550"/>
          </a:xfrm>
        </p:spPr>
      </p:pic>
      <p:sp>
        <p:nvSpPr>
          <p:cNvPr id="4" name="Прямоугольник 3"/>
          <p:cNvSpPr/>
          <p:nvPr/>
        </p:nvSpPr>
        <p:spPr>
          <a:xfrm>
            <a:off x="7000875" y="6308725"/>
            <a:ext cx="1914525" cy="4048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tx1"/>
                </a:solidFill>
              </a:rPr>
              <a:t>www.otvety.org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4301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605213"/>
            <a:ext cx="4176713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115888"/>
            <a:ext cx="7793037" cy="1462087"/>
          </a:xfrm>
        </p:spPr>
        <p:txBody>
          <a:bodyPr/>
          <a:lstStyle/>
          <a:p>
            <a:pPr algn="ctr" eaLnBrk="1" hangingPunct="1"/>
            <a:r>
              <a:rPr lang="ru-RU" altLang="ru-RU" sz="3600" b="1" smtClean="0">
                <a:latin typeface="Times New Roman" pitchFamily="18" charset="0"/>
                <a:cs typeface="Times New Roman" pitchFamily="18" charset="0"/>
              </a:rPr>
              <a:t>Клинические проявления </a:t>
            </a:r>
            <a:r>
              <a:rPr lang="ru-RU" altLang="ru-RU" sz="40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40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Сидеропенический синдром</a:t>
            </a:r>
            <a:endParaRPr lang="ru-RU" altLang="ru-RU" sz="2400" b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5" name="Picture 5" descr="C:\Users\1\Desktop\фото для лекций\54[1]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5563" y="3629025"/>
            <a:ext cx="4400550" cy="3228975"/>
          </a:xfrm>
          <a:noFill/>
        </p:spPr>
      </p:pic>
      <p:pic>
        <p:nvPicPr>
          <p:cNvPr id="44036" name="Picture 4" descr="Койлонихи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8175" y="2276475"/>
            <a:ext cx="468788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50" y="2033588"/>
            <a:ext cx="427672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65225" y="-263525"/>
            <a:ext cx="7793038" cy="863600"/>
          </a:xfrm>
        </p:spPr>
        <p:txBody>
          <a:bodyPr/>
          <a:lstStyle/>
          <a:p>
            <a:pPr algn="ctr" eaLnBrk="1" hangingPunct="1"/>
            <a:r>
              <a:rPr lang="ru-RU" altLang="ru-RU" sz="2800" b="1" smtClean="0">
                <a:latin typeface="Times New Roman" pitchFamily="18" charset="0"/>
                <a:cs typeface="Times New Roman" pitchFamily="18" charset="0"/>
              </a:rPr>
              <a:t>Лабораторные критерии диагностики ЖДС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altLang="ru-RU" sz="240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428604"/>
          <a:ext cx="9151939" cy="65977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7985"/>
                <a:gridCol w="2262170"/>
                <a:gridCol w="2313799"/>
                <a:gridCol w="2287985"/>
              </a:tblGrid>
              <a:tr h="36573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ЛДЖ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ЖДА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11" marB="45711"/>
                </a:tc>
              </a:tr>
              <a:tr h="640054">
                <a:tc>
                  <a:txBody>
                    <a:bodyPr/>
                    <a:lstStyle/>
                    <a:p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Нв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г\л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11" marB="45711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110-120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11" marB="4571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110-120</a:t>
                      </a:r>
                    </a:p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11" marB="4571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110-120</a:t>
                      </a:r>
                    </a:p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11" marB="45711"/>
                </a:tc>
              </a:tr>
              <a:tr h="640053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ЦП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11" marB="45711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0.85-1.05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11" marB="4571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0.85-1.05</a:t>
                      </a:r>
                    </a:p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11" marB="45711"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0.85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11" marB="45711"/>
                </a:tc>
              </a:tr>
              <a:tr h="64005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MCH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пг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11" marB="45711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27-31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11" marB="4571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27-31</a:t>
                      </a:r>
                    </a:p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11" marB="45711"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11" marB="45711"/>
                </a:tc>
              </a:tr>
              <a:tr h="640053"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MCH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г\л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11" marB="45711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320-360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11" marB="4571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320-360</a:t>
                      </a:r>
                    </a:p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11" marB="45711"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11" marB="45711"/>
                </a:tc>
              </a:tr>
              <a:tr h="365739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RDB 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11" marB="45711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14.5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11" marB="45711"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&gt;14.5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11" marB="45711"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&gt;14.5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11" marB="45711"/>
                </a:tc>
              </a:tr>
              <a:tr h="640054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MCV </a:t>
                      </a:r>
                      <a:r>
                        <a:rPr lang="ru-RU" sz="1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фл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11" marB="45711"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80-94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11" marB="4571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80-94</a:t>
                      </a:r>
                    </a:p>
                    <a:p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11" marB="4571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kumimoji="0" 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11" marB="45711"/>
                </a:tc>
              </a:tr>
              <a:tr h="365739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СЖ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мкмоль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\л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11" marB="45711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10.6-33.6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11" marB="45711"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12,5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11" marB="45711"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12,5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11" marB="45711"/>
                </a:tc>
              </a:tr>
              <a:tr h="6400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ОЖСС </a:t>
                      </a:r>
                      <a:r>
                        <a:rPr kumimoji="0" lang="ru-RU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мкмоль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\л</a:t>
                      </a:r>
                    </a:p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11" marB="45711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40.6-62.5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11" marB="45711"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11" marB="4571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</a:p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11" marB="45711"/>
                </a:tc>
              </a:tr>
              <a:tr h="6400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ЛЖСС </a:t>
                      </a:r>
                      <a:r>
                        <a:rPr kumimoji="0" lang="ru-RU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мкмоль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\л</a:t>
                      </a:r>
                    </a:p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11" marB="45711"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&lt;4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11" marB="45711"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&gt;4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11" marB="45711"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11" marB="45711"/>
                </a:tc>
              </a:tr>
              <a:tr h="640054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НТЖ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11" marB="45711"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11" marB="45711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11" marB="4571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11" marB="45711"/>
                </a:tc>
              </a:tr>
              <a:tr h="380007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СФ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мкг\л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11" marB="45711"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11" marB="45711"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11" marB="45711"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11" marB="45711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4000" b="1" smtClean="0">
                <a:latin typeface="Times New Roman" pitchFamily="18" charset="0"/>
                <a:cs typeface="Times New Roman" pitchFamily="18" charset="0"/>
              </a:rPr>
              <a:t>Цель терапии ЖДС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  <a:p>
            <a:pPr eaLnBrk="1" hangingPunct="1">
              <a:buFont typeface="Wingdings" pitchFamily="2" charset="2"/>
              <a:buNone/>
            </a:pPr>
            <a:r>
              <a:rPr lang="ru-RU" altLang="ru-RU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altLang="ru-RU" sz="4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Устранение дефицита железа и восстановление его запасов в организме.</a:t>
            </a:r>
          </a:p>
          <a:p>
            <a:pPr eaLnBrk="1" hangingPunct="1">
              <a:buFont typeface="Wingdings" pitchFamily="2" charset="2"/>
              <a:buNone/>
            </a:pPr>
            <a:endParaRPr lang="ru-RU" altLang="ru-RU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6325" y="3933825"/>
            <a:ext cx="23812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3600" b="1" smtClean="0">
                <a:latin typeface="Times New Roman" pitchFamily="18" charset="0"/>
                <a:cs typeface="Times New Roman" pitchFamily="18" charset="0"/>
              </a:rPr>
              <a:t>Основные принципы лечения ЖДА (Л.И. Идельсон 1981г)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1563" y="2286000"/>
            <a:ext cx="77724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Возместить дефицит железа без лекарственных ферропрепаратов невозможно.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Терапия  должна проводиться препаратами </a:t>
            </a:r>
            <a:r>
              <a:rPr lang="en-US" altLang="ru-RU" sz="2400" smtClean="0"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 для перорального приема (</a:t>
            </a:r>
            <a:r>
              <a:rPr lang="ru-RU" altLang="ru-RU" sz="1800" smtClean="0">
                <a:latin typeface="Times New Roman" pitchFamily="18" charset="0"/>
                <a:cs typeface="Times New Roman" pitchFamily="18" charset="0"/>
              </a:rPr>
              <a:t>доза </a:t>
            </a: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smtClean="0">
                <a:latin typeface="Times New Roman" pitchFamily="18" charset="0"/>
                <a:cs typeface="Times New Roman" pitchFamily="18" charset="0"/>
              </a:rPr>
              <a:t>препарата  рассчитывается конкретному больному с учетом:</a:t>
            </a:r>
          </a:p>
          <a:p>
            <a:pPr eaLnBrk="1" hangingPunct="1">
              <a:buClr>
                <a:schemeClr val="tx1"/>
              </a:buClr>
            </a:pPr>
            <a:r>
              <a:rPr lang="en-US" altLang="ru-RU" sz="1800" smtClean="0">
                <a:latin typeface="Times New Roman" pitchFamily="18" charset="0"/>
                <a:cs typeface="Times New Roman" pitchFamily="18" charset="0"/>
              </a:rPr>
              <a:t>степени анемического состояния (I,II,III)</a:t>
            </a:r>
          </a:p>
          <a:p>
            <a:pPr eaLnBrk="1" hangingPunct="1">
              <a:buClr>
                <a:schemeClr val="tx1"/>
              </a:buClr>
            </a:pPr>
            <a:r>
              <a:rPr lang="ru-RU" altLang="ru-RU" sz="1800" smtClean="0">
                <a:latin typeface="Times New Roman" pitchFamily="18" charset="0"/>
                <a:cs typeface="Times New Roman" pitchFamily="18" charset="0"/>
              </a:rPr>
              <a:t>массы тела больного</a:t>
            </a:r>
          </a:p>
          <a:p>
            <a:pPr eaLnBrk="1" hangingPunct="1">
              <a:buClr>
                <a:schemeClr val="tx1"/>
              </a:buClr>
            </a:pPr>
            <a:r>
              <a:rPr lang="ru-RU" altLang="ru-RU" sz="1800" smtClean="0">
                <a:latin typeface="Times New Roman" pitchFamily="18" charset="0"/>
                <a:cs typeface="Times New Roman" pitchFamily="18" charset="0"/>
              </a:rPr>
              <a:t>терапевтического плана лечения</a:t>
            </a:r>
            <a:endParaRPr lang="en-US" altLang="ru-RU" sz="18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Терапия  не должна прекращаться после нормализации уровня Нв </a:t>
            </a:r>
            <a:r>
              <a:rPr lang="ru-RU" altLang="ru-RU" sz="1800" smtClean="0">
                <a:latin typeface="Times New Roman" pitchFamily="18" charset="0"/>
                <a:cs typeface="Times New Roman" pitchFamily="18" charset="0"/>
              </a:rPr>
              <a:t>(и</a:t>
            </a:r>
            <a:r>
              <a:rPr lang="en-US" altLang="ru-RU" sz="1800" smtClean="0">
                <a:latin typeface="Times New Roman" pitchFamily="18" charset="0"/>
                <a:cs typeface="Times New Roman" pitchFamily="18" charset="0"/>
              </a:rPr>
              <a:t>злечением от ЖДА считается преодоление тканевой сидеропении</a:t>
            </a:r>
            <a:r>
              <a:rPr lang="ru-RU" altLang="ru-RU" sz="180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ru-RU" sz="1800" smtClean="0">
                <a:latin typeface="Times New Roman" pitchFamily="18" charset="0"/>
                <a:cs typeface="Times New Roman" pitchFamily="18" charset="0"/>
              </a:rPr>
              <a:t>Длительность курса составляет  3</a:t>
            </a:r>
            <a:r>
              <a:rPr lang="ru-RU" altLang="ru-RU" sz="180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ru-RU" sz="1800" smtClean="0">
                <a:latin typeface="Times New Roman" pitchFamily="18" charset="0"/>
                <a:cs typeface="Times New Roman" pitchFamily="18" charset="0"/>
              </a:rPr>
              <a:t>6 месяцев</a:t>
            </a:r>
            <a:r>
              <a:rPr lang="ru-RU" altLang="ru-RU" sz="1800" smtClean="0">
                <a:latin typeface="Times New Roman" pitchFamily="18" charset="0"/>
                <a:cs typeface="Times New Roman" pitchFamily="18" charset="0"/>
              </a:rPr>
              <a:t>).</a:t>
            </a:r>
            <a:r>
              <a:rPr lang="en-US" altLang="ru-RU" sz="180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Гемотрансфузии при ЖДА должны проводиться только по жизненным показаниям.</a:t>
            </a:r>
          </a:p>
          <a:p>
            <a:pPr eaLnBrk="1" hangingPunct="1">
              <a:lnSpc>
                <a:spcPct val="80000"/>
              </a:lnSpc>
            </a:pPr>
            <a:endParaRPr lang="ru-RU" altLang="ru-RU" sz="28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3600" b="1" smtClean="0">
                <a:latin typeface="Times New Roman" pitchFamily="18" charset="0"/>
                <a:cs typeface="Times New Roman" pitchFamily="18" charset="0"/>
              </a:rPr>
              <a:t>Требования к препаратам железа для приема внутрь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2286000"/>
            <a:ext cx="7772400" cy="4114800"/>
          </a:xfrm>
        </p:spPr>
        <p:txBody>
          <a:bodyPr/>
          <a:lstStyle/>
          <a:p>
            <a:pPr eaLnBrk="1" hangingPunct="1"/>
            <a:r>
              <a:rPr lang="ru-RU" altLang="ru-RU" smtClean="0">
                <a:latin typeface="Times New Roman" pitchFamily="18" charset="0"/>
                <a:cs typeface="Times New Roman" pitchFamily="18" charset="0"/>
              </a:rPr>
              <a:t>достаточная биодоступность</a:t>
            </a:r>
          </a:p>
          <a:p>
            <a:pPr eaLnBrk="1" hangingPunct="1"/>
            <a:r>
              <a:rPr lang="ru-RU" altLang="ru-RU" smtClean="0">
                <a:latin typeface="Times New Roman" pitchFamily="18" charset="0"/>
                <a:cs typeface="Times New Roman" pitchFamily="18" charset="0"/>
              </a:rPr>
              <a:t>высокая безопасность</a:t>
            </a:r>
          </a:p>
          <a:p>
            <a:pPr eaLnBrk="1" hangingPunct="1"/>
            <a:r>
              <a:rPr lang="ru-RU" altLang="ru-RU" smtClean="0">
                <a:latin typeface="Times New Roman" pitchFamily="18" charset="0"/>
                <a:cs typeface="Times New Roman" pitchFamily="18" charset="0"/>
              </a:rPr>
              <a:t>хорошие органолептические характеристики</a:t>
            </a:r>
          </a:p>
          <a:p>
            <a:pPr eaLnBrk="1" hangingPunct="1"/>
            <a:r>
              <a:rPr lang="ru-RU" altLang="ru-RU" smtClean="0">
                <a:latin typeface="Times New Roman" pitchFamily="18" charset="0"/>
                <a:cs typeface="Times New Roman" pitchFamily="18" charset="0"/>
              </a:rPr>
              <a:t>лекарственные формы, удобные для пациентов всех возрастов </a:t>
            </a:r>
          </a:p>
          <a:p>
            <a:pPr eaLnBrk="1" hangingPunct="1">
              <a:buFont typeface="Wingdings" pitchFamily="2" charset="2"/>
              <a:buNone/>
            </a:pPr>
            <a:endParaRPr lang="ru-RU" altLang="ru-RU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3200" b="1" smtClean="0">
                <a:latin typeface="Times New Roman" pitchFamily="18" charset="0"/>
                <a:cs typeface="Times New Roman" pitchFamily="18" charset="0"/>
              </a:rPr>
              <a:t>Проблемы применения солевых препаратов железа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altLang="ru-RU" sz="2800" smtClean="0">
                <a:latin typeface="Times New Roman" pitchFamily="18" charset="0"/>
                <a:cs typeface="Times New Roman" pitchFamily="18" charset="0"/>
              </a:rPr>
              <a:t>возможность передозировки и отравлений вследствие негибкого дозирования и пассивного неконтролируемого всасывания</a:t>
            </a:r>
          </a:p>
          <a:p>
            <a:pPr eaLnBrk="1" hangingPunct="1"/>
            <a:r>
              <a:rPr lang="ru-RU" altLang="ru-RU" sz="2800" smtClean="0">
                <a:latin typeface="Times New Roman" pitchFamily="18" charset="0"/>
                <a:cs typeface="Times New Roman" pitchFamily="18" charset="0"/>
              </a:rPr>
              <a:t>взаимодействие с другими препаратами и пищей</a:t>
            </a:r>
          </a:p>
          <a:p>
            <a:pPr eaLnBrk="1" hangingPunct="1"/>
            <a:r>
              <a:rPr lang="ru-RU" altLang="ru-RU" sz="2800" smtClean="0">
                <a:latin typeface="Times New Roman" pitchFamily="18" charset="0"/>
                <a:cs typeface="Times New Roman" pitchFamily="18" charset="0"/>
              </a:rPr>
              <a:t>выраженные металлический привкус и окрашивание эмали зубов и десен, иногда стойкое</a:t>
            </a:r>
          </a:p>
          <a:p>
            <a:pPr eaLnBrk="1" hangingPunct="1"/>
            <a:r>
              <a:rPr lang="ru-RU" altLang="ru-RU" sz="2800" smtClean="0">
                <a:latin typeface="Times New Roman" pitchFamily="18" charset="0"/>
                <a:cs typeface="Times New Roman" pitchFamily="18" charset="0"/>
              </a:rPr>
              <a:t>частый отказ пациентов от лечения (до 30-35% от начавших лечение)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571472" y="357188"/>
            <a:ext cx="8429683" cy="2000242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dirty="0" smtClean="0">
                <a:latin typeface="Times New Roman" pitchFamily="18" charset="0"/>
                <a:cs typeface="Times New Roman" pitchFamily="18" charset="0"/>
              </a:rPr>
              <a:t>Лечение ЖДА</a:t>
            </a:r>
            <a:br>
              <a:rPr lang="ru-RU" alt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800" dirty="0" smtClean="0"/>
              <a:t>репарат железа (III) на основе </a:t>
            </a:r>
            <a:r>
              <a:rPr lang="ru-RU" sz="2800" b="1" dirty="0" smtClean="0"/>
              <a:t>ГПК</a:t>
            </a:r>
            <a:r>
              <a:rPr lang="ru-RU" sz="2800" dirty="0" smtClean="0"/>
              <a:t> (</a:t>
            </a:r>
            <a:r>
              <a:rPr lang="ru-RU" sz="2800" i="1" dirty="0" err="1" smtClean="0"/>
              <a:t>гидроксид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полимальтозат</a:t>
            </a:r>
            <a:r>
              <a:rPr lang="ru-RU" sz="2800" dirty="0" smtClean="0"/>
              <a:t>) является оптимальным препаратом для терапии ЖДА у детей и подростков</a:t>
            </a:r>
            <a:br>
              <a:rPr lang="ru-RU" sz="2800" dirty="0" smtClean="0"/>
            </a:br>
            <a:r>
              <a:rPr lang="ru-RU" altLang="ru-RU" sz="3200" b="1" dirty="0" smtClean="0">
                <a:latin typeface="Times New Roman" pitchFamily="18" charset="0"/>
                <a:cs typeface="Times New Roman" pitchFamily="18" charset="0"/>
              </a:rPr>
              <a:t> Доза 5 мг/кг –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100% доза весь курс без изменения</a:t>
            </a:r>
            <a:r>
              <a:rPr lang="ru-RU" alt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1" dirty="0" smtClean="0">
                <a:latin typeface="Times New Roman" pitchFamily="18" charset="0"/>
                <a:cs typeface="Times New Roman" pitchFamily="18" charset="0"/>
              </a:rPr>
            </a:br>
            <a:endParaRPr lang="ru-RU" altLang="ru-RU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0" y="2060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 altLang="ru-RU" sz="2400">
              <a:latin typeface="Times New Roman" pitchFamily="18" charset="0"/>
            </a:endParaRPr>
          </a:p>
        </p:txBody>
      </p:sp>
      <p:graphicFrame>
        <p:nvGraphicFramePr>
          <p:cNvPr id="169988" name="Group 4"/>
          <p:cNvGraphicFramePr>
            <a:graphicFrameLocks noGrp="1"/>
          </p:cNvGraphicFramePr>
          <p:nvPr/>
        </p:nvGraphicFramePr>
        <p:xfrm>
          <a:off x="323850" y="2565400"/>
          <a:ext cx="8496300" cy="3777933"/>
        </p:xfrm>
        <a:graphic>
          <a:graphicData uri="http://schemas.openxmlformats.org/drawingml/2006/table">
            <a:tbl>
              <a:tblPr/>
              <a:tblGrid>
                <a:gridCol w="1944688"/>
                <a:gridCol w="1735137"/>
                <a:gridCol w="1863725"/>
                <a:gridCol w="847740"/>
                <a:gridCol w="606410"/>
                <a:gridCol w="1498600"/>
              </a:tblGrid>
              <a:tr h="8229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Декретированные сроки контроля показателей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месяц от начала терапии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месяца от начала терапии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месяца от начала терапии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месяцев от начала терапии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0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тяжести анемии (г/л)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95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Гб и Железо сыворотки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Ферритин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сыворотки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5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Легкая (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kumimoji="0" 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95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Средняя (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 90-70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4,5 </a:t>
                      </a:r>
                      <a:r>
                        <a:rPr kumimoji="0" 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Тяжелая (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 &lt;70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</a:t>
                      </a:r>
                      <a:r>
                        <a:rPr kumimoji="0" 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915400" cy="838200"/>
          </a:xfrm>
        </p:spPr>
        <p:txBody>
          <a:bodyPr>
            <a:normAutofit fontScale="90000"/>
          </a:bodyPr>
          <a:lstStyle/>
          <a:p>
            <a: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красной крови и </a:t>
            </a:r>
            <a:r>
              <a:rPr lang="ru-RU" alt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эритроцитарные</a:t>
            </a:r>
            <a: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индексы</a:t>
            </a:r>
          </a:p>
        </p:txBody>
      </p:sp>
      <p:graphicFrame>
        <p:nvGraphicFramePr>
          <p:cNvPr id="27819" name="Group 171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="" xmlns:p14="http://schemas.microsoft.com/office/powerpoint/2010/main" val="1817805965"/>
              </p:ext>
            </p:extLst>
          </p:nvPr>
        </p:nvGraphicFramePr>
        <p:xfrm>
          <a:off x="152400" y="1066800"/>
          <a:ext cx="8839200" cy="5725098"/>
        </p:xfrm>
        <a:graphic>
          <a:graphicData uri="http://schemas.openxmlformats.org/drawingml/2006/table">
            <a:tbl>
              <a:tblPr/>
              <a:tblGrid>
                <a:gridCol w="1163638"/>
                <a:gridCol w="3643312"/>
                <a:gridCol w="4032250"/>
              </a:tblGrid>
              <a:tr h="5540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RBC</a:t>
                      </a:r>
                      <a:endParaRPr kumimoji="0" lang="ru-RU" alt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Red Blood Cells</a:t>
                      </a:r>
                      <a:endParaRPr kumimoji="0" lang="ru-RU" alt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эритроцитов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40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Hb</a:t>
                      </a:r>
                      <a:endParaRPr kumimoji="0" lang="ru-RU" altLang="ru-RU" sz="18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Hemoglobin</a:t>
                      </a:r>
                      <a:endParaRPr kumimoji="0" lang="ru-RU" alt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Гемоглобин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40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</a:t>
                      </a:r>
                      <a:endParaRPr kumimoji="0" lang="ru-RU" altLang="ru-RU" sz="18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Hematocrit</a:t>
                      </a:r>
                      <a:endParaRPr kumimoji="0" lang="ru-RU" alt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Гематокрит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MCV</a:t>
                      </a:r>
                      <a:endParaRPr kumimoji="0" lang="ru-RU" altLang="ru-RU" sz="18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 Cell Volume</a:t>
                      </a:r>
                      <a:endParaRPr kumimoji="0" lang="ru-RU" alt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объём эритроцита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40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MCH</a:t>
                      </a:r>
                      <a:endParaRPr kumimoji="0" lang="ru-RU" altLang="ru-RU" sz="18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 Corpuscular Hemoglobin</a:t>
                      </a:r>
                      <a:endParaRPr kumimoji="0" lang="ru-RU" alt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 содержание гемоглобина в одном эритроците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0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MCHC</a:t>
                      </a:r>
                      <a:endParaRPr kumimoji="0" lang="ru-RU" altLang="ru-RU" sz="18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 Corpuscular Hemoglobin Concentration</a:t>
                      </a:r>
                      <a:endParaRPr kumimoji="0" lang="ru-RU" alt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 концентрация гемоглобина в эритроцитах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1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CHCH*</a:t>
                      </a:r>
                      <a:endParaRPr kumimoji="0" lang="ru-RU" altLang="ru-RU" sz="18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 Cellular Hemoglobin Concentration</a:t>
                      </a:r>
                      <a:endParaRPr kumimoji="0" lang="ru-RU" alt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 клеточная концентрация гемоглобина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RDW</a:t>
                      </a:r>
                      <a:endParaRPr kumimoji="0" lang="ru-RU" altLang="ru-RU" sz="18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Red Distribution Width</a:t>
                      </a:r>
                      <a:endParaRPr kumimoji="0" lang="ru-RU" alt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Ширина распределения эритроцитов по объёму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7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HDW*</a:t>
                      </a:r>
                      <a:endParaRPr kumimoji="0" lang="ru-RU" alt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Hemoglobin Distribution Width</a:t>
                      </a:r>
                      <a:endParaRPr kumimoji="0" lang="ru-RU" alt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Ширина распределения эритроцитов по концентрации гемоглобина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78179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260350"/>
            <a:ext cx="7793037" cy="1462088"/>
          </a:xfrm>
        </p:spPr>
        <p:txBody>
          <a:bodyPr/>
          <a:lstStyle/>
          <a:p>
            <a:pPr algn="ctr" eaLnBrk="1" hangingPunct="1"/>
            <a:r>
              <a:rPr lang="ru-RU" altLang="ru-RU" sz="3600" b="1" smtClean="0">
                <a:latin typeface="Times New Roman" pitchFamily="18" charset="0"/>
                <a:cs typeface="Times New Roman" pitchFamily="18" charset="0"/>
              </a:rPr>
              <a:t>Выбор препаратов железа для перорального приема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dirty="0" smtClean="0"/>
              <a:t> </a:t>
            </a:r>
            <a:r>
              <a:rPr lang="ru-RU" altLang="ru-RU" sz="2800" i="1" dirty="0" smtClean="0">
                <a:latin typeface="Times New Roman" pitchFamily="18" charset="0"/>
                <a:cs typeface="Times New Roman" pitchFamily="18" charset="0"/>
              </a:rPr>
              <a:t>Препараты              </a:t>
            </a:r>
            <a:r>
              <a:rPr lang="ru-RU" altLang="ru-RU" sz="2800" i="1" dirty="0" err="1" smtClean="0">
                <a:latin typeface="Times New Roman" pitchFamily="18" charset="0"/>
                <a:cs typeface="Times New Roman" pitchFamily="18" charset="0"/>
              </a:rPr>
              <a:t>К-во</a:t>
            </a:r>
            <a:r>
              <a:rPr lang="ru-RU" altLang="ru-RU" sz="2800" i="1" dirty="0" smtClean="0">
                <a:latin typeface="Times New Roman" pitchFamily="18" charset="0"/>
                <a:cs typeface="Times New Roman" pitchFamily="18" charset="0"/>
              </a:rPr>
              <a:t> активного </a:t>
            </a:r>
            <a:r>
              <a:rPr lang="en-US" altLang="ru-RU" sz="2800" i="1" dirty="0" smtClean="0"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ru-RU" altLang="ru-RU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800" i="1" dirty="0" smtClean="0">
                <a:latin typeface="Times New Roman" pitchFamily="18" charset="0"/>
                <a:cs typeface="Times New Roman" pitchFamily="18" charset="0"/>
              </a:rPr>
              <a:t>                                    в препарате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altLang="ru-RU" sz="2800" b="1" dirty="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Ранний возраст ( до 3-х лет)</a:t>
            </a:r>
            <a:r>
              <a:rPr lang="ru-RU" altLang="ru-RU" sz="2800" dirty="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buFontTx/>
              <a:buChar char="-"/>
            </a:pPr>
            <a:r>
              <a:rPr lang="ru-RU" altLang="ru-RU" sz="2800" b="1" dirty="0" err="1" smtClean="0">
                <a:latin typeface="Times New Roman" pitchFamily="18" charset="0"/>
                <a:cs typeface="Times New Roman" pitchFamily="18" charset="0"/>
              </a:rPr>
              <a:t>Феррум</a:t>
            </a: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 Лек, сироп, в 1 мл – 10 мг (</a:t>
            </a:r>
            <a:r>
              <a:rPr lang="ru-RU" altLang="ru-RU" sz="2800" i="1" dirty="0" smtClean="0">
                <a:latin typeface="Times New Roman" pitchFamily="18" charset="0"/>
                <a:cs typeface="Times New Roman" pitchFamily="18" charset="0"/>
              </a:rPr>
              <a:t>перерасчет!</a:t>
            </a: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eaLnBrk="1" hangingPunct="1">
              <a:buFontTx/>
              <a:buChar char="-"/>
            </a:pPr>
            <a:r>
              <a:rPr lang="ru-RU" altLang="ru-RU" sz="2800" b="1" dirty="0" err="1" smtClean="0">
                <a:latin typeface="Times New Roman" pitchFamily="18" charset="0"/>
                <a:cs typeface="Times New Roman" pitchFamily="18" charset="0"/>
              </a:rPr>
              <a:t>Мальтофер</a:t>
            </a: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, капли                в 1 капле – 2,5 мг</a:t>
            </a:r>
          </a:p>
          <a:p>
            <a:pPr eaLnBrk="1" hangingPunct="1">
              <a:buFontTx/>
              <a:buChar char="-"/>
            </a:pPr>
            <a:r>
              <a:rPr lang="ru-RU" altLang="ru-RU" sz="2800" b="1" dirty="0" err="1" smtClean="0">
                <a:latin typeface="Times New Roman" pitchFamily="18" charset="0"/>
                <a:cs typeface="Times New Roman" pitchFamily="18" charset="0"/>
              </a:rPr>
              <a:t>Фенюльс</a:t>
            </a: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 комплекс, капли в 1 капле – 2,5 мг</a:t>
            </a:r>
          </a:p>
          <a:p>
            <a:pPr eaLnBrk="1" hangingPunct="1">
              <a:buFontTx/>
              <a:buChar char="-"/>
            </a:pPr>
            <a:r>
              <a:rPr lang="ru-RU" altLang="ru-RU" sz="2800" dirty="0" err="1" smtClean="0">
                <a:latin typeface="Times New Roman" pitchFamily="18" charset="0"/>
                <a:cs typeface="Times New Roman" pitchFamily="18" charset="0"/>
              </a:rPr>
              <a:t>Гемофер</a:t>
            </a: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, капли       в 1 капле – 1,5 мг</a:t>
            </a:r>
          </a:p>
          <a:p>
            <a:pPr eaLnBrk="1" hangingPunct="1">
              <a:buFontTx/>
              <a:buChar char="-"/>
            </a:pPr>
            <a:r>
              <a:rPr lang="ru-RU" altLang="ru-RU" sz="2800" dirty="0" err="1" smtClean="0">
                <a:latin typeface="Times New Roman" pitchFamily="18" charset="0"/>
                <a:cs typeface="Times New Roman" pitchFamily="18" charset="0"/>
              </a:rPr>
              <a:t>Актиферрин</a:t>
            </a: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, капли  в 1 капле – 0,5 мг            </a:t>
            </a:r>
          </a:p>
        </p:txBody>
      </p:sp>
      <p:sp>
        <p:nvSpPr>
          <p:cNvPr id="5" name="Овал 4"/>
          <p:cNvSpPr/>
          <p:nvPr/>
        </p:nvSpPr>
        <p:spPr>
          <a:xfrm>
            <a:off x="428596" y="3214686"/>
            <a:ext cx="3714776" cy="10715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3600" b="1" smtClean="0">
                <a:latin typeface="Times New Roman" pitchFamily="18" charset="0"/>
                <a:cs typeface="Times New Roman" pitchFamily="18" charset="0"/>
              </a:rPr>
              <a:t>Выбор препаратов железа для перорального приема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sz="2800" dirty="0" smtClean="0"/>
              <a:t> </a:t>
            </a:r>
            <a:r>
              <a:rPr lang="ru-RU" altLang="ru-RU" sz="2800" i="1" dirty="0" smtClean="0">
                <a:latin typeface="Times New Roman" pitchFamily="18" charset="0"/>
                <a:cs typeface="Times New Roman" pitchFamily="18" charset="0"/>
              </a:rPr>
              <a:t>Препараты              </a:t>
            </a:r>
            <a:r>
              <a:rPr lang="ru-RU" altLang="ru-RU" sz="2800" i="1" dirty="0" err="1" smtClean="0">
                <a:latin typeface="Times New Roman" pitchFamily="18" charset="0"/>
                <a:cs typeface="Times New Roman" pitchFamily="18" charset="0"/>
              </a:rPr>
              <a:t>К-во</a:t>
            </a:r>
            <a:r>
              <a:rPr lang="ru-RU" altLang="ru-RU" sz="2800" i="1" dirty="0" smtClean="0">
                <a:latin typeface="Times New Roman" pitchFamily="18" charset="0"/>
                <a:cs typeface="Times New Roman" pitchFamily="18" charset="0"/>
              </a:rPr>
              <a:t> активного </a:t>
            </a:r>
            <a:r>
              <a:rPr lang="en-US" altLang="ru-RU" sz="2800" i="1" dirty="0" smtClean="0">
                <a:latin typeface="Times New Roman" pitchFamily="18" charset="0"/>
                <a:cs typeface="Times New Roman" pitchFamily="18" charset="0"/>
              </a:rPr>
              <a:t>Fe</a:t>
            </a:r>
            <a:endParaRPr lang="ru-RU" altLang="ru-RU" sz="2800" i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800" i="1" dirty="0" smtClean="0">
                <a:latin typeface="Times New Roman" pitchFamily="18" charset="0"/>
                <a:cs typeface="Times New Roman" pitchFamily="18" charset="0"/>
              </a:rPr>
              <a:t>                                    в препарате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altLang="ru-RU" sz="2800" b="1" dirty="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Дошкольный возраст (с 3 до 6 лет)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800" b="1" dirty="0" err="1" smtClean="0">
                <a:latin typeface="Times New Roman" pitchFamily="18" charset="0"/>
                <a:cs typeface="Times New Roman" pitchFamily="18" charset="0"/>
              </a:rPr>
              <a:t>Феррум</a:t>
            </a: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 Лек, сироп                 в 1 мл – 10 мг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800" b="1" dirty="0" err="1" smtClean="0">
                <a:latin typeface="Times New Roman" pitchFamily="18" charset="0"/>
                <a:cs typeface="Times New Roman" pitchFamily="18" charset="0"/>
              </a:rPr>
              <a:t>Мальтофер</a:t>
            </a: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, сироп                   в 1 мл – 10 мг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800" b="1" dirty="0" err="1" smtClean="0">
                <a:latin typeface="Times New Roman" pitchFamily="18" charset="0"/>
                <a:cs typeface="Times New Roman" pitchFamily="18" charset="0"/>
              </a:rPr>
              <a:t>Фенюльс</a:t>
            </a: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 комплекс, сироп     в 1 мл-10 мг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Тотема, раствор          в 1 мл – 5 мг     </a:t>
            </a:r>
          </a:p>
        </p:txBody>
      </p:sp>
      <p:sp>
        <p:nvSpPr>
          <p:cNvPr id="4" name="Овал 3"/>
          <p:cNvSpPr/>
          <p:nvPr/>
        </p:nvSpPr>
        <p:spPr>
          <a:xfrm>
            <a:off x="428596" y="3214686"/>
            <a:ext cx="3714776" cy="10715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350963" y="714375"/>
            <a:ext cx="7793037" cy="1462088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ru-RU" sz="4000" dirty="0" smtClean="0"/>
              <a:t/>
            </a:r>
            <a:br>
              <a:rPr lang="en-US" altLang="ru-RU" sz="4000" dirty="0" smtClean="0"/>
            </a:br>
            <a:r>
              <a:rPr lang="en-US" altLang="ru-RU" sz="4000" dirty="0" smtClean="0"/>
              <a:t/>
            </a:r>
            <a:br>
              <a:rPr lang="en-US" altLang="ru-RU" sz="4000" dirty="0" smtClean="0"/>
            </a:br>
            <a:r>
              <a:rPr lang="en-US" altLang="ru-RU" sz="4000" dirty="0" smtClean="0"/>
              <a:t/>
            </a:r>
            <a:br>
              <a:rPr lang="en-US" altLang="ru-RU" sz="4000" dirty="0" smtClean="0"/>
            </a:br>
            <a:r>
              <a:rPr lang="en-US" altLang="ru-RU" sz="4000" dirty="0" smtClean="0"/>
              <a:t/>
            </a:r>
            <a:br>
              <a:rPr lang="en-US" altLang="ru-RU" sz="4000" dirty="0" smtClean="0"/>
            </a:br>
            <a:r>
              <a:rPr lang="en-US" altLang="ru-RU" sz="4000" dirty="0" smtClean="0"/>
              <a:t/>
            </a:r>
            <a:br>
              <a:rPr lang="en-US" altLang="ru-RU" sz="4000" dirty="0" smtClean="0"/>
            </a:br>
            <a:r>
              <a:rPr lang="en-US" altLang="ru-RU" sz="4000" dirty="0" smtClean="0"/>
              <a:t/>
            </a:r>
            <a:br>
              <a:rPr lang="en-US" altLang="ru-RU" sz="4000" dirty="0" smtClean="0"/>
            </a:br>
            <a:r>
              <a:rPr lang="en-US" altLang="ru-RU" sz="4000" dirty="0" smtClean="0"/>
              <a:t/>
            </a:r>
            <a:br>
              <a:rPr lang="en-US" altLang="ru-RU" sz="4000" dirty="0" smtClean="0"/>
            </a:br>
            <a:r>
              <a:rPr lang="en-US" altLang="ru-RU" sz="4000" dirty="0" smtClean="0"/>
              <a:t/>
            </a:r>
            <a:br>
              <a:rPr lang="en-US" altLang="ru-RU" sz="4000" dirty="0" smtClean="0"/>
            </a:br>
            <a:r>
              <a:rPr lang="en-US" altLang="ru-RU" sz="4000" dirty="0" smtClean="0"/>
              <a:t/>
            </a:r>
            <a:br>
              <a:rPr lang="en-US" altLang="ru-RU" sz="4000" dirty="0" smtClean="0"/>
            </a:br>
            <a:r>
              <a:rPr lang="en-US" altLang="ru-RU" sz="4000" dirty="0" smtClean="0"/>
              <a:t/>
            </a:r>
            <a:br>
              <a:rPr lang="en-US" altLang="ru-RU" sz="4000" dirty="0" smtClean="0"/>
            </a:br>
            <a:r>
              <a:rPr lang="en-US" altLang="ru-RU" sz="4000" dirty="0" smtClean="0"/>
              <a:t/>
            </a:r>
            <a:br>
              <a:rPr lang="en-US" altLang="ru-RU" sz="4000" dirty="0" smtClean="0"/>
            </a:br>
            <a:endParaRPr lang="ru-RU" altLang="ru-RU" sz="3600" b="1" dirty="0" smtClean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714356"/>
            <a:ext cx="8229600" cy="44958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ru-RU" altLang="ru-RU" sz="2800" dirty="0" smtClean="0"/>
              <a:t>  </a:t>
            </a:r>
            <a:r>
              <a:rPr lang="ru-RU" altLang="ru-RU" sz="2800" b="1" dirty="0" err="1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Препубертатный</a:t>
            </a:r>
            <a:r>
              <a:rPr lang="ru-RU" altLang="ru-RU" sz="2800" b="1" dirty="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возраст, подростки</a:t>
            </a:r>
          </a:p>
          <a:p>
            <a:pPr eaLnBrk="1" hangingPunct="1"/>
            <a:r>
              <a:rPr lang="ru-RU" altLang="ru-RU" sz="2800" b="1" dirty="0" err="1" smtClean="0">
                <a:latin typeface="Times New Roman" pitchFamily="18" charset="0"/>
                <a:cs typeface="Times New Roman" pitchFamily="18" charset="0"/>
              </a:rPr>
              <a:t>Феррум</a:t>
            </a: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 Лек, табл.               в 1 табл. – 100 мг</a:t>
            </a:r>
          </a:p>
          <a:p>
            <a:pPr eaLnBrk="1" hangingPunct="1"/>
            <a:r>
              <a:rPr lang="ru-RU" altLang="ru-RU" sz="2800" b="1" dirty="0" err="1" smtClean="0">
                <a:latin typeface="Times New Roman" pitchFamily="18" charset="0"/>
                <a:cs typeface="Times New Roman" pitchFamily="18" charset="0"/>
              </a:rPr>
              <a:t>Мальтофер</a:t>
            </a: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, табл.                 в 1 табл. – 100 мг</a:t>
            </a:r>
          </a:p>
          <a:p>
            <a:pPr eaLnBrk="1" hangingPunct="1"/>
            <a:r>
              <a:rPr lang="ru-RU" altLang="ru-RU" sz="2800" b="1" dirty="0" err="1" smtClean="0">
                <a:latin typeface="Times New Roman" pitchFamily="18" charset="0"/>
                <a:cs typeface="Times New Roman" pitchFamily="18" charset="0"/>
              </a:rPr>
              <a:t>Мальтофер</a:t>
            </a: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 Фол        в 1 табл. – 100 мг/0.35 мг</a:t>
            </a:r>
          </a:p>
          <a:p>
            <a:pPr eaLnBrk="1" hangingPunct="1"/>
            <a:r>
              <a:rPr lang="ru-RU" altLang="ru-RU" sz="2800" b="1" dirty="0" err="1" smtClean="0">
                <a:latin typeface="Times New Roman" pitchFamily="18" charset="0"/>
                <a:cs typeface="Times New Roman" pitchFamily="18" charset="0"/>
              </a:rPr>
              <a:t>Фенюльс</a:t>
            </a: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 комплекс, </a:t>
            </a:r>
            <a:r>
              <a:rPr lang="ru-RU" altLang="ru-RU" sz="2800" b="1" dirty="0" err="1" smtClean="0">
                <a:latin typeface="Times New Roman" pitchFamily="18" charset="0"/>
                <a:cs typeface="Times New Roman" pitchFamily="18" charset="0"/>
              </a:rPr>
              <a:t>табл</a:t>
            </a: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    в 1 табл. -  100 мг </a:t>
            </a:r>
          </a:p>
          <a:p>
            <a:pPr eaLnBrk="1" hangingPunct="1"/>
            <a:r>
              <a:rPr lang="ru-RU" altLang="ru-RU" sz="2800" dirty="0" err="1" smtClean="0">
                <a:latin typeface="Times New Roman" pitchFamily="18" charset="0"/>
                <a:cs typeface="Times New Roman" pitchFamily="18" charset="0"/>
              </a:rPr>
              <a:t>Тардиферон</a:t>
            </a: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            в 1 табл. – 80 мг</a:t>
            </a:r>
          </a:p>
          <a:p>
            <a:pPr eaLnBrk="1" hangingPunct="1"/>
            <a:r>
              <a:rPr lang="ru-RU" altLang="ru-RU" sz="2800" dirty="0" err="1" smtClean="0">
                <a:latin typeface="Times New Roman" pitchFamily="18" charset="0"/>
                <a:cs typeface="Times New Roman" pitchFamily="18" charset="0"/>
              </a:rPr>
              <a:t>Ферроплекс</a:t>
            </a: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             в 1 драже – 10 мг</a:t>
            </a:r>
          </a:p>
        </p:txBody>
      </p:sp>
      <p:sp>
        <p:nvSpPr>
          <p:cNvPr id="4" name="Овал 3"/>
          <p:cNvSpPr/>
          <p:nvPr/>
        </p:nvSpPr>
        <p:spPr>
          <a:xfrm>
            <a:off x="428596" y="1214422"/>
            <a:ext cx="3714776" cy="10715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3600" b="1" smtClean="0">
                <a:latin typeface="Times New Roman" pitchFamily="18" charset="0"/>
                <a:cs typeface="Times New Roman" pitchFamily="18" charset="0"/>
              </a:rPr>
              <a:t>Контроль эффективности терапии</a:t>
            </a:r>
            <a:r>
              <a:rPr lang="ru-RU" altLang="ru-RU" sz="3200" i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i="1" smtClean="0">
                <a:latin typeface="Times New Roman" pitchFamily="18" charset="0"/>
                <a:cs typeface="Times New Roman" pitchFamily="18" charset="0"/>
              </a:rPr>
            </a:br>
            <a:endParaRPr lang="ru-RU" altLang="ru-RU" sz="3200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2349500"/>
            <a:ext cx="7772400" cy="4114800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FontTx/>
              <a:buChar char=" "/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2400" dirty="0" err="1" smtClean="0">
                <a:latin typeface="Times New Roman" pitchFamily="18" charset="0"/>
                <a:cs typeface="Times New Roman" pitchFamily="18" charset="0"/>
              </a:rPr>
              <a:t>ретикулоцитарная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 реакция на 7-10 день от начала лечения</a:t>
            </a:r>
          </a:p>
          <a:p>
            <a:pPr eaLnBrk="1" hangingPunct="1">
              <a:buClr>
                <a:schemeClr val="tx1"/>
              </a:buClr>
              <a:buFontTx/>
              <a:buChar char=" "/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- повышение уровня гемоглобина после 4 </a:t>
            </a:r>
            <a:r>
              <a:rPr lang="ru-RU" altLang="ru-RU" sz="2400" dirty="0" err="1" smtClean="0">
                <a:latin typeface="Times New Roman" pitchFamily="18" charset="0"/>
                <a:cs typeface="Times New Roman" pitchFamily="18" charset="0"/>
              </a:rPr>
              <a:t>нед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. лечения</a:t>
            </a:r>
          </a:p>
          <a:p>
            <a:pPr eaLnBrk="1" hangingPunct="1">
              <a:buClr>
                <a:schemeClr val="tx1"/>
              </a:buClr>
              <a:buFontTx/>
              <a:buChar char=" "/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- исчезновение клинических проявлений заболевания через 1- 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altLang="ru-RU" sz="2400" dirty="0" err="1" smtClean="0">
                <a:latin typeface="Times New Roman" pitchFamily="18" charset="0"/>
                <a:cs typeface="Times New Roman" pitchFamily="18" charset="0"/>
              </a:rPr>
              <a:t>мес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 лечения</a:t>
            </a:r>
          </a:p>
          <a:p>
            <a:pPr eaLnBrk="1" hangingPunct="1">
              <a:buClr>
                <a:schemeClr val="tx1"/>
              </a:buClr>
              <a:buFontTx/>
              <a:buChar char=" "/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- преодоление тканевой </a:t>
            </a:r>
            <a:r>
              <a:rPr lang="ru-RU" altLang="ru-RU" sz="2400" dirty="0" err="1" smtClean="0">
                <a:latin typeface="Times New Roman" pitchFamily="18" charset="0"/>
                <a:cs typeface="Times New Roman" pitchFamily="18" charset="0"/>
              </a:rPr>
              <a:t>сидеропении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 (восстановление показателей уровня сывороточного </a:t>
            </a:r>
            <a:r>
              <a:rPr lang="ru-RU" altLang="ru-RU" sz="2400" dirty="0" err="1" smtClean="0">
                <a:latin typeface="Times New Roman" pitchFamily="18" charset="0"/>
                <a:cs typeface="Times New Roman" pitchFamily="18" charset="0"/>
              </a:rPr>
              <a:t>ферритина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altLang="ru-RU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3200" b="1" dirty="0" smtClean="0">
                <a:latin typeface="Times New Roman" pitchFamily="18" charset="0"/>
                <a:cs typeface="Times New Roman" pitchFamily="18" charset="0"/>
              </a:rPr>
              <a:t>Возможные причины недостаточной эффективности лечения препаратами железа </a:t>
            </a:r>
            <a:r>
              <a:rPr lang="ru-RU" altLang="ru-RU" sz="3200" b="1" dirty="0" err="1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altLang="ru-RU" sz="3200" b="1" dirty="0" err="1" smtClean="0">
                <a:latin typeface="Times New Roman" pitchFamily="18" charset="0"/>
                <a:cs typeface="Times New Roman" pitchFamily="18" charset="0"/>
              </a:rPr>
              <a:t>er</a:t>
            </a:r>
            <a:r>
              <a:rPr lang="en-US" alt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3200" b="1" dirty="0" err="1" smtClean="0">
                <a:latin typeface="Times New Roman" pitchFamily="18" charset="0"/>
                <a:cs typeface="Times New Roman" pitchFamily="18" charset="0"/>
              </a:rPr>
              <a:t>os</a:t>
            </a:r>
            <a:endParaRPr lang="ru-RU" altLang="ru-RU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Не выполнение терапевтического плана лечения.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Заболевания ЖКТ (болезнь Крона, язвенный колит).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Наличие инфекций, угнетающих </a:t>
            </a:r>
            <a:r>
              <a:rPr lang="ru-RU" altLang="ru-RU" sz="2400" dirty="0" err="1" smtClean="0">
                <a:latin typeface="Times New Roman" pitchFamily="18" charset="0"/>
                <a:cs typeface="Times New Roman" pitchFamily="18" charset="0"/>
              </a:rPr>
              <a:t>эритропоэз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dirty="0" err="1" smtClean="0">
                <a:latin typeface="Times New Roman" pitchFamily="18" charset="0"/>
                <a:cs typeface="Times New Roman" pitchFamily="18" charset="0"/>
              </a:rPr>
              <a:t>Мальабсорбция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 железа (заболевания ЖКТ).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Сопутствующие заболевания (почечная недостаточность).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Дополнительные  источники кровотечений (эрозии, язвы ЖКТ, паразитарные инвазии).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Приём лекарственных средств, угнетающих </a:t>
            </a:r>
            <a:r>
              <a:rPr lang="ru-RU" altLang="ru-RU" sz="2400" dirty="0" err="1" smtClean="0">
                <a:latin typeface="Times New Roman" pitchFamily="18" charset="0"/>
                <a:cs typeface="Times New Roman" pitchFamily="18" charset="0"/>
              </a:rPr>
              <a:t>эритропоэз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altLang="ru-RU" sz="2400" dirty="0" err="1" smtClean="0">
                <a:latin typeface="Times New Roman" pitchFamily="18" charset="0"/>
                <a:cs typeface="Times New Roman" pitchFamily="18" charset="0"/>
              </a:rPr>
              <a:t>цитостатики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 и т.д.)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Недостоверный диагноз. При условии соблюдения правильного лечения – </a:t>
            </a:r>
            <a:r>
              <a:rPr lang="ru-RU" alt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необходим </a:t>
            </a:r>
            <a:r>
              <a:rPr lang="ru-RU" alt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пересмотр </a:t>
            </a:r>
            <a:r>
              <a:rPr lang="ru-RU" alt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диагноза. Направить </a:t>
            </a:r>
            <a:r>
              <a:rPr lang="ru-RU" alt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ребенка на </a:t>
            </a:r>
            <a:r>
              <a:rPr lang="ru-RU" alt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консультацию к гематологу в консультативную поликлинику КККЦОМД.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3600" b="1" smtClean="0">
                <a:latin typeface="Times New Roman" pitchFamily="18" charset="0"/>
                <a:cs typeface="Times New Roman" pitchFamily="18" charset="0"/>
              </a:rPr>
              <a:t>Показания к парентеральному введению препаратов железа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mtClean="0">
                <a:latin typeface="Times New Roman" pitchFamily="18" charset="0"/>
                <a:cs typeface="Times New Roman" pitchFamily="18" charset="0"/>
              </a:rPr>
              <a:t>при тяжелых формах ЖДА (3% больных)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mtClean="0">
                <a:latin typeface="Times New Roman" pitchFamily="18" charset="0"/>
                <a:cs typeface="Times New Roman" pitchFamily="18" charset="0"/>
              </a:rPr>
              <a:t>при непереносимости оральных препаратов железа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mtClean="0">
                <a:latin typeface="Times New Roman" pitchFamily="18" charset="0"/>
                <a:cs typeface="Times New Roman" pitchFamily="18" charset="0"/>
              </a:rPr>
              <a:t>при наличии язвенной болезни и операций на ЖКТ, даже в анамнезе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mtClean="0">
                <a:latin typeface="Times New Roman" pitchFamily="18" charset="0"/>
                <a:cs typeface="Times New Roman" pitchFamily="18" charset="0"/>
              </a:rPr>
              <a:t>при необходимости быстрого насыщения организма железом</a:t>
            </a:r>
          </a:p>
          <a:p>
            <a:pPr eaLnBrk="1" hangingPunct="1">
              <a:lnSpc>
                <a:spcPct val="90000"/>
              </a:lnSpc>
            </a:pPr>
            <a:endParaRPr lang="ru-RU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3600" b="1" smtClean="0">
                <a:latin typeface="Times New Roman" pitchFamily="18" charset="0"/>
                <a:cs typeface="Times New Roman" pitchFamily="18" charset="0"/>
              </a:rPr>
              <a:t>Показания к парентеральному введению препаратов железа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mtClean="0">
                <a:latin typeface="Times New Roman" pitchFamily="18" charset="0"/>
                <a:cs typeface="Times New Roman" pitchFamily="18" charset="0"/>
              </a:rPr>
              <a:t>при тяжелых формах ЖДА (3% больных)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mtClean="0">
                <a:latin typeface="Times New Roman" pitchFamily="18" charset="0"/>
                <a:cs typeface="Times New Roman" pitchFamily="18" charset="0"/>
              </a:rPr>
              <a:t>при непереносимости оральных препаратов железа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mtClean="0">
                <a:latin typeface="Times New Roman" pitchFamily="18" charset="0"/>
                <a:cs typeface="Times New Roman" pitchFamily="18" charset="0"/>
              </a:rPr>
              <a:t>при наличии язвенной болезни и операций на ЖКТ, даже в анамнезе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mtClean="0">
                <a:latin typeface="Times New Roman" pitchFamily="18" charset="0"/>
                <a:cs typeface="Times New Roman" pitchFamily="18" charset="0"/>
              </a:rPr>
              <a:t>при необходимости быстрого насыщения организма железом</a:t>
            </a:r>
          </a:p>
          <a:p>
            <a:pPr eaLnBrk="1" hangingPunct="1">
              <a:lnSpc>
                <a:spcPct val="90000"/>
              </a:lnSpc>
            </a:pPr>
            <a:endParaRPr lang="ru-RU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25" y="500063"/>
            <a:ext cx="7726363" cy="1143000"/>
          </a:xfrm>
        </p:spPr>
        <p:txBody>
          <a:bodyPr/>
          <a:lstStyle/>
          <a:p>
            <a:pPr algn="ctr" eaLnBrk="1" hangingPunct="1"/>
            <a:r>
              <a:rPr lang="ru-RU" altLang="ru-RU" sz="3600" b="1" smtClean="0">
                <a:latin typeface="Times New Roman" pitchFamily="18" charset="0"/>
                <a:cs typeface="Times New Roman" pitchFamily="18" charset="0"/>
              </a:rPr>
              <a:t>Парентеральная ферротерапия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sz="2800" dirty="0" smtClean="0"/>
              <a:t>                     </a:t>
            </a:r>
            <a:r>
              <a:rPr lang="ru-RU" alt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Расчет курсовой дозы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Масса тела (кг)*(желаемый</a:t>
            </a:r>
            <a:r>
              <a:rPr lang="en-US" alt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2000" dirty="0" err="1" smtClean="0">
                <a:latin typeface="Times New Roman" pitchFamily="18" charset="0"/>
                <a:cs typeface="Times New Roman" pitchFamily="18" charset="0"/>
              </a:rPr>
              <a:t>Hb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ru-RU" sz="2000" dirty="0" err="1" smtClean="0">
                <a:latin typeface="Times New Roman" pitchFamily="18" charset="0"/>
                <a:cs typeface="Times New Roman" pitchFamily="18" charset="0"/>
              </a:rPr>
              <a:t>Hb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 больного)*0.24+депо </a:t>
            </a:r>
            <a:r>
              <a:rPr lang="en-US" altLang="ru-RU" sz="2000" dirty="0" smtClean="0"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 (мг)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 - желаемый </a:t>
            </a:r>
            <a:r>
              <a:rPr lang="en-US" altLang="ru-RU" sz="2000" dirty="0" err="1" smtClean="0">
                <a:latin typeface="Times New Roman" pitchFamily="18" charset="0"/>
                <a:cs typeface="Times New Roman" pitchFamily="18" charset="0"/>
              </a:rPr>
              <a:t>Hb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 для больного с весом до 35 кг-130 </a:t>
            </a:r>
            <a:r>
              <a:rPr lang="ru-RU" altLang="ru-RU" sz="2000" dirty="0" err="1" smtClean="0">
                <a:latin typeface="Times New Roman" pitchFamily="18" charset="0"/>
                <a:cs typeface="Times New Roman" pitchFamily="18" charset="0"/>
              </a:rPr>
              <a:t>г\л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, депо железа-15 </a:t>
            </a:r>
            <a:r>
              <a:rPr lang="ru-RU" altLang="ru-RU" sz="2000" dirty="0" err="1" smtClean="0">
                <a:latin typeface="Times New Roman" pitchFamily="18" charset="0"/>
                <a:cs typeface="Times New Roman" pitchFamily="18" charset="0"/>
              </a:rPr>
              <a:t>мг\кг</a:t>
            </a:r>
            <a:endParaRPr lang="ru-RU" alt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Char char="-"/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с весом более 35 кг-150 </a:t>
            </a:r>
            <a:r>
              <a:rPr lang="ru-RU" altLang="ru-RU" sz="2000" dirty="0" err="1" smtClean="0">
                <a:latin typeface="Times New Roman" pitchFamily="18" charset="0"/>
                <a:cs typeface="Times New Roman" pitchFamily="18" charset="0"/>
              </a:rPr>
              <a:t>г\л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, депо железа-500 мг.</a:t>
            </a:r>
          </a:p>
          <a:p>
            <a:pPr eaLnBrk="1" hangingPunct="1">
              <a:buFontTx/>
              <a:buChar char="-"/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- 0.24-коэффициент</a:t>
            </a:r>
            <a:endParaRPr lang="en-US" alt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ru-RU" sz="2000" dirty="0" smtClean="0"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Но  не более</a:t>
            </a:r>
          </a:p>
          <a:p>
            <a:pPr eaLnBrk="1" hangingPunct="1">
              <a:buFontTx/>
              <a:buChar char="-"/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25 мг </a:t>
            </a:r>
            <a:r>
              <a:rPr lang="en-US" altLang="ru-RU" sz="2000" dirty="0" smtClean="0"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/сутки детям  до 1 года,</a:t>
            </a:r>
          </a:p>
          <a:p>
            <a:pPr eaLnBrk="1" hangingPunct="1">
              <a:buFontTx/>
              <a:buChar char="-"/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25-40 мг </a:t>
            </a:r>
            <a:r>
              <a:rPr lang="en-US" altLang="ru-RU" sz="2000" dirty="0" smtClean="0"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/сутки детям с 1 до 3 лет,</a:t>
            </a:r>
          </a:p>
          <a:p>
            <a:pPr eaLnBrk="1" hangingPunct="1">
              <a:buFontTx/>
              <a:buChar char="-"/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40-50 мг</a:t>
            </a:r>
            <a:r>
              <a:rPr lang="en-US" altLang="ru-RU" sz="2000" dirty="0" smtClean="0">
                <a:latin typeface="Times New Roman" pitchFamily="18" charset="0"/>
                <a:cs typeface="Times New Roman" pitchFamily="18" charset="0"/>
              </a:rPr>
              <a:t> Fe/</a:t>
            </a:r>
            <a:r>
              <a:rPr lang="ru-RU" altLang="ru-RU" sz="2000" dirty="0" err="1" smtClean="0">
                <a:latin typeface="Times New Roman" pitchFamily="18" charset="0"/>
                <a:cs typeface="Times New Roman" pitchFamily="18" charset="0"/>
              </a:rPr>
              <a:t>сут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. детям старше 3-х лет</a:t>
            </a:r>
          </a:p>
          <a:p>
            <a:pPr eaLnBrk="1" hangingPunct="1">
              <a:buFontTx/>
              <a:buChar char="-"/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100 мг</a:t>
            </a:r>
            <a:r>
              <a:rPr lang="en-US" altLang="ru-RU" sz="2000" dirty="0" smtClean="0">
                <a:latin typeface="Times New Roman" pitchFamily="18" charset="0"/>
                <a:cs typeface="Times New Roman" pitchFamily="18" charset="0"/>
              </a:rPr>
              <a:t> Fe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/сутки старшим детям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ru-RU" sz="2800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ru-RU" alt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714348" y="642918"/>
            <a:ext cx="7215238" cy="528641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rot="10800000" flipV="1">
            <a:off x="1500166" y="500042"/>
            <a:ext cx="6072230" cy="542928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Заголовок 1"/>
          <p:cNvSpPr>
            <a:spLocks noGrp="1"/>
          </p:cNvSpPr>
          <p:nvPr>
            <p:ph type="title"/>
          </p:nvPr>
        </p:nvSpPr>
        <p:spPr>
          <a:xfrm>
            <a:off x="1150938" y="115888"/>
            <a:ext cx="7793037" cy="1225550"/>
          </a:xfrm>
        </p:spPr>
        <p:txBody>
          <a:bodyPr/>
          <a:lstStyle/>
          <a:p>
            <a:pPr algn="ctr"/>
            <a:r>
              <a:rPr lang="ru-RU" altLang="ru-RU" sz="3200" b="1" smtClean="0">
                <a:latin typeface="Times New Roman" pitchFamily="18" charset="0"/>
                <a:cs typeface="Times New Roman" pitchFamily="18" charset="0"/>
              </a:rPr>
              <a:t>Парентеральная ферротерапия</a:t>
            </a:r>
            <a:endParaRPr lang="ru-RU" altLang="ru-RU" sz="3200" smtClean="0"/>
          </a:p>
        </p:txBody>
      </p:sp>
      <p:sp>
        <p:nvSpPr>
          <p:cNvPr id="76803" name="Объект 2"/>
          <p:cNvSpPr>
            <a:spLocks noGrp="1"/>
          </p:cNvSpPr>
          <p:nvPr>
            <p:ph sz="half" idx="1"/>
          </p:nvPr>
        </p:nvSpPr>
        <p:spPr>
          <a:xfrm>
            <a:off x="323850" y="1844675"/>
            <a:ext cx="4824413" cy="4608513"/>
          </a:xfrm>
        </p:spPr>
        <p:txBody>
          <a:bodyPr>
            <a:normAutofit lnSpcReduction="10000"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alt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Препараты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в\м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ru-RU" sz="2000" dirty="0" err="1" smtClean="0">
                <a:latin typeface="Times New Roman" pitchFamily="18" charset="0"/>
                <a:cs typeface="Times New Roman" pitchFamily="18" charset="0"/>
              </a:rPr>
              <a:t>МальтоФер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000" dirty="0" err="1" smtClean="0">
                <a:latin typeface="Times New Roman" pitchFamily="18" charset="0"/>
                <a:cs typeface="Times New Roman" pitchFamily="18" charset="0"/>
              </a:rPr>
              <a:t>Феррум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 Лек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     -</a:t>
            </a:r>
            <a:r>
              <a:rPr lang="ru-RU" altLang="ru-RU" sz="2000" dirty="0" err="1" smtClean="0">
                <a:latin typeface="Times New Roman" pitchFamily="18" charset="0"/>
                <a:cs typeface="Times New Roman" pitchFamily="18" charset="0"/>
              </a:rPr>
              <a:t>КосмоФер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000" dirty="0" err="1" smtClean="0">
                <a:latin typeface="Times New Roman" pitchFamily="18" charset="0"/>
                <a:cs typeface="Times New Roman" pitchFamily="18" charset="0"/>
              </a:rPr>
              <a:t>Ферростат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    -</a:t>
            </a:r>
            <a:r>
              <a:rPr lang="ru-RU" altLang="ru-RU" sz="2000" dirty="0" err="1" smtClean="0">
                <a:latin typeface="Times New Roman" pitchFamily="18" charset="0"/>
                <a:cs typeface="Times New Roman" pitchFamily="18" charset="0"/>
              </a:rPr>
              <a:t>Фенюльс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 комплекс, </a:t>
            </a:r>
            <a:r>
              <a:rPr lang="ru-RU" altLang="ru-RU" sz="2000" dirty="0" err="1" smtClean="0">
                <a:latin typeface="Times New Roman" pitchFamily="18" charset="0"/>
                <a:cs typeface="Times New Roman" pitchFamily="18" charset="0"/>
              </a:rPr>
              <a:t>Феркайль</a:t>
            </a:r>
            <a:endParaRPr lang="ru-RU" alt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    -</a:t>
            </a:r>
            <a:r>
              <a:rPr lang="ru-RU" altLang="ru-RU" sz="2000" dirty="0" err="1" smtClean="0">
                <a:latin typeface="Times New Roman" pitchFamily="18" charset="0"/>
                <a:cs typeface="Times New Roman" pitchFamily="18" charset="0"/>
              </a:rPr>
              <a:t>Жектофер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000" dirty="0" err="1" smtClean="0">
                <a:latin typeface="Times New Roman" pitchFamily="18" charset="0"/>
                <a:cs typeface="Times New Roman" pitchFamily="18" charset="0"/>
              </a:rPr>
              <a:t>Фербитол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 err="1" smtClean="0">
                <a:latin typeface="Times New Roman" pitchFamily="18" charset="0"/>
                <a:cs typeface="Times New Roman" pitchFamily="18" charset="0"/>
              </a:rPr>
              <a:t>Спейсферрон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в\в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    -</a:t>
            </a:r>
            <a:r>
              <a:rPr lang="ru-RU" altLang="ru-RU" sz="2000" dirty="0" err="1" smtClean="0">
                <a:latin typeface="Times New Roman" pitchFamily="18" charset="0"/>
                <a:cs typeface="Times New Roman" pitchFamily="18" charset="0"/>
              </a:rPr>
              <a:t>Феринжект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buClr>
                <a:srgbClr val="3333CC"/>
              </a:buClr>
              <a:buFont typeface="Wingdings" pitchFamily="2" charset="2"/>
              <a:buNone/>
              <a:defRPr/>
            </a:pPr>
            <a:r>
              <a:rPr lang="ru-RU" alt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-</a:t>
            </a:r>
            <a:r>
              <a:rPr lang="ru-RU" altLang="ru-RU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ВеноФер</a:t>
            </a:r>
            <a:r>
              <a:rPr lang="ru-RU" alt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ru-RU" alt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-</a:t>
            </a:r>
            <a:r>
              <a:rPr lang="ru-RU" altLang="ru-RU" sz="2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КосмоФер</a:t>
            </a:r>
            <a:r>
              <a:rPr lang="ru-RU" alt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*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ru-RU" alt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-</a:t>
            </a:r>
            <a:r>
              <a:rPr lang="ru-RU" altLang="ru-RU" sz="2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Ликфер</a:t>
            </a:r>
            <a:r>
              <a:rPr lang="ru-RU" alt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100 *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ru-RU" alt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-</a:t>
            </a:r>
            <a:r>
              <a:rPr lang="ru-RU" altLang="ru-RU" sz="2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Агреферр</a:t>
            </a:r>
            <a:r>
              <a:rPr lang="ru-RU" alt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*</a:t>
            </a:r>
            <a:endParaRPr lang="ru-RU" altLang="ru-RU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ru-RU" altLang="ru-RU" sz="2000" dirty="0" smtClean="0"/>
          </a:p>
        </p:txBody>
      </p:sp>
      <p:sp>
        <p:nvSpPr>
          <p:cNvPr id="72708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ru-RU" alt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Местные реакции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	болевые ощущения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	флебиты при в\в введении</a:t>
            </a:r>
          </a:p>
          <a:p>
            <a:pPr eaLnBrk="1" hangingPunct="1"/>
            <a:r>
              <a:rPr lang="ru-RU" alt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Общие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	анафилаксия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	бронхоспазм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	лихорадка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	головные боли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	артралгии  и т. д.</a:t>
            </a:r>
            <a:endParaRPr lang="ru-RU" altLang="ru-RU" sz="2400" smtClean="0"/>
          </a:p>
        </p:txBody>
      </p:sp>
      <p:sp>
        <p:nvSpPr>
          <p:cNvPr id="72709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2411413" y="6453188"/>
            <a:ext cx="2638425" cy="247650"/>
          </a:xfrm>
          <a:noFill/>
        </p:spPr>
        <p:txBody>
          <a:bodyPr/>
          <a:lstStyle/>
          <a:p>
            <a:pPr algn="l"/>
            <a:r>
              <a:rPr lang="ru-RU" altLang="ru-RU" smtClean="0"/>
              <a:t>*</a:t>
            </a:r>
            <a:r>
              <a:rPr lang="ru-RU" altLang="ru-RU" sz="1000" smtClean="0"/>
              <a:t>противопоказан детям до 18 лет</a:t>
            </a:r>
            <a:endParaRPr lang="ru-RU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Заголовок 1"/>
          <p:cNvSpPr>
            <a:spLocks noGrp="1"/>
          </p:cNvSpPr>
          <p:nvPr>
            <p:ph type="title"/>
          </p:nvPr>
        </p:nvSpPr>
        <p:spPr>
          <a:xfrm>
            <a:off x="1150938" y="-387350"/>
            <a:ext cx="7793037" cy="1655763"/>
          </a:xfrm>
        </p:spPr>
        <p:txBody>
          <a:bodyPr/>
          <a:lstStyle/>
          <a:p>
            <a:pPr algn="ctr"/>
            <a:r>
              <a:rPr lang="ru-RU" altLang="ru-RU" sz="3200" b="1" smtClean="0">
                <a:latin typeface="Times New Roman" pitchFamily="18" charset="0"/>
                <a:cs typeface="Times New Roman" pitchFamily="18" charset="0"/>
              </a:rPr>
              <a:t>Альтернатива инъекционным формам?</a:t>
            </a:r>
          </a:p>
        </p:txBody>
      </p:sp>
      <p:sp>
        <p:nvSpPr>
          <p:cNvPr id="73731" name="Объект 2"/>
          <p:cNvSpPr>
            <a:spLocks noGrp="1"/>
          </p:cNvSpPr>
          <p:nvPr>
            <p:ph idx="1"/>
          </p:nvPr>
        </p:nvSpPr>
        <p:spPr>
          <a:xfrm>
            <a:off x="1182688" y="1844675"/>
            <a:ext cx="7772400" cy="4287838"/>
          </a:xfrm>
        </p:spPr>
        <p:txBody>
          <a:bodyPr>
            <a:normAutofit lnSpcReduction="10000"/>
          </a:bodyPr>
          <a:lstStyle/>
          <a:p>
            <a:r>
              <a:rPr lang="ru-RU" alt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Сидерал-форте</a:t>
            </a:r>
            <a:r>
              <a:rPr lang="ru-RU" altLang="ru-RU" sz="2400" b="1" smtClean="0">
                <a:latin typeface="Times New Roman" pitchFamily="18" charset="0"/>
                <a:cs typeface="Times New Roman" pitchFamily="18" charset="0"/>
              </a:rPr>
              <a:t>-липосомный комплекс</a:t>
            </a:r>
          </a:p>
          <a:p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Липосомы используются в качестве транспорта железа</a:t>
            </a:r>
          </a:p>
          <a:p>
            <a:pPr>
              <a:buClr>
                <a:srgbClr val="3333CC"/>
              </a:buClr>
            </a:pP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При поступлении в ЖКТ </a:t>
            </a:r>
            <a:r>
              <a:rPr lang="ru-RU" alt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Сидерал-форте</a:t>
            </a:r>
            <a:r>
              <a:rPr lang="ru-RU" altLang="ru-RU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-липосомный комплекс </a:t>
            </a:r>
            <a:r>
              <a:rPr lang="ru-RU" altLang="ru-RU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 контактирует со слизистой</a:t>
            </a:r>
          </a:p>
          <a:p>
            <a:pPr>
              <a:buClr>
                <a:srgbClr val="3333CC"/>
              </a:buClr>
            </a:pPr>
            <a:r>
              <a:rPr lang="ru-RU" altLang="ru-RU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Липосомы связываются в тонком кишечнике с хиломикронами и транспортируются в лимфатическую систему, кровь и печень</a:t>
            </a:r>
          </a:p>
          <a:p>
            <a:pPr>
              <a:buClr>
                <a:srgbClr val="3333CC"/>
              </a:buClr>
            </a:pPr>
            <a:r>
              <a:rPr lang="ru-RU" alt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Сидерал-форте</a:t>
            </a:r>
            <a:r>
              <a:rPr lang="ru-RU" altLang="ru-RU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-липосомный комплекс </a:t>
            </a:r>
            <a:r>
              <a:rPr lang="ru-RU" altLang="ru-RU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 взаимодействует с химич. вещ-ми и/или органами и тканями, устойчив к соляной кислоте желудка, не вызывает диарею и запоры </a:t>
            </a:r>
            <a:endParaRPr lang="ru-RU" altLang="ru-RU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3333CC"/>
              </a:buClr>
            </a:pPr>
            <a:endParaRPr lang="ru-RU" altLang="ru-RU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3333CC"/>
              </a:buClr>
            </a:pPr>
            <a:endParaRPr lang="ru-RU" altLang="ru-RU" sz="2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altLang="ru-RU" sz="24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0034" y="285728"/>
            <a:ext cx="8358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alt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РЕДНИЙ ОБЪЕМ ЭРИТРОЦИТОВ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  (Mean </a:t>
            </a:r>
            <a:r>
              <a:rPr lang="en-US" altLang="ru-RU" dirty="0" err="1" smtClean="0">
                <a:latin typeface="Times New Roman" pitchFamily="18" charset="0"/>
                <a:cs typeface="Times New Roman" pitchFamily="18" charset="0"/>
              </a:rPr>
              <a:t>corpusculare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 volume)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ru-RU" b="1" dirty="0" smtClean="0">
                <a:solidFill>
                  <a:srgbClr val="003217"/>
                </a:solidFill>
                <a:latin typeface="Times New Roman" pitchFamily="18" charset="0"/>
                <a:cs typeface="Times New Roman" pitchFamily="18" charset="0"/>
              </a:rPr>
              <a:t>MCV</a:t>
            </a:r>
            <a:r>
              <a:rPr lang="en-US" alt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используется главным образом  для характеристики  типа анемии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alt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7826" name="Picture 2" descr="https://cf.ppt-online.org/files/slide/p/pFw8AhqlVceH7oNr5RI1uWaGnZtXC2JSKgO6mP/slide-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5" y="1424022"/>
            <a:ext cx="3625810" cy="2719358"/>
          </a:xfrm>
          <a:prstGeom prst="rect">
            <a:avLst/>
          </a:prstGeom>
          <a:noFill/>
        </p:spPr>
      </p:pic>
      <p:pic>
        <p:nvPicPr>
          <p:cNvPr id="77828" name="Picture 4" descr="https://cardio-help.ru/wp-content/uploads/2019/05/edinitsy-izmereniya--femtolitry-fl-ili-kubicheski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51773" y="1428736"/>
            <a:ext cx="4463631" cy="2686030"/>
          </a:xfrm>
          <a:prstGeom prst="rect">
            <a:avLst/>
          </a:prstGeom>
          <a:noFill/>
        </p:spPr>
      </p:pic>
      <p:sp>
        <p:nvSpPr>
          <p:cNvPr id="77830" name="Rectangle 6"/>
          <p:cNvSpPr>
            <a:spLocks noChangeArrowheads="1"/>
          </p:cNvSpPr>
          <p:nvPr/>
        </p:nvSpPr>
        <p:spPr bwMode="auto">
          <a:xfrm>
            <a:off x="1405987" y="4543436"/>
            <a:ext cx="3929602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600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Фемто</a:t>
            </a:r>
            <a:r>
              <a:rPr kumimoji="0" lang="ru-RU" sz="2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ru-RU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kumimoji="0" lang="ru-RU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10</a:t>
            </a:r>
            <a:r>
              <a:rPr kumimoji="0" lang="ru-RU" sz="26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-15  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47755" y="4702742"/>
            <a:ext cx="26028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Норма </a:t>
            </a: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80-94 </a:t>
            </a:r>
            <a:r>
              <a:rPr lang="ru-RU" altLang="ru-RU" sz="2800" dirty="0" err="1" smtClean="0">
                <a:latin typeface="Times New Roman" pitchFamily="18" charset="0"/>
                <a:cs typeface="Times New Roman" pitchFamily="18" charset="0"/>
              </a:rPr>
              <a:t>фл</a:t>
            </a:r>
            <a:endParaRPr lang="ru-RU" alt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altLang="ru-RU" sz="3600" b="1" smtClean="0">
                <a:latin typeface="Times New Roman" pitchFamily="18" charset="0"/>
                <a:cs typeface="Times New Roman" pitchFamily="18" charset="0"/>
              </a:rPr>
              <a:t>Токсичность железа </a:t>
            </a:r>
            <a:br>
              <a:rPr lang="ru-RU" altLang="ru-RU" sz="36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b="1" smtClean="0">
                <a:latin typeface="Times New Roman" pitchFamily="18" charset="0"/>
                <a:cs typeface="Times New Roman" pitchFamily="18" charset="0"/>
              </a:rPr>
              <a:t>на клеточном уровне</a:t>
            </a:r>
            <a:endParaRPr lang="en-GB" altLang="ru-RU" sz="3600" b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4755" name="Picture 3" descr="Generic cell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908050" y="1614488"/>
            <a:ext cx="7877175" cy="4767262"/>
          </a:xfrm>
        </p:spPr>
      </p:pic>
      <p:pic>
        <p:nvPicPr>
          <p:cNvPr id="74756" name="Picture 4" descr="BaxBclMitro A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 rot="4795969">
            <a:off x="687388" y="3067050"/>
            <a:ext cx="993775" cy="1000125"/>
          </a:xfrm>
        </p:spPr>
      </p:pic>
      <p:pic>
        <p:nvPicPr>
          <p:cNvPr id="74757" name="Picture 5" descr="Alpha1 antiTrypsin A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 rot="15357841">
            <a:off x="2197100" y="3824288"/>
            <a:ext cx="1287463" cy="1157287"/>
          </a:xfrm>
        </p:spPr>
      </p:pic>
      <p:sp>
        <p:nvSpPr>
          <p:cNvPr id="74758" name="Oval 6"/>
          <p:cNvSpPr>
            <a:spLocks noChangeArrowheads="1"/>
          </p:cNvSpPr>
          <p:nvPr/>
        </p:nvSpPr>
        <p:spPr bwMode="auto">
          <a:xfrm>
            <a:off x="3924300" y="3789363"/>
            <a:ext cx="1368425" cy="1368425"/>
          </a:xfrm>
          <a:prstGeom prst="ellipse">
            <a:avLst/>
          </a:prstGeom>
          <a:gradFill rotWithShape="1">
            <a:gsLst>
              <a:gs pos="0">
                <a:srgbClr val="FFCC66"/>
              </a:gs>
              <a:gs pos="100000">
                <a:srgbClr val="CC99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068763" y="4222750"/>
            <a:ext cx="1069975" cy="142875"/>
            <a:chOff x="4293" y="845"/>
            <a:chExt cx="674" cy="90"/>
          </a:xfrm>
        </p:grpSpPr>
        <p:sp>
          <p:nvSpPr>
            <p:cNvPr id="74774" name="Freeform 8"/>
            <p:cNvSpPr>
              <a:spLocks/>
            </p:cNvSpPr>
            <p:nvPr/>
          </p:nvSpPr>
          <p:spPr bwMode="auto">
            <a:xfrm>
              <a:off x="4293" y="845"/>
              <a:ext cx="673" cy="89"/>
            </a:xfrm>
            <a:custGeom>
              <a:avLst/>
              <a:gdLst>
                <a:gd name="T0" fmla="*/ 0 w 4127"/>
                <a:gd name="T1" fmla="*/ 0 h 597"/>
                <a:gd name="T2" fmla="*/ 0 w 4127"/>
                <a:gd name="T3" fmla="*/ 0 h 597"/>
                <a:gd name="T4" fmla="*/ 0 w 4127"/>
                <a:gd name="T5" fmla="*/ 0 h 597"/>
                <a:gd name="T6" fmla="*/ 0 w 4127"/>
                <a:gd name="T7" fmla="*/ 0 h 597"/>
                <a:gd name="T8" fmla="*/ 0 w 4127"/>
                <a:gd name="T9" fmla="*/ 0 h 597"/>
                <a:gd name="T10" fmla="*/ 0 w 4127"/>
                <a:gd name="T11" fmla="*/ 0 h 597"/>
                <a:gd name="T12" fmla="*/ 0 w 4127"/>
                <a:gd name="T13" fmla="*/ 0 h 597"/>
                <a:gd name="T14" fmla="*/ 0 w 4127"/>
                <a:gd name="T15" fmla="*/ 0 h 597"/>
                <a:gd name="T16" fmla="*/ 0 w 4127"/>
                <a:gd name="T17" fmla="*/ 0 h 597"/>
                <a:gd name="T18" fmla="*/ 0 w 4127"/>
                <a:gd name="T19" fmla="*/ 0 h 59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127"/>
                <a:gd name="T31" fmla="*/ 0 h 597"/>
                <a:gd name="T32" fmla="*/ 4127 w 4127"/>
                <a:gd name="T33" fmla="*/ 597 h 59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127" h="597">
                  <a:moveTo>
                    <a:pt x="0" y="597"/>
                  </a:moveTo>
                  <a:cubicBezTo>
                    <a:pt x="68" y="305"/>
                    <a:pt x="136" y="14"/>
                    <a:pt x="272" y="7"/>
                  </a:cubicBezTo>
                  <a:cubicBezTo>
                    <a:pt x="408" y="0"/>
                    <a:pt x="642" y="544"/>
                    <a:pt x="816" y="552"/>
                  </a:cubicBezTo>
                  <a:cubicBezTo>
                    <a:pt x="990" y="560"/>
                    <a:pt x="1149" y="61"/>
                    <a:pt x="1315" y="53"/>
                  </a:cubicBezTo>
                  <a:cubicBezTo>
                    <a:pt x="1481" y="45"/>
                    <a:pt x="1655" y="514"/>
                    <a:pt x="1814" y="506"/>
                  </a:cubicBezTo>
                  <a:cubicBezTo>
                    <a:pt x="1973" y="498"/>
                    <a:pt x="2102" y="7"/>
                    <a:pt x="2268" y="7"/>
                  </a:cubicBezTo>
                  <a:cubicBezTo>
                    <a:pt x="2434" y="7"/>
                    <a:pt x="2638" y="506"/>
                    <a:pt x="2812" y="506"/>
                  </a:cubicBezTo>
                  <a:cubicBezTo>
                    <a:pt x="2986" y="506"/>
                    <a:pt x="3137" y="7"/>
                    <a:pt x="3311" y="7"/>
                  </a:cubicBezTo>
                  <a:cubicBezTo>
                    <a:pt x="3485" y="7"/>
                    <a:pt x="3719" y="453"/>
                    <a:pt x="3855" y="506"/>
                  </a:cubicBezTo>
                  <a:cubicBezTo>
                    <a:pt x="3991" y="559"/>
                    <a:pt x="4059" y="442"/>
                    <a:pt x="4127" y="325"/>
                  </a:cubicBezTo>
                </a:path>
              </a:pathLst>
            </a:custGeom>
            <a:noFill/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74775" name="Freeform 9"/>
            <p:cNvSpPr>
              <a:spLocks/>
            </p:cNvSpPr>
            <p:nvPr/>
          </p:nvSpPr>
          <p:spPr bwMode="auto">
            <a:xfrm flipH="1">
              <a:off x="4294" y="846"/>
              <a:ext cx="673" cy="89"/>
            </a:xfrm>
            <a:custGeom>
              <a:avLst/>
              <a:gdLst>
                <a:gd name="T0" fmla="*/ 0 w 4127"/>
                <a:gd name="T1" fmla="*/ 0 h 597"/>
                <a:gd name="T2" fmla="*/ 0 w 4127"/>
                <a:gd name="T3" fmla="*/ 0 h 597"/>
                <a:gd name="T4" fmla="*/ 0 w 4127"/>
                <a:gd name="T5" fmla="*/ 0 h 597"/>
                <a:gd name="T6" fmla="*/ 0 w 4127"/>
                <a:gd name="T7" fmla="*/ 0 h 597"/>
                <a:gd name="T8" fmla="*/ 0 w 4127"/>
                <a:gd name="T9" fmla="*/ 0 h 597"/>
                <a:gd name="T10" fmla="*/ 0 w 4127"/>
                <a:gd name="T11" fmla="*/ 0 h 597"/>
                <a:gd name="T12" fmla="*/ 0 w 4127"/>
                <a:gd name="T13" fmla="*/ 0 h 597"/>
                <a:gd name="T14" fmla="*/ 0 w 4127"/>
                <a:gd name="T15" fmla="*/ 0 h 597"/>
                <a:gd name="T16" fmla="*/ 0 w 4127"/>
                <a:gd name="T17" fmla="*/ 0 h 597"/>
                <a:gd name="T18" fmla="*/ 0 w 4127"/>
                <a:gd name="T19" fmla="*/ 0 h 59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127"/>
                <a:gd name="T31" fmla="*/ 0 h 597"/>
                <a:gd name="T32" fmla="*/ 4127 w 4127"/>
                <a:gd name="T33" fmla="*/ 597 h 59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127" h="597">
                  <a:moveTo>
                    <a:pt x="0" y="597"/>
                  </a:moveTo>
                  <a:cubicBezTo>
                    <a:pt x="68" y="305"/>
                    <a:pt x="136" y="14"/>
                    <a:pt x="272" y="7"/>
                  </a:cubicBezTo>
                  <a:cubicBezTo>
                    <a:pt x="408" y="0"/>
                    <a:pt x="642" y="544"/>
                    <a:pt x="816" y="552"/>
                  </a:cubicBezTo>
                  <a:cubicBezTo>
                    <a:pt x="990" y="560"/>
                    <a:pt x="1149" y="61"/>
                    <a:pt x="1315" y="53"/>
                  </a:cubicBezTo>
                  <a:cubicBezTo>
                    <a:pt x="1481" y="45"/>
                    <a:pt x="1655" y="514"/>
                    <a:pt x="1814" y="506"/>
                  </a:cubicBezTo>
                  <a:cubicBezTo>
                    <a:pt x="1973" y="498"/>
                    <a:pt x="2102" y="7"/>
                    <a:pt x="2268" y="7"/>
                  </a:cubicBezTo>
                  <a:cubicBezTo>
                    <a:pt x="2434" y="7"/>
                    <a:pt x="2638" y="506"/>
                    <a:pt x="2812" y="506"/>
                  </a:cubicBezTo>
                  <a:cubicBezTo>
                    <a:pt x="2986" y="506"/>
                    <a:pt x="3137" y="7"/>
                    <a:pt x="3311" y="7"/>
                  </a:cubicBezTo>
                  <a:cubicBezTo>
                    <a:pt x="3485" y="7"/>
                    <a:pt x="3719" y="453"/>
                    <a:pt x="3855" y="506"/>
                  </a:cubicBezTo>
                  <a:cubicBezTo>
                    <a:pt x="3991" y="559"/>
                    <a:pt x="4059" y="442"/>
                    <a:pt x="4127" y="325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sp>
        <p:nvSpPr>
          <p:cNvPr id="74760" name="Text Box 10"/>
          <p:cNvSpPr txBox="1">
            <a:spLocks noChangeArrowheads="1"/>
          </p:cNvSpPr>
          <p:nvPr/>
        </p:nvSpPr>
        <p:spPr bwMode="auto">
          <a:xfrm>
            <a:off x="3636963" y="1963738"/>
            <a:ext cx="7413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sz="2000" b="1">
                <a:latin typeface="Arial" pitchFamily="34" charset="0"/>
                <a:cs typeface="Arial" pitchFamily="34" charset="0"/>
              </a:rPr>
              <a:t>АФК</a:t>
            </a:r>
            <a:endParaRPr lang="en-GB" altLang="ru-RU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74761" name="Text Box 11"/>
          <p:cNvSpPr txBox="1">
            <a:spLocks noChangeArrowheads="1"/>
          </p:cNvSpPr>
          <p:nvPr/>
        </p:nvSpPr>
        <p:spPr bwMode="auto">
          <a:xfrm>
            <a:off x="550863" y="4014788"/>
            <a:ext cx="1736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sz="1800" b="1">
                <a:latin typeface="Arial" pitchFamily="34" charset="0"/>
                <a:cs typeface="Arial" pitchFamily="34" charset="0"/>
              </a:rPr>
              <a:t>Повреждение</a:t>
            </a:r>
          </a:p>
          <a:p>
            <a:pPr algn="ctr"/>
            <a:r>
              <a:rPr lang="ru-RU" altLang="ru-RU" sz="1800" b="1">
                <a:latin typeface="Arial" pitchFamily="34" charset="0"/>
                <a:cs typeface="Arial" pitchFamily="34" charset="0"/>
              </a:rPr>
              <a:t>митохондрий</a:t>
            </a:r>
            <a:endParaRPr lang="en-GB" altLang="ru-RU" sz="18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74762" name="Text Box 12"/>
          <p:cNvSpPr txBox="1">
            <a:spLocks noChangeArrowheads="1"/>
          </p:cNvSpPr>
          <p:nvPr/>
        </p:nvSpPr>
        <p:spPr bwMode="auto">
          <a:xfrm>
            <a:off x="3744913" y="4400550"/>
            <a:ext cx="1736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sz="1800" b="1">
                <a:latin typeface="Arial" pitchFamily="34" charset="0"/>
                <a:cs typeface="Arial" pitchFamily="34" charset="0"/>
              </a:rPr>
              <a:t>Повреждение</a:t>
            </a:r>
          </a:p>
          <a:p>
            <a:pPr algn="ctr"/>
            <a:r>
              <a:rPr lang="ru-RU" altLang="ru-RU" sz="1800" b="1">
                <a:latin typeface="Arial" pitchFamily="34" charset="0"/>
                <a:cs typeface="Arial" pitchFamily="34" charset="0"/>
              </a:rPr>
              <a:t>ДНК</a:t>
            </a:r>
            <a:endParaRPr lang="en-GB" altLang="ru-RU" sz="18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74763" name="Text Box 13"/>
          <p:cNvSpPr txBox="1">
            <a:spLocks noChangeArrowheads="1"/>
          </p:cNvSpPr>
          <p:nvPr/>
        </p:nvSpPr>
        <p:spPr bwMode="auto">
          <a:xfrm>
            <a:off x="2419350" y="4905375"/>
            <a:ext cx="16081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sz="1800" b="1">
                <a:latin typeface="Arial" pitchFamily="34" charset="0"/>
                <a:cs typeface="Arial" pitchFamily="34" charset="0"/>
              </a:rPr>
              <a:t>Перикисное </a:t>
            </a:r>
          </a:p>
          <a:p>
            <a:pPr algn="ctr"/>
            <a:r>
              <a:rPr lang="ru-RU" altLang="ru-RU" sz="1800" b="1">
                <a:latin typeface="Arial" pitchFamily="34" charset="0"/>
                <a:cs typeface="Arial" pitchFamily="34" charset="0"/>
              </a:rPr>
              <a:t>окисление </a:t>
            </a:r>
          </a:p>
          <a:p>
            <a:pPr algn="ctr"/>
            <a:r>
              <a:rPr lang="ru-RU" altLang="ru-RU" sz="1800" b="1">
                <a:latin typeface="Arial" pitchFamily="34" charset="0"/>
                <a:cs typeface="Arial" pitchFamily="34" charset="0"/>
              </a:rPr>
              <a:t>липидов</a:t>
            </a:r>
            <a:endParaRPr lang="en-GB" altLang="ru-RU" sz="18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74764" name="Text Box 14"/>
          <p:cNvSpPr txBox="1">
            <a:spLocks noChangeArrowheads="1"/>
          </p:cNvSpPr>
          <p:nvPr/>
        </p:nvSpPr>
        <p:spPr bwMode="auto">
          <a:xfrm>
            <a:off x="5286375" y="4675188"/>
            <a:ext cx="1736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sz="1800" b="1">
                <a:latin typeface="Arial" pitchFamily="34" charset="0"/>
                <a:cs typeface="Arial" pitchFamily="34" charset="0"/>
              </a:rPr>
              <a:t>Повреждение</a:t>
            </a:r>
          </a:p>
          <a:p>
            <a:pPr algn="ctr"/>
            <a:r>
              <a:rPr lang="ru-RU" altLang="ru-RU" sz="1800" b="1">
                <a:latin typeface="Arial" pitchFamily="34" charset="0"/>
                <a:cs typeface="Arial" pitchFamily="34" charset="0"/>
              </a:rPr>
              <a:t>белков</a:t>
            </a:r>
            <a:endParaRPr lang="en-GB" altLang="ru-RU" sz="18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74765" name="Oval 15"/>
          <p:cNvSpPr>
            <a:spLocks noChangeArrowheads="1"/>
          </p:cNvSpPr>
          <p:nvPr/>
        </p:nvSpPr>
        <p:spPr bwMode="auto">
          <a:xfrm>
            <a:off x="6661150" y="2997200"/>
            <a:ext cx="360363" cy="360363"/>
          </a:xfrm>
          <a:prstGeom prst="ellipse">
            <a:avLst/>
          </a:prstGeom>
          <a:gradFill rotWithShape="1">
            <a:gsLst>
              <a:gs pos="0">
                <a:srgbClr val="33CC33"/>
              </a:gs>
              <a:gs pos="100000">
                <a:srgbClr val="3366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74766" name="Text Box 16"/>
          <p:cNvSpPr txBox="1">
            <a:spLocks noChangeArrowheads="1"/>
          </p:cNvSpPr>
          <p:nvPr/>
        </p:nvSpPr>
        <p:spPr bwMode="auto">
          <a:xfrm>
            <a:off x="6413500" y="3451225"/>
            <a:ext cx="1355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sz="1800" b="1">
                <a:latin typeface="Arial" pitchFamily="34" charset="0"/>
                <a:cs typeface="Arial" pitchFamily="34" charset="0"/>
              </a:rPr>
              <a:t>лизосомы</a:t>
            </a:r>
            <a:endParaRPr lang="en-GB" altLang="ru-RU" sz="18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74767" name="Freeform 17"/>
          <p:cNvSpPr>
            <a:spLocks/>
          </p:cNvSpPr>
          <p:nvPr/>
        </p:nvSpPr>
        <p:spPr bwMode="auto">
          <a:xfrm>
            <a:off x="5797550" y="3860800"/>
            <a:ext cx="544513" cy="687388"/>
          </a:xfrm>
          <a:custGeom>
            <a:avLst/>
            <a:gdLst>
              <a:gd name="T0" fmla="*/ 2147483647 w 639"/>
              <a:gd name="T1" fmla="*/ 2147483647 h 587"/>
              <a:gd name="T2" fmla="*/ 2147483647 w 639"/>
              <a:gd name="T3" fmla="*/ 2147483647 h 587"/>
              <a:gd name="T4" fmla="*/ 0 w 639"/>
              <a:gd name="T5" fmla="*/ 2147483647 h 587"/>
              <a:gd name="T6" fmla="*/ 2147483647 w 639"/>
              <a:gd name="T7" fmla="*/ 2147483647 h 587"/>
              <a:gd name="T8" fmla="*/ 2147483647 w 639"/>
              <a:gd name="T9" fmla="*/ 2147483647 h 587"/>
              <a:gd name="T10" fmla="*/ 2147483647 w 639"/>
              <a:gd name="T11" fmla="*/ 2147483647 h 587"/>
              <a:gd name="T12" fmla="*/ 2147483647 w 639"/>
              <a:gd name="T13" fmla="*/ 2147483647 h 587"/>
              <a:gd name="T14" fmla="*/ 2147483647 w 639"/>
              <a:gd name="T15" fmla="*/ 2147483647 h 587"/>
              <a:gd name="T16" fmla="*/ 2147483647 w 639"/>
              <a:gd name="T17" fmla="*/ 2147483647 h 587"/>
              <a:gd name="T18" fmla="*/ 2147483647 w 639"/>
              <a:gd name="T19" fmla="*/ 2147483647 h 587"/>
              <a:gd name="T20" fmla="*/ 2147483647 w 639"/>
              <a:gd name="T21" fmla="*/ 2147483647 h 587"/>
              <a:gd name="T22" fmla="*/ 2147483647 w 639"/>
              <a:gd name="T23" fmla="*/ 2147483647 h 587"/>
              <a:gd name="T24" fmla="*/ 2147483647 w 639"/>
              <a:gd name="T25" fmla="*/ 2147483647 h 587"/>
              <a:gd name="T26" fmla="*/ 2147483647 w 639"/>
              <a:gd name="T27" fmla="*/ 2147483647 h 587"/>
              <a:gd name="T28" fmla="*/ 2147483647 w 639"/>
              <a:gd name="T29" fmla="*/ 2147483647 h 587"/>
              <a:gd name="T30" fmla="*/ 2147483647 w 639"/>
              <a:gd name="T31" fmla="*/ 2147483647 h 587"/>
              <a:gd name="T32" fmla="*/ 2147483647 w 639"/>
              <a:gd name="T33" fmla="*/ 2147483647 h 58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39"/>
              <a:gd name="T52" fmla="*/ 0 h 587"/>
              <a:gd name="T53" fmla="*/ 639 w 639"/>
              <a:gd name="T54" fmla="*/ 587 h 587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39" h="587">
                <a:moveTo>
                  <a:pt x="258" y="123"/>
                </a:moveTo>
                <a:cubicBezTo>
                  <a:pt x="136" y="111"/>
                  <a:pt x="215" y="41"/>
                  <a:pt x="76" y="49"/>
                </a:cubicBezTo>
                <a:cubicBezTo>
                  <a:pt x="51" y="82"/>
                  <a:pt x="9" y="111"/>
                  <a:pt x="0" y="192"/>
                </a:cubicBezTo>
                <a:cubicBezTo>
                  <a:pt x="3" y="256"/>
                  <a:pt x="53" y="236"/>
                  <a:pt x="72" y="297"/>
                </a:cubicBezTo>
                <a:cubicBezTo>
                  <a:pt x="76" y="311"/>
                  <a:pt x="113" y="345"/>
                  <a:pt x="129" y="348"/>
                </a:cubicBezTo>
                <a:cubicBezTo>
                  <a:pt x="93" y="408"/>
                  <a:pt x="145" y="497"/>
                  <a:pt x="158" y="552"/>
                </a:cubicBezTo>
                <a:cubicBezTo>
                  <a:pt x="179" y="549"/>
                  <a:pt x="198" y="587"/>
                  <a:pt x="219" y="582"/>
                </a:cubicBezTo>
                <a:cubicBezTo>
                  <a:pt x="238" y="578"/>
                  <a:pt x="306" y="534"/>
                  <a:pt x="306" y="534"/>
                </a:cubicBezTo>
                <a:cubicBezTo>
                  <a:pt x="369" y="471"/>
                  <a:pt x="299" y="521"/>
                  <a:pt x="348" y="489"/>
                </a:cubicBezTo>
                <a:cubicBezTo>
                  <a:pt x="369" y="431"/>
                  <a:pt x="359" y="457"/>
                  <a:pt x="378" y="360"/>
                </a:cubicBezTo>
                <a:cubicBezTo>
                  <a:pt x="380" y="350"/>
                  <a:pt x="442" y="297"/>
                  <a:pt x="450" y="291"/>
                </a:cubicBezTo>
                <a:cubicBezTo>
                  <a:pt x="480" y="269"/>
                  <a:pt x="512" y="294"/>
                  <a:pt x="551" y="287"/>
                </a:cubicBezTo>
                <a:cubicBezTo>
                  <a:pt x="639" y="256"/>
                  <a:pt x="564" y="115"/>
                  <a:pt x="542" y="49"/>
                </a:cubicBezTo>
                <a:cubicBezTo>
                  <a:pt x="537" y="34"/>
                  <a:pt x="523" y="9"/>
                  <a:pt x="507" y="3"/>
                </a:cubicBezTo>
                <a:cubicBezTo>
                  <a:pt x="498" y="0"/>
                  <a:pt x="433" y="3"/>
                  <a:pt x="433" y="3"/>
                </a:cubicBezTo>
                <a:cubicBezTo>
                  <a:pt x="424" y="6"/>
                  <a:pt x="411" y="4"/>
                  <a:pt x="405" y="12"/>
                </a:cubicBezTo>
                <a:cubicBezTo>
                  <a:pt x="361" y="74"/>
                  <a:pt x="328" y="140"/>
                  <a:pt x="258" y="123"/>
                </a:cubicBezTo>
                <a:close/>
              </a:path>
            </a:pathLst>
          </a:custGeom>
          <a:gradFill rotWithShape="1">
            <a:gsLst>
              <a:gs pos="0">
                <a:srgbClr val="FF66CC"/>
              </a:gs>
              <a:gs pos="100000">
                <a:srgbClr val="FF3399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74768" name="Line 18"/>
          <p:cNvSpPr>
            <a:spLocks noChangeShapeType="1"/>
          </p:cNvSpPr>
          <p:nvPr/>
        </p:nvSpPr>
        <p:spPr bwMode="auto">
          <a:xfrm flipH="1">
            <a:off x="2125663" y="2420938"/>
            <a:ext cx="1223962" cy="792162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74769" name="Line 19"/>
          <p:cNvSpPr>
            <a:spLocks noChangeShapeType="1"/>
          </p:cNvSpPr>
          <p:nvPr/>
        </p:nvSpPr>
        <p:spPr bwMode="auto">
          <a:xfrm>
            <a:off x="4645025" y="2349500"/>
            <a:ext cx="1655763" cy="574675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74770" name="Freeform 20"/>
          <p:cNvSpPr>
            <a:spLocks/>
          </p:cNvSpPr>
          <p:nvPr/>
        </p:nvSpPr>
        <p:spPr bwMode="auto">
          <a:xfrm>
            <a:off x="4373563" y="2438400"/>
            <a:ext cx="992187" cy="1062038"/>
          </a:xfrm>
          <a:custGeom>
            <a:avLst/>
            <a:gdLst>
              <a:gd name="T0" fmla="*/ 0 w 625"/>
              <a:gd name="T1" fmla="*/ 0 h 669"/>
              <a:gd name="T2" fmla="*/ 2147483647 w 625"/>
              <a:gd name="T3" fmla="*/ 2147483647 h 669"/>
              <a:gd name="T4" fmla="*/ 0 60000 65536"/>
              <a:gd name="T5" fmla="*/ 0 60000 65536"/>
              <a:gd name="T6" fmla="*/ 0 w 625"/>
              <a:gd name="T7" fmla="*/ 0 h 669"/>
              <a:gd name="T8" fmla="*/ 625 w 625"/>
              <a:gd name="T9" fmla="*/ 669 h 66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25" h="669">
                <a:moveTo>
                  <a:pt x="0" y="0"/>
                </a:moveTo>
                <a:lnTo>
                  <a:pt x="625" y="669"/>
                </a:lnTo>
              </a:path>
            </a:pathLst>
          </a:custGeom>
          <a:noFill/>
          <a:ln w="28575">
            <a:solidFill>
              <a:srgbClr val="990033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74771" name="Line 21"/>
          <p:cNvSpPr>
            <a:spLocks noChangeShapeType="1"/>
          </p:cNvSpPr>
          <p:nvPr/>
        </p:nvSpPr>
        <p:spPr bwMode="auto">
          <a:xfrm flipH="1">
            <a:off x="3276600" y="2492375"/>
            <a:ext cx="431800" cy="1008063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74772" name="Line 22"/>
          <p:cNvSpPr>
            <a:spLocks noChangeShapeType="1"/>
          </p:cNvSpPr>
          <p:nvPr/>
        </p:nvSpPr>
        <p:spPr bwMode="auto">
          <a:xfrm>
            <a:off x="3997325" y="2492375"/>
            <a:ext cx="360363" cy="1152525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3850" y="6021388"/>
            <a:ext cx="8424863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kern="0" dirty="0">
                <a:solidFill>
                  <a:srgbClr val="33333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Пероральные дозы железа, </a:t>
            </a:r>
            <a:r>
              <a:rPr lang="ru-RU" sz="2000" kern="0" dirty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превышающие 30 мг/кг, токсичны; дозы свыше 250 мг/кг могут быть смертельными.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Заголовок 1"/>
          <p:cNvSpPr>
            <a:spLocks noGrp="1"/>
          </p:cNvSpPr>
          <p:nvPr>
            <p:ph type="title"/>
          </p:nvPr>
        </p:nvSpPr>
        <p:spPr>
          <a:xfrm>
            <a:off x="1116013" y="-387350"/>
            <a:ext cx="7793037" cy="1462088"/>
          </a:xfrm>
        </p:spPr>
        <p:txBody>
          <a:bodyPr/>
          <a:lstStyle/>
          <a:p>
            <a:pPr algn="ctr"/>
            <a:r>
              <a:rPr lang="ru-RU" altLang="ru-RU" sz="3600" b="1" smtClean="0">
                <a:latin typeface="Times New Roman" pitchFamily="18" charset="0"/>
                <a:cs typeface="Times New Roman" pitchFamily="18" charset="0"/>
              </a:rPr>
              <a:t>Передозировка препаратов железа </a:t>
            </a:r>
            <a:r>
              <a:rPr lang="ru-RU" altLang="ru-RU" sz="2400" b="1" smtClean="0">
                <a:latin typeface="Times New Roman" pitchFamily="18" charset="0"/>
                <a:cs typeface="Times New Roman" pitchFamily="18" charset="0"/>
              </a:rPr>
              <a:t>(клиника)</a:t>
            </a:r>
          </a:p>
        </p:txBody>
      </p:sp>
      <p:sp>
        <p:nvSpPr>
          <p:cNvPr id="75779" name="Содержимое 2"/>
          <p:cNvSpPr>
            <a:spLocks noGrp="1"/>
          </p:cNvSpPr>
          <p:nvPr>
            <p:ph idx="1"/>
          </p:nvPr>
        </p:nvSpPr>
        <p:spPr>
          <a:xfrm>
            <a:off x="850900" y="1125538"/>
            <a:ext cx="8275638" cy="41148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altLang="ru-RU" sz="2000" smtClean="0">
                <a:solidFill>
                  <a:srgbClr val="333333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Признаки отравления развиваются в течение 6 ч после приема железа, и последующее течение болезни состоит из четырех стадий: </a:t>
            </a:r>
            <a:endParaRPr lang="ru-RU" altLang="ru-RU" sz="200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altLang="ru-RU" sz="2000" smtClean="0">
                <a:solidFill>
                  <a:srgbClr val="333333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</a:t>
            </a:r>
            <a:r>
              <a:rPr lang="ru-RU" altLang="ru-RU" sz="2000" smtClean="0">
                <a:solidFill>
                  <a:srgbClr val="333333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 поражение желудочно-кишечного тракта (рвота, понос). Последующее уменьшение объема плазмы крови ведет к гемоконцентрации и уменьшению минутного объема сердца, гиповолемическому  шоку, летаргии и коме. </a:t>
            </a:r>
            <a:endParaRPr lang="ru-RU" altLang="ru-RU" sz="200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altLang="ru-RU" sz="2000" smtClean="0">
                <a:solidFill>
                  <a:srgbClr val="333333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</a:t>
            </a:r>
            <a:r>
              <a:rPr lang="ru-RU" altLang="ru-RU" sz="2000" smtClean="0">
                <a:solidFill>
                  <a:srgbClr val="333333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 период относительного  покоя, длящийся 6-24 часа. </a:t>
            </a:r>
            <a:endParaRPr lang="ru-RU" altLang="ru-RU" sz="200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altLang="ru-RU" sz="2000" smtClean="0">
                <a:solidFill>
                  <a:srgbClr val="333333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III</a:t>
            </a:r>
            <a:r>
              <a:rPr lang="ru-RU" altLang="ru-RU" sz="2000" smtClean="0">
                <a:solidFill>
                  <a:srgbClr val="333333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развиваются шок, признаки поражения печени, сопровождающегося желтухой и увеличением концентрации печеночных ферментов, почечная недостаточность и признаки поражения легких. </a:t>
            </a:r>
            <a:endParaRPr lang="ru-RU" altLang="ru-RU" sz="200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altLang="ru-RU" sz="2000" smtClean="0">
                <a:solidFill>
                  <a:srgbClr val="333333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IV</a:t>
            </a:r>
            <a:r>
              <a:rPr lang="ru-RU" altLang="ru-RU" sz="2000" smtClean="0">
                <a:solidFill>
                  <a:srgbClr val="333333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рубцевание привратника с последующей обструкцией кишечника.</a:t>
            </a:r>
            <a:endParaRPr lang="ru-RU" altLang="ru-RU" sz="200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3600" b="1" smtClean="0">
                <a:latin typeface="Times New Roman" pitchFamily="18" charset="0"/>
                <a:cs typeface="Times New Roman" pitchFamily="18" charset="0"/>
              </a:rPr>
              <a:t>Передозировка препаратов железа</a:t>
            </a:r>
            <a:r>
              <a:rPr lang="ru-RU" altLang="ru-RU" sz="2400" b="1" smtClean="0">
                <a:latin typeface="Times New Roman" pitchFamily="18" charset="0"/>
                <a:cs typeface="Times New Roman" pitchFamily="18" charset="0"/>
              </a:rPr>
              <a:t> (терапия)</a:t>
            </a:r>
          </a:p>
        </p:txBody>
      </p:sp>
      <p:sp>
        <p:nvSpPr>
          <p:cNvPr id="7680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  <a:buClr>
                <a:srgbClr val="3333CC"/>
              </a:buClr>
            </a:pPr>
            <a:r>
              <a:rPr lang="ru-RU" altLang="ru-RU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Неотложная помощь</a:t>
            </a:r>
            <a:r>
              <a:rPr lang="ru-RU" altLang="ru-RU" sz="2000" smtClean="0">
                <a:solidFill>
                  <a:srgbClr val="333333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-вызвать рвоту или промыть желудок при помощи большого желудочного зонда, вводимого через рот (если больной без сознания). Промывание желудка следует проводить 0.9% физиологическим раствором, после чего в желудок необходимо ввести 50-100 мл 1 % раствора бикарбоната натрия для образования бикарбоната железа, который обладает меньшим раздражающим действием, чем железо, и плохо абсорбируется</a:t>
            </a:r>
            <a:r>
              <a:rPr lang="ru-RU" altLang="ru-RU" sz="2000" smtClean="0">
                <a:solidFill>
                  <a:srgbClr val="333333"/>
                </a:solidFill>
                <a:latin typeface="Helvetica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lang="ru-RU" altLang="ru-RU" sz="200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altLang="ru-RU" sz="2000" smtClean="0">
                <a:latin typeface="Times New Roman" pitchFamily="18" charset="0"/>
                <a:cs typeface="Times New Roman" pitchFamily="18" charset="0"/>
              </a:rPr>
              <a:t>Хелаторы железа (</a:t>
            </a:r>
            <a:r>
              <a:rPr lang="ru-RU" altLang="ru-RU" sz="200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Дефероксамин в/в,</a:t>
            </a:r>
            <a:r>
              <a:rPr lang="ru-RU" altLang="ru-RU" sz="2000" smtClean="0">
                <a:latin typeface="Times New Roman" pitchFamily="18" charset="0"/>
                <a:cs typeface="Calibri" pitchFamily="34" charset="0"/>
              </a:rPr>
              <a:t> </a:t>
            </a:r>
            <a:r>
              <a:rPr lang="ru-RU" altLang="ru-RU" sz="200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Деферазирокс р.о.)</a:t>
            </a:r>
            <a:endParaRPr lang="ru-RU" altLang="ru-RU" sz="20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2000" smtClean="0">
                <a:latin typeface="Times New Roman" pitchFamily="18" charset="0"/>
                <a:cs typeface="Times New Roman" pitchFamily="18" charset="0"/>
              </a:rPr>
              <a:t>Симптоматическая терапия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793037" cy="1068387"/>
          </a:xfrm>
        </p:spPr>
        <p:txBody>
          <a:bodyPr/>
          <a:lstStyle/>
          <a:p>
            <a:pPr algn="ctr" eaLnBrk="1" hangingPunct="1"/>
            <a:r>
              <a:rPr lang="ru-RU" altLang="ru-RU" sz="3200" b="1" smtClean="0">
                <a:latin typeface="Times New Roman" pitchFamily="18" charset="0"/>
                <a:cs typeface="Times New Roman" pitchFamily="18" charset="0"/>
              </a:rPr>
              <a:t>Гемотрансфузии при ЖДА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2688" y="2017713"/>
            <a:ext cx="7493000" cy="41148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endParaRPr lang="ru-RU" altLang="ru-RU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755650" y="1773238"/>
          <a:ext cx="8280400" cy="48244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0200"/>
                <a:gridCol w="4140200"/>
              </a:tblGrid>
              <a:tr h="107394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Возраст ребенка, клинические проявления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Концентрация НВ г\л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18" marB="45718"/>
                </a:tc>
              </a:tr>
              <a:tr h="417546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сутки жизни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Менее 130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18" marB="45718"/>
                </a:tc>
              </a:tr>
              <a:tr h="378995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2-6 сутки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18" marB="45718"/>
                </a:tc>
              </a:tr>
              <a:tr h="41754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Тяжелые дыхательные нарушения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Менее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130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18" marB="45718"/>
                </a:tc>
              </a:tr>
              <a:tr h="41754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Тяжелые нарушения гемодинамики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Менее 110-120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18" marB="45718"/>
                </a:tc>
              </a:tr>
              <a:tr h="41754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нарушения ф-й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Менее 100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18" marB="45718"/>
                </a:tc>
              </a:tr>
              <a:tr h="417546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7-28 </a:t>
                      </a:r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сут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18" marB="45718"/>
                </a:tc>
              </a:tr>
              <a:tr h="41754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 нарушении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функции 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дыхания и 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Менее 100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18" marB="45718"/>
                </a:tc>
              </a:tr>
              <a:tr h="44865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нарушения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функции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дыхания и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Менее 80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18" marB="45718"/>
                </a:tc>
              </a:tr>
              <a:tr h="417546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Старше 1 </a:t>
                      </a:r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Менее 60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18" marB="45718"/>
                </a:tc>
              </a:tr>
            </a:tbl>
          </a:graphicData>
        </a:graphic>
      </p:graphicFrame>
      <p:sp>
        <p:nvSpPr>
          <p:cNvPr id="3" name="Дуга 2"/>
          <p:cNvSpPr/>
          <p:nvPr/>
        </p:nvSpPr>
        <p:spPr>
          <a:xfrm>
            <a:off x="755650" y="6092825"/>
            <a:ext cx="8064500" cy="360363"/>
          </a:xfrm>
          <a:prstGeom prst="arc">
            <a:avLst>
              <a:gd name="adj1" fmla="val 15960931"/>
              <a:gd name="adj2" fmla="val 1425316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620713"/>
            <a:ext cx="7793038" cy="1462087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3600" b="1" smtClean="0">
                <a:latin typeface="Times New Roman" pitchFamily="18" charset="0"/>
                <a:cs typeface="Times New Roman" pitchFamily="18" charset="0"/>
              </a:rPr>
              <a:t>Принципы профилактики дефицита железа у детей</a:t>
            </a:r>
            <a:r>
              <a:rPr lang="ru-RU" altLang="ru-RU" sz="40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4000" b="1" smtClean="0">
                <a:latin typeface="Times New Roman" pitchFamily="18" charset="0"/>
                <a:cs typeface="Times New Roman" pitchFamily="18" charset="0"/>
              </a:rPr>
            </a:br>
            <a:endParaRPr lang="ru-RU" altLang="ru-RU" sz="4000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7450" y="2351088"/>
            <a:ext cx="7772400" cy="4506912"/>
          </a:xfrm>
        </p:spPr>
        <p:txBody>
          <a:bodyPr/>
          <a:lstStyle/>
          <a:p>
            <a:pPr eaLnBrk="1" hangingPunct="1"/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Коррекция питания беременной  и кормящей женщины.</a:t>
            </a:r>
          </a:p>
          <a:p>
            <a:pPr eaLnBrk="1" hangingPunct="1"/>
            <a:r>
              <a:rPr lang="ru-RU" altLang="ru-RU" dirty="0" err="1" smtClean="0">
                <a:latin typeface="Times New Roman" pitchFamily="18" charset="0"/>
                <a:cs typeface="Times New Roman" pitchFamily="18" charset="0"/>
              </a:rPr>
              <a:t>Ферротерапия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железодефицитных состояний  в период беременности</a:t>
            </a:r>
          </a:p>
          <a:p>
            <a:pPr eaLnBrk="1" hangingPunct="1"/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Рациональное питания ребенка.</a:t>
            </a:r>
          </a:p>
          <a:p>
            <a:pPr eaLnBrk="1" hangingPunct="1">
              <a:buFont typeface="Wingdings" pitchFamily="2" charset="2"/>
              <a:buNone/>
            </a:pPr>
            <a:endParaRPr lang="ru-RU" alt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3600" b="1" smtClean="0">
                <a:latin typeface="Times New Roman" pitchFamily="18" charset="0"/>
                <a:cs typeface="Times New Roman" pitchFamily="18" charset="0"/>
              </a:rPr>
              <a:t>Железодефицитная анемия и прививки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2500313"/>
            <a:ext cx="7772400" cy="4114800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FontTx/>
              <a:buChar char=" "/>
            </a:pPr>
            <a:r>
              <a:rPr lang="ru-RU" altLang="ru-RU" sz="3600" smtClean="0">
                <a:latin typeface="Times New Roman" pitchFamily="18" charset="0"/>
                <a:cs typeface="Times New Roman" pitchFamily="18" charset="0"/>
              </a:rPr>
              <a:t>Проведение профилактических прививок у детей с железодефицитной анемией</a:t>
            </a:r>
            <a:r>
              <a:rPr lang="ru-RU" altLang="ru-RU" sz="3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не противопоказано</a:t>
            </a:r>
            <a:r>
              <a:rPr lang="ru-RU" altLang="ru-RU" sz="3600" smtClean="0">
                <a:latin typeface="Times New Roman" pitchFamily="18" charset="0"/>
                <a:cs typeface="Times New Roman" pitchFamily="18" charset="0"/>
              </a:rPr>
              <a:t> и не требует нормализации гемоглобина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3600" b="1" smtClean="0">
                <a:latin typeface="Times New Roman" pitchFamily="18" charset="0"/>
                <a:cs typeface="Times New Roman" pitchFamily="18" charset="0"/>
              </a:rPr>
              <a:t>Дифференциальная диагностика ЖДА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2286000"/>
            <a:ext cx="7772400" cy="4114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b="1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ЖДА необходимо дифференцировать:</a:t>
            </a:r>
          </a:p>
          <a:p>
            <a:pPr eaLnBrk="1" hangingPunct="1"/>
            <a:r>
              <a:rPr lang="ru-RU" altLang="ru-RU" smtClean="0">
                <a:latin typeface="Times New Roman" pitchFamily="18" charset="0"/>
                <a:cs typeface="Times New Roman" pitchFamily="18" charset="0"/>
              </a:rPr>
              <a:t>Анемиями, связанными с перераспределением железа при хронических заболеваниях;</a:t>
            </a:r>
          </a:p>
          <a:p>
            <a:pPr eaLnBrk="1" hangingPunct="1"/>
            <a:r>
              <a:rPr lang="ru-RU" altLang="ru-RU" smtClean="0">
                <a:latin typeface="Times New Roman" pitchFamily="18" charset="0"/>
                <a:cs typeface="Times New Roman" pitchFamily="18" charset="0"/>
              </a:rPr>
              <a:t>Другими дефицитными анемиями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altLang="ru-RU" sz="3600" b="1" smtClean="0">
                <a:latin typeface="Times New Roman" pitchFamily="18" charset="0"/>
                <a:cs typeface="Times New Roman" pitchFamily="18" charset="0"/>
              </a:rPr>
              <a:t>Дифференциальная диагностика ЖДА</a:t>
            </a:r>
          </a:p>
        </p:txBody>
      </p:sp>
      <p:sp>
        <p:nvSpPr>
          <p:cNvPr id="8192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alt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АХБ-</a:t>
            </a:r>
            <a:r>
              <a:rPr lang="en-US" alt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 </a:t>
            </a:r>
            <a:r>
              <a:rPr lang="ru-RU" alt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63.8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-100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% при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ХЗ</a:t>
            </a:r>
            <a:endParaRPr lang="en-US" alt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alt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Анемия при хронических болезнях</a:t>
            </a:r>
            <a:endParaRPr lang="ru-RU" altLang="ru-RU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Вторичный синдром, сопровождающий длительно текущие инфекции, системные или онкологические заболевания, являющийся адаптивным механизмом и характеризующийся снижением продукции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эритроцитов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и нарушением реутилизации железа.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Заголовок 1"/>
          <p:cNvSpPr>
            <a:spLocks noGrp="1"/>
          </p:cNvSpPr>
          <p:nvPr>
            <p:ph type="title"/>
          </p:nvPr>
        </p:nvSpPr>
        <p:spPr>
          <a:xfrm>
            <a:off x="1116013" y="0"/>
            <a:ext cx="7793037" cy="1462088"/>
          </a:xfrm>
        </p:spPr>
        <p:txBody>
          <a:bodyPr/>
          <a:lstStyle/>
          <a:p>
            <a:pPr algn="l"/>
            <a:r>
              <a:rPr lang="ru-RU" altLang="ru-RU" sz="3600" b="1" dirty="0" smtClean="0">
                <a:latin typeface="Times New Roman" pitchFamily="18" charset="0"/>
                <a:cs typeface="Times New Roman" pitchFamily="18" charset="0"/>
              </a:rPr>
              <a:t>АХБ</a:t>
            </a:r>
            <a:endParaRPr lang="ru-RU" altLang="ru-RU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94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alt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Причины </a:t>
            </a:r>
          </a:p>
          <a:p>
            <a:pPr>
              <a:buFont typeface="Wingdings" pitchFamily="2" charset="2"/>
              <a:buNone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-инфекции (туберкулёз, </a:t>
            </a:r>
            <a:r>
              <a:rPr lang="ru-RU" altLang="ru-RU" dirty="0" err="1" smtClean="0">
                <a:latin typeface="Times New Roman" pitchFamily="18" charset="0"/>
                <a:cs typeface="Times New Roman" pitchFamily="18" charset="0"/>
              </a:rPr>
              <a:t>инф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эндокардит, бруцеллёз  и т.д.)</a:t>
            </a:r>
          </a:p>
          <a:p>
            <a:pPr>
              <a:buFont typeface="Wingdings" pitchFamily="2" charset="2"/>
              <a:buNone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-злокачественные новообразования</a:t>
            </a:r>
          </a:p>
          <a:p>
            <a:pPr>
              <a:buFont typeface="Wingdings" pitchFamily="2" charset="2"/>
              <a:buNone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-системные заболевания соединительной ткани (СКВ, </a:t>
            </a:r>
            <a:r>
              <a:rPr lang="ru-RU" altLang="ru-RU" dirty="0" err="1" smtClean="0">
                <a:latin typeface="Times New Roman" pitchFamily="18" charset="0"/>
                <a:cs typeface="Times New Roman" pitchFamily="18" charset="0"/>
              </a:rPr>
              <a:t>ревматоидный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артрит и т.д.)</a:t>
            </a:r>
          </a:p>
          <a:p>
            <a:pPr>
              <a:buFont typeface="Wingdings" pitchFamily="2" charset="2"/>
              <a:buNone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-хр. заболевания ЖКТ, печени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Заголовок 1"/>
          <p:cNvSpPr>
            <a:spLocks noGrp="1"/>
          </p:cNvSpPr>
          <p:nvPr>
            <p:ph type="title"/>
          </p:nvPr>
        </p:nvSpPr>
        <p:spPr>
          <a:xfrm>
            <a:off x="1187450" y="0"/>
            <a:ext cx="7793038" cy="1462088"/>
          </a:xfrm>
        </p:spPr>
        <p:txBody>
          <a:bodyPr/>
          <a:lstStyle/>
          <a:p>
            <a:pPr algn="ctr"/>
            <a:r>
              <a:rPr lang="ru-RU" altLang="ru-RU" sz="3600" b="1" dirty="0" smtClean="0">
                <a:latin typeface="Times New Roman" pitchFamily="18" charset="0"/>
                <a:cs typeface="Times New Roman" pitchFamily="18" charset="0"/>
              </a:rPr>
              <a:t>АХБ</a:t>
            </a:r>
            <a:endParaRPr lang="ru-RU" altLang="ru-RU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97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alt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Патогенез </a:t>
            </a:r>
          </a:p>
          <a:p>
            <a:pPr>
              <a:buFont typeface="Wingdings" pitchFamily="2" charset="2"/>
              <a:buNone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-нарушение метаболизма железа</a:t>
            </a:r>
          </a:p>
          <a:p>
            <a:pPr>
              <a:buFont typeface="Wingdings" pitchFamily="2" charset="2"/>
              <a:buNone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ru-RU" dirty="0" err="1" smtClean="0">
                <a:latin typeface="Times New Roman" pitchFamily="18" charset="0"/>
                <a:cs typeface="Times New Roman" pitchFamily="18" charset="0"/>
              </a:rPr>
              <a:t>супрессия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dirty="0" err="1" smtClean="0">
                <a:latin typeface="Times New Roman" pitchFamily="18" charset="0"/>
                <a:cs typeface="Times New Roman" pitchFamily="18" charset="0"/>
              </a:rPr>
              <a:t>эритропоэза</a:t>
            </a:r>
            <a:endParaRPr lang="ru-RU" alt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-гемолитический процесс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5458618"/>
          </a:xfrm>
        </p:spPr>
        <p:txBody>
          <a:bodyPr>
            <a:normAutofit/>
          </a:bodyPr>
          <a:lstStyle/>
          <a:p>
            <a:pPr algn="l"/>
            <a:r>
              <a:rPr lang="ru-RU" altLang="ru-RU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Анизоцитоз</a:t>
            </a: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доли эритроцитов разного размера в мазке крови. </a:t>
            </a: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3718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Заголовок 1"/>
          <p:cNvSpPr>
            <a:spLocks noGrp="1"/>
          </p:cNvSpPr>
          <p:nvPr>
            <p:ph type="title"/>
          </p:nvPr>
        </p:nvSpPr>
        <p:spPr>
          <a:xfrm>
            <a:off x="1116013" y="0"/>
            <a:ext cx="7793037" cy="1462088"/>
          </a:xfrm>
        </p:spPr>
        <p:txBody>
          <a:bodyPr/>
          <a:lstStyle/>
          <a:p>
            <a:pPr algn="ctr"/>
            <a:r>
              <a:rPr lang="ru-RU" altLang="ru-RU" sz="3600" b="1" dirty="0" smtClean="0">
                <a:latin typeface="Times New Roman" pitchFamily="18" charset="0"/>
                <a:cs typeface="Times New Roman" pitchFamily="18" charset="0"/>
              </a:rPr>
              <a:t>АХБ</a:t>
            </a:r>
            <a:endParaRPr lang="ru-RU" altLang="ru-RU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995" name="Содержимое 2"/>
          <p:cNvSpPr>
            <a:spLocks noGrp="1"/>
          </p:cNvSpPr>
          <p:nvPr>
            <p:ph idx="1"/>
          </p:nvPr>
        </p:nvSpPr>
        <p:spPr>
          <a:xfrm>
            <a:off x="1371600" y="2071688"/>
            <a:ext cx="7772400" cy="41148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alt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Клиническая картина</a:t>
            </a:r>
            <a:r>
              <a:rPr lang="ru-RU" altLang="ru-RU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Wingdings" pitchFamily="2" charset="2"/>
              <a:buNone/>
            </a:pPr>
            <a:r>
              <a:rPr lang="ru-RU" altLang="ru-RU" sz="36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altLang="ru-RU" smtClean="0">
                <a:latin typeface="Times New Roman" pitchFamily="18" charset="0"/>
                <a:cs typeface="Times New Roman" pitchFamily="18" charset="0"/>
              </a:rPr>
              <a:t>обусловлена основным заболеванием, анемия не является ведущим симптомом и не определяет самочувствие и состояние пациента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Заголовок 1"/>
          <p:cNvSpPr>
            <a:spLocks noGrp="1"/>
          </p:cNvSpPr>
          <p:nvPr>
            <p:ph type="title"/>
          </p:nvPr>
        </p:nvSpPr>
        <p:spPr>
          <a:xfrm>
            <a:off x="1116013" y="6350"/>
            <a:ext cx="7793037" cy="1462088"/>
          </a:xfrm>
        </p:spPr>
        <p:txBody>
          <a:bodyPr/>
          <a:lstStyle/>
          <a:p>
            <a:pPr algn="ctr"/>
            <a:r>
              <a:rPr lang="ru-RU" altLang="ru-RU" sz="3600" b="1" smtClean="0">
                <a:latin typeface="Times New Roman" pitchFamily="18" charset="0"/>
                <a:cs typeface="Times New Roman" pitchFamily="18" charset="0"/>
              </a:rPr>
              <a:t>Анемия хронического больного</a:t>
            </a:r>
          </a:p>
        </p:txBody>
      </p:sp>
      <p:sp>
        <p:nvSpPr>
          <p:cNvPr id="86019" name="Содержимое 2"/>
          <p:cNvSpPr>
            <a:spLocks noGrp="1"/>
          </p:cNvSpPr>
          <p:nvPr>
            <p:ph idx="1"/>
          </p:nvPr>
        </p:nvSpPr>
        <p:spPr>
          <a:xfrm>
            <a:off x="1143000" y="1857375"/>
            <a:ext cx="7772400" cy="4114800"/>
          </a:xfrm>
        </p:spPr>
        <p:txBody>
          <a:bodyPr>
            <a:normAutofit fontScale="92500" lnSpcReduction="20000"/>
          </a:bodyPr>
          <a:lstStyle/>
          <a:p>
            <a:pPr algn="ctr">
              <a:buFont typeface="Wingdings" pitchFamily="2" charset="2"/>
              <a:buNone/>
            </a:pPr>
            <a:r>
              <a:rPr lang="ru-RU" alt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Лабораторные критерии </a:t>
            </a:r>
          </a:p>
          <a:p>
            <a:pPr>
              <a:buFont typeface="Wingdings" pitchFamily="2" charset="2"/>
              <a:buNone/>
            </a:pP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-снижение </a:t>
            </a:r>
            <a:r>
              <a:rPr lang="en-US" altLang="ru-RU" sz="2800" dirty="0" err="1" smtClean="0">
                <a:latin typeface="Times New Roman" pitchFamily="18" charset="0"/>
                <a:cs typeface="Times New Roman" pitchFamily="18" charset="0"/>
              </a:rPr>
              <a:t>Hb</a:t>
            </a:r>
            <a:endParaRPr lang="en-US" alt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</a:pP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ru-RU" sz="2800" dirty="0" smtClean="0">
                <a:latin typeface="Times New Roman" pitchFamily="18" charset="0"/>
                <a:cs typeface="Times New Roman" pitchFamily="18" charset="0"/>
              </a:rPr>
              <a:t>MCV</a:t>
            </a: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ru-RU" sz="2800" dirty="0" smtClean="0">
                <a:latin typeface="Times New Roman" pitchFamily="18" charset="0"/>
                <a:cs typeface="Times New Roman" pitchFamily="18" charset="0"/>
              </a:rPr>
              <a:t> MCH</a:t>
            </a: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 норма или снижены</a:t>
            </a:r>
          </a:p>
          <a:p>
            <a:pPr>
              <a:buFont typeface="Wingdings" pitchFamily="2" charset="2"/>
              <a:buNone/>
            </a:pP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ru-RU" sz="2800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 –увеличены, токсическая зернистость нейтрофилов</a:t>
            </a:r>
          </a:p>
          <a:p>
            <a:pPr>
              <a:buFont typeface="Wingdings" pitchFamily="2" charset="2"/>
              <a:buNone/>
            </a:pP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-СЖ- снижено</a:t>
            </a:r>
          </a:p>
          <a:p>
            <a:pPr>
              <a:buFont typeface="Wingdings" pitchFamily="2" charset="2"/>
              <a:buNone/>
            </a:pP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ru-RU" sz="2800" dirty="0" err="1" smtClean="0">
                <a:latin typeface="Times New Roman" pitchFamily="18" charset="0"/>
                <a:cs typeface="Times New Roman" pitchFamily="18" charset="0"/>
              </a:rPr>
              <a:t>ОЖСС-снижено</a:t>
            </a:r>
            <a:endParaRPr lang="ru-RU" alt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</a:pP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ru-RU" sz="2800" dirty="0" err="1" smtClean="0">
                <a:latin typeface="Times New Roman" pitchFamily="18" charset="0"/>
                <a:cs typeface="Times New Roman" pitchFamily="18" charset="0"/>
              </a:rPr>
              <a:t>сыв</a:t>
            </a: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2800" dirty="0" err="1" smtClean="0">
                <a:latin typeface="Times New Roman" pitchFamily="18" charset="0"/>
                <a:cs typeface="Times New Roman" pitchFamily="18" charset="0"/>
              </a:rPr>
              <a:t>ферритин</a:t>
            </a: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- повышен</a:t>
            </a:r>
          </a:p>
          <a:p>
            <a:pPr>
              <a:buFont typeface="Wingdings" pitchFamily="2" charset="2"/>
              <a:buNone/>
            </a:pP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-неспецифические маркёры воспаления (СРБ, фибриноген, СОЭ, </a:t>
            </a:r>
            <a:r>
              <a:rPr lang="ru-RU" altLang="ru-RU" sz="2800" dirty="0" err="1" smtClean="0">
                <a:latin typeface="Times New Roman" pitchFamily="18" charset="0"/>
                <a:cs typeface="Times New Roman" pitchFamily="18" charset="0"/>
              </a:rPr>
              <a:t>церулоплазмин</a:t>
            </a: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)-повышены.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Заголовок 1"/>
          <p:cNvSpPr>
            <a:spLocks noGrp="1"/>
          </p:cNvSpPr>
          <p:nvPr>
            <p:ph type="title"/>
          </p:nvPr>
        </p:nvSpPr>
        <p:spPr>
          <a:xfrm>
            <a:off x="1116013" y="0"/>
            <a:ext cx="7793037" cy="1462088"/>
          </a:xfrm>
        </p:spPr>
        <p:txBody>
          <a:bodyPr/>
          <a:lstStyle/>
          <a:p>
            <a:pPr algn="ctr"/>
            <a:r>
              <a:rPr lang="ru-RU" altLang="ru-RU" sz="3200" b="1" smtClean="0">
                <a:latin typeface="Times New Roman" pitchFamily="18" charset="0"/>
                <a:cs typeface="Times New Roman" pitchFamily="18" charset="0"/>
              </a:rPr>
              <a:t>Лабораторные признаки ЖДА и АХБ</a:t>
            </a:r>
            <a:endParaRPr lang="ru-RU" altLang="ru-RU" sz="3200" smtClean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1182688" y="2017713"/>
          <a:ext cx="7772400" cy="4237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/>
                <a:gridCol w="2590800"/>
                <a:gridCol w="2590800"/>
              </a:tblGrid>
              <a:tr h="396266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АХБ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ЖДА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/>
                </a:tc>
              </a:tr>
              <a:tr h="457232">
                <a:tc>
                  <a:txBody>
                    <a:bodyPr/>
                    <a:lstStyle/>
                    <a:p>
                      <a:r>
                        <a:rPr lang="ru-RU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Сыв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ru-RU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Fe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↓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↓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 anchor="ctr"/>
                </a:tc>
              </a:tr>
              <a:tr h="457232">
                <a:tc>
                  <a:txBody>
                    <a:bodyPr/>
                    <a:lstStyle/>
                    <a:p>
                      <a:r>
                        <a:rPr lang="ru-RU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Трансферрин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Tf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↓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или 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↑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 anchor="ctr"/>
                </a:tc>
              </a:tr>
              <a:tr h="1188819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Насыщение 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трансферрина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железом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↓</a:t>
                      </a:r>
                      <a:endParaRPr lang="ru-RU" sz="2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↓</a:t>
                      </a:r>
                      <a:endParaRPr lang="ru-RU" sz="2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 anchor="ctr"/>
                </a:tc>
              </a:tr>
              <a:tr h="457232">
                <a:tc>
                  <a:txBody>
                    <a:bodyPr/>
                    <a:lstStyle/>
                    <a:p>
                      <a:r>
                        <a:rPr lang="ru-RU" sz="2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Ферритин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 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или ↑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↓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 anchor="ctr"/>
                </a:tc>
              </a:tr>
              <a:tr h="457232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sTfR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↑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 anchor="ctr"/>
                </a:tc>
              </a:tr>
              <a:tr h="823025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Воспалительные</a:t>
                      </a:r>
                      <a:r>
                        <a:rPr lang="ru-RU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цитокины</a:t>
                      </a:r>
                      <a:r>
                        <a:rPr lang="ru-RU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СРБ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↑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Заголовок 1"/>
          <p:cNvSpPr>
            <a:spLocks noGrp="1"/>
          </p:cNvSpPr>
          <p:nvPr>
            <p:ph type="title"/>
          </p:nvPr>
        </p:nvSpPr>
        <p:spPr>
          <a:xfrm>
            <a:off x="1116013" y="0"/>
            <a:ext cx="7793037" cy="1462088"/>
          </a:xfrm>
        </p:spPr>
        <p:txBody>
          <a:bodyPr/>
          <a:lstStyle/>
          <a:p>
            <a:pPr algn="ctr"/>
            <a:r>
              <a:rPr lang="ru-RU" altLang="ru-RU" sz="3200" b="1" smtClean="0">
                <a:latin typeface="Times New Roman" pitchFamily="18" charset="0"/>
                <a:cs typeface="Times New Roman" pitchFamily="18" charset="0"/>
              </a:rPr>
              <a:t>Лабораторные признаки ЖДА и АХБ</a:t>
            </a:r>
            <a:endParaRPr lang="ru-RU" altLang="ru-RU" sz="3200" smtClean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1182688" y="2017713"/>
          <a:ext cx="7772400" cy="4237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/>
                <a:gridCol w="2590800"/>
                <a:gridCol w="2590800"/>
              </a:tblGrid>
              <a:tr h="396266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АХБ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ЖДА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/>
                </a:tc>
              </a:tr>
              <a:tr h="457232">
                <a:tc>
                  <a:txBody>
                    <a:bodyPr/>
                    <a:lstStyle/>
                    <a:p>
                      <a:r>
                        <a:rPr lang="ru-RU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Сыв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ru-RU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Fe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↓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↓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 anchor="ctr"/>
                </a:tc>
              </a:tr>
              <a:tr h="457232">
                <a:tc>
                  <a:txBody>
                    <a:bodyPr/>
                    <a:lstStyle/>
                    <a:p>
                      <a:r>
                        <a:rPr lang="ru-RU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Трансферрин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Tf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↓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или 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↑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 anchor="ctr"/>
                </a:tc>
              </a:tr>
              <a:tr h="1188819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Насыщение 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трансферрина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железом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↓</a:t>
                      </a:r>
                      <a:endParaRPr lang="ru-RU" sz="2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↓</a:t>
                      </a:r>
                      <a:endParaRPr lang="ru-RU" sz="2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 anchor="ctr"/>
                </a:tc>
              </a:tr>
              <a:tr h="457232">
                <a:tc>
                  <a:txBody>
                    <a:bodyPr/>
                    <a:lstStyle/>
                    <a:p>
                      <a:r>
                        <a:rPr lang="ru-RU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Ферритин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 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или ↑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↓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 anchor="ctr"/>
                </a:tc>
              </a:tr>
              <a:tr h="457232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sTfR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↑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 anchor="ctr"/>
                </a:tc>
              </a:tr>
              <a:tr h="823025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Воспалительные</a:t>
                      </a:r>
                      <a:r>
                        <a:rPr lang="ru-RU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цитокины</a:t>
                      </a:r>
                      <a:r>
                        <a:rPr lang="ru-RU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СРБ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↑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Заголовок 1"/>
          <p:cNvSpPr>
            <a:spLocks noGrp="1"/>
          </p:cNvSpPr>
          <p:nvPr>
            <p:ph type="title"/>
          </p:nvPr>
        </p:nvSpPr>
        <p:spPr>
          <a:xfrm>
            <a:off x="1116013" y="0"/>
            <a:ext cx="7793037" cy="1462088"/>
          </a:xfrm>
        </p:spPr>
        <p:txBody>
          <a:bodyPr/>
          <a:lstStyle/>
          <a:p>
            <a:pPr algn="ctr"/>
            <a:r>
              <a:rPr lang="ru-RU" altLang="ru-RU" sz="3600" b="1" dirty="0" smtClean="0">
                <a:latin typeface="Times New Roman" pitchFamily="18" charset="0"/>
                <a:cs typeface="Times New Roman" pitchFamily="18" charset="0"/>
              </a:rPr>
              <a:t>АХБ</a:t>
            </a:r>
            <a:endParaRPr lang="ru-RU" altLang="ru-RU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067" name="Содержимое 2"/>
          <p:cNvSpPr>
            <a:spLocks noGrp="1"/>
          </p:cNvSpPr>
          <p:nvPr>
            <p:ph idx="1"/>
          </p:nvPr>
        </p:nvSpPr>
        <p:spPr>
          <a:xfrm>
            <a:off x="1371600" y="1857375"/>
            <a:ext cx="7772400" cy="4114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alt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Коррекция анемии:</a:t>
            </a:r>
          </a:p>
          <a:p>
            <a:pPr>
              <a:buFont typeface="Wingdings" pitchFamily="2" charset="2"/>
              <a:buNone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трансфузии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эритроцитов</a:t>
            </a:r>
          </a:p>
          <a:p>
            <a:pPr>
              <a:buFont typeface="Wingdings" pitchFamily="2" charset="2"/>
              <a:buNone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ru-RU" dirty="0" err="1" smtClean="0">
                <a:latin typeface="Times New Roman" pitchFamily="18" charset="0"/>
                <a:cs typeface="Times New Roman" pitchFamily="18" charset="0"/>
              </a:rPr>
              <a:t>эритропоэтин</a:t>
            </a:r>
            <a:endParaRPr lang="ru-RU" alt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-Вит В-12, </a:t>
            </a:r>
            <a:r>
              <a:rPr lang="ru-RU" altLang="ru-RU" dirty="0" err="1" smtClean="0">
                <a:latin typeface="Times New Roman" pitchFamily="18" charset="0"/>
                <a:cs typeface="Times New Roman" pitchFamily="18" charset="0"/>
              </a:rPr>
              <a:t>фолиевая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dirty="0" err="1" smtClean="0">
                <a:latin typeface="Times New Roman" pitchFamily="18" charset="0"/>
                <a:cs typeface="Times New Roman" pitchFamily="18" charset="0"/>
              </a:rPr>
              <a:t>к-та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при дефиците</a:t>
            </a:r>
            <a:endParaRPr lang="ru-RU" alt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</a:pPr>
            <a:r>
              <a:rPr lang="ru-RU" alt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Терапевтические мероприятия </a:t>
            </a:r>
          </a:p>
          <a:p>
            <a:pPr>
              <a:buFont typeface="Wingdings" pitchFamily="2" charset="2"/>
              <a:buNone/>
            </a:pPr>
            <a:r>
              <a:rPr lang="ru-RU" alt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направлены на лечение основного заболевания.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11552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/>
              <a:t>Для подготовки использовать клин. реки</a:t>
            </a:r>
            <a:r>
              <a:rPr lang="ru-RU" sz="2800" dirty="0" smtClean="0"/>
              <a:t>:</a:t>
            </a:r>
            <a:br>
              <a:rPr lang="ru-RU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ru-RU" sz="2800" dirty="0" smtClean="0"/>
              <a:t>ФГБУ </a:t>
            </a:r>
            <a:r>
              <a:rPr lang="ru-RU" sz="2800" dirty="0" smtClean="0"/>
              <a:t>«ФНКЦ ДГОИ им. Дмитрия Рогачева» Минздрава России</a:t>
            </a:r>
            <a:br>
              <a:rPr lang="ru-RU" sz="2800" dirty="0" smtClean="0"/>
            </a:br>
            <a:r>
              <a:rPr lang="ru-RU" sz="2800" dirty="0" smtClean="0"/>
              <a:t>Общественная организация Национальное общество детских гематологов, онкологов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886216"/>
            <a:ext cx="8229600" cy="1543048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hlinkClick r:id="rId2"/>
              </a:rPr>
              <a:t>https://www.fnkc.ru/index.jsp?load=pnd-clinical-references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Доза железа для лечения ЖДА любой степени тяжести?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00188" y="642938"/>
            <a:ext cx="7239000" cy="6096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6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Эритроцитарные</a:t>
            </a:r>
            <a:r>
              <a:rPr lang="ru-RU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индексы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0" y="1412875"/>
            <a:ext cx="8208963" cy="5184775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Наиболее чувствителен </a:t>
            </a:r>
            <a:r>
              <a:rPr lang="ru-RU" alt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показатель </a:t>
            </a:r>
            <a:r>
              <a:rPr lang="ru-RU" altLang="ru-RU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анизоцитоза</a:t>
            </a:r>
            <a:r>
              <a:rPr lang="ru-RU" alt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2400" b="1" dirty="0" smtClean="0">
                <a:solidFill>
                  <a:srgbClr val="003217"/>
                </a:solidFill>
                <a:latin typeface="Times New Roman" pitchFamily="18" charset="0"/>
                <a:cs typeface="Times New Roman" pitchFamily="18" charset="0"/>
              </a:rPr>
              <a:t>RDW</a:t>
            </a:r>
            <a:r>
              <a:rPr lang="ru-RU" altLang="ru-RU" sz="2400" b="1" dirty="0" smtClean="0">
                <a:solidFill>
                  <a:srgbClr val="00321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(ширина распределения эритроцитов по объему). 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	Дает количественную оценку разброса эритроцитов по объему, оценивается степень выраженности </a:t>
            </a:r>
            <a:r>
              <a:rPr lang="ru-RU" altLang="ru-RU" sz="2400" dirty="0" err="1" smtClean="0">
                <a:latin typeface="Times New Roman" pitchFamily="18" charset="0"/>
                <a:cs typeface="Times New Roman" pitchFamily="18" charset="0"/>
              </a:rPr>
              <a:t>анизоцитоза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. Повышение значений индекса </a:t>
            </a:r>
            <a:r>
              <a:rPr lang="en-US" altLang="ru-RU" sz="2400" dirty="0" smtClean="0">
                <a:latin typeface="Times New Roman" pitchFamily="18" charset="0"/>
                <a:cs typeface="Times New Roman" pitchFamily="18" charset="0"/>
              </a:rPr>
              <a:t>RDW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 выявляется на ранней стадии ЖДС.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Норма 14,5%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89413" y="3573463"/>
            <a:ext cx="4510087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6021388"/>
            <a:ext cx="3671887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>
            <a:spLocks noChangeArrowheads="1"/>
          </p:cNvSpPr>
          <p:nvPr/>
        </p:nvSpPr>
        <p:spPr bwMode="auto">
          <a:xfrm>
            <a:off x="3292475" y="1268413"/>
            <a:ext cx="5248275" cy="1152525"/>
          </a:xfrm>
          <a:prstGeom prst="ellipse">
            <a:avLst/>
          </a:prstGeom>
          <a:noFill/>
          <a:ln w="12700" algn="ctr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eaLnBrk="0" hangingPunct="0">
              <a:lnSpc>
                <a:spcPct val="90000"/>
              </a:lnSpc>
            </a:pPr>
            <a:endParaRPr lang="de-DE" altLang="ru-RU" sz="4400"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39939" name="Picture 2" descr="mso10A5F"/>
          <p:cNvPicPr>
            <a:picLocks noChangeAspect="1" noChangeArrowheads="1"/>
          </p:cNvPicPr>
          <p:nvPr/>
        </p:nvPicPr>
        <p:blipFill>
          <a:blip r:embed="rId2"/>
          <a:srcRect l="9024" t="7387" r="7750" b="2852"/>
          <a:stretch>
            <a:fillRect/>
          </a:stretch>
        </p:blipFill>
        <p:spPr bwMode="auto">
          <a:xfrm>
            <a:off x="3200400" y="76200"/>
            <a:ext cx="59436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5027" name="Text Box 3"/>
          <p:cNvSpPr txBox="1">
            <a:spLocks noChangeArrowheads="1"/>
          </p:cNvSpPr>
          <p:nvPr/>
        </p:nvSpPr>
        <p:spPr bwMode="auto">
          <a:xfrm>
            <a:off x="1357313" y="615950"/>
            <a:ext cx="2157412" cy="5915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Stem cell</a:t>
            </a:r>
          </a:p>
          <a:p>
            <a:pPr>
              <a:defRPr/>
            </a:pP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>
              <a:defRPr/>
            </a:pP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>
              <a:defRPr/>
            </a:pP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Blast</a:t>
            </a:r>
          </a:p>
          <a:p>
            <a:pPr>
              <a:defRPr/>
            </a:pP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>
              <a:spcBef>
                <a:spcPct val="30000"/>
              </a:spcBef>
              <a:defRPr/>
            </a:pP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Pro-</a:t>
            </a:r>
          </a:p>
          <a:p>
            <a:pPr>
              <a:defRPr/>
            </a:pP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>
              <a:defRPr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Myelocyte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>
              <a:defRPr/>
            </a:pP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>
              <a:defRPr/>
            </a:pP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Meta-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myelocyte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>
              <a:defRPr/>
            </a:pP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>
              <a:spcBef>
                <a:spcPct val="10000"/>
              </a:spcBef>
              <a:defRPr/>
            </a:pP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Band</a:t>
            </a:r>
          </a:p>
          <a:p>
            <a:pPr>
              <a:spcBef>
                <a:spcPct val="10000"/>
              </a:spcBef>
              <a:defRPr/>
            </a:pP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>
              <a:spcBef>
                <a:spcPct val="10000"/>
              </a:spcBef>
              <a:defRPr/>
            </a:pP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Mature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3282</Words>
  <PresentationFormat>Экран (4:3)</PresentationFormat>
  <Paragraphs>701</Paragraphs>
  <Slides>76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76</vt:i4>
      </vt:variant>
    </vt:vector>
  </HeadingPairs>
  <TitlesOfParts>
    <vt:vector size="77" baseType="lpstr">
      <vt:lpstr>Тема Office</vt:lpstr>
      <vt:lpstr>Кафедра детских болезней с курсом ПО Красноярского государственного медицинского университета           им. проф. В.Ф. Войно-Ясенецкого </vt:lpstr>
      <vt:lpstr>План лекции</vt:lpstr>
      <vt:lpstr>Актуальность</vt:lpstr>
      <vt:lpstr>Слайд 4</vt:lpstr>
      <vt:lpstr>Основные показатели красной крови и эритроцитарные индексы</vt:lpstr>
      <vt:lpstr>Слайд 6</vt:lpstr>
      <vt:lpstr>Анизоцитоз– увеличение доли эритроцитов разного размера в мазке крови.  </vt:lpstr>
      <vt:lpstr>Эритроцитарные индексы</vt:lpstr>
      <vt:lpstr>Слайд 9</vt:lpstr>
      <vt:lpstr>Слайд 10</vt:lpstr>
      <vt:lpstr>Слайд 11</vt:lpstr>
      <vt:lpstr>Нормы Гб</vt:lpstr>
      <vt:lpstr>   </vt:lpstr>
      <vt:lpstr>Оценка степени тяжести анемии</vt:lpstr>
      <vt:lpstr>  Классификация анемий</vt:lpstr>
      <vt:lpstr>Классификация анемий (Алексеев Г.А., 1970 г.)</vt:lpstr>
      <vt:lpstr>Классификация анемий (Алексеев Г.А., 1970 г.)</vt:lpstr>
      <vt:lpstr>Классификация анемий (Алексеев Г.А., 1970 г.)</vt:lpstr>
      <vt:lpstr>Классификация анемий (Алексеев Г.А., 1970 г.)</vt:lpstr>
      <vt:lpstr>Морфологические варианты анемии</vt:lpstr>
      <vt:lpstr>Классификация анемий</vt:lpstr>
      <vt:lpstr>Дифференциальный диагноз анемии в зависимости от количества ретикулоцитов</vt:lpstr>
      <vt:lpstr>ЖДА</vt:lpstr>
      <vt:lpstr>Рубрики МКБ-10 железодефицитных    состояний</vt:lpstr>
      <vt:lpstr>Роль железа в организме</vt:lpstr>
      <vt:lpstr>Распределение железа </vt:lpstr>
      <vt:lpstr>Механизмы всасывания железа</vt:lpstr>
      <vt:lpstr>Регуляция всасывания</vt:lpstr>
      <vt:lpstr>Суточная потребность железа</vt:lpstr>
      <vt:lpstr>Метаболизм железа</vt:lpstr>
      <vt:lpstr>Гемовое и негемовое железо</vt:lpstr>
      <vt:lpstr>Биохимические показатели, характеризующие обмен железа в организме в норме</vt:lpstr>
      <vt:lpstr>Метаболизм железа</vt:lpstr>
      <vt:lpstr>Этиология железодефицитных состояний</vt:lpstr>
      <vt:lpstr>Этиология ЖДС</vt:lpstr>
      <vt:lpstr>Основные причины ЖДА у детей и подростков</vt:lpstr>
      <vt:lpstr>Хроническая постгеморрагическая анемия</vt:lpstr>
      <vt:lpstr>Диагностика ЖДА</vt:lpstr>
      <vt:lpstr>Клинические проявления Анемический синдром  </vt:lpstr>
      <vt:lpstr>Клинические проявления ЖДА</vt:lpstr>
      <vt:lpstr>Клинические проявления  Сидеропенический синдром </vt:lpstr>
      <vt:lpstr>Клинические  проявления Сидеропенический синдром</vt:lpstr>
      <vt:lpstr>Клинические проявления  Сидеропенический синдром</vt:lpstr>
      <vt:lpstr>Лабораторные критерии диагностики ЖДС</vt:lpstr>
      <vt:lpstr>Цель терапии ЖДС</vt:lpstr>
      <vt:lpstr>Основные принципы лечения ЖДА (Л.И. Идельсон 1981г)</vt:lpstr>
      <vt:lpstr>Требования к препаратам железа для приема внутрь</vt:lpstr>
      <vt:lpstr>Проблемы применения солевых препаратов железа</vt:lpstr>
      <vt:lpstr> Лечение ЖДА Препарат железа (III) на основе ГПК (гидроксид полимальтозат) является оптимальным препаратом для терапии ЖДА у детей и подростков  Доза 5 мг/кг – 100% доза весь курс без изменения </vt:lpstr>
      <vt:lpstr>Выбор препаратов железа для перорального приема</vt:lpstr>
      <vt:lpstr>Выбор препаратов железа для перорального приема</vt:lpstr>
      <vt:lpstr>           </vt:lpstr>
      <vt:lpstr>Контроль эффективности терапии </vt:lpstr>
      <vt:lpstr>Возможные причины недостаточной эффективности лечения препаратами железа рer os</vt:lpstr>
      <vt:lpstr>Показания к парентеральному введению препаратов железа</vt:lpstr>
      <vt:lpstr>Показания к парентеральному введению препаратов железа</vt:lpstr>
      <vt:lpstr>Парентеральная ферротерапия</vt:lpstr>
      <vt:lpstr>Парентеральная ферротерапия</vt:lpstr>
      <vt:lpstr>Альтернатива инъекционным формам?</vt:lpstr>
      <vt:lpstr>Токсичность железа  на клеточном уровне</vt:lpstr>
      <vt:lpstr>Передозировка препаратов железа (клиника)</vt:lpstr>
      <vt:lpstr>Передозировка препаратов железа (терапия)</vt:lpstr>
      <vt:lpstr>Гемотрансфузии при ЖДА</vt:lpstr>
      <vt:lpstr>Принципы профилактики дефицита железа у детей </vt:lpstr>
      <vt:lpstr>Железодефицитная анемия и прививки</vt:lpstr>
      <vt:lpstr>Дифференциальная диагностика ЖДА</vt:lpstr>
      <vt:lpstr>Дифференциальная диагностика ЖДА</vt:lpstr>
      <vt:lpstr>АХБ</vt:lpstr>
      <vt:lpstr>АХБ</vt:lpstr>
      <vt:lpstr>АХБ</vt:lpstr>
      <vt:lpstr>Анемия хронического больного</vt:lpstr>
      <vt:lpstr>Лабораторные признаки ЖДА и АХБ</vt:lpstr>
      <vt:lpstr>Лабораторные признаки ЖДА и АХБ</vt:lpstr>
      <vt:lpstr>АХБ</vt:lpstr>
      <vt:lpstr>Для подготовки использовать клин. реки:  ФГБУ «ФНКЦ ДГОИ им. Дмитрия Рогачева» Минздрава России Общественная организация Национальное общество детских гематологов, онкологов</vt:lpstr>
      <vt:lpstr>Вопрос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8</cp:revision>
  <dcterms:created xsi:type="dcterms:W3CDTF">2020-09-01T13:47:47Z</dcterms:created>
  <dcterms:modified xsi:type="dcterms:W3CDTF">2020-09-02T09:31:38Z</dcterms:modified>
</cp:coreProperties>
</file>