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7" r:id="rId12"/>
    <p:sldId id="271" r:id="rId13"/>
    <p:sldId id="270" r:id="rId14"/>
    <p:sldId id="268" r:id="rId15"/>
    <p:sldId id="275" r:id="rId16"/>
    <p:sldId id="269" r:id="rId17"/>
    <p:sldId id="273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1%82%D0%B0%D0%BB%D0%B8%D1%8F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hyperlink" Target="https://ru.wikipedia.org/wiki/%D0%9A%D0%B8%D1%82%D0%B0%D0%B9" TargetMode="External"/><Relationship Id="rId21" Type="http://schemas.openxmlformats.org/officeDocument/2006/relationships/image" Target="../media/image22.png"/><Relationship Id="rId7" Type="http://schemas.openxmlformats.org/officeDocument/2006/relationships/hyperlink" Target="https://ru.wikipedia.org/wiki/%D0%A4%D1%80%D0%B0%D0%BD%D1%86%D0%B8%D1%8F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2%D0%B5%D0%BB%D0%B8%D0%BA%D0%BE%D0%B1%D1%80%D0%B8%D1%82%D0%B0%D0%BD%D0%B8%D1%8F" TargetMode="External"/><Relationship Id="rId11" Type="http://schemas.openxmlformats.org/officeDocument/2006/relationships/hyperlink" Target="https://ru.wikipedia.org/wiki/%D0%A0%D0%BE%D1%81%D1%81%D0%B8%D1%8F" TargetMode="External"/><Relationship Id="rId24" Type="http://schemas.openxmlformats.org/officeDocument/2006/relationships/image" Target="../media/image25.png"/><Relationship Id="rId5" Type="http://schemas.openxmlformats.org/officeDocument/2006/relationships/hyperlink" Target="https://ru.wikipedia.org/wiki/%D0%93%D0%B5%D1%80%D0%BC%D0%B0%D0%BD%D0%B8%D1%8F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hyperlink" Target="https://ru.wikipedia.org/wiki/%D0%9A%D0%B0%D0%BD%D0%B0%D0%B4%D0%B0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s://ru.wikipedia.org/wiki/%D0%AF%D0%BF%D0%BE%D0%BD%D0%B8%D1%8F" TargetMode="External"/><Relationship Id="rId9" Type="http://schemas.openxmlformats.org/officeDocument/2006/relationships/hyperlink" Target="https://ru.wikipedia.org/wiki/%D0%91%D1%80%D0%B0%D0%B7%D0%B8%D0%BB%D0%B8%D1%8F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Международные организации и основные направления их деятельности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dirty="0" err="1" smtClean="0"/>
              <a:t>В.Ф.Войно-Ясенецкого</a:t>
            </a:r>
            <a:r>
              <a:rPr lang="ru-RU" dirty="0" smtClean="0"/>
              <a:t>" Министерства здравоохранения Российской Федерации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Правовое значение постановлений международных организаций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Международные организации:</a:t>
            </a:r>
          </a:p>
          <a:p>
            <a:r>
              <a:rPr lang="ru-RU" dirty="0" smtClean="0"/>
              <a:t> могут вступать в отношения, как с отдельными государствами, так и друг с другом</a:t>
            </a:r>
          </a:p>
          <a:p>
            <a:r>
              <a:rPr lang="ru-RU" dirty="0" smtClean="0"/>
              <a:t>как правило, имеют иммунитет </a:t>
            </a:r>
          </a:p>
          <a:p>
            <a:r>
              <a:rPr lang="ru-RU" dirty="0" smtClean="0"/>
              <a:t>часто имеют представительства государств-участников </a:t>
            </a:r>
          </a:p>
          <a:p>
            <a:r>
              <a:rPr lang="ru-RU" dirty="0" smtClean="0"/>
              <a:t>являются субъектами международного права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Организация Объединенных Наций (ООН)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ООН лежит в центре системы международного межправительственных организаций</a:t>
            </a:r>
            <a:endParaRPr lang="ru-RU" dirty="0"/>
          </a:p>
        </p:txBody>
      </p:sp>
      <p:pic>
        <p:nvPicPr>
          <p:cNvPr id="23554" name="Picture 2" descr="http://horamsk.ru/uploads/posts/2017-10/petr-poroshenko-nazval-ukrainskoe-gosudarstvo-stranoy-osnovatelnicey-o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7239000" cy="381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Членами ООН </a:t>
            </a:r>
            <a:r>
              <a:rPr lang="ru-RU" dirty="0"/>
              <a:t>я</a:t>
            </a:r>
            <a:r>
              <a:rPr lang="ru-RU" dirty="0" smtClean="0"/>
              <a:t>вляются 193 государства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moneyjournal.ru/images/stories/2011/Politika/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Порядок вступления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Вступить в ООН могут миролюбивые государства, которые примут Устав организации. </a:t>
            </a:r>
          </a:p>
          <a:p>
            <a:r>
              <a:rPr lang="ru-RU" dirty="0" smtClean="0"/>
              <a:t>Прием новых членов производится по рекомендации Совета Безопасности Генеральной ассамблеи ООН большинством в 2/3 голосов.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цели ООН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Поддерживать международный мир и безопасность, принимая коллективные меры против нарушителей; </a:t>
            </a:r>
          </a:p>
          <a:p>
            <a:r>
              <a:rPr lang="ru-RU" dirty="0" smtClean="0"/>
              <a:t> Развивать дружественные отношения между всеми нациями на основе равноправия и самоопределения народов; </a:t>
            </a:r>
          </a:p>
          <a:p>
            <a:r>
              <a:rPr lang="ru-RU" dirty="0" smtClean="0"/>
              <a:t> Осуществлять международное сотрудничество в эк., соц., культурной и других областях.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5672"/>
            <a:ext cx="9144000" cy="59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67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3.hvylya.net/wp-content/uploads/2014/08/SB-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Генеральный секретарь </a:t>
            </a:r>
            <a:r>
              <a:rPr lang="ru-RU" dirty="0"/>
              <a:t>ООН</a:t>
            </a:r>
            <a:br>
              <a:rPr lang="ru-RU" dirty="0"/>
            </a:br>
            <a:r>
              <a:rPr lang="ru-RU" dirty="0" err="1"/>
              <a:t>Антониу</a:t>
            </a:r>
            <a:r>
              <a:rPr lang="ru-RU" dirty="0"/>
              <a:t> </a:t>
            </a:r>
            <a:r>
              <a:rPr lang="ru-RU" dirty="0" err="1"/>
              <a:t>Гутерреш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img.gazeta.ru/files3/447/10232447/RTX12U59-pic905-895x505-42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524875" cy="481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языки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Арабский язык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язык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Китайский язык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127086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ООН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3073138"/>
              </p:ext>
            </p:extLst>
          </p:nvPr>
        </p:nvGraphicFramePr>
        <p:xfrm>
          <a:off x="304800" y="1600200"/>
          <a:ext cx="4038600" cy="5105396"/>
        </p:xfrm>
        <a:graphic>
          <a:graphicData uri="http://schemas.openxmlformats.org/drawingml/2006/table">
            <a:tbl>
              <a:tblPr/>
              <a:tblGrid>
                <a:gridCol w="1563057"/>
                <a:gridCol w="2475543"/>
              </a:tblGrid>
              <a:tr h="4541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Страна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Долл. США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454173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2" tooltip="Соединённые Штаты Америки"/>
                        </a:rPr>
                        <a:t>США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674 206 698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4173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3" tooltip="Китай"/>
                        </a:rPr>
                        <a:t>Китай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 dirty="0">
                          <a:solidFill>
                            <a:schemeClr val="tx1"/>
                          </a:solidFill>
                          <a:effectLst/>
                        </a:rPr>
                        <a:t>334 726 585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4173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4" tooltip="Япония"/>
                        </a:rPr>
                        <a:t>Япония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238 783 713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4173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5" tooltip="Германия"/>
                        </a:rPr>
                        <a:t>Германия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169 802 990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63666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6" tooltip="Великобритания"/>
                        </a:rPr>
                        <a:t>Великобритания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127 338 301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4173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7" tooltip="Франция"/>
                        </a:rPr>
                        <a:t>Франция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123 434 785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4173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8" tooltip="Италия"/>
                        </a:rPr>
                        <a:t>Италия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92 206 648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4173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9" tooltip="Бразилия"/>
                        </a:rPr>
                        <a:t>Бразилия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82 196 915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4173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10" tooltip="Канада"/>
                        </a:rPr>
                        <a:t>Канада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76 230 111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4173">
                <a:tc>
                  <a:txBody>
                    <a:bodyPr/>
                    <a:lstStyle/>
                    <a:p>
                      <a:r>
                        <a:rPr lang="ru-RU" sz="1200" u="none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baseline="0">
                          <a:solidFill>
                            <a:schemeClr val="tx1"/>
                          </a:solidFill>
                          <a:effectLst/>
                          <a:hlinkClick r:id="rId11" tooltip="Россия"/>
                        </a:rPr>
                        <a:t>Россия</a:t>
                      </a:r>
                      <a:endParaRPr lang="ru-RU" sz="1200" u="none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baseline="0" dirty="0">
                          <a:solidFill>
                            <a:schemeClr val="tx1"/>
                          </a:solidFill>
                          <a:effectLst/>
                        </a:rPr>
                        <a:t>67 056 845 </a:t>
                      </a:r>
                    </a:p>
                  </a:txBody>
                  <a:tcPr marL="26036" marR="26036" marT="12994" marB="12994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ООН составляет 2.849 023 329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профицитный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a/a4/Flag_of_the_United_States.svg/33px-Flag_of_the_United_States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43454"/>
            <a:ext cx="303576" cy="2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pload.wikimedia.org/wikipedia/commons/thumb/f/fa/Flag_of_the_People%27s_Republic_of_China.svg/33px-Flag_of_the_People%27s_Republic_of_China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39387"/>
            <a:ext cx="303576" cy="3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9/9e/Flag_of_Japan.svg/33px-Flag_of_Japan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39387"/>
            <a:ext cx="303576" cy="3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upload.wikimedia.org/wikipedia/commons/thumb/b/ba/Flag_of_Germany.svg/33px-Flag_of_Germany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42097"/>
            <a:ext cx="303576" cy="3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e/Flag_of_the_United_Kingdom.svg/33px-Flag_of_the_United_Kingdom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44807"/>
            <a:ext cx="303576" cy="2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pload.wikimedia.org/wikipedia/commons/thumb/c/c3/Flag_of_France.svg/33px-Flag_of_France.sv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39387"/>
            <a:ext cx="303576" cy="3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0/03/Flag_of_Italy.svg/33px-Flag_of_Italy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39387"/>
            <a:ext cx="303576" cy="3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upload.wikimedia.org/wikipedia/commons/thumb/0/05/Flag_of_Brazil.svg/33px-Flag_of_Brazil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39387"/>
            <a:ext cx="303576" cy="3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d/d9/Flag_of_Canada_%28Pantone%29.svg/33px-Flag_of_Canada_%28Pantone%29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44807"/>
            <a:ext cx="303576" cy="2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upload.wikimedia.org/wikipedia/commons/thumb/f/f3/Flag_of_Russia.svg/33px-Flag_of_Russia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39387"/>
            <a:ext cx="303576" cy="3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0/09/Flag_of_South_Korea.svg/33px-Flag_of_South_Korea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39387"/>
            <a:ext cx="303576" cy="3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upload.wikimedia.org/wikipedia/commons/thumb/b/b9/Flag_of_Australia.svg/33px-Flag_of_Australia.svg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44807"/>
            <a:ext cx="303576" cy="2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9/9a/Flag_of_Spain.svg/33px-Flag_of_Spain.sv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39387"/>
            <a:ext cx="303576" cy="3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upload.wikimedia.org/wikipedia/commons/thumb/b/b4/Flag_of_Turkey.svg/33px-Flag_of_Turkey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2" y="-539387"/>
            <a:ext cx="303576" cy="3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1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Понятие международных организаций. </a:t>
            </a:r>
          </a:p>
          <a:p>
            <a:r>
              <a:rPr lang="ru-RU" dirty="0" smtClean="0"/>
              <a:t>2. Классификация международных организаций. </a:t>
            </a:r>
          </a:p>
          <a:p>
            <a:r>
              <a:rPr lang="ru-RU" dirty="0" smtClean="0"/>
              <a:t>3. Правовое значение постановлений международных организаций. </a:t>
            </a:r>
          </a:p>
          <a:p>
            <a:r>
              <a:rPr lang="ru-RU" dirty="0" smtClean="0"/>
              <a:t>4. ООН и ее роль в современном мире.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таб-квартира ООН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 (США)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457325"/>
            <a:ext cx="80010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5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ООН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ООН — лауреат Нобелевской премии мира (2001), премия «За вклад в создание более организованного мира и укрепление мира во всем мире» присуждена совместно организации и её Генеральному секретарю Кофи Аннану.</a:t>
            </a:r>
          </a:p>
        </p:txBody>
      </p:sp>
    </p:spTree>
    <p:extLst>
      <p:ext uri="{BB962C8B-B14F-4D97-AF65-F5344CB8AC3E}">
        <p14:creationId xmlns:p14="http://schemas.microsoft.com/office/powerpoint/2010/main" val="191021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Понятие международных организаций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Существование суверенных государств определяет характер современных международных организаций как организаций межгосударственных </a:t>
            </a:r>
          </a:p>
          <a:p>
            <a:pPr>
              <a:buNone/>
            </a:pPr>
            <a:r>
              <a:rPr lang="ru-RU" b="1" dirty="0" smtClean="0"/>
              <a:t>Суверенитет </a:t>
            </a:r>
            <a:r>
              <a:rPr lang="ru-RU" i="1" dirty="0" smtClean="0"/>
              <a:t>– это свойство государственной власти, выраженной в верховенстве и независимости данного государства, по отношению к другим властям внутри государства, а также в сфере международных отношений. </a:t>
            </a:r>
            <a:endParaRPr lang="ru-RU" i="1" dirty="0"/>
          </a:p>
        </p:txBody>
      </p:sp>
      <p:pic>
        <p:nvPicPr>
          <p:cNvPr id="2050" name="Picture 2" descr="http://www.newmoscow71.ru/data/tp/138646500952a36063268849.77288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2147">
            <a:off x="6551133" y="4916664"/>
            <a:ext cx="2414732" cy="164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2785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Важной чертой международных организаций является </a:t>
            </a:r>
            <a:r>
              <a:rPr lang="ru-RU" b="1" dirty="0" smtClean="0"/>
              <a:t>сохранение суверенитета всех членов-участников организации. </a:t>
            </a:r>
          </a:p>
          <a:p>
            <a:pPr>
              <a:buNone/>
            </a:pP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Основным принципом при создании современных международных организаций является </a:t>
            </a:r>
            <a:r>
              <a:rPr lang="ru-RU" b="1" dirty="0" smtClean="0"/>
              <a:t>равноправие всех государств </a:t>
            </a:r>
            <a:endParaRPr lang="ru-RU" dirty="0"/>
          </a:p>
        </p:txBody>
      </p:sp>
      <p:pic>
        <p:nvPicPr>
          <p:cNvPr id="1026" name="Picture 2" descr="https://regnum.ru/uploads/pictures/news/2017/06/10/regnum_picture_1497113773397961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266832" cy="324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resent5.com/presentbyword/20161216/prezentaciya_temy_%E2%84%961_4-8_images/prezentaciya_temy_%E2%84%961_4-8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Межправительственных организаций по порядку вступления: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r>
              <a:rPr lang="ru-RU" dirty="0" smtClean="0"/>
              <a:t>А) открытые; </a:t>
            </a:r>
          </a:p>
          <a:p>
            <a:r>
              <a:rPr lang="ru-RU" dirty="0" smtClean="0"/>
              <a:t>Б) закрытые (НАТО).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Международные межправительственные организации – </a:t>
            </a:r>
            <a:r>
              <a:rPr lang="ru-RU" dirty="0" smtClean="0"/>
              <a:t>это объединение государств, которые созданы на постоянной основе в соответствии с договором, определяющим цели, принципы и компетенции (полномочия) этих организаций, обладают общими органами, а также М правами и обязанностями в объеме, установленном в их учредительных актах и необходимом для осуществления сотрудничества в соответствующей области (ООН, ВТО, ЮНСКО, ВОЗ, МВФ). </a:t>
            </a:r>
            <a:endParaRPr lang="ru-RU" dirty="0"/>
          </a:p>
        </p:txBody>
      </p:sp>
      <p:pic>
        <p:nvPicPr>
          <p:cNvPr id="18434" name="Picture 2" descr="https://laowai.ru/wp-content/uploads/2016/06/united-n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2011"/>
            <a:ext cx="4337755" cy="219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uglc.ru/wp-content/uploads/2014/12/Ukraina-v-2012-godu-ne-budet-brat-kredity-MV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5720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r>
              <a:rPr lang="ru-RU" b="1" dirty="0" err="1" smtClean="0"/>
              <a:t>Международнаые</a:t>
            </a:r>
            <a:r>
              <a:rPr lang="ru-RU" b="1" dirty="0" smtClean="0"/>
              <a:t> неправительственные организации – </a:t>
            </a:r>
            <a:r>
              <a:rPr lang="ru-RU" dirty="0" smtClean="0"/>
              <a:t>это объединение национальных общественных организаций, частных компаний или отдельных частных лиц из нескольких государств (Всемирная федерация профсоюзов, Международный союз студентов, Межпарламентский союз). </a:t>
            </a:r>
            <a:endParaRPr lang="ru-RU" dirty="0"/>
          </a:p>
        </p:txBody>
      </p:sp>
      <p:pic>
        <p:nvPicPr>
          <p:cNvPr id="19458" name="Picture 2" descr="http://img.aucland.ru/market-photos/25/PJQl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2819400" cy="2842137"/>
          </a:xfrm>
          <a:prstGeom prst="rect">
            <a:avLst/>
          </a:prstGeom>
          <a:noFill/>
        </p:spPr>
      </p:pic>
      <p:pic>
        <p:nvPicPr>
          <p:cNvPr id="19460" name="Picture 4" descr="https://minivannewsarchive.com/files/2015/04/I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3810000"/>
            <a:ext cx="4924425" cy="278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Международные организации имеют более или менее единообразную </a:t>
            </a:r>
            <a:r>
              <a:rPr lang="ru-RU" b="1" dirty="0" smtClean="0"/>
              <a:t>структуру</a:t>
            </a:r>
            <a:r>
              <a:rPr lang="ru-RU" dirty="0" smtClean="0"/>
              <a:t>: </a:t>
            </a:r>
            <a:endParaRPr lang="ru-RU" dirty="0" smtClean="0"/>
          </a:p>
          <a:p>
            <a:r>
              <a:rPr lang="ru-RU" b="1" dirty="0"/>
              <a:t>П</a:t>
            </a:r>
            <a:r>
              <a:rPr lang="ru-RU" b="1" dirty="0" smtClean="0"/>
              <a:t>ленарный </a:t>
            </a:r>
            <a:r>
              <a:rPr lang="ru-RU" b="1" dirty="0" smtClean="0"/>
              <a:t>орган </a:t>
            </a:r>
            <a:r>
              <a:rPr lang="ru-RU" dirty="0" smtClean="0"/>
              <a:t>(ассамблея, конгресс), в котором представлены </a:t>
            </a:r>
            <a:r>
              <a:rPr lang="ru-RU" dirty="0" err="1" smtClean="0"/>
              <a:t>гос</a:t>
            </a:r>
            <a:r>
              <a:rPr lang="ru-RU" dirty="0" smtClean="0"/>
              <a:t>-члены; </a:t>
            </a:r>
            <a:endParaRPr lang="ru-RU" dirty="0" smtClean="0"/>
          </a:p>
          <a:p>
            <a:r>
              <a:rPr lang="ru-RU" b="1" dirty="0"/>
              <a:t>И</a:t>
            </a:r>
            <a:r>
              <a:rPr lang="ru-RU" b="1" dirty="0" smtClean="0"/>
              <a:t>сполнительный </a:t>
            </a:r>
            <a:r>
              <a:rPr lang="ru-RU" b="1" dirty="0" smtClean="0"/>
              <a:t>орган </a:t>
            </a:r>
            <a:r>
              <a:rPr lang="ru-RU" dirty="0" smtClean="0"/>
              <a:t>(совет, комитет), состоящий из ограниченного числа членов; </a:t>
            </a:r>
            <a:endParaRPr lang="ru-RU" dirty="0" smtClean="0"/>
          </a:p>
          <a:p>
            <a:r>
              <a:rPr lang="ru-RU" b="1" dirty="0" smtClean="0"/>
              <a:t>Секретариат – </a:t>
            </a:r>
            <a:r>
              <a:rPr lang="ru-RU" dirty="0" smtClean="0"/>
              <a:t>организует повседневную деятельность организации.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513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Международные организации и основные направления их деятельности </vt:lpstr>
      <vt:lpstr>План: </vt:lpstr>
      <vt:lpstr>Понятие международных организаций </vt:lpstr>
      <vt:lpstr>Презентация PowerPoint</vt:lpstr>
      <vt:lpstr>Презентация PowerPoint</vt:lpstr>
      <vt:lpstr>Межправительственных организаций по порядку вступления: </vt:lpstr>
      <vt:lpstr>Презентация PowerPoint</vt:lpstr>
      <vt:lpstr>Презентация PowerPoint</vt:lpstr>
      <vt:lpstr>Презентация PowerPoint</vt:lpstr>
      <vt:lpstr>Правовое значение постановлений международных организаций </vt:lpstr>
      <vt:lpstr>Организация Объединенных Наций (ООН) </vt:lpstr>
      <vt:lpstr>Членами ООН являются 193 государства </vt:lpstr>
      <vt:lpstr>Порядок вступления </vt:lpstr>
      <vt:lpstr>Основные цели ООН :</vt:lpstr>
      <vt:lpstr>Структура</vt:lpstr>
      <vt:lpstr>Презентация PowerPoint</vt:lpstr>
      <vt:lpstr>Генеральный секретарь ООН Антониу Гутерреш</vt:lpstr>
      <vt:lpstr>Рабочие языки</vt:lpstr>
      <vt:lpstr>Финансирование ООН</vt:lpstr>
      <vt:lpstr>Штаб-квартира ООН Нью-Йорк (США)</vt:lpstr>
      <vt:lpstr>Роль ООН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организации и основные направления их деятельности </dc:title>
  <dc:creator>1</dc:creator>
  <cp:lastModifiedBy>Герасимов Семен Александрович</cp:lastModifiedBy>
  <cp:revision>16</cp:revision>
  <dcterms:created xsi:type="dcterms:W3CDTF">2006-08-16T00:00:00Z</dcterms:created>
  <dcterms:modified xsi:type="dcterms:W3CDTF">2019-10-30T05:02:33Z</dcterms:modified>
</cp:coreProperties>
</file>