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59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B33C-E572-4A0A-A57A-0884F220FA5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CC7-9956-4DED-8C39-F8BDA2B52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7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B33C-E572-4A0A-A57A-0884F220FA5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CC7-9956-4DED-8C39-F8BDA2B52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4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B33C-E572-4A0A-A57A-0884F220FA5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CC7-9956-4DED-8C39-F8BDA2B52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8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B33C-E572-4A0A-A57A-0884F220FA5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CC7-9956-4DED-8C39-F8BDA2B52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9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B33C-E572-4A0A-A57A-0884F220FA5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CC7-9956-4DED-8C39-F8BDA2B52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1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B33C-E572-4A0A-A57A-0884F220FA5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CC7-9956-4DED-8C39-F8BDA2B52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66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B33C-E572-4A0A-A57A-0884F220FA5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CC7-9956-4DED-8C39-F8BDA2B52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0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B33C-E572-4A0A-A57A-0884F220FA5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CC7-9956-4DED-8C39-F8BDA2B52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33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B33C-E572-4A0A-A57A-0884F220FA5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CC7-9956-4DED-8C39-F8BDA2B52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3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B33C-E572-4A0A-A57A-0884F220FA5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CC7-9956-4DED-8C39-F8BDA2B52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1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4B33C-E572-4A0A-A57A-0884F220FA5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69CC7-9956-4DED-8C39-F8BDA2B52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7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4B33C-E572-4A0A-A57A-0884F220FA52}" type="datetimeFigureOut">
              <a:rPr lang="ru-RU" smtClean="0"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69CC7-9956-4DED-8C39-F8BDA2B52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0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www.astrolab.ru/galery/14/00000046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6172" y="3081789"/>
            <a:ext cx="4631458" cy="23637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b="1" dirty="0" smtClean="0"/>
              <a:t>История телескопа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5532" y="5718363"/>
            <a:ext cx="3394364" cy="969818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Бельтюкова Е.Е.</a:t>
            </a: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66844" y="2000240"/>
            <a:ext cx="9144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3881406" y="2408953"/>
            <a:ext cx="471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2351089" y="79375"/>
            <a:ext cx="7921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ФЕДЕРАЛЬНОЕ ГОСУДАРСТВЕННОЕ БЮДЖЕТНОЕ  ОБРАЗОВАТЕЛЬНОЕ УЧРЕЖДЕНИЕ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ВЫСШЕГО ОБРАЗОВАНИЯ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</a:t>
            </a:r>
            <a:b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ВОЙНО-ЯСЕНЕЦКОГО» 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 ЗДРАВООХРАНЕНИЯ РОССИЙСКОЙ ФЕДЕРАЦИИ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Users\Dimarik\Desktop\телескопы\teleskop-celestron-nexstar130slt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496" y="2240967"/>
            <a:ext cx="3417910" cy="3597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809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73215" y="631190"/>
            <a:ext cx="4333875" cy="5179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 1918г. В </a:t>
            </a:r>
            <a:r>
              <a:rPr sz="2400" spc="-5" dirty="0">
                <a:latin typeface="Times New Roman"/>
                <a:cs typeface="Times New Roman"/>
              </a:rPr>
              <a:t>Обсерватории </a:t>
            </a:r>
            <a:r>
              <a:rPr sz="2400" spc="5" dirty="0">
                <a:latin typeface="Times New Roman"/>
                <a:cs typeface="Times New Roman"/>
              </a:rPr>
              <a:t>Маунт  </a:t>
            </a:r>
            <a:r>
              <a:rPr sz="2400" dirty="0">
                <a:latin typeface="Times New Roman"/>
                <a:cs typeface="Times New Roman"/>
              </a:rPr>
              <a:t>Вилсон начал работать 2,5 </a:t>
            </a:r>
            <a:r>
              <a:rPr sz="2400" spc="-5" dirty="0">
                <a:latin typeface="Times New Roman"/>
                <a:cs typeface="Times New Roman"/>
              </a:rPr>
              <a:t>метровый  рефлектор.</a:t>
            </a:r>
            <a:endParaRPr sz="2400" dirty="0">
              <a:latin typeface="Times New Roman"/>
              <a:cs typeface="Times New Roman"/>
            </a:endParaRPr>
          </a:p>
          <a:p>
            <a:pPr marL="12700" marR="232410" algn="just">
              <a:lnSpc>
                <a:spcPct val="110000"/>
              </a:lnSpc>
              <a:spcBef>
                <a:spcPts val="1240"/>
              </a:spcBef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5" dirty="0">
                <a:latin typeface="Times New Roman"/>
                <a:cs typeface="Times New Roman"/>
              </a:rPr>
              <a:t>1949 г. </a:t>
            </a:r>
            <a:r>
              <a:rPr sz="2400" dirty="0">
                <a:latin typeface="Times New Roman"/>
                <a:cs typeface="Times New Roman"/>
              </a:rPr>
              <a:t>после </a:t>
            </a:r>
            <a:r>
              <a:rPr sz="2400" spc="5" dirty="0">
                <a:latin typeface="Times New Roman"/>
                <a:cs typeface="Times New Roman"/>
              </a:rPr>
              <a:t>13 </a:t>
            </a:r>
            <a:r>
              <a:rPr sz="2400" dirty="0">
                <a:latin typeface="Times New Roman"/>
                <a:cs typeface="Times New Roman"/>
              </a:rPr>
              <a:t>лет </a:t>
            </a:r>
            <a:r>
              <a:rPr sz="2400" spc="-5" dirty="0">
                <a:latin typeface="Times New Roman"/>
                <a:cs typeface="Times New Roman"/>
              </a:rPr>
              <a:t>постройки на  </a:t>
            </a:r>
            <a:r>
              <a:rPr sz="2400" dirty="0">
                <a:latin typeface="Times New Roman"/>
                <a:cs typeface="Times New Roman"/>
              </a:rPr>
              <a:t>обсерватории Майнт </a:t>
            </a:r>
            <a:r>
              <a:rPr sz="2400" spc="-5" dirty="0">
                <a:latin typeface="Times New Roman"/>
                <a:cs typeface="Times New Roman"/>
              </a:rPr>
              <a:t>Вилсон </a:t>
            </a:r>
            <a:r>
              <a:rPr sz="2400" dirty="0">
                <a:latin typeface="Times New Roman"/>
                <a:cs typeface="Times New Roman"/>
              </a:rPr>
              <a:t>был  запущен 5-метровый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телескоп.</a:t>
            </a:r>
            <a:endParaRPr sz="2400" dirty="0">
              <a:latin typeface="Times New Roman"/>
              <a:cs typeface="Times New Roman"/>
            </a:endParaRPr>
          </a:p>
          <a:p>
            <a:pPr marL="12700" marR="173355" algn="just">
              <a:lnSpc>
                <a:spcPct val="110000"/>
              </a:lnSpc>
              <a:spcBef>
                <a:spcPts val="1250"/>
              </a:spcBef>
            </a:pPr>
            <a:r>
              <a:rPr sz="2400" dirty="0">
                <a:latin typeface="Times New Roman"/>
                <a:cs typeface="Times New Roman"/>
              </a:rPr>
              <a:t>В 1975г.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dirty="0">
                <a:latin typeface="Times New Roman"/>
                <a:cs typeface="Times New Roman"/>
              </a:rPr>
              <a:t>горе </a:t>
            </a:r>
            <a:r>
              <a:rPr sz="2400" spc="5" dirty="0">
                <a:latin typeface="Times New Roman"/>
                <a:cs typeface="Times New Roman"/>
              </a:rPr>
              <a:t>Пастухова </a:t>
            </a:r>
            <a:r>
              <a:rPr sz="2400" dirty="0">
                <a:latin typeface="Times New Roman"/>
                <a:cs typeface="Times New Roman"/>
              </a:rPr>
              <a:t>близ  </a:t>
            </a:r>
            <a:r>
              <a:rPr sz="2400" spc="-5" dirty="0">
                <a:latin typeface="Times New Roman"/>
                <a:cs typeface="Times New Roman"/>
              </a:rPr>
              <a:t>станицы </a:t>
            </a:r>
            <a:r>
              <a:rPr sz="2400" dirty="0">
                <a:latin typeface="Times New Roman"/>
                <a:cs typeface="Times New Roman"/>
              </a:rPr>
              <a:t>Зеленчукской </a:t>
            </a:r>
            <a:r>
              <a:rPr sz="2400" spc="-5" dirty="0">
                <a:latin typeface="Times New Roman"/>
                <a:cs typeface="Times New Roman"/>
              </a:rPr>
              <a:t>(Серверный  Кавказ) </a:t>
            </a:r>
            <a:r>
              <a:rPr sz="2400" dirty="0">
                <a:latin typeface="Times New Roman"/>
                <a:cs typeface="Times New Roman"/>
              </a:rPr>
              <a:t>заработал 6-метровый  </a:t>
            </a:r>
            <a:r>
              <a:rPr sz="2400" spc="-5" dirty="0">
                <a:latin typeface="Times New Roman"/>
                <a:cs typeface="Times New Roman"/>
              </a:rPr>
              <a:t>телескоп </a:t>
            </a:r>
            <a:r>
              <a:rPr sz="2400" dirty="0">
                <a:latin typeface="Times New Roman"/>
                <a:cs typeface="Times New Roman"/>
              </a:rPr>
              <a:t>нового </a:t>
            </a:r>
            <a:r>
              <a:rPr sz="2400" spc="-5" dirty="0">
                <a:latin typeface="Times New Roman"/>
                <a:cs typeface="Times New Roman"/>
              </a:rPr>
              <a:t>поколения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-БТА.</a:t>
            </a:r>
          </a:p>
        </p:txBody>
      </p:sp>
      <p:sp>
        <p:nvSpPr>
          <p:cNvPr id="5" name="object 5"/>
          <p:cNvSpPr/>
          <p:nvPr/>
        </p:nvSpPr>
        <p:spPr>
          <a:xfrm>
            <a:off x="6705600" y="631190"/>
            <a:ext cx="3657600" cy="2804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2801" y="3124200"/>
            <a:ext cx="3224529" cy="3333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7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36382" cy="798657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Рефракторы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6146"/>
            <a:ext cx="10744200" cy="112539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Рефрактор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оптический телескоп, в котором для собирания света используется система линз, называемая объективом.</a:t>
            </a:r>
          </a:p>
        </p:txBody>
      </p:sp>
      <p:pic>
        <p:nvPicPr>
          <p:cNvPr id="1026" name="Picture 2" descr="Картинки по запросу рефра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96" y="2494727"/>
            <a:ext cx="2555507" cy="401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5400" y="218497"/>
            <a:ext cx="10370127" cy="723611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Телескоп-рефрактор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0800000" flipV="1">
            <a:off x="3588328" y="817417"/>
            <a:ext cx="1385455" cy="62345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>
            <a:off x="7266711" y="817417"/>
            <a:ext cx="1260763" cy="62345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28742" y="1440872"/>
            <a:ext cx="2983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Линзовый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27474" y="1440871"/>
            <a:ext cx="1162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Окуляр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2727" y="1893145"/>
            <a:ext cx="3588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 создаёт действительное уменьшенное обратное изображение бесконечно удалённого предмета в фокальной плоскости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06649" y="1893145"/>
            <a:ext cx="18038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рассмотреть полученное линзой изображение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Картинки по запросу окуляр для телескоп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67" y="3832137"/>
            <a:ext cx="6297660" cy="268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782" y="273916"/>
            <a:ext cx="10799618" cy="32728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силу того, что каждая отдельно взятая линза обладает различными аберрациями (хроматической, сферической и проч.), обычно используются сложные ахроматические и апохроматические объективы.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Такие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объективы представляют собой выпуклые и вогнутые линзы, составленные и склеенные с тем, чтобы минимизировать аберрации.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Аберрация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отклонение от нормы</a:t>
            </a:r>
          </a:p>
        </p:txBody>
      </p:sp>
    </p:spTree>
    <p:extLst>
      <p:ext uri="{BB962C8B-B14F-4D97-AF65-F5344CB8AC3E}">
        <p14:creationId xmlns:p14="http://schemas.microsoft.com/office/powerpoint/2010/main" val="34047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6528" y="290946"/>
            <a:ext cx="11284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Самый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рефрактор мира принадлежит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Йеркской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обсерватории (США) и имеет диаметр объектива 102 см. Более крупные рефракторы не используются. Это связано с тем, что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большие линзы дороги в производстве и крайне тяжелы, что ведёт к деформации и ухудшению качества изображения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Крупные телескопы обычно являются рефлекторами.</a:t>
            </a:r>
          </a:p>
        </p:txBody>
      </p:sp>
      <p:pic>
        <p:nvPicPr>
          <p:cNvPr id="4098" name="Picture 2" descr="Картинки по запросу рефрактор йеркской обсерватор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7" y="2355040"/>
            <a:ext cx="4665807" cy="40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879763" y="406906"/>
            <a:ext cx="10425546" cy="2502548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 Галилея</a:t>
            </a:r>
          </a:p>
          <a:p>
            <a:pPr marL="0" indent="0" algn="just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Галилея имел в качестве объектива одну собирающую линзу, а окуляром служила рассеивающая линза. Главными недостатками галилеевского телескопа являются очень малое поле зрения и сильная хроматическая аберрация. </a:t>
            </a:r>
          </a:p>
          <a:p>
            <a:pPr algn="just"/>
            <a:endParaRPr lang="ru-RU" altLang="ru-RU" sz="1600" dirty="0"/>
          </a:p>
          <a:p>
            <a:pPr algn="just"/>
            <a:endParaRPr lang="ru-RU" altLang="ru-RU" sz="1600" dirty="0"/>
          </a:p>
          <a:p>
            <a:pPr algn="just"/>
            <a:endParaRPr lang="ru-RU" altLang="ru-RU" sz="1600" dirty="0"/>
          </a:p>
          <a:p>
            <a:endParaRPr lang="ru-RU" altLang="ru-RU" sz="16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82" y="3441558"/>
            <a:ext cx="5461708" cy="205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79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550237" cy="86793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 Кеплера </a:t>
            </a:r>
            <a:b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509" y="1478386"/>
            <a:ext cx="10287000" cy="2039793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Иоганн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Кеплер в 1611 г. усовершенствовал телескоп, заменив рассеивающую линзу в окуляре собирающей. Это позволило увеличить поле зрения и вынос зрачка, однако система Кеплера даёт перевёрнутое изображение. </a:t>
            </a:r>
          </a:p>
          <a:p>
            <a:endParaRPr lang="ru-RU" altLang="ru-RU" dirty="0"/>
          </a:p>
          <a:p>
            <a:endParaRPr lang="ru-RU" altLang="ru-RU" sz="2000" dirty="0" smtClean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64" y="3763509"/>
            <a:ext cx="6421582" cy="253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8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C:\Users\Dimarik\Desktop\телескопы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10" y="263236"/>
            <a:ext cx="10432472" cy="6428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694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98107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1-Рефрактор Обсерватория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Архенхольда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Берлине.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2-102-см телескоп-рефрактор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Йеркской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обсерватории.</a:t>
            </a:r>
          </a:p>
        </p:txBody>
      </p:sp>
      <p:pic>
        <p:nvPicPr>
          <p:cNvPr id="49154" name="Picture 2" descr="C:\Users\Dimarik\Desktop\телескопы\450px-Yerkes_40_inch_Refractor_Telescope-2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55432" y="1620139"/>
            <a:ext cx="3778197" cy="502920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9155" name="Picture 3" descr="C:\Users\Dimarik\Desktop\телескопы\450px-ArchenholdObservatory-GreatRefrac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7918" y="1696304"/>
            <a:ext cx="3714776" cy="49530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373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838200" y="1677988"/>
            <a:ext cx="10515600" cy="22151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Рефлектор — оптический телескоп, использующий в качестве светособирающих элементов зеркала. </a:t>
            </a:r>
          </a:p>
          <a:p>
            <a:pPr marL="0" indent="0" algn="just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Впервые рефлектор был построен Исааком Ньютоном около 1670. Это позволило избавиться от основного недостатка использовавшихся тогда телескопов-рефракторов — значительной хроматической аберрации.</a:t>
            </a:r>
          </a:p>
          <a:p>
            <a:pPr>
              <a:buFontTx/>
              <a:buNone/>
            </a:pPr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</p:txBody>
      </p:sp>
      <p:pic>
        <p:nvPicPr>
          <p:cNvPr id="5122" name="Picture 2" descr="Картинки по запросу рефлекторы телескоп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6" y="3561051"/>
            <a:ext cx="3695987" cy="304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1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телескопа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633364" cy="15964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Телескоп-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инструмент, который собирает электромагнитное излучение удаленного объекта и направляет его в фокус, где образуется увеличенное изображение объекта или формируется усиленный сигнал.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2054506">
            <a:off x="3843254" y="3403071"/>
            <a:ext cx="726798" cy="1021443"/>
          </a:xfrm>
          <a:prstGeom prst="downArrow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176125">
            <a:off x="7161858" y="3400856"/>
            <a:ext cx="726798" cy="1021443"/>
          </a:xfrm>
          <a:prstGeom prst="downArrow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92144" y="4536040"/>
            <a:ext cx="2302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Рефракторы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941" y="4536039"/>
            <a:ext cx="2394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Рефлекторы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4802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рефлекторов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445" y="1423843"/>
            <a:ext cx="11229109" cy="4533611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хроматическая аберрация;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зеркало может быть сделано больших размеров,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линзовый объектив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зеркало имеет не сферическую, а параболическую форму, то можно практически свести к нулю и сферическую аберрацию.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зеркал легче и дешевле, чем линзовых объективов, что дало возможность увеличить диаметр объектива, а значит, и светосилу и разрешающую способность телескопа.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97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 имени Хаббла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838200" y="159414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vi-VN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Косми́ческий телеско́п «Хаббл»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автоматическая обсерватория на орбите вокруг Земли, названная в честь Эдвина Хаббла. Телескоп «Хаббл» — совместный проект NASA и Европейского космического агентства.</a:t>
            </a: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телескопа в космосе даёт возможность регистрировать электромагнитное излучение в диапазонах, в которых земная атмосфера непрозрачна; в первую очередь — в инфракрасном диапазоне. Из-за отсутствия влияния атмосферы, разрешающая способность телескопа в 7—10 раз больше аналогичного телескопа, расположенного на Земле.</a:t>
            </a: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 космического аппарата — 13,3 м, диаметр — 4,3 м, размах солнечных батарей — 12,0 м, масса 11 000 кг (с установленными приборами около 12 500 кг).</a:t>
            </a:r>
          </a:p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 представляет собой рефлектор системы Ричи—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Кретьена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диаметром главного зеркала 2,4 м, позволяющий получать изображение с оптическим разрешением порядка 0,1 угловой секунды.</a:t>
            </a:r>
          </a:p>
        </p:txBody>
      </p:sp>
    </p:spTree>
    <p:extLst>
      <p:ext uri="{BB962C8B-B14F-4D97-AF65-F5344CB8AC3E}">
        <p14:creationId xmlns:p14="http://schemas.microsoft.com/office/powerpoint/2010/main" val="20566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imarik\Desktop\телескопы\799px-HST-SM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Содержимое 4"/>
          <p:cNvSpPr>
            <a:spLocks noGrp="1"/>
          </p:cNvSpPr>
          <p:nvPr>
            <p:ph idx="1"/>
          </p:nvPr>
        </p:nvSpPr>
        <p:spPr>
          <a:xfrm>
            <a:off x="2024063" y="1643063"/>
            <a:ext cx="8153400" cy="5029200"/>
          </a:xfrm>
        </p:spPr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pPr>
              <a:buFontTx/>
              <a:buNone/>
            </a:pPr>
            <a:r>
              <a:rPr lang="ru-RU" altLang="ru-RU"/>
              <a:t>           </a:t>
            </a:r>
          </a:p>
          <a:p>
            <a:r>
              <a:rPr lang="ru-RU" altLang="ru-RU"/>
              <a:t>          </a:t>
            </a:r>
          </a:p>
          <a:p>
            <a:r>
              <a:rPr lang="ru-RU" altLang="ru-RU"/>
              <a:t>          </a:t>
            </a:r>
            <a:r>
              <a:rPr lang="ru-RU" altLang="ru-RU" sz="2400"/>
              <a:t>Эдвин Пауэлл Хаббл (1889-1953)</a:t>
            </a:r>
          </a:p>
        </p:txBody>
      </p:sp>
      <p:pic>
        <p:nvPicPr>
          <p:cNvPr id="7" name="Picture 2" descr="C:\Users\Dimarik\Desktop\телескопы\Edwin-hub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418076"/>
            <a:ext cx="1928794" cy="243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6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телескопа Хаббла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838200" y="1409989"/>
            <a:ext cx="10515600" cy="5170920"/>
          </a:xfrm>
        </p:spPr>
        <p:txBody>
          <a:bodyPr>
            <a:noAutofit/>
          </a:bodyPr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борту HST находятся: две камеры, два спектрографа, фотометр,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астродатчики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Вследствие того, что телескоп находится за пределами атмосферы эти приборы позволяют: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 изображения объектов с очень высоким разрешением. Наземные телескопы редко дают разрешение, больше одной угловой секунды. В любых условиях HST дает разрешение в одну десятую угловой секунды.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Обнаруживать объекты малой светимости. Самые большие наземные телескопы редко обнаруживают объекты слабее 25 звездной величины. HST может обнаруживать объекты 28 звездной величины, что почти в 20 раз меньше. 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Наблюдать объекты в ультрафиолетовой части спектра. Ультрафиолетовый диапазон составляют важнейшую часть спектра горячих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звезд,туманностей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идругихмощных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источников излучения. Атмосфера Земли поглощает большую часть ультрафиолетового излучения и поэтому оно не доступно для наблюдения (HST может также наблюдать объекты в инфракрасной части спектра, однако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этой части спектра пока мала. После установки новых приборов через несколько лет после запуска, она резко возрастет).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Фиксировать быстрые изменения .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4" name="Picture 2" descr="http://www.astrolab.ru/galery/14/00000046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телескопа.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019" y="1953924"/>
            <a:ext cx="10674928" cy="2562657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 smtClean="0"/>
              <a:t>	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телескопа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собрать больше света от наблюдаемых объектов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телескопа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увеличивать угол, под которым наблюдатель видит объект.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9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37308" y="1529312"/>
            <a:ext cx="6495819" cy="183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1155" algn="just">
              <a:lnSpc>
                <a:spcPct val="109700"/>
              </a:lnSpc>
            </a:pPr>
            <a:r>
              <a:rPr sz="2400" spc="-5" dirty="0" err="1" smtClean="0">
                <a:latin typeface="Times New Roman"/>
                <a:cs typeface="Times New Roman"/>
              </a:rPr>
              <a:t>Первый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телескоп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построил  </a:t>
            </a:r>
            <a:r>
              <a:rPr sz="2400" spc="-10" dirty="0">
                <a:latin typeface="Times New Roman"/>
                <a:cs typeface="Times New Roman"/>
              </a:rPr>
              <a:t>Галилео </a:t>
            </a:r>
            <a:r>
              <a:rPr sz="2400" spc="-5" dirty="0">
                <a:latin typeface="Times New Roman"/>
                <a:cs typeface="Times New Roman"/>
              </a:rPr>
              <a:t>Галилей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1609г.</a:t>
            </a:r>
          </a:p>
          <a:p>
            <a:pPr marL="12700" marR="5080" algn="just">
              <a:lnSpc>
                <a:spcPct val="109700"/>
              </a:lnSpc>
              <a:spcBef>
                <a:spcPts val="1510"/>
              </a:spcBef>
            </a:pPr>
            <a:r>
              <a:rPr sz="2400" spc="-5" dirty="0">
                <a:latin typeface="Times New Roman"/>
                <a:cs typeface="Times New Roman"/>
              </a:rPr>
              <a:t>Телескоп имел длину 1245мм,  диаметр </a:t>
            </a:r>
            <a:r>
              <a:rPr sz="2400" spc="-5" dirty="0" err="1">
                <a:latin typeface="Times New Roman"/>
                <a:cs typeface="Times New Roman"/>
              </a:rPr>
              <a:t>объектива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53мм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и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sz="2400" spc="-5" dirty="0" err="1" smtClean="0">
                <a:latin typeface="Times New Roman"/>
                <a:cs typeface="Times New Roman"/>
              </a:rPr>
              <a:t>увеличение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30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крат.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62523" y="769144"/>
            <a:ext cx="240665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3163" y="3648079"/>
            <a:ext cx="4639310" cy="1751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67946" y="3359557"/>
            <a:ext cx="1808018" cy="3364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08414" y="533400"/>
            <a:ext cx="6070713" cy="405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  <a:tabLst>
                <a:tab pos="1472565" algn="l"/>
              </a:tabLst>
            </a:pPr>
            <a:r>
              <a:rPr lang="ru-RU" sz="2400" spc="-5" dirty="0" smtClean="0">
                <a:latin typeface="Times New Roman"/>
                <a:cs typeface="Times New Roman"/>
              </a:rPr>
              <a:t>	</a:t>
            </a:r>
            <a:r>
              <a:rPr sz="2400" spc="-5" dirty="0" err="1" smtClean="0">
                <a:latin typeface="Times New Roman"/>
                <a:cs typeface="Times New Roman"/>
              </a:rPr>
              <a:t>Телескопы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Галилея имели </a:t>
            </a:r>
            <a:r>
              <a:rPr sz="2400" spc="-5" dirty="0">
                <a:latin typeface="Times New Roman"/>
                <a:cs typeface="Times New Roman"/>
              </a:rPr>
              <a:t>один  недостаток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из-за различного  коэффициента преломления </a:t>
            </a:r>
            <a:r>
              <a:rPr sz="2400" dirty="0">
                <a:latin typeface="Times New Roman"/>
                <a:cs typeface="Times New Roman"/>
              </a:rPr>
              <a:t>синие  </a:t>
            </a:r>
            <a:r>
              <a:rPr sz="2400" spc="5" dirty="0">
                <a:latin typeface="Times New Roman"/>
                <a:cs typeface="Times New Roman"/>
              </a:rPr>
              <a:t>лучи </a:t>
            </a:r>
            <a:r>
              <a:rPr sz="2400" dirty="0">
                <a:latin typeface="Times New Roman"/>
                <a:cs typeface="Times New Roman"/>
              </a:rPr>
              <a:t>фокусировались ближе  </a:t>
            </a:r>
            <a:r>
              <a:rPr sz="2400" spc="-5" dirty="0">
                <a:latin typeface="Times New Roman"/>
                <a:cs typeface="Times New Roman"/>
              </a:rPr>
              <a:t>красных. </a:t>
            </a:r>
            <a:r>
              <a:rPr sz="2400" spc="5" dirty="0">
                <a:latin typeface="Times New Roman"/>
                <a:cs typeface="Times New Roman"/>
              </a:rPr>
              <a:t>Поэтому, </a:t>
            </a:r>
            <a:r>
              <a:rPr sz="2400" spc="-5" dirty="0">
                <a:latin typeface="Times New Roman"/>
                <a:cs typeface="Times New Roman"/>
              </a:rPr>
              <a:t>изображения  звезд, даваемые такими  телескопами, </a:t>
            </a:r>
            <a:r>
              <a:rPr sz="2400" dirty="0">
                <a:latin typeface="Times New Roman"/>
                <a:cs typeface="Times New Roman"/>
              </a:rPr>
              <a:t>имели цветовую  каемку - хроматическую  </a:t>
            </a:r>
            <a:r>
              <a:rPr sz="2400" dirty="0" err="1" smtClean="0">
                <a:latin typeface="Times New Roman"/>
                <a:cs typeface="Times New Roman"/>
              </a:rPr>
              <a:t>аберрацию</a:t>
            </a:r>
            <a:r>
              <a:rPr sz="2400" dirty="0" smtClean="0">
                <a:latin typeface="Times New Roman"/>
                <a:cs typeface="Times New Roman"/>
              </a:rPr>
              <a:t>.</a:t>
            </a:r>
            <a:endParaRPr lang="ru-RU" sz="2400" dirty="0" smtClean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  <a:tabLst>
                <a:tab pos="1472565" algn="l"/>
              </a:tabLst>
            </a:pPr>
            <a:r>
              <a:rPr lang="ru-RU" sz="2400" spc="-5" dirty="0" smtClean="0">
                <a:latin typeface="Times New Roman"/>
                <a:cs typeface="Times New Roman"/>
              </a:rPr>
              <a:t>	</a:t>
            </a:r>
            <a:r>
              <a:rPr sz="2400" spc="-5" dirty="0" err="1" smtClean="0">
                <a:latin typeface="Times New Roman"/>
                <a:cs typeface="Times New Roman"/>
              </a:rPr>
              <a:t>Для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ее </a:t>
            </a:r>
            <a:r>
              <a:rPr sz="2400" dirty="0">
                <a:latin typeface="Times New Roman"/>
                <a:cs typeface="Times New Roman"/>
              </a:rPr>
              <a:t>уменьшения  строили </a:t>
            </a:r>
            <a:r>
              <a:rPr sz="2400" spc="-5" dirty="0">
                <a:latin typeface="Times New Roman"/>
                <a:cs typeface="Times New Roman"/>
              </a:rPr>
              <a:t>телескопы </a:t>
            </a:r>
            <a:r>
              <a:rPr sz="2400" dirty="0">
                <a:latin typeface="Times New Roman"/>
                <a:cs typeface="Times New Roman"/>
              </a:rPr>
              <a:t>с огромным  фокусными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расстояниями.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89365" y="131618"/>
            <a:ext cx="264287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3948546"/>
            <a:ext cx="3796145" cy="2473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986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96636" y="1210657"/>
            <a:ext cx="5756564" cy="223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</a:pPr>
            <a:r>
              <a:rPr sz="2400" spc="-5" dirty="0" err="1" smtClean="0">
                <a:latin typeface="Times New Roman"/>
                <a:cs typeface="Times New Roman"/>
              </a:rPr>
              <a:t>Иоган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Кеплер усовершенствовал  Телескоп </a:t>
            </a:r>
            <a:r>
              <a:rPr sz="2400" spc="-10" dirty="0">
                <a:latin typeface="Times New Roman"/>
                <a:cs typeface="Times New Roman"/>
              </a:rPr>
              <a:t>Галилея, </a:t>
            </a:r>
            <a:r>
              <a:rPr sz="2400" spc="-5" dirty="0">
                <a:latin typeface="Times New Roman"/>
                <a:cs typeface="Times New Roman"/>
              </a:rPr>
              <a:t>поместив за  объективом вместо рассеивающей  линзы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собирающую.</a:t>
            </a:r>
            <a:endParaRPr sz="2400" dirty="0">
              <a:latin typeface="Times New Roman"/>
              <a:cs typeface="Times New Roman"/>
            </a:endParaRPr>
          </a:p>
          <a:p>
            <a:pPr marL="12700" marR="682625" algn="just">
              <a:lnSpc>
                <a:spcPct val="110100"/>
              </a:lnSpc>
              <a:spcBef>
                <a:spcPts val="1490"/>
              </a:spcBef>
            </a:pPr>
            <a:r>
              <a:rPr sz="2400" spc="-5" dirty="0">
                <a:latin typeface="Times New Roman"/>
                <a:cs typeface="Times New Roman"/>
              </a:rPr>
              <a:t>Телескоп давал перевернутое  </a:t>
            </a:r>
            <a:r>
              <a:rPr sz="2400" spc="-5" dirty="0" err="1">
                <a:latin typeface="Times New Roman"/>
                <a:cs typeface="Times New Roman"/>
              </a:rPr>
              <a:t>изображение</a:t>
            </a:r>
            <a:r>
              <a:rPr sz="2400" spc="-5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1400" y="457200"/>
            <a:ext cx="2813050" cy="3430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6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52053" y="1349202"/>
            <a:ext cx="5936673" cy="147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1668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 </a:t>
            </a:r>
            <a:r>
              <a:rPr sz="2800" b="1" dirty="0">
                <a:latin typeface="Times New Roman"/>
                <a:cs typeface="Times New Roman"/>
              </a:rPr>
              <a:t>Исаак Ньютон </a:t>
            </a:r>
            <a:r>
              <a:rPr sz="2800" b="1" spc="-5" dirty="0">
                <a:latin typeface="Times New Roman"/>
                <a:cs typeface="Times New Roman"/>
              </a:rPr>
              <a:t>изготовил  телескоп </a:t>
            </a:r>
            <a:r>
              <a:rPr sz="2800" b="1" dirty="0">
                <a:latin typeface="Times New Roman"/>
                <a:cs typeface="Times New Roman"/>
              </a:rPr>
              <a:t>новой конструкции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-</a:t>
            </a:r>
            <a:r>
              <a:rPr sz="2800" b="1" dirty="0" err="1">
                <a:latin typeface="Times New Roman"/>
                <a:cs typeface="Times New Roman"/>
              </a:rPr>
              <a:t>зеркальный</a:t>
            </a:r>
            <a:r>
              <a:rPr sz="2800" b="1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29600" y="289214"/>
            <a:ext cx="2654299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27273" y="4059381"/>
            <a:ext cx="1905000" cy="2381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3436" y="3718214"/>
            <a:ext cx="4419600" cy="1809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8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38201" y="1105130"/>
            <a:ext cx="5922817" cy="38064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5415" algn="just">
              <a:lnSpc>
                <a:spcPct val="1099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5" dirty="0">
                <a:latin typeface="Times New Roman"/>
                <a:cs typeface="Times New Roman"/>
              </a:rPr>
              <a:t>1780 </a:t>
            </a:r>
            <a:r>
              <a:rPr sz="2400" spc="-5" dirty="0">
                <a:latin typeface="Times New Roman"/>
                <a:cs typeface="Times New Roman"/>
              </a:rPr>
              <a:t>г. английский оптик </a:t>
            </a:r>
            <a:r>
              <a:rPr sz="2400" dirty="0">
                <a:latin typeface="Times New Roman"/>
                <a:cs typeface="Times New Roman"/>
              </a:rPr>
              <a:t>Джон Доллон  </a:t>
            </a:r>
            <a:r>
              <a:rPr sz="2400" spc="-5" dirty="0">
                <a:latin typeface="Times New Roman"/>
                <a:cs typeface="Times New Roman"/>
              </a:rPr>
              <a:t>вместе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5" dirty="0">
                <a:latin typeface="Times New Roman"/>
                <a:cs typeface="Times New Roman"/>
              </a:rPr>
              <a:t>сыном Питером </a:t>
            </a:r>
            <a:r>
              <a:rPr sz="2400" dirty="0">
                <a:latin typeface="Times New Roman"/>
                <a:cs typeface="Times New Roman"/>
              </a:rPr>
              <a:t>запустили в  </a:t>
            </a:r>
            <a:r>
              <a:rPr sz="2400" spc="-5" dirty="0">
                <a:latin typeface="Times New Roman"/>
                <a:cs typeface="Times New Roman"/>
              </a:rPr>
              <a:t>производство </a:t>
            </a:r>
            <a:r>
              <a:rPr sz="2400" dirty="0">
                <a:latin typeface="Times New Roman"/>
                <a:cs typeface="Times New Roman"/>
              </a:rPr>
              <a:t>разработанные и  </a:t>
            </a:r>
            <a:r>
              <a:rPr sz="2400" spc="-5" dirty="0">
                <a:latin typeface="Times New Roman"/>
                <a:cs typeface="Times New Roman"/>
              </a:rPr>
              <a:t>запатентованные </a:t>
            </a:r>
            <a:r>
              <a:rPr sz="2400" dirty="0">
                <a:latin typeface="Times New Roman"/>
                <a:cs typeface="Times New Roman"/>
              </a:rPr>
              <a:t>ими </a:t>
            </a:r>
            <a:r>
              <a:rPr sz="2400" spc="-5" dirty="0">
                <a:latin typeface="Times New Roman"/>
                <a:cs typeface="Times New Roman"/>
              </a:rPr>
              <a:t>телескопы </a:t>
            </a:r>
            <a:r>
              <a:rPr sz="2400" dirty="0">
                <a:latin typeface="Times New Roman"/>
                <a:cs typeface="Times New Roman"/>
              </a:rPr>
              <a:t>с  </a:t>
            </a:r>
            <a:r>
              <a:rPr sz="2400" spc="-5" dirty="0">
                <a:latin typeface="Times New Roman"/>
                <a:cs typeface="Times New Roman"/>
              </a:rPr>
              <a:t>объективами, состоящими из </a:t>
            </a:r>
            <a:r>
              <a:rPr sz="2400" spc="5" dirty="0">
                <a:latin typeface="Times New Roman"/>
                <a:cs typeface="Times New Roman"/>
              </a:rPr>
              <a:t>двух </a:t>
            </a:r>
            <a:r>
              <a:rPr sz="2400" spc="-5" dirty="0">
                <a:latin typeface="Times New Roman"/>
                <a:cs typeface="Times New Roman"/>
              </a:rPr>
              <a:t>линз </a:t>
            </a:r>
            <a:r>
              <a:rPr sz="2400" dirty="0">
                <a:latin typeface="Times New Roman"/>
                <a:cs typeface="Times New Roman"/>
              </a:rPr>
              <a:t>-  </a:t>
            </a:r>
            <a:r>
              <a:rPr sz="2400" spc="-5" dirty="0">
                <a:latin typeface="Times New Roman"/>
                <a:cs typeface="Times New Roman"/>
              </a:rPr>
              <a:t>венецианского стекла </a:t>
            </a:r>
            <a:r>
              <a:rPr sz="2400" dirty="0">
                <a:latin typeface="Times New Roman"/>
                <a:cs typeface="Times New Roman"/>
              </a:rPr>
              <a:t>«Крон» и  </a:t>
            </a:r>
            <a:r>
              <a:rPr sz="2400" spc="-5" dirty="0">
                <a:latin typeface="Times New Roman"/>
                <a:cs typeface="Times New Roman"/>
              </a:rPr>
              <a:t>английского стекла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«флинтгласс».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  <a:spcBef>
                <a:spcPts val="1250"/>
              </a:spcBef>
              <a:tabLst>
                <a:tab pos="2219325" algn="l"/>
              </a:tabLst>
            </a:pPr>
            <a:r>
              <a:rPr sz="2400" spc="-5" dirty="0">
                <a:latin typeface="Times New Roman"/>
                <a:cs typeface="Times New Roman"/>
              </a:rPr>
              <a:t>Эти объективы не </a:t>
            </a:r>
            <a:r>
              <a:rPr sz="2400" dirty="0">
                <a:latin typeface="Times New Roman"/>
                <a:cs typeface="Times New Roman"/>
              </a:rPr>
              <a:t>давали </a:t>
            </a:r>
            <a:r>
              <a:rPr sz="2400" spc="-5" dirty="0">
                <a:latin typeface="Times New Roman"/>
                <a:cs typeface="Times New Roman"/>
              </a:rPr>
              <a:t>цветовой </a:t>
            </a:r>
            <a:r>
              <a:rPr sz="2400" dirty="0">
                <a:latin typeface="Times New Roman"/>
                <a:cs typeface="Times New Roman"/>
              </a:rPr>
              <a:t>каймы  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стали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назваться	</a:t>
            </a:r>
            <a:r>
              <a:rPr sz="2400" dirty="0">
                <a:latin typeface="Times New Roman"/>
                <a:cs typeface="Times New Roman"/>
              </a:rPr>
              <a:t>«ахроматами».</a:t>
            </a:r>
          </a:p>
        </p:txBody>
      </p:sp>
      <p:sp>
        <p:nvSpPr>
          <p:cNvPr id="5" name="object 5"/>
          <p:cNvSpPr/>
          <p:nvPr/>
        </p:nvSpPr>
        <p:spPr>
          <a:xfrm>
            <a:off x="7467600" y="1295400"/>
            <a:ext cx="2857500" cy="5161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35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31650" y="560763"/>
            <a:ext cx="5117985" cy="48585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середине </a:t>
            </a:r>
            <a:r>
              <a:rPr sz="2400" spc="10" dirty="0">
                <a:latin typeface="Times New Roman"/>
                <a:cs typeface="Times New Roman"/>
              </a:rPr>
              <a:t>XIX </a:t>
            </a:r>
            <a:r>
              <a:rPr sz="2400" spc="-5" dirty="0">
                <a:latin typeface="Times New Roman"/>
                <a:cs typeface="Times New Roman"/>
              </a:rPr>
              <a:t>столетия французский  физик </a:t>
            </a:r>
            <a:r>
              <a:rPr sz="2400" dirty="0">
                <a:latin typeface="Times New Roman"/>
                <a:cs typeface="Times New Roman"/>
              </a:rPr>
              <a:t>Жан </a:t>
            </a:r>
            <a:r>
              <a:rPr sz="2400" spc="-5" dirty="0">
                <a:latin typeface="Times New Roman"/>
                <a:cs typeface="Times New Roman"/>
              </a:rPr>
              <a:t>Бернар Леон </a:t>
            </a:r>
            <a:r>
              <a:rPr sz="2400" dirty="0">
                <a:latin typeface="Times New Roman"/>
                <a:cs typeface="Times New Roman"/>
              </a:rPr>
              <a:t>Фуко  изобрел </a:t>
            </a:r>
            <a:r>
              <a:rPr sz="2400" spc="-5" dirty="0">
                <a:latin typeface="Times New Roman"/>
                <a:cs typeface="Times New Roman"/>
              </a:rPr>
              <a:t>метод контроля поверхности  </a:t>
            </a:r>
            <a:r>
              <a:rPr sz="2400" dirty="0">
                <a:latin typeface="Times New Roman"/>
                <a:cs typeface="Times New Roman"/>
              </a:rPr>
              <a:t>зеркал при </a:t>
            </a:r>
            <a:r>
              <a:rPr sz="2400" spc="-5" dirty="0">
                <a:latin typeface="Times New Roman"/>
                <a:cs typeface="Times New Roman"/>
              </a:rPr>
              <a:t>помощи источника </a:t>
            </a:r>
            <a:r>
              <a:rPr sz="2400" spc="-10" dirty="0">
                <a:latin typeface="Times New Roman"/>
                <a:cs typeface="Times New Roman"/>
              </a:rPr>
              <a:t>света </a:t>
            </a: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-5" dirty="0">
                <a:latin typeface="Times New Roman"/>
                <a:cs typeface="Times New Roman"/>
              </a:rPr>
              <a:t>ножа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центре кривизны</a:t>
            </a:r>
            <a:r>
              <a:rPr sz="2400" dirty="0">
                <a:latin typeface="Times New Roman"/>
                <a:cs typeface="Times New Roman"/>
              </a:rPr>
              <a:t> зеркала.</a:t>
            </a:r>
          </a:p>
          <a:p>
            <a:pPr marL="12700" marR="227965" algn="just">
              <a:lnSpc>
                <a:spcPct val="109900"/>
              </a:lnSpc>
            </a:pPr>
            <a:r>
              <a:rPr sz="2400" spc="-5" dirty="0">
                <a:latin typeface="Times New Roman"/>
                <a:cs typeface="Times New Roman"/>
              </a:rPr>
              <a:t>Примерно тогда же немецкий </a:t>
            </a:r>
            <a:r>
              <a:rPr sz="2400" dirty="0">
                <a:latin typeface="Times New Roman"/>
                <a:cs typeface="Times New Roman"/>
              </a:rPr>
              <a:t>химик  Юстус </a:t>
            </a:r>
            <a:r>
              <a:rPr sz="2400" spc="-5" dirty="0">
                <a:latin typeface="Times New Roman"/>
                <a:cs typeface="Times New Roman"/>
              </a:rPr>
              <a:t>Либих </a:t>
            </a:r>
            <a:r>
              <a:rPr sz="2400" dirty="0">
                <a:latin typeface="Times New Roman"/>
                <a:cs typeface="Times New Roman"/>
              </a:rPr>
              <a:t>предложил простой  </a:t>
            </a:r>
            <a:r>
              <a:rPr sz="2400" spc="-5" dirty="0">
                <a:latin typeface="Times New Roman"/>
                <a:cs typeface="Times New Roman"/>
              </a:rPr>
              <a:t>химический метод серебрения  стеклянных </a:t>
            </a:r>
            <a:r>
              <a:rPr sz="2400" dirty="0">
                <a:latin typeface="Times New Roman"/>
                <a:cs typeface="Times New Roman"/>
              </a:rPr>
              <a:t>поверхностей.</a:t>
            </a:r>
          </a:p>
          <a:p>
            <a:pPr marL="12700" marR="11430" algn="just">
              <a:lnSpc>
                <a:spcPct val="110000"/>
              </a:lnSpc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5" dirty="0">
                <a:latin typeface="Times New Roman"/>
                <a:cs typeface="Times New Roman"/>
              </a:rPr>
              <a:t>1879 г.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Англии оптик </a:t>
            </a:r>
            <a:r>
              <a:rPr sz="2400" dirty="0">
                <a:latin typeface="Times New Roman"/>
                <a:cs typeface="Times New Roman"/>
              </a:rPr>
              <a:t>Коммон  </a:t>
            </a:r>
            <a:r>
              <a:rPr sz="2400" spc="-5" dirty="0">
                <a:latin typeface="Times New Roman"/>
                <a:cs typeface="Times New Roman"/>
              </a:rPr>
              <a:t>изготовил стеклянное </a:t>
            </a:r>
            <a:r>
              <a:rPr sz="2400" dirty="0">
                <a:latin typeface="Times New Roman"/>
                <a:cs typeface="Times New Roman"/>
              </a:rPr>
              <a:t>параболическое  зеркало </a:t>
            </a:r>
            <a:r>
              <a:rPr sz="2400" spc="-5" dirty="0">
                <a:latin typeface="Times New Roman"/>
                <a:cs typeface="Times New Roman"/>
              </a:rPr>
              <a:t>диаметром </a:t>
            </a:r>
            <a:r>
              <a:rPr sz="2400" spc="5" dirty="0">
                <a:latin typeface="Times New Roman"/>
                <a:cs typeface="Times New Roman"/>
              </a:rPr>
              <a:t>91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см.</a:t>
            </a:r>
          </a:p>
        </p:txBody>
      </p:sp>
      <p:sp>
        <p:nvSpPr>
          <p:cNvPr id="5" name="object 5"/>
          <p:cNvSpPr/>
          <p:nvPr/>
        </p:nvSpPr>
        <p:spPr>
          <a:xfrm>
            <a:off x="7148947" y="1339289"/>
            <a:ext cx="3394709" cy="4086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49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650</Words>
  <Application>Microsoft Office PowerPoint</Application>
  <PresentationFormat>Широкоэкранный</PresentationFormat>
  <Paragraphs>84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История телескопа</vt:lpstr>
      <vt:lpstr>Определение телескопа</vt:lpstr>
      <vt:lpstr>Задачи телескопа.</vt:lpstr>
      <vt:lpstr>История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Рефракторы</vt:lpstr>
      <vt:lpstr>Презентация PowerPoint</vt:lpstr>
      <vt:lpstr>Презентация PowerPoint</vt:lpstr>
      <vt:lpstr>Презентация PowerPoint</vt:lpstr>
      <vt:lpstr>Презентация PowerPoint</vt:lpstr>
      <vt:lpstr> Телескоп Кеплера  </vt:lpstr>
      <vt:lpstr>Презентация PowerPoint</vt:lpstr>
      <vt:lpstr>1-Рефрактор Обсерватория Архенхольда в Берлине. 2-102-см телескоп-рефрактор Йеркской обсерватории.</vt:lpstr>
      <vt:lpstr>Рефлекторы</vt:lpstr>
      <vt:lpstr>Преимущества рефлекторов</vt:lpstr>
      <vt:lpstr>Телескоп имени Хаббла</vt:lpstr>
      <vt:lpstr>Презентация PowerPoint</vt:lpstr>
      <vt:lpstr>Возможности телескопа Хаббла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телескопа</dc:title>
  <dc:creator>Бельтюкова Екатрина Евгеньевна</dc:creator>
  <cp:lastModifiedBy>Бельтюкова Екатрина Евгеньевна</cp:lastModifiedBy>
  <cp:revision>10</cp:revision>
  <dcterms:created xsi:type="dcterms:W3CDTF">2018-02-22T07:30:36Z</dcterms:created>
  <dcterms:modified xsi:type="dcterms:W3CDTF">2018-03-10T03:45:00Z</dcterms:modified>
</cp:coreProperties>
</file>