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95" r:id="rId2"/>
    <p:sldId id="256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58" r:id="rId11"/>
    <p:sldId id="273" r:id="rId12"/>
    <p:sldId id="294" r:id="rId13"/>
    <p:sldId id="266" r:id="rId14"/>
    <p:sldId id="281" r:id="rId15"/>
    <p:sldId id="261" r:id="rId16"/>
    <p:sldId id="287" r:id="rId17"/>
    <p:sldId id="285" r:id="rId18"/>
    <p:sldId id="286" r:id="rId19"/>
    <p:sldId id="267" r:id="rId20"/>
    <p:sldId id="268" r:id="rId21"/>
    <p:sldId id="269" r:id="rId22"/>
    <p:sldId id="270" r:id="rId23"/>
    <p:sldId id="257" r:id="rId24"/>
    <p:sldId id="288" r:id="rId25"/>
    <p:sldId id="271" r:id="rId26"/>
    <p:sldId id="272" r:id="rId27"/>
    <p:sldId id="259" r:id="rId28"/>
    <p:sldId id="290" r:id="rId29"/>
    <p:sldId id="262" r:id="rId30"/>
    <p:sldId id="292" r:id="rId31"/>
    <p:sldId id="291" r:id="rId32"/>
    <p:sldId id="293" r:id="rId33"/>
    <p:sldId id="263" r:id="rId34"/>
    <p:sldId id="264" r:id="rId35"/>
  </p:sldIdLst>
  <p:sldSz cx="9144000" cy="6858000" type="screen4x3"/>
  <p:notesSz cx="6858000" cy="914400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3" d="100"/>
          <a:sy n="33" d="100"/>
        </p:scale>
        <p:origin x="-230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E4CB1-946D-4E58-BEB4-47426261B5AC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EAAA4-5099-4C82-89DB-341A09F96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09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214313"/>
            <a:ext cx="8358188" cy="2643187"/>
          </a:xfrm>
        </p:spPr>
        <p:txBody>
          <a:bodyPr/>
          <a:lstStyle/>
          <a:p>
            <a:pPr algn="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200" b="1" dirty="0" smtClean="0"/>
              <a:t>ГБОУ ВПО «Красноярский государственный медицинский университет имени </a:t>
            </a:r>
            <a:br>
              <a:rPr lang="ru-RU" sz="2200" b="1" dirty="0" smtClean="0"/>
            </a:br>
            <a:r>
              <a:rPr lang="ru-RU" sz="2200" b="1" dirty="0" smtClean="0"/>
              <a:t>профессора В.Ф. </a:t>
            </a:r>
            <a:r>
              <a:rPr lang="ru-RU" sz="2200" b="1" dirty="0" err="1" smtClean="0"/>
              <a:t>Войно-Ясенецкого</a:t>
            </a:r>
            <a:r>
              <a:rPr lang="ru-RU" sz="2200" b="1" dirty="0" smtClean="0"/>
              <a:t>» </a:t>
            </a:r>
            <a:br>
              <a:rPr lang="ru-RU" sz="2200" b="1" dirty="0" smtClean="0"/>
            </a:br>
            <a:r>
              <a:rPr lang="ru-RU" sz="2200" b="1" dirty="0" smtClean="0"/>
              <a:t>Министерства здравоохранения Российской Феде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рац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25" y="3886200"/>
            <a:ext cx="5629275" cy="1752600"/>
          </a:xfrm>
        </p:spPr>
        <p:txBody>
          <a:bodyPr/>
          <a:lstStyle/>
          <a:p>
            <a:pPr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Кафедра философии и социально-гуманитарных наук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ABE2A-65B6-4A24-8650-38023B4005C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3077" name="Рисунок 7" descr="F:\Work_wr\Clips\КрасГМУ_лого нов бел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928688"/>
            <a:ext cx="15716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01122" cy="18573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Бердяев Николай Александрович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3100" b="1" dirty="0" smtClean="0"/>
              <a:t>(1874—1948)</a:t>
            </a:r>
            <a:endParaRPr lang="ru-RU" sz="3100" b="1" dirty="0"/>
          </a:p>
        </p:txBody>
      </p:sp>
      <p:pic>
        <p:nvPicPr>
          <p:cNvPr id="1026" name="Picture 2" descr="C:\Users\Александр\Downloads\0_value_48342_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4557020" cy="2857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4214818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«Личность есть целостность и единство, обладающее безусловной и вечной ценностью»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2571744"/>
            <a:ext cx="3571900" cy="121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философ</a:t>
            </a:r>
            <a:r>
              <a:rPr lang="ru-RU" sz="2400" b="1" dirty="0" smtClean="0"/>
              <a:t>, представитель </a:t>
            </a:r>
            <a:r>
              <a:rPr lang="ru-RU" sz="2400" b="1" dirty="0" err="1" smtClean="0"/>
              <a:t>экзистенциализмa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«Самопознание»</a:t>
            </a:r>
            <a:endParaRPr lang="ru-RU" b="1" dirty="0"/>
          </a:p>
        </p:txBody>
      </p:sp>
      <p:pic>
        <p:nvPicPr>
          <p:cNvPr id="7" name="Picture 3" descr="C:\Users\Александр\Downloads\926-998-thickbo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928802"/>
            <a:ext cx="3213088" cy="45259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1571612"/>
            <a:ext cx="435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357187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7298"/>
            <a:ext cx="5500726" cy="3857652"/>
          </a:xfrm>
        </p:spPr>
        <p:txBody>
          <a:bodyPr>
            <a:normAutofit/>
          </a:bodyPr>
          <a:lstStyle/>
          <a:p>
            <a:r>
              <a:rPr lang="ru-RU" b="1" dirty="0" smtClean="0"/>
              <a:t>«Персонализм.  Личность и индивидуум.  Личность и общество»</a:t>
            </a:r>
            <a:endParaRPr lang="ru-RU" b="1" dirty="0"/>
          </a:p>
        </p:txBody>
      </p:sp>
      <p:pic>
        <p:nvPicPr>
          <p:cNvPr id="2050" name="Picture 2" descr="C:\Users\Александр\Downloads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142984"/>
            <a:ext cx="2910159" cy="4286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4357694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929618" cy="1162050"/>
          </a:xfrm>
        </p:spPr>
        <p:txBody>
          <a:bodyPr>
            <a:noAutofit/>
          </a:bodyPr>
          <a:lstStyle/>
          <a:p>
            <a:pPr algn="r"/>
            <a:r>
              <a:rPr lang="ru-RU" sz="4400" dirty="0" smtClean="0"/>
              <a:t>Эразм </a:t>
            </a:r>
            <a:r>
              <a:rPr lang="ru-RU" sz="4400" dirty="0" err="1" smtClean="0"/>
              <a:t>Роттердамский</a:t>
            </a:r>
            <a:r>
              <a:rPr lang="ru-RU" sz="4400" b="0" dirty="0" smtClean="0"/>
              <a:t/>
            </a:r>
            <a:br>
              <a:rPr lang="ru-RU" sz="4400" b="0" dirty="0" smtClean="0"/>
            </a:br>
            <a:r>
              <a:rPr lang="ru-RU" sz="4400" b="0" dirty="0" smtClean="0"/>
              <a:t> </a:t>
            </a:r>
            <a:r>
              <a:rPr lang="ru-RU" sz="2800" dirty="0" smtClean="0"/>
              <a:t>(1469 – 1536</a:t>
            </a:r>
            <a:r>
              <a:rPr lang="ru-RU" sz="4400" b="0" dirty="0" smtClean="0"/>
              <a:t>)</a:t>
            </a:r>
            <a:endParaRPr lang="ru-RU" sz="44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714488"/>
            <a:ext cx="3286148" cy="4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0628" y="3071810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«Любовь — это все, что у нас есть, единственный способ, которым мы можем помочь другому человеку»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24104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4543428" cy="171450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«Оружие христианского воина»</a:t>
            </a:r>
            <a:endParaRPr lang="ru-RU" b="1" dirty="0"/>
          </a:p>
        </p:txBody>
      </p:sp>
      <p:pic>
        <p:nvPicPr>
          <p:cNvPr id="30722" name="Picture 2" descr="C:\Users\Александр\Downloads\Sinoatrial_node_high_ma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538624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92880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Michel_de_Montaign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4104456" cy="4820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7788" y="260648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ru-RU" b="1" dirty="0"/>
              <a:t>Мишель де </a:t>
            </a:r>
            <a:r>
              <a:rPr lang="ru-RU" b="1" dirty="0" smtClean="0"/>
              <a:t>Монтень</a:t>
            </a:r>
            <a:br>
              <a:rPr lang="ru-RU" b="1" dirty="0" smtClean="0"/>
            </a:br>
            <a:r>
              <a:rPr lang="ru-RU" sz="2800" b="1" dirty="0"/>
              <a:t>(1533-1592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2000240"/>
            <a:ext cx="3809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Французский </a:t>
            </a:r>
            <a:r>
              <a:rPr lang="ru-RU" sz="2800" b="1" dirty="0"/>
              <a:t>писатель, мыслитель эпохи Возрождения, философ</a:t>
            </a:r>
            <a:r>
              <a:rPr lang="ru-RU" sz="2800" b="1" dirty="0" smtClean="0"/>
              <a:t>, родоначальник жанра эссе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3857628"/>
            <a:ext cx="3286148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2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«Опыты»</a:t>
            </a:r>
            <a:endParaRPr lang="ru-RU" b="1" dirty="0"/>
          </a:p>
        </p:txBody>
      </p:sp>
      <p:pic>
        <p:nvPicPr>
          <p:cNvPr id="32770" name="Picture 2" descr="C:\Users\Александр\Downloads\46204851_1247306674_204701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428735"/>
            <a:ext cx="3000396" cy="4865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Жюлъен-Офре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Ламетри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(1709—1751)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Содержимое 3" descr="Julien_Offray_de_La_Mettr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3460343" cy="4311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48" y="1714488"/>
            <a:ext cx="4714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Французский философ-материалист,  решительный противник идеализма и теологии, схоластики и консервативной медицины. Сторонник просвещенного </a:t>
            </a:r>
            <a:r>
              <a:rPr lang="ru-RU" sz="2400" b="1" dirty="0" smtClean="0"/>
              <a:t>абсолютизма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4572008"/>
            <a:ext cx="421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«Человек-машина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50017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</a:t>
            </a:r>
            <a:endParaRPr lang="ru-RU" i="1" dirty="0"/>
          </a:p>
        </p:txBody>
      </p:sp>
      <p:pic>
        <p:nvPicPr>
          <p:cNvPr id="31746" name="Picture 2" descr="C:\Users\Александр\Downloads\Lametri_en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00174"/>
            <a:ext cx="28589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Герцен Александр Иванович</a:t>
            </a:r>
            <a:br>
              <a:rPr lang="ru-RU" dirty="0" smtClean="0"/>
            </a:br>
            <a:r>
              <a:rPr lang="ru-RU" dirty="0" smtClean="0"/>
              <a:t>(1812-1870)</a:t>
            </a:r>
            <a:endParaRPr lang="ru-RU" dirty="0"/>
          </a:p>
        </p:txBody>
      </p:sp>
      <p:pic>
        <p:nvPicPr>
          <p:cNvPr id="1026" name="Picture 2" descr="C:\Users\1\Desktop\gerz20-9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16580"/>
            <a:ext cx="3388936" cy="44644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00562" y="385762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30425"/>
            <a:ext cx="7886728" cy="187007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Человек: мировая философия о его жизни, смерти и бессмертии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«С того берега»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928802"/>
            <a:ext cx="371477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i="1" dirty="0" smtClean="0"/>
              <a:t>«Человек свободнее нежели обыкновенно думают. Он много зависит от среды, но не настолько, как кабалит себя ей»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endParaRPr lang="ru-RU" sz="1600" i="1" dirty="0" smtClean="0"/>
          </a:p>
          <a:p>
            <a:pPr>
              <a:buNone/>
            </a:pPr>
            <a:r>
              <a:rPr lang="ru-RU" i="1" dirty="0" smtClean="0"/>
              <a:t>«</a:t>
            </a:r>
          </a:p>
          <a:p>
            <a:endParaRPr lang="ru-RU" i="1" dirty="0"/>
          </a:p>
        </p:txBody>
      </p:sp>
      <p:pic>
        <p:nvPicPr>
          <p:cNvPr id="1026" name="Picture 2" descr="C:\Users\Александр\Downloads\i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36"/>
            <a:ext cx="2803525" cy="4471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Толстой Лев Николаевич</a:t>
            </a:r>
            <a:br>
              <a:rPr lang="ru-RU" dirty="0" smtClean="0"/>
            </a:br>
            <a:r>
              <a:rPr lang="ru-RU" dirty="0" smtClean="0"/>
              <a:t>(1828-1910)</a:t>
            </a:r>
            <a:endParaRPr lang="ru-RU" dirty="0"/>
          </a:p>
        </p:txBody>
      </p:sp>
      <p:pic>
        <p:nvPicPr>
          <p:cNvPr id="2050" name="Picture 2" descr="C:\Users\Александр\Downloads\d011f57945b1be5dd890b0e1d0448b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3"/>
            <a:ext cx="3036115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 жизни»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214554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«Живёт всякий человек только для того, чтобы ему было хорошо, для своего благо. Жизнь других существ, окружающих его, представляется ему только одним из условий его существования»</a:t>
            </a:r>
            <a:endParaRPr lang="ru-RU" i="1" dirty="0"/>
          </a:p>
        </p:txBody>
      </p:sp>
      <p:pic>
        <p:nvPicPr>
          <p:cNvPr id="3074" name="Picture 2" descr="C:\Users\Александр\Downloads\b733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14487"/>
            <a:ext cx="3071834" cy="4621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Федоров Николай Федорович</a:t>
            </a:r>
            <a:br>
              <a:rPr lang="ru-RU" dirty="0" smtClean="0"/>
            </a:br>
            <a:r>
              <a:rPr lang="ru-RU" dirty="0" smtClean="0"/>
              <a:t>(1829-1903)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1" y="1714488"/>
            <a:ext cx="4979871" cy="35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9256" y="3786190"/>
            <a:ext cx="3214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«В настоящее время дело заключается в том, чтобы найти, наконец, потерянный смысл жизни, понять цель, для которой существует человек, и устроить жизнь сообразно с ней. И тогда сама собой уничтожится вся путаница, вся бессмыслица современной жизни»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«Горизонтальное положение и вертикальное - смерть и жизнь»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000240"/>
            <a:ext cx="4429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«Вопрос о животном происхождении человека есть вопрос знания, любопытства, тогда как выход из животного состояния есть для человека не только нравственная, но и физическая необходимость»</a:t>
            </a:r>
            <a:endParaRPr lang="ru-RU" dirty="0"/>
          </a:p>
        </p:txBody>
      </p:sp>
      <p:pic>
        <p:nvPicPr>
          <p:cNvPr id="1027" name="Picture 3" descr="C:\Users\Александр\Downloads\4802ada1306573562d7167af3746c5ecds7wah97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928802"/>
            <a:ext cx="3071834" cy="4385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Платон из Афин</a:t>
            </a:r>
            <a:br>
              <a:rPr lang="ru-RU" dirty="0" smtClean="0"/>
            </a:br>
            <a:r>
              <a:rPr lang="ru-RU" altLang="en-US" dirty="0" smtClean="0"/>
              <a:t> (427-347 до н. э.)</a:t>
            </a:r>
            <a:endParaRPr lang="ru-RU" dirty="0"/>
          </a:p>
        </p:txBody>
      </p:sp>
      <p:pic>
        <p:nvPicPr>
          <p:cNvPr id="4098" name="Picture 2" descr="C:\Users\Александр\Downloads\s560x316_Platon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2799895" cy="42148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14744" y="1857364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Древнегреческий философ, основоположник идеализма.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3286124"/>
            <a:ext cx="500066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i="1" dirty="0" smtClean="0"/>
              <a:t>«</a:t>
            </a:r>
          </a:p>
          <a:p>
            <a:pPr>
              <a:lnSpc>
                <a:spcPct val="90000"/>
              </a:lnSpc>
            </a:pPr>
            <a:endParaRPr lang="ru-RU" altLang="en-US" i="1" dirty="0" smtClean="0"/>
          </a:p>
          <a:p>
            <a:pPr>
              <a:lnSpc>
                <a:spcPct val="90000"/>
              </a:lnSpc>
            </a:pPr>
            <a:r>
              <a:rPr lang="ru-RU" i="1" dirty="0" smtClean="0"/>
              <a:t>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«Государство»</a:t>
            </a:r>
            <a:endParaRPr lang="ru-RU" dirty="0"/>
          </a:p>
        </p:txBody>
      </p:sp>
      <p:pic>
        <p:nvPicPr>
          <p:cNvPr id="28674" name="Picture 2" descr="C:\Users\Александр\Downloads\55fc174fcce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643050"/>
            <a:ext cx="2820372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253389"/>
            <a:ext cx="4071966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i="1" dirty="0" smtClean="0"/>
              <a:t>«Ни для государства, ни  для граждан не будет конца несчастьям,  пока владыкой  государства  не  станет  племя  философов»</a:t>
            </a:r>
          </a:p>
          <a:p>
            <a:pPr>
              <a:lnSpc>
                <a:spcPct val="90000"/>
              </a:lnSpc>
            </a:pPr>
            <a:endParaRPr lang="ru-RU" altLang="en-US" i="1" dirty="0" smtClean="0"/>
          </a:p>
          <a:p>
            <a:pPr>
              <a:lnSpc>
                <a:spcPct val="90000"/>
              </a:lnSpc>
            </a:pPr>
            <a:r>
              <a:rPr lang="ru-RU" altLang="en-US" i="1" dirty="0" smtClean="0"/>
              <a:t>«Каждого из граждан надо ставить на то одно дело,  к которому у  него есть способности, чтобы, занимаясь лишь тем делом, которое ему подобает, каждый представлял бы собою единство,  а не множество»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.Solovyo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3214710" cy="48124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358214" cy="11430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Соловьёв Владимир Сергеевич  </a:t>
            </a:r>
            <a:br>
              <a:rPr lang="ru-RU" sz="3200" dirty="0" smtClean="0"/>
            </a:br>
            <a:r>
              <a:rPr lang="ru-RU" sz="3200" dirty="0" smtClean="0"/>
              <a:t>(1853 —1900)</a:t>
            </a:r>
            <a:endParaRPr lang="ru-RU" sz="3200" dirty="0"/>
          </a:p>
        </p:txBody>
      </p:sp>
      <p:sp>
        <p:nvSpPr>
          <p:cNvPr id="7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714488"/>
            <a:ext cx="4110038" cy="4500594"/>
          </a:xfrm>
        </p:spPr>
        <p:txBody>
          <a:bodyPr>
            <a:normAutofit/>
          </a:bodyPr>
          <a:lstStyle/>
          <a:p>
            <a:pPr indent="1270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труды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Оправдание добра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29190" y="164305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Иммануил</a:t>
            </a:r>
            <a:r>
              <a:rPr lang="ru-RU" dirty="0" smtClean="0"/>
              <a:t> Кант</a:t>
            </a:r>
            <a:br>
              <a:rPr lang="ru-RU" dirty="0" smtClean="0"/>
            </a:br>
            <a:r>
              <a:rPr lang="ru-RU" dirty="0" smtClean="0"/>
              <a:t> (1724-1804)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6314" y="1785926"/>
            <a:ext cx="3905046" cy="1714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Основоположник немецкой классической философии.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2928934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«Чем дольше я размышляю, тем более две вещи наполняют душу мою все новым удивлением и нарастающим благоговением: звездное небо надо мной и нравственный закон во мне»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857364"/>
            <a:ext cx="3975314" cy="3071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3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19 ноября- </a:t>
            </a:r>
            <a:br>
              <a:rPr lang="ru-RU" b="1" dirty="0" smtClean="0"/>
            </a:br>
            <a:r>
              <a:rPr lang="ru-RU" b="1" dirty="0" smtClean="0"/>
              <a:t>Всемирный день философи</a:t>
            </a:r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80929"/>
            <a:ext cx="8229600" cy="257689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«Мудрость предназначена для каждого, кто пожелает протянуть к ней руку»</a:t>
            </a:r>
          </a:p>
          <a:p>
            <a:pPr>
              <a:buNone/>
            </a:pPr>
            <a:r>
              <a:rPr lang="ru-RU" b="1" dirty="0" smtClean="0"/>
              <a:t>						</a:t>
            </a:r>
            <a:r>
              <a:rPr lang="ru-RU" b="1" dirty="0" smtClean="0"/>
              <a:t>Л</a:t>
            </a:r>
            <a:r>
              <a:rPr lang="ru-RU" b="1" dirty="0" smtClean="0"/>
              <a:t>. Р. </a:t>
            </a:r>
            <a:r>
              <a:rPr lang="ru-RU" b="1" dirty="0" err="1" smtClean="0"/>
              <a:t>Хаббард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«Категорический императив»</a:t>
            </a:r>
            <a:endParaRPr lang="ru-RU" dirty="0"/>
          </a:p>
        </p:txBody>
      </p:sp>
      <p:pic>
        <p:nvPicPr>
          <p:cNvPr id="1026" name="Picture 2" descr="C:\Users\Александр\Downloads\10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428760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428868"/>
            <a:ext cx="4143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«Поступай так, чтобы максима твоей воли в любое время могла стать принципом всеобщего законодательства»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Бакунин Михаил Александрович (1814-1876)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6314" y="1571612"/>
            <a:ext cx="3905046" cy="1714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Мыслитель, революционер, анархист, один из идеологов народничества.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84176"/>
            <a:ext cx="3741609" cy="3837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7686" y="3357562"/>
            <a:ext cx="4357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</a:t>
            </a:r>
            <a:r>
              <a:rPr lang="ru-RU" i="1" dirty="0" smtClean="0">
                <a:ea typeface="Calibri"/>
                <a:cs typeface="Times New Roman"/>
              </a:rPr>
              <a:t>Свобода! Только свобода, полная свобода для каждого и для всех! Вот наша мораль и наша единственная религия. Свобода – характерная черта человека. В ней заключено единственное доказательство его человечности. Лишить человека свободы и средств к  достижению ее и пользованию ею – это не просто убийство одного человека, это убийство человечества</a:t>
            </a:r>
            <a:r>
              <a:rPr lang="ru-RU" i="1" dirty="0" smtClean="0"/>
              <a:t>»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703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785926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«Полная свобода каждого возможна лишь при действительном равенстве всех. Осуществление свободы в равенстве – это и есть справедливость»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3429000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«Вся история человека — не что иное, как его постоянное удаление от чистой животности путем созидания своей человечности»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ЗаголовокСлайда1"/>
          <p:cNvSpPr>
            <a:spLocks noGrp="1" noChangeArrowheads="1"/>
          </p:cNvSpPr>
          <p:nvPr>
            <p:ph type="ctrTitle"/>
          </p:nvPr>
        </p:nvSpPr>
        <p:spPr>
          <a:xfrm>
            <a:off x="646113" y="287338"/>
            <a:ext cx="7748587" cy="1290637"/>
          </a:xfrm>
        </p:spPr>
        <p:txBody>
          <a:bodyPr>
            <a:normAutofit fontScale="90000"/>
          </a:bodyPr>
          <a:lstStyle/>
          <a:p>
            <a:r>
              <a:rPr lang="ru-RU" dirty="0"/>
              <a:t>Чаадаев Петр Яковлевич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1794-1856)</a:t>
            </a:r>
          </a:p>
        </p:txBody>
      </p:sp>
      <p:sp>
        <p:nvSpPr>
          <p:cNvPr id="2050" name="ПодзаголовокСлайда1"/>
          <p:cNvSpPr>
            <a:spLocks noGrp="1" noChangeArrowheads="1"/>
          </p:cNvSpPr>
          <p:nvPr>
            <p:ph type="subTitle" idx="1"/>
          </p:nvPr>
        </p:nvSpPr>
        <p:spPr>
          <a:xfrm>
            <a:off x="4233863" y="2081213"/>
            <a:ext cx="4664075" cy="1490663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tx1"/>
                </a:solidFill>
              </a:rPr>
              <a:t>Русский </a:t>
            </a:r>
            <a:r>
              <a:rPr lang="ru-RU" sz="2400" dirty="0" smtClean="0">
                <a:solidFill>
                  <a:schemeClr val="tx1"/>
                </a:solidFill>
              </a:rPr>
              <a:t>философ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Главное </a:t>
            </a:r>
            <a:r>
              <a:rPr lang="ru-RU" sz="2400" dirty="0">
                <a:solidFill>
                  <a:schemeClr val="tx1"/>
                </a:solidFill>
              </a:rPr>
              <a:t>произведение — «Философические письма»</a:t>
            </a:r>
          </a:p>
          <a:p>
            <a:pPr algn="l"/>
            <a:endParaRPr lang="ru-RU" dirty="0"/>
          </a:p>
        </p:txBody>
      </p:sp>
      <p:pic>
        <p:nvPicPr>
          <p:cNvPr id="2051" name="Картинка1"/>
          <p:cNvPicPr>
            <a:picLocks noRot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355968" cy="43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6248" y="3500438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«Для философа человек - это социальное, разумное и моральное существо, поведение которого предполагает учёт взаимодействия природного, социального, рационального и этического»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23" y="285728"/>
            <a:ext cx="8845277" cy="1214446"/>
          </a:xfrm>
        </p:spPr>
        <p:txBody>
          <a:bodyPr>
            <a:noAutofit/>
          </a:bodyPr>
          <a:lstStyle/>
          <a:p>
            <a:r>
              <a:rPr lang="ru-RU" dirty="0" err="1" smtClean="0"/>
              <a:t>Иммануил</a:t>
            </a:r>
            <a:r>
              <a:rPr lang="ru-RU" dirty="0" smtClean="0"/>
              <a:t> Кант</a:t>
            </a:r>
            <a:br>
              <a:rPr lang="ru-RU" dirty="0" smtClean="0"/>
            </a:br>
            <a:r>
              <a:rPr lang="ru-RU" dirty="0" smtClean="0"/>
              <a:t> (1724-1804)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4200268" cy="3357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190" y="1785926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Основоположник немецкой классической философии.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3071810"/>
            <a:ext cx="3714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«Поступай всегда так , чтобы максима твоей воли могла стать принципом всеобщего законодательства»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2061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Древняя Индия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180248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800" b="1" dirty="0" smtClean="0"/>
              <a:t>Творец дал человеку глаза, поэтому человек глядит вовне, а не внутрь себя. Мудрец же, стремясь к бессмертию, глядит внутрь себя, закрыв глаза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://content.foto.mail.ru/mail/serge_leon/_blogs/i-2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4211960" cy="3158971"/>
          </a:xfrm>
          <a:prstGeom prst="rect">
            <a:avLst/>
          </a:prstGeom>
          <a:noFill/>
        </p:spPr>
      </p:pic>
      <p:pic>
        <p:nvPicPr>
          <p:cNvPr id="16388" name="Picture 4" descr="http://img-fotki.yandex.ru/get/16/161689537.1b3/0_1619c8_12a762eb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43182"/>
            <a:ext cx="4429652" cy="2942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Китай</a:t>
            </a:r>
            <a:endParaRPr lang="ru-RU" b="1" dirty="0"/>
          </a:p>
        </p:txBody>
      </p:sp>
      <p:pic>
        <p:nvPicPr>
          <p:cNvPr id="17410" name="Picture 2" descr="http://xmnn.cn/zt11/qmj/ycpd1/201103/W02011032978497569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14488"/>
            <a:ext cx="5715000" cy="490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Древняя Греция, Древний Рим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7"/>
            <a:ext cx="8229600" cy="7143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/>
              <a:t>Натурфилософы </a:t>
            </a:r>
            <a:r>
              <a:rPr lang="ru-RU" sz="3000" b="1" dirty="0" smtClean="0"/>
              <a:t> </a:t>
            </a:r>
            <a:r>
              <a:rPr lang="ru-RU" sz="3000" b="1" dirty="0" smtClean="0"/>
              <a:t>		</a:t>
            </a:r>
            <a:r>
              <a:rPr lang="ru-RU" sz="3000" b="1" dirty="0" smtClean="0"/>
              <a:t>      Софисты</a:t>
            </a:r>
            <a:endParaRPr lang="ru-RU" sz="3000" b="1" dirty="0"/>
          </a:p>
        </p:txBody>
      </p:sp>
      <p:pic>
        <p:nvPicPr>
          <p:cNvPr id="18434" name="Picture 2" descr="http://i.imgur.com/FHu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3953306" cy="3839649"/>
          </a:xfrm>
          <a:prstGeom prst="rect">
            <a:avLst/>
          </a:prstGeom>
          <a:noFill/>
        </p:spPr>
      </p:pic>
      <p:pic>
        <p:nvPicPr>
          <p:cNvPr id="18436" name="Picture 4" descr="http://mediasubs.ru/group/uploads/gn/gnosis-utrachennaya-mudrost-drevnih/image2/mEtMmIz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71810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8229600" cy="1000148"/>
          </a:xfrm>
        </p:spPr>
        <p:txBody>
          <a:bodyPr/>
          <a:lstStyle/>
          <a:p>
            <a:r>
              <a:rPr lang="ru-RU" b="1" dirty="0" smtClean="0"/>
              <a:t>Средневековье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214422"/>
            <a:ext cx="4462216" cy="6628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/>
              <a:t>Августин </a:t>
            </a:r>
            <a:r>
              <a:rPr lang="ru-RU" sz="3000" b="1" dirty="0" smtClean="0"/>
              <a:t>Блаженный</a:t>
            </a:r>
            <a:endParaRPr lang="ru-RU" sz="3000" b="1" dirty="0"/>
          </a:p>
        </p:txBody>
      </p:sp>
      <p:pic>
        <p:nvPicPr>
          <p:cNvPr id="19458" name="Picture 2" descr="http://www.3dray.ru/interior-4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08485"/>
            <a:ext cx="3500462" cy="4783967"/>
          </a:xfrm>
          <a:prstGeom prst="rect">
            <a:avLst/>
          </a:prstGeom>
          <a:noFill/>
        </p:spPr>
      </p:pic>
      <p:pic>
        <p:nvPicPr>
          <p:cNvPr id="19460" name="Picture 4" descr="http://wmuseum.ru/uploads/posts/2011-11/1322056917_dzhentile-da-fabriano-koronovanie-marii-12-navershie-pravaya-vnutrennyaya-stvorka.-sv.-foma-akvinsk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28802"/>
            <a:ext cx="3357586" cy="4586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Возрождение</a:t>
            </a:r>
            <a:endParaRPr lang="ru-RU" b="1" dirty="0"/>
          </a:p>
        </p:txBody>
      </p:sp>
      <p:pic>
        <p:nvPicPr>
          <p:cNvPr id="20482" name="Picture 2" descr="http://architectoram.com/photo/3606-95-1/46_rsrrrs-r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8436108" cy="3347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Новое Время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214422"/>
            <a:ext cx="5872146" cy="1071570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b="1" dirty="0" smtClean="0"/>
              <a:t>Человек – </a:t>
            </a:r>
            <a:r>
              <a:rPr lang="ru-RU" b="1" dirty="0" smtClean="0"/>
              <a:t>лишь тростник, но тростник</a:t>
            </a:r>
          </a:p>
          <a:p>
            <a:pPr>
              <a:buNone/>
            </a:pPr>
            <a:r>
              <a:rPr lang="ru-RU" b="1" dirty="0" smtClean="0"/>
              <a:t>мыслящий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				</a:t>
            </a:r>
            <a:r>
              <a:rPr lang="ru-RU" sz="3000" b="1" i="1" dirty="0" smtClean="0"/>
              <a:t>Блез </a:t>
            </a:r>
            <a:r>
              <a:rPr lang="ru-RU" sz="3000" b="1" i="1" dirty="0" smtClean="0"/>
              <a:t>Паскаль</a:t>
            </a:r>
            <a:endParaRPr lang="ru-RU" sz="3000" b="1" dirty="0"/>
          </a:p>
        </p:txBody>
      </p:sp>
      <p:pic>
        <p:nvPicPr>
          <p:cNvPr id="21506" name="Picture 2" descr="http://anne-queen.com.ua/assets/images/folder_for_pictures_7/0_16889_b5a145e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357430"/>
            <a:ext cx="6480720" cy="4342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4e43346802a25b3cfb67b6a83fae7764a15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 тем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231</TotalTime>
  <Words>622</Words>
  <Application>Microsoft Office PowerPoint</Application>
  <PresentationFormat>Экран (4:3)</PresentationFormat>
  <Paragraphs>84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 ГБОУ ВПО «Красноярский государственный медицинский университет имени  профессора В.Ф. Войно-Ясенецкого»  Министерства здравоохранения Российской Федерации</vt:lpstr>
      <vt:lpstr>Человек: мировая философия о его жизни, смерти и бессмертии</vt:lpstr>
      <vt:lpstr>19 ноября-  Всемирный день философии</vt:lpstr>
      <vt:lpstr>Древняя Индия</vt:lpstr>
      <vt:lpstr>Китай</vt:lpstr>
      <vt:lpstr>Древняя Греция, Древний Рим</vt:lpstr>
      <vt:lpstr>Средневековье</vt:lpstr>
      <vt:lpstr>Возрождение</vt:lpstr>
      <vt:lpstr>Новое Время</vt:lpstr>
      <vt:lpstr>Бердяев Николай Александрович  (1874—1948)</vt:lpstr>
      <vt:lpstr>«Самопознание»</vt:lpstr>
      <vt:lpstr>«Персонализм.  Личность и индивидуум.  Личность и общество»</vt:lpstr>
      <vt:lpstr>Эразм Роттердамский  (1469 – 1536)</vt:lpstr>
      <vt:lpstr>«Оружие христианского воина»</vt:lpstr>
      <vt:lpstr>Мишель де Монтень (1533-1592)</vt:lpstr>
      <vt:lpstr>«Опыты»</vt:lpstr>
      <vt:lpstr>Жюлъен-Офре Ламетри  (1709—1751)</vt:lpstr>
      <vt:lpstr>«Человек-машина»</vt:lpstr>
      <vt:lpstr>Герцен Александр Иванович (1812-1870)</vt:lpstr>
      <vt:lpstr>«С того берега»</vt:lpstr>
      <vt:lpstr>Толстой Лев Николаевич (1828-1910)</vt:lpstr>
      <vt:lpstr>«О жизни»</vt:lpstr>
      <vt:lpstr>Федоров Николай Федорович (1829-1903)</vt:lpstr>
      <vt:lpstr>«Горизонтальное положение и вертикальное - смерть и жизнь»</vt:lpstr>
      <vt:lpstr>Платон из Афин  (427-347 до н. э.)</vt:lpstr>
      <vt:lpstr>«Государство»</vt:lpstr>
      <vt:lpstr>Соловьёв Владимир Сергеевич   (1853 —1900)</vt:lpstr>
      <vt:lpstr>Основные труды</vt:lpstr>
      <vt:lpstr>Иммануил Кант  (1724-1804) </vt:lpstr>
      <vt:lpstr>«Категорический императив»</vt:lpstr>
      <vt:lpstr>Бакунин Михаил Александрович (1814-1876) </vt:lpstr>
      <vt:lpstr>Слайд 32</vt:lpstr>
      <vt:lpstr>Чаадаев Петр Яковлевич  (1794-1856)</vt:lpstr>
      <vt:lpstr>Иммануил Кант  (1724-1804)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Человек: мировая философия о его жизни, смерти и бессмертии</dc:title>
  <dc:creator>Александр</dc:creator>
  <cp:lastModifiedBy>Комова</cp:lastModifiedBy>
  <cp:revision>68</cp:revision>
  <dcterms:created xsi:type="dcterms:W3CDTF">2015-11-01T14:18:19Z</dcterms:created>
  <dcterms:modified xsi:type="dcterms:W3CDTF">2015-11-18T03:01:19Z</dcterms:modified>
</cp:coreProperties>
</file>