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59" r:id="rId3"/>
    <p:sldId id="258" r:id="rId4"/>
    <p:sldId id="260" r:id="rId5"/>
    <p:sldId id="261" r:id="rId6"/>
    <p:sldId id="270" r:id="rId7"/>
    <p:sldId id="274" r:id="rId8"/>
    <p:sldId id="273" r:id="rId9"/>
    <p:sldId id="277" r:id="rId10"/>
    <p:sldId id="272" r:id="rId11"/>
    <p:sldId id="276" r:id="rId12"/>
    <p:sldId id="263" r:id="rId13"/>
    <p:sldId id="264" r:id="rId14"/>
    <p:sldId id="265" r:id="rId15"/>
    <p:sldId id="266" r:id="rId16"/>
    <p:sldId id="275" r:id="rId17"/>
    <p:sldId id="267" r:id="rId18"/>
    <p:sldId id="268" r:id="rId19"/>
    <p:sldId id="271" r:id="rId20"/>
    <p:sldId id="278" r:id="rId21"/>
    <p:sldId id="279" r:id="rId22"/>
    <p:sldId id="269" r:id="rId23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032827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1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Текст заголовка</a:t>
            </a:r>
          </a:p>
        </p:txBody>
      </p:sp>
      <p:sp>
        <p:nvSpPr>
          <p:cNvPr id="3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9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Текст 4"/>
          <p:cNvSpPr>
            <a:spLocks noGrp="1"/>
          </p:cNvSpPr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Текст заголовка</a:t>
            </a:r>
          </a:p>
        </p:txBody>
      </p:sp>
      <p:sp>
        <p:nvSpPr>
          <p:cNvPr id="7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Текст 3"/>
          <p:cNvSpPr>
            <a:spLocks noGrp="1"/>
          </p:cNvSpPr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Текст заголовка</a:t>
            </a:r>
          </a:p>
        </p:txBody>
      </p:sp>
      <p:sp>
        <p:nvSpPr>
          <p:cNvPr id="83" name="Рисунок 2"/>
          <p:cNvSpPr>
            <a:spLocks noGrp="1"/>
          </p:cNvSpPr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Заголовок 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802632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 smtClean="0"/>
              <a:t>Вирус клещевого энцефалита</a:t>
            </a:r>
            <a:endParaRPr dirty="0"/>
          </a:p>
        </p:txBody>
      </p:sp>
      <p:sp>
        <p:nvSpPr>
          <p:cNvPr id="95" name="Подзаголовок 2"/>
          <p:cNvSpPr txBox="1">
            <a:spLocks noGrp="1"/>
          </p:cNvSpPr>
          <p:nvPr>
            <p:ph type="subTitle" sz="quarter" idx="1"/>
          </p:nvPr>
        </p:nvSpPr>
        <p:spPr>
          <a:xfrm>
            <a:off x="5580112" y="4725144"/>
            <a:ext cx="3168353" cy="1440161"/>
          </a:xfrm>
          <a:prstGeom prst="rect">
            <a:avLst/>
          </a:prstGeom>
        </p:spPr>
        <p:txBody>
          <a:bodyPr/>
          <a:lstStyle/>
          <a:p>
            <a:pPr algn="l">
              <a:spcBef>
                <a:spcPts val="0"/>
              </a:spcBef>
              <a:defRPr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Выполнила</a:t>
            </a:r>
            <a:r>
              <a:rPr dirty="0"/>
              <a:t>: </a:t>
            </a:r>
            <a:r>
              <a:rPr dirty="0" err="1"/>
              <a:t>студентка</a:t>
            </a:r>
            <a:r>
              <a:rPr dirty="0"/>
              <a:t> </a:t>
            </a:r>
            <a:r>
              <a:rPr dirty="0" err="1"/>
              <a:t>гр</a:t>
            </a:r>
            <a:r>
              <a:rPr dirty="0"/>
              <a:t>. </a:t>
            </a:r>
            <a:r>
              <a:rPr lang="ru-RU" dirty="0" smtClean="0"/>
              <a:t>3</a:t>
            </a:r>
            <a:r>
              <a:rPr dirty="0" smtClean="0"/>
              <a:t>22</a:t>
            </a:r>
            <a:endParaRPr dirty="0"/>
          </a:p>
          <a:p>
            <a:pPr algn="l">
              <a:spcBef>
                <a:spcPts val="0"/>
              </a:spcBef>
              <a:defRPr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Ткаченко</a:t>
            </a:r>
            <a:r>
              <a:rPr dirty="0"/>
              <a:t> Т.В.</a:t>
            </a:r>
          </a:p>
          <a:p>
            <a:pPr algn="l">
              <a:spcBef>
                <a:spcPts val="0"/>
              </a:spcBef>
              <a:defRPr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Проверила</a:t>
            </a:r>
            <a:r>
              <a:rPr dirty="0"/>
              <a:t>: </a:t>
            </a:r>
            <a:r>
              <a:rPr dirty="0" err="1"/>
              <a:t>преподаватель</a:t>
            </a:r>
            <a:endParaRPr dirty="0"/>
          </a:p>
          <a:p>
            <a:pPr algn="l">
              <a:spcBef>
                <a:spcPts val="0"/>
              </a:spcBef>
              <a:defRPr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ru-RU" dirty="0" err="1" smtClean="0"/>
              <a:t>Тюльпанова</a:t>
            </a:r>
            <a:r>
              <a:rPr lang="ru-RU" dirty="0" smtClean="0"/>
              <a:t> О.Ю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96" name="TextBox 3"/>
          <p:cNvSpPr txBox="1"/>
          <p:nvPr/>
        </p:nvSpPr>
        <p:spPr>
          <a:xfrm>
            <a:off x="801296" y="404663"/>
            <a:ext cx="7613416" cy="16819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Федеральное государственное бюджетное образовательное учреждение высшего профессионального образования «Красноярский государственный медицинский университет имени профессора В.Ф. Войно-Ясенецкого» </a:t>
            </a:r>
            <a:br/>
            <a:r>
              <a:t>Министерства здравоохранения Российской Федерации</a:t>
            </a:r>
            <a:br/>
            <a:r>
              <a:t>Фармацевтический колледж</a:t>
            </a:r>
            <a:br/>
            <a:endParaRPr/>
          </a:p>
        </p:txBody>
      </p:sp>
      <p:sp>
        <p:nvSpPr>
          <p:cNvPr id="97" name="TextBox 4"/>
          <p:cNvSpPr txBox="1"/>
          <p:nvPr/>
        </p:nvSpPr>
        <p:spPr>
          <a:xfrm>
            <a:off x="3393583" y="6381327"/>
            <a:ext cx="2716874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 err="1"/>
              <a:t>Красноярск</a:t>
            </a:r>
            <a:r>
              <a:rPr dirty="0"/>
              <a:t>, </a:t>
            </a:r>
            <a:r>
              <a:rPr dirty="0" smtClean="0"/>
              <a:t>202</a:t>
            </a:r>
            <a:r>
              <a:rPr lang="ru-RU" dirty="0" smtClean="0"/>
              <a:t>2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8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/>
              <a:t>Репродукция </a:t>
            </a:r>
            <a:r>
              <a:rPr lang="ru-RU" dirty="0" smtClean="0"/>
              <a:t>вируса</a:t>
            </a:r>
            <a:endParaRPr lang="ru-RU" dirty="0"/>
          </a:p>
        </p:txBody>
      </p:sp>
      <p:pic>
        <p:nvPicPr>
          <p:cNvPr id="5" name="image9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1600" y="1484784"/>
            <a:ext cx="7240257" cy="5145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9568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8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 smtClean="0"/>
              <a:t>Устойчивость во внешней среде</a:t>
            </a:r>
            <a:endParaRPr dirty="0"/>
          </a:p>
        </p:txBody>
      </p:sp>
      <p:sp>
        <p:nvSpPr>
          <p:cNvPr id="139" name="Объект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450000" algn="just">
              <a:spcBef>
                <a:spcPts val="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 smtClean="0"/>
              <a:t>Сохраняет </a:t>
            </a:r>
            <a:r>
              <a:rPr lang="ru-RU" dirty="0"/>
              <a:t>жизнеспособность при температуре </a:t>
            </a:r>
            <a:r>
              <a:rPr lang="ru-RU" dirty="0" smtClean="0"/>
              <a:t>18-20</a:t>
            </a:r>
            <a:r>
              <a:rPr lang="en-US" dirty="0" smtClean="0"/>
              <a:t>º</a:t>
            </a:r>
            <a:r>
              <a:rPr lang="ru-RU" dirty="0" smtClean="0"/>
              <a:t>С </a:t>
            </a:r>
            <a:r>
              <a:rPr lang="ru-RU" dirty="0"/>
              <a:t>до 10 дней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56</a:t>
            </a:r>
            <a:r>
              <a:rPr lang="en-US" dirty="0" smtClean="0"/>
              <a:t>º</a:t>
            </a:r>
            <a:r>
              <a:rPr lang="ru-RU" dirty="0" smtClean="0"/>
              <a:t>С </a:t>
            </a:r>
            <a:r>
              <a:rPr lang="ru-RU" dirty="0"/>
              <a:t>вирус инактивируется в течение 30 минут</a:t>
            </a:r>
            <a:r>
              <a:rPr lang="ru-RU" dirty="0" smtClean="0"/>
              <a:t>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Кипячение </a:t>
            </a:r>
            <a:r>
              <a:rPr lang="ru-RU" dirty="0">
                <a:solidFill>
                  <a:srgbClr val="C00000"/>
                </a:solidFill>
              </a:rPr>
              <a:t>убивает вирус в течение 2-3 </a:t>
            </a:r>
            <a:r>
              <a:rPr lang="ru-RU" dirty="0" smtClean="0">
                <a:solidFill>
                  <a:srgbClr val="C00000"/>
                </a:solidFill>
              </a:rPr>
              <a:t>минут.</a:t>
            </a:r>
          </a:p>
          <a:p>
            <a:r>
              <a:rPr lang="ru-RU" dirty="0" smtClean="0"/>
              <a:t>Вирус </a:t>
            </a:r>
            <a:r>
              <a:rPr lang="ru-RU" dirty="0"/>
              <a:t>сравнительно </a:t>
            </a:r>
            <a:r>
              <a:rPr lang="ru-RU" dirty="0">
                <a:solidFill>
                  <a:srgbClr val="C00000"/>
                </a:solidFill>
              </a:rPr>
              <a:t>устойчив к кислым значениям рН</a:t>
            </a:r>
            <a:r>
              <a:rPr lang="ru-RU" dirty="0"/>
              <a:t>, что способствует сохранению вируса при алиментарном заражении.</a:t>
            </a:r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организме переносчиков </a:t>
            </a:r>
            <a:r>
              <a:rPr lang="ru-RU" dirty="0" smtClean="0"/>
              <a:t>вирус </a:t>
            </a:r>
            <a:r>
              <a:rPr lang="ru-RU" dirty="0"/>
              <a:t>сохраняет жизнеспособность в широком диапазоне температур (от минус 150°С до плюс 30°С).</a:t>
            </a:r>
          </a:p>
          <a:p>
            <a:endParaRPr lang="ru-RU" dirty="0" err="1"/>
          </a:p>
        </p:txBody>
      </p:sp>
    </p:spTree>
    <p:extLst>
      <p:ext uri="{BB962C8B-B14F-4D97-AF65-F5344CB8AC3E}">
        <p14:creationId xmlns:p14="http://schemas.microsoft.com/office/powerpoint/2010/main" val="2247217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8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/>
              <a:t>Эпидемиология</a:t>
            </a:r>
            <a:endParaRPr dirty="0"/>
          </a:p>
        </p:txBody>
      </p:sp>
      <p:sp>
        <p:nvSpPr>
          <p:cNvPr id="119" name="Объект 2"/>
          <p:cNvSpPr txBox="1">
            <a:spLocks noGrp="1"/>
          </p:cNvSpPr>
          <p:nvPr>
            <p:ph type="body" idx="1"/>
          </p:nvPr>
        </p:nvSpPr>
        <p:spPr>
          <a:xfrm>
            <a:off x="467543" y="1196752"/>
            <a:ext cx="8229601" cy="5040560"/>
          </a:xfrm>
          <a:prstGeom prst="rect">
            <a:avLst/>
          </a:prstGeom>
        </p:spPr>
        <p:txBody>
          <a:bodyPr/>
          <a:lstStyle>
            <a:lvl1pPr marL="0" indent="431999" algn="just">
              <a:spcBef>
                <a:spcPts val="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/>
              <a:t>Переносчиком и основным резервуаром вируса клещевого энцефалита в природе являются иксодовые клещи: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лесной </a:t>
            </a:r>
            <a:r>
              <a:rPr lang="ru-RU" dirty="0"/>
              <a:t>клещ – I. </a:t>
            </a:r>
            <a:r>
              <a:rPr lang="ru-RU" dirty="0" err="1"/>
              <a:t>ricinus</a:t>
            </a:r>
            <a:r>
              <a:rPr lang="ru-RU" dirty="0"/>
              <a:t> </a:t>
            </a:r>
            <a:r>
              <a:rPr lang="ru-RU" dirty="0" smtClean="0"/>
              <a:t>        таежный </a:t>
            </a:r>
            <a:r>
              <a:rPr lang="ru-RU" dirty="0"/>
              <a:t>клещ – I. </a:t>
            </a:r>
            <a:r>
              <a:rPr lang="ru-RU" dirty="0" err="1"/>
              <a:t>persulcatus</a:t>
            </a:r>
            <a:r>
              <a:rPr lang="ru-RU" dirty="0"/>
              <a:t> </a:t>
            </a:r>
            <a:r>
              <a:rPr dirty="0" smtClean="0"/>
              <a:t>.</a:t>
            </a:r>
            <a:endParaRPr dirty="0"/>
          </a:p>
        </p:txBody>
      </p:sp>
      <p:pic>
        <p:nvPicPr>
          <p:cNvPr id="5" name="image10.jpeg" descr="рицинус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552" y="3284984"/>
            <a:ext cx="3816424" cy="2880320"/>
          </a:xfrm>
          <a:prstGeom prst="rect">
            <a:avLst/>
          </a:prstGeom>
        </p:spPr>
      </p:pic>
      <p:pic>
        <p:nvPicPr>
          <p:cNvPr id="6" name="image11.jpeg" descr="персулькатус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60032" y="3284984"/>
            <a:ext cx="3672408" cy="284431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8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/>
              <a:t>Цикл развития клещей</a:t>
            </a:r>
            <a:endParaRPr dirty="0"/>
          </a:p>
        </p:txBody>
      </p:sp>
      <p:sp>
        <p:nvSpPr>
          <p:cNvPr id="123" name="Объект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431999" algn="just">
              <a:spcBef>
                <a:spcPts val="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 smtClean="0"/>
              <a:t>.</a:t>
            </a:r>
            <a:endParaRPr dirty="0"/>
          </a:p>
        </p:txBody>
      </p:sp>
      <p:pic>
        <p:nvPicPr>
          <p:cNvPr id="5" name="image12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1580" y="2367464"/>
            <a:ext cx="7560840" cy="36004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43608" y="1268760"/>
            <a:ext cx="55446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жизненного цикла у клещей происходит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трансовариальная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трансфазовая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передача вируса, причем в организме клещей вирус размножается во многих тканях и органах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8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 smtClean="0"/>
              <a:t>Механизм </a:t>
            </a:r>
            <a:r>
              <a:rPr lang="ru-RU" dirty="0"/>
              <a:t>заражения клещевым энцефалитом человека</a:t>
            </a:r>
            <a:endParaRPr dirty="0"/>
          </a:p>
        </p:txBody>
      </p:sp>
      <p:sp>
        <p:nvSpPr>
          <p:cNvPr id="127" name="Объект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450000" algn="just">
              <a:spcBef>
                <a:spcPts val="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 smtClean="0"/>
              <a:t>Основной путь заражения – Трансмиссивный.</a:t>
            </a:r>
          </a:p>
          <a:p>
            <a:endParaRPr lang="ru-RU" dirty="0" smtClean="0"/>
          </a:p>
          <a:p>
            <a:r>
              <a:rPr lang="ru-RU" dirty="0" smtClean="0"/>
              <a:t>Второстепенный - Алиментарный</a:t>
            </a:r>
            <a:endParaRPr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067118"/>
            <a:ext cx="5688101" cy="3386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8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/>
              <a:t>Клиническая картина заболевания</a:t>
            </a:r>
            <a:endParaRPr dirty="0"/>
          </a:p>
        </p:txBody>
      </p:sp>
      <p:sp>
        <p:nvSpPr>
          <p:cNvPr id="131" name="Объект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450000" algn="just">
              <a:spcBef>
                <a:spcPts val="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>
                <a:solidFill>
                  <a:srgbClr val="C00000"/>
                </a:solidFill>
              </a:rPr>
              <a:t>Инкубационный период </a:t>
            </a:r>
            <a:r>
              <a:rPr lang="ru-RU" dirty="0"/>
              <a:t>составляет до 30 дней, чаще – 10-12 дней. Инфекция начинается остро. Температура тела повышается до </a:t>
            </a:r>
            <a:r>
              <a:rPr lang="ru-RU" dirty="0" smtClean="0"/>
              <a:t>38-39</a:t>
            </a:r>
            <a:r>
              <a:rPr lang="en-US" dirty="0" smtClean="0"/>
              <a:t>º</a:t>
            </a:r>
            <a:r>
              <a:rPr lang="ru-RU" dirty="0" smtClean="0"/>
              <a:t>С</a:t>
            </a:r>
            <a:r>
              <a:rPr lang="ru-RU" dirty="0"/>
              <a:t>, появляется резкая головная боль, чувство разбитости, нарушение сна.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C00000"/>
                </a:solidFill>
              </a:rPr>
              <a:t>Продромальный </a:t>
            </a:r>
            <a:r>
              <a:rPr lang="ru-RU" dirty="0">
                <a:solidFill>
                  <a:srgbClr val="C00000"/>
                </a:solidFill>
              </a:rPr>
              <a:t>период </a:t>
            </a:r>
            <a:r>
              <a:rPr lang="ru-RU" dirty="0"/>
              <a:t>продолжается 1-2 дня. Отмечается слабость, недомогание, разбитость, боли в области мышц шеи и плечевого пояса, боли в поясничной области, головная боль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C00000"/>
                </a:solidFill>
              </a:rPr>
              <a:t>Лихорадочный </a:t>
            </a:r>
            <a:r>
              <a:rPr lang="ru-RU" dirty="0">
                <a:solidFill>
                  <a:srgbClr val="C00000"/>
                </a:solidFill>
              </a:rPr>
              <a:t>период </a:t>
            </a:r>
            <a:r>
              <a:rPr lang="ru-RU" dirty="0"/>
              <a:t>продолжается от 3 до 14 дней. </a:t>
            </a:r>
            <a:r>
              <a:rPr lang="ru-RU" dirty="0" smtClean="0"/>
              <a:t>Симптоматика </a:t>
            </a:r>
            <a:r>
              <a:rPr lang="ru-RU" dirty="0"/>
              <a:t>со стороны ЦНС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8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/>
              <a:t>Клиническая картина заболевания</a:t>
            </a:r>
            <a:endParaRPr dirty="0"/>
          </a:p>
        </p:txBody>
      </p:sp>
      <p:sp>
        <p:nvSpPr>
          <p:cNvPr id="139" name="Объект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610744" cy="4525963"/>
          </a:xfrm>
          <a:prstGeom prst="rect">
            <a:avLst/>
          </a:prstGeom>
        </p:spPr>
        <p:txBody>
          <a:bodyPr/>
          <a:lstStyle>
            <a:lvl1pPr marL="0" indent="450000" algn="just">
              <a:spcBef>
                <a:spcPts val="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/>
              <a:t>При поражении ЦНС часто развиваются симметричные вялые парезы и параличи верхних конечностей и шейно-плечевой мускулатуры, заканчивающиеся атрофией пораженных мышц </a:t>
            </a:r>
            <a:endParaRPr dirty="0"/>
          </a:p>
        </p:txBody>
      </p:sp>
      <p:pic>
        <p:nvPicPr>
          <p:cNvPr id="5" name="image26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11960" y="1628800"/>
            <a:ext cx="4541281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217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8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 smtClean="0"/>
              <a:t>Диагностика </a:t>
            </a:r>
            <a:r>
              <a:rPr lang="ru-RU" dirty="0"/>
              <a:t>клещевого энцефалита</a:t>
            </a:r>
            <a:endParaRPr dirty="0"/>
          </a:p>
        </p:txBody>
      </p:sp>
      <p:sp>
        <p:nvSpPr>
          <p:cNvPr id="135" name="Объект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0" indent="450000" algn="just">
              <a:spcBef>
                <a:spcPts val="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 smtClean="0">
                <a:solidFill>
                  <a:srgbClr val="C00000"/>
                </a:solidFill>
              </a:rPr>
              <a:t>Исследуемый материал:</a:t>
            </a:r>
          </a:p>
          <a:p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Кровь</a:t>
            </a:r>
          </a:p>
          <a:p>
            <a:endParaRPr lang="ru-RU" dirty="0" smtClean="0"/>
          </a:p>
          <a:p>
            <a:r>
              <a:rPr lang="ru-RU" dirty="0" smtClean="0"/>
              <a:t>Спинномозговая жидкость</a:t>
            </a:r>
          </a:p>
          <a:p>
            <a:r>
              <a:rPr lang="ru-RU" dirty="0" smtClean="0"/>
              <a:t>больных людей</a:t>
            </a:r>
          </a:p>
          <a:p>
            <a:endParaRPr lang="ru-RU" dirty="0" smtClean="0"/>
          </a:p>
          <a:p>
            <a:r>
              <a:rPr lang="ru-RU" dirty="0"/>
              <a:t>М</a:t>
            </a:r>
            <a:r>
              <a:rPr lang="ru-RU" dirty="0" smtClean="0"/>
              <a:t>озг </a:t>
            </a:r>
            <a:r>
              <a:rPr lang="ru-RU" dirty="0"/>
              <a:t>погибших </a:t>
            </a:r>
            <a:r>
              <a:rPr lang="ru-RU" dirty="0" smtClean="0"/>
              <a:t>людей</a:t>
            </a:r>
          </a:p>
          <a:p>
            <a:endParaRPr lang="ru-RU" dirty="0" smtClean="0"/>
          </a:p>
          <a:p>
            <a:r>
              <a:rPr lang="ru-RU" dirty="0" smtClean="0"/>
              <a:t>Иксодовые клещи.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Исследование </a:t>
            </a:r>
            <a:r>
              <a:rPr lang="ru-RU" dirty="0"/>
              <a:t>клещей на наличие в них вирусного антигена проводится методом иммуноферментного анализа или ПЦР для решения вопроса о необходимости назначения экстренной профилактики.</a:t>
            </a:r>
            <a:endParaRPr dirty="0"/>
          </a:p>
        </p:txBody>
      </p:sp>
      <p:pic>
        <p:nvPicPr>
          <p:cNvPr id="5" name="image20.jpeg" descr="220px-Tick_before_and_after_feedi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1616222"/>
            <a:ext cx="3990950" cy="282089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8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/>
              <a:t>Экспресс-диагностика клещевого энцефалита </a:t>
            </a:r>
            <a:endParaRPr dirty="0"/>
          </a:p>
        </p:txBody>
      </p:sp>
      <p:sp>
        <p:nvSpPr>
          <p:cNvPr id="139" name="Объект 2"/>
          <p:cNvSpPr txBox="1">
            <a:spLocks noGrp="1"/>
          </p:cNvSpPr>
          <p:nvPr>
            <p:ph type="body" idx="1"/>
          </p:nvPr>
        </p:nvSpPr>
        <p:spPr>
          <a:xfrm>
            <a:off x="467544" y="1844824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450000" algn="just">
              <a:spcBef>
                <a:spcPts val="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457200">
              <a:buFontTx/>
              <a:buChar char="-"/>
            </a:pPr>
            <a:r>
              <a:rPr lang="ru-RU" dirty="0" smtClean="0"/>
              <a:t>обнаружение </a:t>
            </a:r>
            <a:r>
              <a:rPr lang="ru-RU" dirty="0">
                <a:solidFill>
                  <a:srgbClr val="C00000"/>
                </a:solidFill>
              </a:rPr>
              <a:t>вирусного антигена</a:t>
            </a:r>
            <a:r>
              <a:rPr lang="ru-RU" dirty="0"/>
              <a:t> в крови с помощью ИФА или РНГА с </a:t>
            </a:r>
            <a:r>
              <a:rPr lang="ru-RU" dirty="0" err="1"/>
              <a:t>антительным</a:t>
            </a:r>
            <a:r>
              <a:rPr lang="ru-RU" dirty="0"/>
              <a:t> </a:t>
            </a:r>
            <a:r>
              <a:rPr lang="ru-RU" dirty="0" err="1"/>
              <a:t>диагностикумом</a:t>
            </a:r>
            <a:r>
              <a:rPr lang="ru-RU" dirty="0" smtClean="0"/>
              <a:t>;</a:t>
            </a:r>
          </a:p>
          <a:p>
            <a:pPr indent="457200"/>
            <a:endParaRPr lang="ru-RU" dirty="0"/>
          </a:p>
          <a:p>
            <a:pPr indent="457200">
              <a:buFontTx/>
              <a:buChar char="-"/>
            </a:pPr>
            <a:r>
              <a:rPr lang="ru-RU" dirty="0" smtClean="0"/>
              <a:t>выявление </a:t>
            </a:r>
            <a:r>
              <a:rPr lang="ru-RU" dirty="0">
                <a:solidFill>
                  <a:srgbClr val="C00000"/>
                </a:solidFill>
              </a:rPr>
              <a:t>антител</a:t>
            </a:r>
            <a:r>
              <a:rPr lang="ru-RU" dirty="0"/>
              <a:t> класса </a:t>
            </a:r>
            <a:r>
              <a:rPr lang="ru-RU" dirty="0" err="1">
                <a:solidFill>
                  <a:srgbClr val="C00000"/>
                </a:solidFill>
              </a:rPr>
              <a:t>IgМ</a:t>
            </a:r>
            <a:r>
              <a:rPr lang="ru-RU" dirty="0"/>
              <a:t> на первой неделе заболевания в цереброспинальной жидкости с помощью ИФА</a:t>
            </a:r>
            <a:r>
              <a:rPr lang="ru-RU" dirty="0" smtClean="0"/>
              <a:t>;</a:t>
            </a:r>
          </a:p>
          <a:p>
            <a:pPr indent="457200"/>
            <a:endParaRPr lang="ru-RU" dirty="0"/>
          </a:p>
          <a:p>
            <a:pPr indent="457200"/>
            <a:r>
              <a:rPr lang="ru-RU" dirty="0"/>
              <a:t>-	обнаружение </a:t>
            </a:r>
            <a:r>
              <a:rPr lang="ru-RU" dirty="0">
                <a:solidFill>
                  <a:srgbClr val="C00000"/>
                </a:solidFill>
              </a:rPr>
              <a:t>вирусной РНК</a:t>
            </a:r>
            <a:r>
              <a:rPr lang="ru-RU" dirty="0"/>
              <a:t> в крови и цереброспинальной жидкости у людей, в организме клещей и внутренних органах животных с помощью </a:t>
            </a:r>
            <a:r>
              <a:rPr lang="ru-RU" dirty="0">
                <a:solidFill>
                  <a:srgbClr val="C00000"/>
                </a:solidFill>
              </a:rPr>
              <a:t>ПЦР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8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 smtClean="0"/>
              <a:t>Биологический метод выделения вируса</a:t>
            </a:r>
            <a:endParaRPr dirty="0"/>
          </a:p>
        </p:txBody>
      </p:sp>
      <p:sp>
        <p:nvSpPr>
          <p:cNvPr id="139" name="Объект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450000" algn="just">
              <a:spcBef>
                <a:spcPts val="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/>
              <a:t>Диагностика клещевого энцефалита может включать также </a:t>
            </a:r>
            <a:r>
              <a:rPr lang="ru-RU" dirty="0">
                <a:solidFill>
                  <a:srgbClr val="C00000"/>
                </a:solidFill>
              </a:rPr>
              <a:t>выделение вируса </a:t>
            </a:r>
            <a:r>
              <a:rPr lang="ru-RU" dirty="0"/>
              <a:t>из крови и цереброспинальной жидкости больных, а также из внутренних органов и мозга умерших </a:t>
            </a:r>
            <a:r>
              <a:rPr lang="ru-RU" dirty="0">
                <a:solidFill>
                  <a:srgbClr val="C00000"/>
                </a:solidFill>
              </a:rPr>
              <a:t>путем внутримозгового заражения новорожденных белых мышей и культур клеток. </a:t>
            </a:r>
          </a:p>
          <a:p>
            <a:r>
              <a:rPr lang="ru-RU" dirty="0" smtClean="0"/>
              <a:t>Идентификацию </a:t>
            </a:r>
            <a:r>
              <a:rPr lang="ru-RU" dirty="0"/>
              <a:t>вируса в суспензиях мозга мышей и </a:t>
            </a:r>
            <a:r>
              <a:rPr lang="ru-RU" dirty="0" err="1"/>
              <a:t>культуральной</a:t>
            </a:r>
            <a:r>
              <a:rPr lang="ru-RU" dirty="0"/>
              <a:t> жидкости в этих случаях проводят с помощью РТГА, РН и РСК, а в </a:t>
            </a:r>
            <a:r>
              <a:rPr lang="ru-RU" dirty="0" err="1"/>
              <a:t>монослое</a:t>
            </a:r>
            <a:r>
              <a:rPr lang="ru-RU" dirty="0"/>
              <a:t> культур клеток – с помощью РИФ.</a:t>
            </a:r>
          </a:p>
          <a:p>
            <a:r>
              <a:rPr lang="ru-RU" dirty="0"/>
              <a:t>Обнаружение антител в парных сыворотках и цереброспинальной жидкости проводят с помощью РСК и РТГА, а также других серологических реакций.</a:t>
            </a:r>
          </a:p>
        </p:txBody>
      </p:sp>
    </p:spTree>
    <p:extLst>
      <p:ext uri="{BB962C8B-B14F-4D97-AF65-F5344CB8AC3E}">
        <p14:creationId xmlns:p14="http://schemas.microsoft.com/office/powerpoint/2010/main" val="18077601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8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 smtClean="0"/>
              <a:t>Историческая справка</a:t>
            </a:r>
            <a:endParaRPr dirty="0"/>
          </a:p>
        </p:txBody>
      </p:sp>
      <p:sp>
        <p:nvSpPr>
          <p:cNvPr id="106" name="Объект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690864" cy="4525963"/>
          </a:xfrm>
          <a:prstGeom prst="rect">
            <a:avLst/>
          </a:prstGeom>
        </p:spPr>
        <p:txBody>
          <a:bodyPr/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ru-RU" dirty="0"/>
              <a:t>Впервые клиническую картину клещевого энцефалита описал военный врач начальник неврологического отделения флотского госпиталя во Владивостоке </a:t>
            </a:r>
            <a:r>
              <a:rPr lang="ru-RU" dirty="0">
                <a:solidFill>
                  <a:srgbClr val="C00000"/>
                </a:solidFill>
              </a:rPr>
              <a:t>А.Г. Панов в 1935 г. </a:t>
            </a:r>
            <a:r>
              <a:rPr lang="ru-RU" dirty="0" smtClean="0"/>
              <a:t>Он </a:t>
            </a:r>
            <a:r>
              <a:rPr lang="ru-RU" dirty="0"/>
              <a:t>назвал это заболевание весенне-летним энцефалитом.</a:t>
            </a:r>
            <a:endParaRPr dirty="0"/>
          </a:p>
        </p:txBody>
      </p:sp>
      <p:pic>
        <p:nvPicPr>
          <p:cNvPr id="4" name="image1.png" descr="Александр Гаврилович ПАНОВ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68144" y="1844824"/>
            <a:ext cx="2464291" cy="352839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8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/>
              <a:t>Лечение клещевого энцефалита</a:t>
            </a:r>
            <a:endParaRPr dirty="0"/>
          </a:p>
        </p:txBody>
      </p:sp>
      <p:sp>
        <p:nvSpPr>
          <p:cNvPr id="139" name="Объект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258816" cy="4525963"/>
          </a:xfrm>
          <a:prstGeom prst="rect">
            <a:avLst/>
          </a:prstGeom>
        </p:spPr>
        <p:txBody>
          <a:bodyPr/>
          <a:lstStyle>
            <a:lvl1pPr marL="0" indent="450000" algn="just">
              <a:spcBef>
                <a:spcPts val="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 smtClean="0"/>
              <a:t>Специфический </a:t>
            </a:r>
            <a:r>
              <a:rPr lang="ru-RU" dirty="0"/>
              <a:t>донорский </a:t>
            </a:r>
            <a:r>
              <a:rPr lang="ru-RU" dirty="0">
                <a:solidFill>
                  <a:srgbClr val="C00000"/>
                </a:solidFill>
              </a:rPr>
              <a:t>иммуноглобулин</a:t>
            </a:r>
            <a:r>
              <a:rPr lang="ru-RU" dirty="0"/>
              <a:t> против клещевого энцефалита. Его получают из плазмы доноров, проживающих в природных очагах клещевого энцефалита. Сыворотка крови таких доноров содержит в высоком титре антитела к вирусу клещевого энцефалита </a:t>
            </a:r>
            <a:r>
              <a:rPr lang="ru-RU" dirty="0" smtClean="0"/>
              <a:t>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Эффективен </a:t>
            </a:r>
            <a:r>
              <a:rPr lang="ru-RU" dirty="0">
                <a:solidFill>
                  <a:srgbClr val="C00000"/>
                </a:solidFill>
              </a:rPr>
              <a:t>в первые часы после укуса клеща.</a:t>
            </a:r>
            <a:endParaRPr dirty="0">
              <a:solidFill>
                <a:srgbClr val="C00000"/>
              </a:solidFill>
            </a:endParaRPr>
          </a:p>
        </p:txBody>
      </p:sp>
      <p:pic>
        <p:nvPicPr>
          <p:cNvPr id="6" name="image27.jpeg" descr="b_2010-06-16_1276740538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04048" y="1842112"/>
            <a:ext cx="3794993" cy="325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6691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8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 smtClean="0"/>
              <a:t>Вакцинопрофилактика </a:t>
            </a:r>
            <a:endParaRPr dirty="0"/>
          </a:p>
        </p:txBody>
      </p:sp>
      <p:sp>
        <p:nvSpPr>
          <p:cNvPr id="139" name="Объект 2"/>
          <p:cNvSpPr txBox="1">
            <a:spLocks noGrp="1"/>
          </p:cNvSpPr>
          <p:nvPr>
            <p:ph type="body" idx="1"/>
          </p:nvPr>
        </p:nvSpPr>
        <p:spPr>
          <a:xfrm>
            <a:off x="457200" y="1268760"/>
            <a:ext cx="8219256" cy="5328592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0" indent="450000" algn="just">
              <a:spcBef>
                <a:spcPts val="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457200">
              <a:lnSpc>
                <a:spcPct val="110000"/>
              </a:lnSpc>
              <a:buFontTx/>
              <a:buChar char="-"/>
            </a:pPr>
            <a:r>
              <a:rPr lang="ru-RU" dirty="0"/>
              <a:t>В</a:t>
            </a:r>
            <a:r>
              <a:rPr lang="ru-RU" dirty="0" smtClean="0"/>
              <a:t>акцина </a:t>
            </a:r>
            <a:r>
              <a:rPr lang="ru-RU" dirty="0"/>
              <a:t>клещевого энцефалита </a:t>
            </a:r>
            <a:r>
              <a:rPr lang="ru-RU" dirty="0" err="1"/>
              <a:t>культуральная</a:t>
            </a:r>
            <a:r>
              <a:rPr lang="ru-RU" dirty="0"/>
              <a:t> очищенная концентрированная инактивированная сухая (Россия) – для детей старше 4 лет и взрослых до 65 лет</a:t>
            </a:r>
            <a:r>
              <a:rPr lang="ru-RU" dirty="0" smtClean="0"/>
              <a:t>;</a:t>
            </a:r>
          </a:p>
          <a:p>
            <a:pPr indent="457200">
              <a:lnSpc>
                <a:spcPct val="110000"/>
              </a:lnSpc>
              <a:buFontTx/>
              <a:buChar char="-"/>
            </a:pPr>
            <a:endParaRPr lang="ru-RU" dirty="0"/>
          </a:p>
          <a:p>
            <a:pPr indent="457200">
              <a:lnSpc>
                <a:spcPct val="110000"/>
              </a:lnSpc>
              <a:buFontTx/>
              <a:buChar char="-"/>
            </a:pPr>
            <a:r>
              <a:rPr lang="ru-RU" dirty="0" err="1" smtClean="0"/>
              <a:t>ЭнцеВир</a:t>
            </a:r>
            <a:r>
              <a:rPr lang="ru-RU" dirty="0" smtClean="0"/>
              <a:t> </a:t>
            </a:r>
            <a:r>
              <a:rPr lang="ru-RU" dirty="0"/>
              <a:t>(Россия) – для детей старше 3 лет и взрослых</a:t>
            </a:r>
            <a:r>
              <a:rPr lang="ru-RU" dirty="0" smtClean="0"/>
              <a:t>;</a:t>
            </a:r>
          </a:p>
          <a:p>
            <a:pPr indent="457200">
              <a:lnSpc>
                <a:spcPct val="110000"/>
              </a:lnSpc>
            </a:pPr>
            <a:endParaRPr lang="ru-RU" dirty="0"/>
          </a:p>
          <a:p>
            <a:pPr indent="457200">
              <a:lnSpc>
                <a:spcPct val="110000"/>
              </a:lnSpc>
              <a:buFontTx/>
              <a:buChar char="-"/>
            </a:pPr>
            <a:r>
              <a:rPr lang="ru-RU" dirty="0" smtClean="0"/>
              <a:t>ФСМЕ-ИММУН </a:t>
            </a:r>
            <a:r>
              <a:rPr lang="ru-RU" dirty="0" err="1"/>
              <a:t>Инжект</a:t>
            </a:r>
            <a:r>
              <a:rPr lang="ru-RU" dirty="0"/>
              <a:t> (Австрия) – с 16 лет</a:t>
            </a:r>
            <a:r>
              <a:rPr lang="ru-RU" dirty="0" smtClean="0"/>
              <a:t>;</a:t>
            </a:r>
          </a:p>
          <a:p>
            <a:pPr indent="457200">
              <a:lnSpc>
                <a:spcPct val="110000"/>
              </a:lnSpc>
            </a:pPr>
            <a:endParaRPr lang="ru-RU" dirty="0"/>
          </a:p>
          <a:p>
            <a:pPr indent="457200">
              <a:lnSpc>
                <a:spcPct val="110000"/>
              </a:lnSpc>
              <a:buFontTx/>
              <a:buChar char="-"/>
            </a:pPr>
            <a:r>
              <a:rPr lang="ru-RU" dirty="0" smtClean="0"/>
              <a:t>ФСМЕ-ИММУН </a:t>
            </a:r>
            <a:r>
              <a:rPr lang="ru-RU" dirty="0" err="1"/>
              <a:t>Джуниор</a:t>
            </a:r>
            <a:r>
              <a:rPr lang="ru-RU" dirty="0"/>
              <a:t> (Австрия) – для детей от 1 года до 16 лет</a:t>
            </a:r>
            <a:r>
              <a:rPr lang="ru-RU" dirty="0" smtClean="0"/>
              <a:t>;</a:t>
            </a:r>
          </a:p>
          <a:p>
            <a:pPr indent="457200">
              <a:lnSpc>
                <a:spcPct val="110000"/>
              </a:lnSpc>
            </a:pPr>
            <a:endParaRPr lang="ru-RU" dirty="0"/>
          </a:p>
          <a:p>
            <a:pPr indent="457200">
              <a:lnSpc>
                <a:spcPct val="110000"/>
              </a:lnSpc>
              <a:buFontTx/>
              <a:buChar char="-"/>
            </a:pPr>
            <a:r>
              <a:rPr lang="ru-RU" dirty="0" err="1" smtClean="0"/>
              <a:t>Энцепур</a:t>
            </a:r>
            <a:r>
              <a:rPr lang="ru-RU" dirty="0" smtClean="0"/>
              <a:t> </a:t>
            </a:r>
            <a:r>
              <a:rPr lang="ru-RU" dirty="0"/>
              <a:t>взрослый (Германия) – с 12 лет</a:t>
            </a:r>
            <a:r>
              <a:rPr lang="ru-RU" dirty="0" smtClean="0"/>
              <a:t>:</a:t>
            </a:r>
          </a:p>
          <a:p>
            <a:pPr indent="457200">
              <a:lnSpc>
                <a:spcPct val="110000"/>
              </a:lnSpc>
            </a:pPr>
            <a:endParaRPr lang="ru-RU" dirty="0"/>
          </a:p>
          <a:p>
            <a:pPr indent="457200">
              <a:lnSpc>
                <a:spcPct val="110000"/>
              </a:lnSpc>
            </a:pPr>
            <a:r>
              <a:rPr lang="ru-RU" dirty="0"/>
              <a:t>-	</a:t>
            </a:r>
            <a:r>
              <a:rPr lang="ru-RU" dirty="0" err="1"/>
              <a:t>Энцепур</a:t>
            </a:r>
            <a:r>
              <a:rPr lang="ru-RU" dirty="0"/>
              <a:t> детский (Германия) – для детей с 1 года до 11 лет.</a:t>
            </a:r>
          </a:p>
        </p:txBody>
      </p:sp>
    </p:spTree>
    <p:extLst>
      <p:ext uri="{BB962C8B-B14F-4D97-AF65-F5344CB8AC3E}">
        <p14:creationId xmlns:p14="http://schemas.microsoft.com/office/powerpoint/2010/main" val="22936691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48880"/>
            <a:ext cx="7567882" cy="4344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1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8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/>
              <a:t>Клещевой энцефалит</a:t>
            </a:r>
            <a:endParaRPr dirty="0"/>
          </a:p>
        </p:txBody>
      </p:sp>
      <p:sp>
        <p:nvSpPr>
          <p:cNvPr id="103" name="Объект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indent="457200" algn="just">
              <a:lnSpc>
                <a:spcPct val="150000"/>
              </a:lnSpc>
              <a:spcBef>
                <a:spcPts val="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 smtClean="0">
                <a:solidFill>
                  <a:srgbClr val="C00000"/>
                </a:solidFill>
              </a:rPr>
              <a:t>Острая </a:t>
            </a:r>
            <a:r>
              <a:rPr lang="ru-RU" dirty="0">
                <a:solidFill>
                  <a:srgbClr val="C00000"/>
                </a:solidFill>
              </a:rPr>
              <a:t>природно- очаговая вирусная трансмиссивная </a:t>
            </a:r>
            <a:r>
              <a:rPr lang="ru-RU" dirty="0" smtClean="0">
                <a:solidFill>
                  <a:srgbClr val="C00000"/>
                </a:solidFill>
              </a:rPr>
              <a:t>инфекция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-</a:t>
            </a:r>
            <a:r>
              <a:rPr lang="ru-RU" dirty="0" smtClean="0"/>
              <a:t> Лихорадка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-</a:t>
            </a:r>
            <a:r>
              <a:rPr lang="ru-RU" dirty="0" smtClean="0"/>
              <a:t> Интоксикация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-</a:t>
            </a:r>
            <a:r>
              <a:rPr lang="ru-RU" dirty="0" smtClean="0"/>
              <a:t> Поражение </a:t>
            </a:r>
            <a:r>
              <a:rPr lang="ru-RU" dirty="0"/>
              <a:t>серого и белого вещества головного мозга и оболочек головного и спинного мозга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Заболевание может привести к стойким неврологическим осложнениям и даже к смерти больного. Согласно международному классификатору заболеваний МКБ-10, эта болезнь называется энцефалитом весенне-летнего типа (таежным).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8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/>
              <a:t>Таксономическое положение</a:t>
            </a:r>
            <a:endParaRPr dirty="0"/>
          </a:p>
        </p:txBody>
      </p:sp>
      <p:sp>
        <p:nvSpPr>
          <p:cNvPr id="109" name="Объект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457200" algn="just">
              <a:lnSpc>
                <a:spcPct val="135000"/>
              </a:lnSpc>
              <a:spcBef>
                <a:spcPts val="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ru-RU" dirty="0" smtClean="0"/>
              <a:t>Семейство </a:t>
            </a:r>
            <a:r>
              <a:rPr lang="en-US" dirty="0" err="1">
                <a:solidFill>
                  <a:srgbClr val="C00000"/>
                </a:solidFill>
              </a:rPr>
              <a:t>Flaviviridae</a:t>
            </a:r>
            <a:r>
              <a:rPr lang="en-US" dirty="0"/>
              <a:t> </a:t>
            </a:r>
            <a:endParaRPr lang="ru-RU" dirty="0" smtClean="0"/>
          </a:p>
          <a:p>
            <a:pPr marL="0" indent="457200" algn="just">
              <a:lnSpc>
                <a:spcPct val="135000"/>
              </a:lnSpc>
              <a:spcBef>
                <a:spcPts val="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ru-RU" dirty="0" smtClean="0"/>
              <a:t>Род             </a:t>
            </a:r>
            <a:r>
              <a:rPr lang="en-US" dirty="0" err="1" smtClean="0">
                <a:solidFill>
                  <a:srgbClr val="C00000"/>
                </a:solidFill>
              </a:rPr>
              <a:t>Flavivirus</a:t>
            </a:r>
            <a:r>
              <a:rPr lang="ru-RU" dirty="0" smtClean="0"/>
              <a:t> (</a:t>
            </a:r>
            <a:r>
              <a:rPr lang="en-US" dirty="0" err="1"/>
              <a:t>flavus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ru-RU" dirty="0" smtClean="0"/>
              <a:t>желтый)</a:t>
            </a:r>
          </a:p>
          <a:p>
            <a:pPr marL="0" indent="457200" algn="just">
              <a:lnSpc>
                <a:spcPct val="135000"/>
              </a:lnSpc>
              <a:spcBef>
                <a:spcPts val="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ru-RU" dirty="0" smtClean="0"/>
              <a:t>Вид     вирус </a:t>
            </a:r>
            <a:r>
              <a:rPr lang="ru-RU" dirty="0"/>
              <a:t>клещевого энцефалита </a:t>
            </a:r>
            <a:endParaRPr lang="ru-RU" dirty="0" smtClean="0"/>
          </a:p>
          <a:p>
            <a:pPr marL="0" indent="457200" algn="just">
              <a:lnSpc>
                <a:spcPct val="135000"/>
              </a:lnSpc>
              <a:spcBef>
                <a:spcPts val="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ru-RU" dirty="0"/>
              <a:t> </a:t>
            </a:r>
            <a:r>
              <a:rPr lang="ru-RU" dirty="0" smtClean="0"/>
              <a:t>      (</a:t>
            </a:r>
            <a:r>
              <a:rPr lang="ru-RU" dirty="0"/>
              <a:t>англ. - </a:t>
            </a:r>
            <a:r>
              <a:rPr lang="en-US" dirty="0"/>
              <a:t>Tick-borne encephalitis virus, </a:t>
            </a:r>
            <a:r>
              <a:rPr lang="en-US" dirty="0">
                <a:solidFill>
                  <a:srgbClr val="C00000"/>
                </a:solidFill>
              </a:rPr>
              <a:t>TBEV</a:t>
            </a:r>
            <a:r>
              <a:rPr lang="en-US" dirty="0"/>
              <a:t>). </a:t>
            </a:r>
            <a:endParaRPr lang="ru-RU" dirty="0" smtClean="0"/>
          </a:p>
          <a:p>
            <a:pPr marL="0" indent="457200" algn="just">
              <a:lnSpc>
                <a:spcPct val="135000"/>
              </a:lnSpc>
              <a:spcBef>
                <a:spcPts val="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ru-RU" dirty="0" smtClean="0"/>
          </a:p>
          <a:p>
            <a:pPr marL="0" indent="457200" algn="just">
              <a:lnSpc>
                <a:spcPct val="135000"/>
              </a:lnSpc>
              <a:spcBef>
                <a:spcPts val="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ru-RU" dirty="0" smtClean="0"/>
              <a:t>Род </a:t>
            </a:r>
            <a:r>
              <a:rPr lang="en-US" dirty="0" err="1"/>
              <a:t>Flavivirus</a:t>
            </a:r>
            <a:r>
              <a:rPr lang="en-US" dirty="0"/>
              <a:t> </a:t>
            </a:r>
            <a:r>
              <a:rPr lang="ru-RU" dirty="0"/>
              <a:t>включает возбудителей клещевого энцефалита, лихорадки денге, омской геморрагической лихорадки, японского энцефалита и др. 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8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 smtClean="0"/>
              <a:t>Генотипы</a:t>
            </a:r>
            <a:endParaRPr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53603" y="1844824"/>
            <a:ext cx="75608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Вирусы клещевого энцефалита подразделяются на 3 подтипа (генотипа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indent="457200"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buFontTx/>
              <a:buChar char="-"/>
            </a:pP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дальневосточный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подтип (основной переносчик – клещ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Ixodes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persulcatus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indent="457200" algn="just">
              <a:buFontTx/>
              <a:buChar char="-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buFontTx/>
              <a:buChar char="-"/>
            </a:pP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восточно-сибирский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урало-сибирский подтип (основной переносчик – клещ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Ixodes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persulcatus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buFontTx/>
              <a:buChar char="-"/>
            </a:pP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западный подтип (основной переносчик – клещ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Ixodes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ricinus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8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/>
              <a:t>Морфологические </a:t>
            </a:r>
            <a:r>
              <a:rPr lang="ru-RU" dirty="0" smtClean="0"/>
              <a:t>признаки</a:t>
            </a:r>
            <a:endParaRPr lang="ru-RU" dirty="0"/>
          </a:p>
        </p:txBody>
      </p:sp>
      <p:sp>
        <p:nvSpPr>
          <p:cNvPr id="139" name="Объект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450000" algn="just">
              <a:spcBef>
                <a:spcPts val="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/>
              <a:t>Вирус клещевого энцефалита имеет сферическую форму. Диаметр вирионов составляет 40-60 </a:t>
            </a:r>
            <a:r>
              <a:rPr lang="ru-RU" dirty="0" err="1" smtClean="0"/>
              <a:t>нм</a:t>
            </a:r>
            <a:r>
              <a:rPr lang="ru-RU" dirty="0" smtClean="0"/>
              <a:t>.</a:t>
            </a:r>
            <a:endParaRPr dirty="0"/>
          </a:p>
        </p:txBody>
      </p:sp>
      <p:pic>
        <p:nvPicPr>
          <p:cNvPr id="5" name="image7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23728" y="2564904"/>
            <a:ext cx="4996189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7601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8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 smtClean="0"/>
              <a:t>Строение</a:t>
            </a:r>
            <a:endParaRPr dirty="0"/>
          </a:p>
        </p:txBody>
      </p:sp>
      <p:sp>
        <p:nvSpPr>
          <p:cNvPr id="139" name="Объект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450000" algn="just">
              <a:spcBef>
                <a:spcPts val="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/>
              <a:t>Геном </a:t>
            </a:r>
            <a:r>
              <a:rPr lang="ru-RU" dirty="0" smtClean="0"/>
              <a:t>- молекула </a:t>
            </a:r>
            <a:r>
              <a:rPr lang="ru-RU" dirty="0"/>
              <a:t>однонитевой </a:t>
            </a:r>
            <a:r>
              <a:rPr lang="ru-RU" dirty="0">
                <a:solidFill>
                  <a:srgbClr val="C00000"/>
                </a:solidFill>
              </a:rPr>
              <a:t>плюс-РНК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Заключён </a:t>
            </a:r>
            <a:r>
              <a:rPr lang="ru-RU" dirty="0"/>
              <a:t>в белковый </a:t>
            </a:r>
            <a:r>
              <a:rPr lang="ru-RU" dirty="0" err="1"/>
              <a:t>капсид</a:t>
            </a:r>
            <a:r>
              <a:rPr lang="ru-RU" dirty="0"/>
              <a:t>, который имеет кубический тип </a:t>
            </a:r>
            <a:r>
              <a:rPr lang="ru-RU" dirty="0" smtClean="0"/>
              <a:t>симметрии.</a:t>
            </a:r>
          </a:p>
          <a:p>
            <a:r>
              <a:rPr lang="ru-RU" dirty="0" smtClean="0"/>
              <a:t>Форма </a:t>
            </a:r>
            <a:r>
              <a:rPr lang="ru-RU" dirty="0" err="1"/>
              <a:t>нуклеокапсида</a:t>
            </a:r>
            <a:r>
              <a:rPr lang="ru-RU" dirty="0"/>
              <a:t> - двадцатигранник.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состав </a:t>
            </a:r>
            <a:r>
              <a:rPr lang="ru-RU" dirty="0" err="1"/>
              <a:t>нуклеокапсида</a:t>
            </a:r>
            <a:r>
              <a:rPr lang="ru-RU" dirty="0"/>
              <a:t> входит белок С. </a:t>
            </a:r>
            <a:endParaRPr lang="ru-RU" dirty="0" smtClean="0"/>
          </a:p>
          <a:p>
            <a:r>
              <a:rPr lang="ru-RU" dirty="0" smtClean="0"/>
              <a:t>Снаружи </a:t>
            </a:r>
            <a:r>
              <a:rPr lang="ru-RU" dirty="0" err="1"/>
              <a:t>нуклеокапсид</a:t>
            </a:r>
            <a:r>
              <a:rPr lang="ru-RU" dirty="0"/>
              <a:t> покрыт </a:t>
            </a:r>
            <a:r>
              <a:rPr lang="ru-RU" dirty="0" err="1">
                <a:solidFill>
                  <a:srgbClr val="C00000"/>
                </a:solidFill>
              </a:rPr>
              <a:t>суперкапсидом</a:t>
            </a:r>
            <a:r>
              <a:rPr lang="ru-RU" dirty="0"/>
              <a:t>, который состоит </a:t>
            </a:r>
            <a:r>
              <a:rPr lang="ru-RU" dirty="0">
                <a:solidFill>
                  <a:srgbClr val="C00000"/>
                </a:solidFill>
              </a:rPr>
              <a:t>из липидной мембраны </a:t>
            </a:r>
            <a:r>
              <a:rPr lang="ru-RU" dirty="0"/>
              <a:t>и встроенных в нее </a:t>
            </a:r>
            <a:r>
              <a:rPr lang="ru-RU" dirty="0" err="1">
                <a:solidFill>
                  <a:srgbClr val="C00000"/>
                </a:solidFill>
              </a:rPr>
              <a:t>гликопротеиновых</a:t>
            </a:r>
            <a:r>
              <a:rPr lang="ru-RU" dirty="0">
                <a:solidFill>
                  <a:srgbClr val="C00000"/>
                </a:solidFill>
              </a:rPr>
              <a:t> шипов </a:t>
            </a:r>
            <a:r>
              <a:rPr lang="ru-RU" dirty="0"/>
              <a:t>длиной около 10 </a:t>
            </a:r>
            <a:r>
              <a:rPr lang="ru-RU" dirty="0" err="1"/>
              <a:t>нм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Гликопротеиновые</a:t>
            </a:r>
            <a:r>
              <a:rPr lang="ru-RU" dirty="0" smtClean="0"/>
              <a:t> </a:t>
            </a:r>
            <a:r>
              <a:rPr lang="ru-RU" dirty="0"/>
              <a:t>шипы содержат Е-белок и обладают </a:t>
            </a:r>
            <a:r>
              <a:rPr lang="ru-RU" dirty="0" err="1">
                <a:solidFill>
                  <a:srgbClr val="C00000"/>
                </a:solidFill>
              </a:rPr>
              <a:t>гемагглютинирующими</a:t>
            </a:r>
            <a:r>
              <a:rPr lang="ru-RU" dirty="0"/>
              <a:t> свойствами.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err="1"/>
              <a:t>суперкапсид</a:t>
            </a:r>
            <a:r>
              <a:rPr lang="ru-RU" dirty="0"/>
              <a:t> встроен также белок М.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619568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8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 smtClean="0"/>
              <a:t>Строение</a:t>
            </a:r>
            <a:endParaRPr dirty="0"/>
          </a:p>
        </p:txBody>
      </p:sp>
      <p:sp>
        <p:nvSpPr>
          <p:cNvPr id="139" name="Объект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450000" algn="just">
              <a:spcBef>
                <a:spcPts val="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/>
              <a:t>На поверхности вирусных частиц белок Е представлен </a:t>
            </a:r>
            <a:r>
              <a:rPr lang="ru-RU" dirty="0" err="1"/>
              <a:t>димером</a:t>
            </a:r>
            <a:r>
              <a:rPr lang="ru-RU" dirty="0"/>
              <a:t> (состоит из двух молекул). При этом каждая молекула </a:t>
            </a:r>
            <a:r>
              <a:rPr lang="ru-RU" dirty="0" err="1"/>
              <a:t>димера</a:t>
            </a:r>
            <a:r>
              <a:rPr lang="ru-RU" dirty="0"/>
              <a:t> состоит из трех доменов.</a:t>
            </a:r>
            <a:endParaRPr dirty="0"/>
          </a:p>
        </p:txBody>
      </p:sp>
      <p:pic>
        <p:nvPicPr>
          <p:cNvPr id="5" name="image8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9632" y="2750601"/>
            <a:ext cx="6696744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9568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8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/>
              <a:t>Репродукция </a:t>
            </a:r>
            <a:r>
              <a:rPr lang="ru-RU" dirty="0" smtClean="0"/>
              <a:t>вируса</a:t>
            </a:r>
            <a:endParaRPr lang="ru-RU" dirty="0"/>
          </a:p>
        </p:txBody>
      </p:sp>
      <p:sp>
        <p:nvSpPr>
          <p:cNvPr id="139" name="Объект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450000" algn="just">
              <a:spcBef>
                <a:spcPts val="0"/>
              </a:spcBef>
              <a:buSzTx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457200">
              <a:buAutoNum type="arabicPeriod"/>
            </a:pPr>
            <a:r>
              <a:rPr lang="ru-RU" dirty="0" smtClean="0"/>
              <a:t>Адсорбция </a:t>
            </a:r>
            <a:r>
              <a:rPr lang="ru-RU" dirty="0"/>
              <a:t>вируса на поверхности </a:t>
            </a:r>
            <a:r>
              <a:rPr lang="ru-RU" dirty="0" smtClean="0"/>
              <a:t>клетки</a:t>
            </a:r>
          </a:p>
          <a:p>
            <a:pPr indent="457200">
              <a:buAutoNum type="arabicPeriod"/>
            </a:pPr>
            <a:r>
              <a:rPr lang="ru-RU" dirty="0" smtClean="0"/>
              <a:t>Проникновение </a:t>
            </a:r>
            <a:r>
              <a:rPr lang="ru-RU" dirty="0"/>
              <a:t>вируса внутрь </a:t>
            </a:r>
            <a:r>
              <a:rPr lang="ru-RU" dirty="0" smtClean="0"/>
              <a:t>клетки</a:t>
            </a:r>
          </a:p>
          <a:p>
            <a:pPr indent="457200">
              <a:buAutoNum type="arabicPeriod"/>
            </a:pPr>
            <a:r>
              <a:rPr lang="ru-RU" dirty="0" smtClean="0"/>
              <a:t>Слияние</a:t>
            </a:r>
          </a:p>
          <a:p>
            <a:pPr indent="457200">
              <a:buAutoNum type="arabicPeriod"/>
            </a:pPr>
            <a:r>
              <a:rPr lang="ru-RU" dirty="0" smtClean="0"/>
              <a:t>Синтез </a:t>
            </a:r>
            <a:r>
              <a:rPr lang="ru-RU" dirty="0"/>
              <a:t>вирусных компонентов (РНК и белков</a:t>
            </a:r>
            <a:r>
              <a:rPr lang="ru-RU" dirty="0" smtClean="0"/>
              <a:t>)</a:t>
            </a:r>
          </a:p>
          <a:p>
            <a:pPr indent="457200">
              <a:buAutoNum type="arabicPeriod"/>
            </a:pPr>
            <a:r>
              <a:rPr lang="ru-RU" dirty="0" smtClean="0"/>
              <a:t>Сборка </a:t>
            </a:r>
            <a:r>
              <a:rPr lang="ru-RU" dirty="0"/>
              <a:t>вирусных частиц в цитоплазме </a:t>
            </a:r>
            <a:r>
              <a:rPr lang="ru-RU" dirty="0" smtClean="0"/>
              <a:t>клетки</a:t>
            </a:r>
          </a:p>
          <a:p>
            <a:pPr indent="457200">
              <a:buAutoNum type="arabicPeriod"/>
            </a:pPr>
            <a:r>
              <a:rPr lang="ru-RU" dirty="0" smtClean="0"/>
              <a:t>Выход </a:t>
            </a:r>
            <a:r>
              <a:rPr lang="ru-RU" dirty="0"/>
              <a:t>вирионов из </a:t>
            </a:r>
            <a:r>
              <a:rPr lang="ru-RU" dirty="0" smtClean="0"/>
              <a:t>клетки</a:t>
            </a:r>
          </a:p>
          <a:p>
            <a:pPr indent="457200"/>
            <a:endParaRPr lang="ru-RU" dirty="0" smtClean="0"/>
          </a:p>
          <a:p>
            <a:pPr indent="457200"/>
            <a:endParaRPr lang="ru-RU" dirty="0"/>
          </a:p>
          <a:p>
            <a:pPr indent="457200"/>
            <a:r>
              <a:rPr lang="ru-RU" dirty="0"/>
              <a:t>В клетках теплокровных животных цикл репродукции сопровождается гибелью зараженной клетки. В клетках членистоногих наблюдается персистенция вируса без гибели клеток-хозяев.</a:t>
            </a:r>
          </a:p>
          <a:p>
            <a:pPr indent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47217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904</Words>
  <Application>Microsoft Office PowerPoint</Application>
  <PresentationFormat>Экран (4:3)</PresentationFormat>
  <Paragraphs>119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Вирус клещевого энцефалита</vt:lpstr>
      <vt:lpstr>Историческая справка</vt:lpstr>
      <vt:lpstr>Клещевой энцефалит</vt:lpstr>
      <vt:lpstr>Таксономическое положение</vt:lpstr>
      <vt:lpstr>Генотипы</vt:lpstr>
      <vt:lpstr>Морфологические признаки</vt:lpstr>
      <vt:lpstr>Строение</vt:lpstr>
      <vt:lpstr>Строение</vt:lpstr>
      <vt:lpstr>Репродукция вируса</vt:lpstr>
      <vt:lpstr>Репродукция вируса</vt:lpstr>
      <vt:lpstr>Устойчивость во внешней среде</vt:lpstr>
      <vt:lpstr>Эпидемиология</vt:lpstr>
      <vt:lpstr>Цикл развития клещей</vt:lpstr>
      <vt:lpstr>Механизм заражения клещевым энцефалитом человека</vt:lpstr>
      <vt:lpstr>Клиническая картина заболевания</vt:lpstr>
      <vt:lpstr>Клиническая картина заболевания</vt:lpstr>
      <vt:lpstr>Диагностика клещевого энцефалита</vt:lpstr>
      <vt:lpstr>Экспресс-диагностика клещевого энцефалита </vt:lpstr>
      <vt:lpstr>Биологический метод выделения вируса</vt:lpstr>
      <vt:lpstr>Лечение клещевого энцефалита</vt:lpstr>
      <vt:lpstr>Вакцинопрофилактика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Вирус клещевого энцефалита</dc:title>
  <cp:lastModifiedBy>Evgeniy</cp:lastModifiedBy>
  <cp:revision>15</cp:revision>
  <dcterms:modified xsi:type="dcterms:W3CDTF">2022-12-20T16:49:07Z</dcterms:modified>
</cp:coreProperties>
</file>