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7" r:id="rId3"/>
    <p:sldId id="278" r:id="rId4"/>
    <p:sldId id="297" r:id="rId5"/>
    <p:sldId id="279" r:id="rId6"/>
    <p:sldId id="300" r:id="rId7"/>
    <p:sldId id="280" r:id="rId8"/>
    <p:sldId id="281" r:id="rId9"/>
    <p:sldId id="298" r:id="rId10"/>
    <p:sldId id="284" r:id="rId11"/>
    <p:sldId id="282" r:id="rId12"/>
    <p:sldId id="299" r:id="rId13"/>
    <p:sldId id="283" r:id="rId14"/>
    <p:sldId id="285" r:id="rId15"/>
    <p:sldId id="286" r:id="rId16"/>
    <p:sldId id="287" r:id="rId17"/>
    <p:sldId id="288" r:id="rId18"/>
    <p:sldId id="294" r:id="rId19"/>
    <p:sldId id="270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9"/>
  </p:normalViewPr>
  <p:slideViewPr>
    <p:cSldViewPr snapToGrid="0" snapToObjects="1">
      <p:cViewPr>
        <p:scale>
          <a:sx n="118" d="100"/>
          <a:sy n="118" d="100"/>
        </p:scale>
        <p:origin x="-27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16C98-6E6C-8241-B90A-6EBD135F0D54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5500C-7633-A647-BE82-A5D8BFFF6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347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CE5727-A8F3-DF40-9040-27137473E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B2E328D-FF9F-304D-8186-ED8B0154E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8620C1E-86DB-DE4B-AB63-1A0FD68A2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B7BB-D9AA-0B48-89CD-C59601F039E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6337FD9-F12E-6C42-8026-E8EC91DB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9EDF2BF-EC8A-7C44-84D1-B0601CD2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D9A0-B6E8-EF4E-B699-B146496D1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15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48338F-EEA1-1046-8850-E674173C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76F639F-AF5B-DF44-B7E4-1AFE02105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B529EF2-0E44-AB4A-9EC1-C1471BE9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B7BB-D9AA-0B48-89CD-C59601F039E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ACB5EA0-F7DB-A040-8AAE-332005C6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245A36-F931-F545-821F-2E4F1B7D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D9A0-B6E8-EF4E-B699-B146496D1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3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4544039-2482-E549-9401-23B21FD4E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773CB22-7935-804F-BAEA-557DEB8D4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2BD9762-AF84-094F-B64A-C62B8FA40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B7BB-D9AA-0B48-89CD-C59601F039E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454CBBB-EFD2-534E-BB5B-5E69070C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A8D2CC2-F94F-5143-8904-C4B5F7F51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D9A0-B6E8-EF4E-B699-B146496D1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6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67273E-FE1A-504B-95E9-C49D77868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F7FE8BE-CFFD-1A4B-9DFE-08DAF2E87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B7C0266-8A25-9947-B6E1-18985236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B7BB-D9AA-0B48-89CD-C59601F039E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E1F453-34B8-FF4D-AE82-3BE53EC4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F3C563-57C5-8141-AA25-9DB87EE7E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D9A0-B6E8-EF4E-B699-B146496D1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46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C09BE5-B9B7-C74E-BA51-213400B2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EA13EFC-CE8C-8442-A5A6-FD5199750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356F9E6-314A-284B-BE45-B20656DFB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B7BB-D9AA-0B48-89CD-C59601F039E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A40700B-B971-654E-8342-407E241AF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EEA1EC-271D-4448-929C-8DC14444B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D9A0-B6E8-EF4E-B699-B146496D1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73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475E47-2F9D-8A40-938F-5E0CFA15A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2D3B6E3-A5E1-7744-8DF6-23B0141FD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072C380-75AC-A44D-826D-41F75E6B8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674CA06-1AF1-A744-BEED-5DB69258C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B7BB-D9AA-0B48-89CD-C59601F039E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4A3D722-1C1B-4743-9EBC-5CD0C8E0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7A7F9FA-9C4C-E242-88F3-1D233DA3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D9A0-B6E8-EF4E-B699-B146496D1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00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808BC2-B381-CC4D-BB6F-9C56721A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7E3D527-B9DD-DF46-B474-76E96F2B5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782796F-81BE-C848-91A7-443AE7B39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4194EBD-6BF9-D742-92F7-5A7F97EEE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4B9C4C2-6FC1-3D4B-BE07-6298DB113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6AF6040-A3A3-5B40-83FF-6F041324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B7BB-D9AA-0B48-89CD-C59601F039E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34C2819-0EDF-3C4A-B044-5D0F56B4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4BB52EE-5EDB-2A47-9990-564C131A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D9A0-B6E8-EF4E-B699-B146496D1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28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9B594E-92D8-9843-879C-813F0C49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F62081C-AA38-1E4C-A31D-C37DB3B33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B7BB-D9AA-0B48-89CD-C59601F039E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CC5CECE-4FC9-E643-8DF4-BDA46139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9DFDFD0-2F4E-8F41-99A9-01C070CC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D9A0-B6E8-EF4E-B699-B146496D1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5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05029DD-6733-BA46-B923-DD12155D7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B7BB-D9AA-0B48-89CD-C59601F039E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5163C7DC-F567-B04B-9D4B-31E9C234F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FBB9D26-022B-4447-90F1-C30690E86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D9A0-B6E8-EF4E-B699-B146496D1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5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B63373-581C-EC49-88BE-AD7C05743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50474C6-4F99-2F47-BF08-283A67895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971AD30-120F-BD46-9980-84F41FE25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FCAF139-DB77-1F40-95BF-062D02E6A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B7BB-D9AA-0B48-89CD-C59601F039E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F17FA4C-5F08-D941-8D25-5C5B75854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FF8A3D6-B083-454D-AD74-826A0108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D9A0-B6E8-EF4E-B699-B146496D1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37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C3A4FE-8048-2E4D-900E-56736597C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F205258-8FDF-1346-8360-C4F39B40A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E904330-F763-3C4D-BCAA-047C446F6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3482C11-85AC-484F-8E0E-478F3188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B7BB-D9AA-0B48-89CD-C59601F039E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8A1BDE7-AF00-EE47-9ED5-4C8BDF0F3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1AE4197-406F-BA4E-9721-04F285EA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D9A0-B6E8-EF4E-B699-B146496D1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1B1C03-1608-6F4D-A688-16152AA31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EFE3247-053A-3048-AB13-359A477A2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2078523-2454-4241-9681-09834E0D2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DB7BB-D9AA-0B48-89CD-C59601F039E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A18D597-00B1-0A4A-A2BA-CCAE83ED5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88EA4C1-4907-5E4E-B7F9-6A58EA22B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D9A0-B6E8-EF4E-B699-B146496D1E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2507755-65F2-334A-95C6-7EF139B12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8969"/>
            <a:ext cx="9144000" cy="1655762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/>
              <a:t>Выполнила ординатор кафедры стоматологии ИПО по специальности «стоматология терапевтическая» </a:t>
            </a:r>
          </a:p>
          <a:p>
            <a:pPr algn="r"/>
            <a:r>
              <a:rPr lang="ru-RU" dirty="0"/>
              <a:t>Черкашина Ольга Федоровна</a:t>
            </a:r>
          </a:p>
          <a:p>
            <a:pPr algn="r"/>
            <a:r>
              <a:rPr lang="ru-RU" dirty="0"/>
              <a:t>Рецензент </a:t>
            </a:r>
            <a:r>
              <a:rPr lang="ru-RU" dirty="0" err="1"/>
              <a:t>к.м</a:t>
            </a:r>
            <a:r>
              <a:rPr lang="ru-RU" dirty="0"/>
              <a:t>.</a:t>
            </a:r>
            <a:r>
              <a:rPr lang="en-US" dirty="0" err="1"/>
              <a:t>н</a:t>
            </a:r>
            <a:r>
              <a:rPr lang="ru-RU" dirty="0"/>
              <a:t>.</a:t>
            </a:r>
            <a:r>
              <a:rPr lang="en-US" dirty="0"/>
              <a:t>, </a:t>
            </a:r>
            <a:r>
              <a:rPr lang="en-US" dirty="0" err="1"/>
              <a:t>д</a:t>
            </a:r>
            <a:r>
              <a:rPr lang="ru-RU" dirty="0" err="1"/>
              <a:t>оцент</a:t>
            </a:r>
            <a:r>
              <a:rPr lang="ru-RU" dirty="0"/>
              <a:t> Соколова Ольга Романовна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Красноярск,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81BF09B-8486-6E40-8128-A6C0957B7D15}"/>
              </a:ext>
            </a:extLst>
          </p:cNvPr>
          <p:cNvSpPr txBox="1"/>
          <p:nvPr/>
        </p:nvSpPr>
        <p:spPr>
          <a:xfrm>
            <a:off x="1407131" y="1377863"/>
            <a:ext cx="879599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latin typeface="+mj-lt"/>
              </a:rPr>
              <a:t>Основные принципы профилактики </a:t>
            </a:r>
          </a:p>
          <a:p>
            <a:r>
              <a:rPr lang="ru-RU" sz="4400" dirty="0">
                <a:latin typeface="+mj-lt"/>
              </a:rPr>
              <a:t>стоматологических заболеваний </a:t>
            </a:r>
          </a:p>
          <a:p>
            <a:r>
              <a:rPr lang="ru-RU" sz="4400" dirty="0">
                <a:latin typeface="+mj-lt"/>
              </a:rPr>
              <a:t>у взрослого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758116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9AD07C9-FC16-C547-8ADA-24B2D590BDC6}"/>
              </a:ext>
            </a:extLst>
          </p:cNvPr>
          <p:cNvSpPr txBox="1"/>
          <p:nvPr/>
        </p:nvSpPr>
        <p:spPr>
          <a:xfrm>
            <a:off x="682669" y="946645"/>
            <a:ext cx="610017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 Национальное эпидемиологическое стоматологическое обследование показало, что кариес временных зубов встречается в среднем у 73% детей, постоянных — у 78% 12-летних детей и у 98-100% взрослого населения. Что касается заболеваний тканей пародонта, то первые признаки поражения в виде кровоточивости десен появляются у детей 6-7 лет, и практически у 100% взрослого населения имеется эта патология различной степени тяжести. Осложнения кариеса и воспалительные заболевания пародонта являются основной причиной потери зубов. В нашей стране количество лиц пожилого возраста с полным отсутствием зубов достигает 30%.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411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834D52B-6BD7-8244-8AEE-6FD8015A6FD2}"/>
              </a:ext>
            </a:extLst>
          </p:cNvPr>
          <p:cNvSpPr txBox="1"/>
          <p:nvPr/>
        </p:nvSpPr>
        <p:spPr>
          <a:xfrm>
            <a:off x="682669" y="1324565"/>
            <a:ext cx="610017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то же время, во многих странах произошло достоверное уменьшение распространенности и интенсивности основных стоматологических заболеваний на уровне популяции, и все это благодаря профилактике. Например, в Дании и Финляндии, при исходно высокой стоматологической заболеваемости населения, за 20-25 лет непрерывного проведения комплексных профилактических программ удалось добиться снижения интенсивности кариеса зубов у детей в 6-8 раз. 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918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89B3849-974D-E74F-A83A-85B67562F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076" y="32567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31721" rIns="0" bIns="7617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>
                <a:ln>
                  <a:noFill/>
                </a:ln>
                <a:solidFill>
                  <a:srgbClr val="1E62B8"/>
                </a:solidFill>
                <a:effectLst/>
                <a:latin typeface="Trebuchet MS" panose="020B0703020202090204" pitchFamily="34" charset="0"/>
              </a:rPr>
              <a:t>КАК ПРАВИЛЬНО ЧИСТИТЬ ЗУБЫ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  </a:t>
            </a:r>
            <a:r>
              <a:rPr kumimoji="0" lang="ru-RU" altLang="ru-RU" sz="20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703020202090204" pitchFamily="34" charset="0"/>
              </a:rPr>
              <a:t>          </a:t>
            </a:r>
            <a:endParaRPr kumimoji="0" lang="ru-RU" altLang="ru-RU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="" xmlns:a16="http://schemas.microsoft.com/office/drawing/2014/main" id="{8FE4BA8D-0F3F-0548-8CE6-09C316552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23" y="2229067"/>
            <a:ext cx="7615494" cy="321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490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EA5981E-9B65-374C-BD75-DA0C9F68B3F1}"/>
              </a:ext>
            </a:extLst>
          </p:cNvPr>
          <p:cNvSpPr txBox="1"/>
          <p:nvPr/>
        </p:nvSpPr>
        <p:spPr>
          <a:xfrm>
            <a:off x="670143" y="1838132"/>
            <a:ext cx="610017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весомым доводом в пользу повсеместного внедрения профилактики в стоматологии является ее высокая экономическая целесообразность. Стоимость профилактических методов и средств во много раз меньше стоимости лечения уже возникших стоматологических заболеваний и доступна для пациентов с любым материальным достатком. Это особенно актуально для нашей страны, где существует значительный дефицит финансирования здравоохранения. 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629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C2A0266-3EF3-3C47-BEC9-3E13DC89D410}"/>
              </a:ext>
            </a:extLst>
          </p:cNvPr>
          <p:cNvSpPr txBox="1"/>
          <p:nvPr/>
        </p:nvSpPr>
        <p:spPr>
          <a:xfrm>
            <a:off x="820455" y="1443841"/>
            <a:ext cx="610017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Одним из основных компонентов любой программы профилактики является стоматологическое просвещение, подразумевающее предоставление в доступной форме информации о факторах риска, причинах возникновения и методах профилактики стоматологических заболеваниях и мотивацию населения в целом и индивидуума в частности к поддержанию стоматологического здоровья. Следует помнить, что современное поколение стремится рассматривать состояние своего здоровья не только в плане заболеваемости, но и в социальном аспекте. Красивая улыбка и здоровые зубы являются в настоящее время одним из важных показателей социальной успешности человека. 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05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0D1CD614-769F-AF48-A6CC-2186DD841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0"/>
            <a:ext cx="96916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428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EAA388C-B4E6-764F-85F1-7D6B829AC598}"/>
              </a:ext>
            </a:extLst>
          </p:cNvPr>
          <p:cNvSpPr txBox="1"/>
          <p:nvPr/>
        </p:nvSpPr>
        <p:spPr>
          <a:xfrm>
            <a:off x="361168" y="2274838"/>
            <a:ext cx="486636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Принято выделять 2 основных вида воздействия, направленных на укрепление твердых тканей зубов: эндогенная и экзогенная профилактика кариеса.</a:t>
            </a:r>
          </a:p>
          <a:p>
            <a:pPr algn="l"/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Эндогенная профилактика кариеса включает в себя мероприятия, обеспечивающие положительное действие на весь организм.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289FA0A-4BA9-6349-B943-43780C6312D1}"/>
              </a:ext>
            </a:extLst>
          </p:cNvPr>
          <p:cNvSpPr txBox="1"/>
          <p:nvPr/>
        </p:nvSpPr>
        <p:spPr>
          <a:xfrm>
            <a:off x="5730658" y="274921"/>
            <a:ext cx="6100174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u="none" strike="noStrike" dirty="0">
                <a:effectLst/>
                <a:latin typeface="PT Serif" panose="020A0603040505020204" pitchFamily="18" charset="0"/>
              </a:rPr>
              <a:t>Позитивные методы заключаются в следующем:</a:t>
            </a:r>
            <a:endParaRPr lang="ru-RU" b="0" i="0" u="none" strike="noStrike" dirty="0">
              <a:effectLst/>
              <a:latin typeface="PT Serif" panose="020A060304050502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effectLst/>
                <a:latin typeface="PT Serif" panose="020A0603040505020204" pitchFamily="18" charset="0"/>
              </a:rPr>
              <a:t>Сбалансированность в питании.</a:t>
            </a:r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 Важно, чтобы на протяжении всей жизни в потребляемой пище было в оптимальном соотношении белков, углеводов, жиров, витаминов и микроэлементов. Правильность в питании играет огромную роль для профилактики кариеса, так как большинство полезных веществ человек получает именно из своего повседневного меню.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effectLst/>
                <a:latin typeface="PT Serif" panose="020A0603040505020204" pitchFamily="18" charset="0"/>
              </a:rPr>
              <a:t>Тщательное пережевывание пищи.</a:t>
            </a:r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 Особенно такая профилактика кариеса актуальна в период смены прикуса. Жевательная нагрузка обеспечивает нормальное развитие всей челюстно-лицевой системы.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effectLst/>
                <a:latin typeface="PT Serif" panose="020A0603040505020204" pitchFamily="18" charset="0"/>
              </a:rPr>
              <a:t>Укрепление общего здоровья.</a:t>
            </a:r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 Заключается в закаливании организма, периодическом приеме препаратов для укрепления иммунитета.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effectLst/>
                <a:latin typeface="PT Serif" panose="020A0603040505020204" pitchFamily="18" charset="0"/>
              </a:rPr>
              <a:t>Снижение стрессовых факторов воздействия на организм</a:t>
            </a:r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 (профессиональных вредностей и загрязнений окружающей среды, психологических и физических переутомлений).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effectLst/>
                <a:latin typeface="PT Serif" panose="020A0603040505020204" pitchFamily="18" charset="0"/>
              </a:rPr>
              <a:t>Прием фторидов.</a:t>
            </a:r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 Такие препараты назначает стоматолог. В раннем возрасте обязательна консультация с педиатром.</a:t>
            </a:r>
          </a:p>
        </p:txBody>
      </p:sp>
    </p:spTree>
    <p:extLst>
      <p:ext uri="{BB962C8B-B14F-4D97-AF65-F5344CB8AC3E}">
        <p14:creationId xmlns:p14="http://schemas.microsoft.com/office/powerpoint/2010/main" val="1781067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3F866EA-EE86-E044-B841-ED3CAA8A8DCC}"/>
              </a:ext>
            </a:extLst>
          </p:cNvPr>
          <p:cNvSpPr txBox="1"/>
          <p:nvPr/>
        </p:nvSpPr>
        <p:spPr>
          <a:xfrm>
            <a:off x="181627" y="2782669"/>
            <a:ext cx="53298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Экзогенная профилактика кариеса предусматривает воздействие непосредственно в полости рта.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BFFAE5E-18F1-B140-AF23-292522D7EF38}"/>
              </a:ext>
            </a:extLst>
          </p:cNvPr>
          <p:cNvSpPr txBox="1"/>
          <p:nvPr/>
        </p:nvSpPr>
        <p:spPr>
          <a:xfrm>
            <a:off x="5910199" y="1028343"/>
            <a:ext cx="610017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u="none" strike="noStrike" dirty="0">
                <a:effectLst/>
                <a:latin typeface="PT Serif" panose="020A0603040505020204" pitchFamily="18" charset="0"/>
              </a:rPr>
              <a:t>К ней относятся следующие процедуры:</a:t>
            </a:r>
            <a:endParaRPr lang="ru-RU" b="0" i="0" u="none" strike="noStrike" dirty="0">
              <a:effectLst/>
              <a:latin typeface="PT Serif" panose="020A060304050502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Адекватная личная гигиена полости рта.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Осуществление профессиональной чистки зубов не реже 2 раз в год у стоматолога.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Снижение потребления углеводов, особенно сладостей в виде леденцов, жевательных конфет, ирисок. Они обеспечивают слишком длительный контакт с эмалью, разрушая ее.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Местное использование препаратов фтора и кальция.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Герметизация </a:t>
            </a:r>
            <a:r>
              <a:rPr lang="ru-RU" b="0" i="0" u="none" strike="noStrike" dirty="0" err="1">
                <a:effectLst/>
                <a:latin typeface="PT Serif" panose="020A0603040505020204" pitchFamily="18" charset="0"/>
              </a:rPr>
              <a:t>фиссур</a:t>
            </a:r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. Данная методика играет особую роль в предупреждении повреждения молочных зубов. Они чаще всего в жевательном участке имеют слишком глубокие естественные борозды. Профилактика </a:t>
            </a:r>
            <a:r>
              <a:rPr lang="ru-RU" b="0" i="0" u="none" strike="noStrike" dirty="0" err="1">
                <a:effectLst/>
                <a:latin typeface="PT Serif" panose="020A0603040505020204" pitchFamily="18" charset="0"/>
              </a:rPr>
              <a:t>фиссурного</a:t>
            </a:r>
            <a:r>
              <a:rPr lang="ru-RU" b="0" i="0" u="none" strike="noStrike" dirty="0">
                <a:effectLst/>
                <a:latin typeface="PT Serif" panose="020A0603040505020204" pitchFamily="18" charset="0"/>
              </a:rPr>
              <a:t> кариеса в детском возрасте поможет сохранить молочный прикус как можно дольше, обеспечивая тем самым нормальное формирование постоянных зубов.</a:t>
            </a:r>
          </a:p>
        </p:txBody>
      </p:sp>
    </p:spTree>
    <p:extLst>
      <p:ext uri="{BB962C8B-B14F-4D97-AF65-F5344CB8AC3E}">
        <p14:creationId xmlns:p14="http://schemas.microsoft.com/office/powerpoint/2010/main" val="1716821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>
            <a:extLst>
              <a:ext uri="{FF2B5EF4-FFF2-40B4-BE49-F238E27FC236}">
                <a16:creationId xmlns="" xmlns:a16="http://schemas.microsoft.com/office/drawing/2014/main" id="{925799DF-18CC-B54F-A8F8-3537951D9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39" y="100208"/>
            <a:ext cx="10248900" cy="642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5034B164-1289-B749-8822-0983DE49C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139" y="1002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91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327F5-ECEA-404F-B1EF-02454E33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литературы: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9B824A4-4CA0-714B-AC32-081F66215A11}"/>
              </a:ext>
            </a:extLst>
          </p:cNvPr>
          <p:cNvSpPr txBox="1"/>
          <p:nvPr/>
        </p:nvSpPr>
        <p:spPr>
          <a:xfrm>
            <a:off x="188119" y="1690688"/>
            <a:ext cx="1181576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err="1"/>
              <a:t>Авраамова</a:t>
            </a:r>
            <a:r>
              <a:rPr lang="ru-RU" dirty="0"/>
              <a:t> О.Г. Санитарно-гигиеническое воспитание и обучение населения в программе профилактики стоматологических заболеваний / О.Г. </a:t>
            </a:r>
            <a:r>
              <a:rPr lang="ru-RU" dirty="0" err="1"/>
              <a:t>Авраамова</a:t>
            </a:r>
            <a:r>
              <a:rPr lang="ru-RU" dirty="0"/>
              <a:t> // Стоматология. – </a:t>
            </a:r>
            <a:r>
              <a:rPr lang="ru-RU" dirty="0">
                <a:solidFill>
                  <a:srgbClr val="FF0000"/>
                </a:solidFill>
              </a:rPr>
              <a:t>2010</a:t>
            </a:r>
            <a:r>
              <a:rPr lang="ru-RU" dirty="0"/>
              <a:t>. – </a:t>
            </a:r>
            <a:r>
              <a:rPr lang="en" dirty="0"/>
              <a:t>No6. – </a:t>
            </a:r>
            <a:r>
              <a:rPr lang="ru-RU" dirty="0"/>
              <a:t>С.41-43.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Адмакин</a:t>
            </a:r>
            <a:r>
              <a:rPr lang="ru-RU" dirty="0"/>
              <a:t> О.И. Стоматологическая заболеваемость населения в различных </a:t>
            </a:r>
            <a:r>
              <a:rPr lang="ru-RU" dirty="0" err="1"/>
              <a:t>климато</a:t>
            </a:r>
            <a:r>
              <a:rPr lang="ru-RU" dirty="0"/>
              <a:t>-географических зонах России: </a:t>
            </a:r>
            <a:r>
              <a:rPr lang="ru-RU" dirty="0" err="1">
                <a:solidFill>
                  <a:srgbClr val="FF0000"/>
                </a:solidFill>
              </a:rPr>
              <a:t>автореф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дис</a:t>
            </a:r>
            <a:r>
              <a:rPr lang="ru-RU" dirty="0">
                <a:solidFill>
                  <a:srgbClr val="FF0000"/>
                </a:solidFill>
              </a:rPr>
              <a:t>. ... канд. мед. наук </a:t>
            </a:r>
            <a:r>
              <a:rPr lang="ru-RU" dirty="0"/>
              <a:t>/ О.И. </a:t>
            </a:r>
            <a:r>
              <a:rPr lang="ru-RU" dirty="0" err="1"/>
              <a:t>Адмакин</a:t>
            </a:r>
            <a:r>
              <a:rPr lang="ru-RU" dirty="0"/>
              <a:t>. – М., 2012. – 26 с.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Аксамит Л.А. Выявление ранних стадий пришеечного кариеса зубов и его взаимосвязь с местными факторами рта: </a:t>
            </a:r>
            <a:r>
              <a:rPr lang="ru-RU" dirty="0" err="1">
                <a:solidFill>
                  <a:srgbClr val="FF0000"/>
                </a:solidFill>
              </a:rPr>
              <a:t>автореф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дис</a:t>
            </a:r>
            <a:r>
              <a:rPr lang="ru-RU" dirty="0">
                <a:solidFill>
                  <a:srgbClr val="FF0000"/>
                </a:solidFill>
              </a:rPr>
              <a:t>. ... канд. мед. наук </a:t>
            </a:r>
            <a:r>
              <a:rPr lang="ru-RU" dirty="0"/>
              <a:t>/ Л.А. Аксамит. – М., 2016. – 25 с.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Аксамит Л.А. Диагностика </a:t>
            </a:r>
            <a:r>
              <a:rPr lang="ru-RU" dirty="0" err="1"/>
              <a:t>начальнои</a:t>
            </a:r>
            <a:r>
              <a:rPr lang="ru-RU" dirty="0"/>
              <a:t>̆ деминерализации эмали методом окрашивания / Л.А. Аксамит // Результаты клинических и экспериментальных исследований. – М., </a:t>
            </a:r>
            <a:r>
              <a:rPr lang="ru-RU" dirty="0">
                <a:solidFill>
                  <a:srgbClr val="FF0000"/>
                </a:solidFill>
              </a:rPr>
              <a:t>2009</a:t>
            </a:r>
            <a:r>
              <a:rPr lang="ru-RU" dirty="0"/>
              <a:t>. – С.4-5.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Алимова Р.Г. Индивидуальная гигиена полоти рта при применении современных несъемных </a:t>
            </a:r>
            <a:r>
              <a:rPr lang="ru-RU" dirty="0" err="1"/>
              <a:t>ортодонтических</a:t>
            </a:r>
            <a:r>
              <a:rPr lang="ru-RU" dirty="0"/>
              <a:t> конструкций / Р.Г. Алимова // Стоматология. – </a:t>
            </a:r>
            <a:r>
              <a:rPr lang="ru-RU" dirty="0">
                <a:solidFill>
                  <a:srgbClr val="FF0000"/>
                </a:solidFill>
              </a:rPr>
              <a:t>2014.</a:t>
            </a:r>
            <a:r>
              <a:rPr lang="ru-RU" dirty="0"/>
              <a:t> – </a:t>
            </a:r>
            <a:r>
              <a:rPr lang="en" dirty="0"/>
              <a:t>No6. – </a:t>
            </a:r>
            <a:r>
              <a:rPr lang="ru-RU" dirty="0"/>
              <a:t>С.21-23.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Антиадгезивная</a:t>
            </a:r>
            <a:r>
              <a:rPr lang="ru-RU" dirty="0"/>
              <a:t> активность зубных паст / Г.Е. Афиногенов [и др.] // Совр. стоматология. –2016. – </a:t>
            </a:r>
            <a:r>
              <a:rPr lang="en" dirty="0"/>
              <a:t>No4. – </a:t>
            </a:r>
            <a:r>
              <a:rPr lang="ru-RU" dirty="0"/>
              <a:t>С.71-77.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Антонова И.Н. Роль </a:t>
            </a:r>
            <a:r>
              <a:rPr lang="ru-RU" dirty="0" err="1"/>
              <a:t>профессиональнои</a:t>
            </a:r>
            <a:r>
              <a:rPr lang="ru-RU" dirty="0"/>
              <a:t>̆ гигиены полости рта в комплексном подходе к диагностике и лечению воспалительных заболеваний пародонта</a:t>
            </a:r>
            <a:r>
              <a:rPr lang="ru-RU" dirty="0">
                <a:solidFill>
                  <a:srgbClr val="FF0000"/>
                </a:solidFill>
              </a:rPr>
              <a:t>: </a:t>
            </a:r>
            <a:r>
              <a:rPr lang="ru-RU" dirty="0" err="1">
                <a:solidFill>
                  <a:srgbClr val="FF0000"/>
                </a:solidFill>
              </a:rPr>
              <a:t>автореф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дис</a:t>
            </a:r>
            <a:r>
              <a:rPr lang="ru-RU" dirty="0">
                <a:solidFill>
                  <a:srgbClr val="FF0000"/>
                </a:solidFill>
              </a:rPr>
              <a:t>. ... канд. мед. наук </a:t>
            </a:r>
            <a:r>
              <a:rPr lang="ru-RU" dirty="0"/>
              <a:t>/ И.Н. Антонова. – СПб., 2019. – 17 с.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Аширов</a:t>
            </a:r>
            <a:r>
              <a:rPr lang="ru-RU" dirty="0"/>
              <a:t> К.А. Динамика </a:t>
            </a:r>
            <a:r>
              <a:rPr lang="ru-RU" dirty="0" err="1"/>
              <a:t>свойств</a:t>
            </a:r>
            <a:r>
              <a:rPr lang="ru-RU" dirty="0"/>
              <a:t> эмали постоянных </a:t>
            </a:r>
            <a:r>
              <a:rPr lang="ru-RU" dirty="0">
                <a:solidFill>
                  <a:srgbClr val="FF0000"/>
                </a:solidFill>
              </a:rPr>
              <a:t>зубов у </a:t>
            </a:r>
            <a:r>
              <a:rPr lang="ru-RU" dirty="0" err="1">
                <a:solidFill>
                  <a:srgbClr val="FF0000"/>
                </a:solidFill>
              </a:rPr>
              <a:t>детеи</a:t>
            </a:r>
            <a:r>
              <a:rPr lang="ru-RU" dirty="0">
                <a:solidFill>
                  <a:srgbClr val="FF0000"/>
                </a:solidFill>
              </a:rPr>
              <a:t>̆ различного возраста </a:t>
            </a:r>
            <a:r>
              <a:rPr lang="ru-RU" dirty="0"/>
              <a:t>при применении фторсодержащих зубных паст / К.А. </a:t>
            </a:r>
            <a:r>
              <a:rPr lang="ru-RU" dirty="0" err="1"/>
              <a:t>Аширов</a:t>
            </a:r>
            <a:r>
              <a:rPr lang="ru-RU" dirty="0"/>
              <a:t> // Стоматология. – 2020. – </a:t>
            </a:r>
            <a:r>
              <a:rPr lang="en" dirty="0"/>
              <a:t>No4. – </a:t>
            </a:r>
            <a:r>
              <a:rPr lang="ru-RU" dirty="0"/>
              <a:t>С.51-54. </a:t>
            </a:r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73346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1B88773-BC4B-AA48-BDA6-FE3747756A5E}"/>
              </a:ext>
            </a:extLst>
          </p:cNvPr>
          <p:cNvSpPr txBox="1"/>
          <p:nvPr/>
        </p:nvSpPr>
        <p:spPr>
          <a:xfrm>
            <a:off x="501041" y="413359"/>
            <a:ext cx="864922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,Bold" pitchFamily="2" charset="0"/>
              </a:rPr>
              <a:t>Профилактика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- это система государственных, социальных,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гигиениче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ских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и медицинских мер, направленных на обеспечение высокого уровня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здо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ровья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и предупреждение заболеваний.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В системе профилактики выделяют два звена единого профилактического процесса: первичную профилактику и вторичную. </a:t>
            </a:r>
            <a:endParaRPr lang="ru-RU" dirty="0"/>
          </a:p>
          <a:p>
            <a:r>
              <a:rPr lang="ru-RU" sz="1800" dirty="0">
                <a:effectLst/>
                <a:latin typeface="Times New Roman,Bold" pitchFamily="2" charset="0"/>
              </a:rPr>
              <a:t>Первичная профилактика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- это система социальных, медицинских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гиги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енических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мероприятий, направленных на предотвращение заболевания путем устранения причин и условий их возникновения, неблагоприятных факторов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окружающеи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среды.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Главнои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задачеи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первичнои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профилактики кариеса 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являет-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ся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повышение уровня здоровья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детеи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с использованием всех возможных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мето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дов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и средств, чтобы ни один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здоровыи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ребенок не перешел в группу больных, т.е. это профилактика в группе здоровых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детеи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021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8650D0-F2FA-9E4E-96E3-E8909FDD4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18" y="2766218"/>
            <a:ext cx="10515600" cy="1325563"/>
          </a:xfrm>
        </p:spPr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83102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C5525CD-3C27-944B-941D-EB915232083B}"/>
              </a:ext>
            </a:extLst>
          </p:cNvPr>
          <p:cNvSpPr txBox="1"/>
          <p:nvPr/>
        </p:nvSpPr>
        <p:spPr>
          <a:xfrm>
            <a:off x="807929" y="706511"/>
            <a:ext cx="610017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,Bold" pitchFamily="2" charset="0"/>
              </a:rPr>
              <a:t>Основными задачами программ </a:t>
            </a:r>
            <a:r>
              <a:rPr lang="ru-RU" sz="1800" dirty="0" err="1">
                <a:effectLst/>
                <a:latin typeface="Times New Roman,Bold" pitchFamily="2" charset="0"/>
              </a:rPr>
              <a:t>первичнои</a:t>
            </a:r>
            <a:r>
              <a:rPr lang="ru-RU" sz="1800" dirty="0">
                <a:effectLst/>
                <a:latin typeface="Times New Roman,Bold" pitchFamily="2" charset="0"/>
              </a:rPr>
              <a:t>̆ профилактики кариеса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1. Создание условий для нормального формирования 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первичнои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ми-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нерализации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твердых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тканеи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зуба.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2. Обеспечение физиологического течения процесса созревания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твер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- дых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тканеи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зуба (вторичная минерализация), при необходимости - стимуляция этих процессов.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3. Предотвращение или устранение формирования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кариесогеннои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си-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туации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в полости рта.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Многообразие форм и методов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первичнои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профилактики предусматривает разработку критериев ее эффективности. Это, прежде всего, экспресс - методы, позволяющие оценить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кариесогенность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тканеи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зуба (КОСРЭ-тест, ТЭР-тест, методика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микрокристаллизации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П. А.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Леуса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(1997), определение ПМК Н. В. </a:t>
            </a:r>
            <a:r>
              <a:rPr lang="ru-RU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Курякинои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̆ и др. (1992).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rorezy-vanie-molochny-h-zubov-u-detej">
            <a:extLst>
              <a:ext uri="{FF2B5EF4-FFF2-40B4-BE49-F238E27FC236}">
                <a16:creationId xmlns="" xmlns:a16="http://schemas.microsoft.com/office/drawing/2014/main" id="{B267795C-E5B8-944B-9410-55C780998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63" y="0"/>
            <a:ext cx="10302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07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5CF1355-5C7E-0149-8043-423DC0558535}"/>
              </a:ext>
            </a:extLst>
          </p:cNvPr>
          <p:cNvSpPr txBox="1"/>
          <p:nvPr/>
        </p:nvSpPr>
        <p:spPr>
          <a:xfrm>
            <a:off x="594986" y="569437"/>
            <a:ext cx="610017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,Bold" pitchFamily="2" charset="0"/>
              </a:rPr>
              <a:t>Основные задачи </a:t>
            </a:r>
            <a:r>
              <a:rPr lang="ru-RU" sz="1800" dirty="0" err="1">
                <a:effectLst/>
                <a:latin typeface="Times New Roman,Bold" pitchFamily="2" charset="0"/>
              </a:rPr>
              <a:t>первичнои</a:t>
            </a:r>
            <a:r>
              <a:rPr lang="ru-RU" sz="1800" dirty="0">
                <a:effectLst/>
                <a:latin typeface="Times New Roman,Bold" pitchFamily="2" charset="0"/>
              </a:rPr>
              <a:t>̆ профилактики заболеваний пародонта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: 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Профилактика и своевременное лечение аномалий прикуса.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Регулярное определение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жевательнои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нагрузки методом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окклюзио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графии и своевременная ее коррекция.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3. Диагностика и устранение аномалий прикрепления уздечек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верхнеи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нижнеи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губы, языка, преддверия полости рта. </a:t>
            </a:r>
            <a:endParaRPr lang="ru-RU" dirty="0"/>
          </a:p>
          <a:p>
            <a:pPr>
              <a:buFont typeface="+mj-lt"/>
              <a:buAutoNum type="arabicPeriod" startAt="4"/>
            </a:pPr>
            <a:r>
              <a:rPr lang="ru-RU" sz="1800" dirty="0" err="1">
                <a:effectLst/>
                <a:latin typeface="Times New Roman" panose="02020603050405020304" pitchFamily="18" charset="0"/>
              </a:rPr>
              <a:t>Гигиеническии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уход. </a:t>
            </a:r>
          </a:p>
          <a:p>
            <a:pPr>
              <a:buFont typeface="+mj-lt"/>
              <a:buAutoNum type="arabicPeriod" startAt="4"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Укрепление здоровья с целью обеспечения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здоровои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реактивности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и резистентности организма.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18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профилактика">
            <a:extLst>
              <a:ext uri="{FF2B5EF4-FFF2-40B4-BE49-F238E27FC236}">
                <a16:creationId xmlns="" xmlns:a16="http://schemas.microsoft.com/office/drawing/2014/main" id="{F0C9819E-258B-0A42-90AB-FDD1F549D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315" y="338203"/>
            <a:ext cx="8941370" cy="595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53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F31F9C-DC6C-DF48-997E-0413C53E8219}"/>
              </a:ext>
            </a:extLst>
          </p:cNvPr>
          <p:cNvSpPr txBox="1"/>
          <p:nvPr/>
        </p:nvSpPr>
        <p:spPr>
          <a:xfrm>
            <a:off x="594987" y="986362"/>
            <a:ext cx="610017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,Bold" pitchFamily="2" charset="0"/>
              </a:rPr>
              <a:t>Вторичная профилактика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предусматривает ранее выявление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заболева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ния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предупреждение рецидивов, прогрессирования и возможных осложнений. Вторичная профилактика проводится 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детеи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̆, уже страдающих каким-то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забо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леванием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Перед врачами на данном этапе стоят следующие задачи: снижение числа осложнений кариеса (пульпита, периодонтита), уменьшение прироста кариеса и др.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Вторичная профилактика является частью программы реабилитации.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75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0685DB4-5785-684D-A42B-D3CF2D44E33F}"/>
              </a:ext>
            </a:extLst>
          </p:cNvPr>
          <p:cNvSpPr txBox="1"/>
          <p:nvPr/>
        </p:nvSpPr>
        <p:spPr>
          <a:xfrm>
            <a:off x="432149" y="515768"/>
            <a:ext cx="610017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</a:rPr>
              <a:t>Существует классификация профилактических мероприятий, принятая ВОЗ в 1972 г., согласно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которои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следует различать 3 группы мероприятий.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1. Первичная профилактика включает: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а) санитарное просвещение по вопросам гигиены полости рта;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б) диспансерное наблюдение населения;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в) нормализация питания;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г) улучшение условий труда и быта.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2. Специфическая профилактика предусматривает: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а) фторирование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питьевои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воды;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б) местное применение фтористых препаратов;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в) личную гигиену полости рта.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3. Вторичная профилактика включает: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а) раннюю диагностику;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б) лечение кариеса зубов современными методами.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</a:rPr>
              <a:t>Санация полости рта является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основнои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частью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плановои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стоматологиче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скои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диспансеризации.</a:t>
            </a:r>
            <a:br>
              <a:rPr lang="ru-RU" sz="1800" dirty="0">
                <a:effectLst/>
                <a:latin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746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nfografika-kak-pobedit-karies">
            <a:extLst>
              <a:ext uri="{FF2B5EF4-FFF2-40B4-BE49-F238E27FC236}">
                <a16:creationId xmlns="" xmlns:a16="http://schemas.microsoft.com/office/drawing/2014/main" id="{592A22C4-8254-6F46-91D2-1E80A73EE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0392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1038</Words>
  <Application>Microsoft Office PowerPoint</Application>
  <PresentationFormat>Произвольный</PresentationFormat>
  <Paragraphs>64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литературы: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Некариозные заболевания твердых тканей зубов. Клиновидный дефект, эрозия.  Классификация, диагностика. Современные методы лечения</dc:title>
  <dc:creator>Оля Черкашина</dc:creator>
  <cp:lastModifiedBy>tech</cp:lastModifiedBy>
  <cp:revision>3</cp:revision>
  <dcterms:created xsi:type="dcterms:W3CDTF">2022-01-31T14:26:13Z</dcterms:created>
  <dcterms:modified xsi:type="dcterms:W3CDTF">2022-02-24T02:52:49Z</dcterms:modified>
</cp:coreProperties>
</file>