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5" r:id="rId18"/>
    <p:sldId id="277" r:id="rId19"/>
    <p:sldId id="278" r:id="rId20"/>
    <p:sldId id="279" r:id="rId21"/>
    <p:sldId id="282" r:id="rId22"/>
    <p:sldId id="283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40B46238-2381-47BB-B821-24C7D7C9D1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F63C1ECF-0C6A-4D49-A6DA-80B0461ED6C3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69777E10-7258-4C31-BA42-15160528C03B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509E7382-8FE6-4354-8660-D378483653B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A5BEABF6-722B-477F-9EB7-4673502577F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351D1878-91D0-445C-BBC5-7730B023DC3B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99C46672-A22D-4E5F-A755-C06204A38B4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5443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1254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7375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02116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1697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EF2ACDAC-5477-4212-A41F-DA77880625F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E73D5B44-0A14-41B3-8A24-39A1225FF016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23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4B61FFBD-417C-46CE-AFAB-63B4F0B1D5C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24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5A8D709D-4C1D-4768-A8BB-611204EE164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25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A329B3E8-20CF-4FAF-8561-EFD349E2011C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  <a:defRPr/>
            </a:pPr>
            <a:fld id="{5A55D0DB-ECA4-4BF4-B776-5D57AC3F8FF1}" type="slidenum">
              <a:rPr lang="ru-RU" altLang="ru-RU" smtClean="0">
                <a:latin typeface="+mn-lt" charset="0"/>
                <a:cs typeface="+mn-ea" charset="0"/>
              </a:rPr>
              <a:pPr eaLnBrk="1" hangingPunct="1">
                <a:buSzPct val="100000"/>
                <a:defRPr/>
              </a:pPr>
              <a:t>4</a:t>
            </a:fld>
            <a:endParaRPr lang="ru-RU" altLang="ru-RU" smtClean="0"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52A076C2-7225-46F3-883A-0EFD192A680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5AEBD8F2-B4F6-42B0-9628-C6280B2F1438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7E265669-CDD5-4ACC-AC24-364AF2C4D17C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103F7964-7289-4C60-A4AE-EA1E6652E2C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BEF82531-0C79-4A8B-A1B2-478A51E6E9A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BEBF8510-FB62-4F3B-944D-2A602573EC3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841FD-DE1A-4E46-B740-ECBD7B647E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25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D9EC6-0B5E-41FD-98C1-9B71CC965A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685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73050"/>
            <a:ext cx="2055812" cy="5854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8213" cy="5854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B5A5-14EF-4A02-92F3-46FDF51B52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08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9D7C-B5F6-4887-9A89-3CED1A749A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88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2C10-599F-44E0-8AC6-D3D7420B7E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906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7E4AA-DEAF-4EAE-97E7-400754E6FB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779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7BE12-7AF5-4C01-A5B1-84FDEF8A69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385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95FDB-5F9E-4980-B7C3-C20560D1B5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433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28C41-0D8F-4B28-9FC1-E9A1F97735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934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55B1C-D964-411F-8C87-D09BC768A9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278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F55E-9D0D-4AFB-BF82-A3E5978DC0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819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altLang="ru-RU"/>
              <a:t>13.3.18</a:t>
            </a:r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9BAC1F9-13D1-44AA-AC4B-43BCF8FDF5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64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2" b="27516"/>
          <a:stretch>
            <a:fillRect/>
          </a:stretch>
        </p:blipFill>
        <p:spPr bwMode="auto">
          <a:xfrm>
            <a:off x="0" y="0"/>
            <a:ext cx="3990975" cy="183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092" b="2751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92138" y="2205038"/>
            <a:ext cx="78168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5400" b="1">
                <a:solidFill>
                  <a:srgbClr val="000000"/>
                </a:solidFill>
                <a:latin typeface="Calibri" panose="020F0502020204030204" pitchFamily="34" charset="0"/>
              </a:rPr>
              <a:t>Классификации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5400" b="1">
                <a:solidFill>
                  <a:srgbClr val="000000"/>
                </a:solidFill>
                <a:latin typeface="Calibri" panose="020F0502020204030204" pitchFamily="34" charset="0"/>
              </a:rPr>
              <a:t>отклонений в развитии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04788" y="476250"/>
            <a:ext cx="8856662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1. Недоразвитие</a:t>
            </a:r>
            <a:r>
              <a:rPr lang="ru-RU" altLang="ru-RU" sz="3200" dirty="0">
                <a:solidFill>
                  <a:srgbClr val="000000"/>
                </a:solidFill>
                <a:latin typeface="Calibri" panose="020F0502020204030204" pitchFamily="34" charset="0"/>
              </a:rPr>
              <a:t> – общая стойкая задержка психического развития при наиболее ранних поражениях мозга (генетических, внутриутробных, родовых, ранних постнатальных), что обуславливает первичность и тотальность недоразвития мозговых систем (пример – олигофрения).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200" dirty="0">
                <a:solidFill>
                  <a:srgbClr val="000000"/>
                </a:solidFill>
                <a:latin typeface="Calibri" panose="020F0502020204030204" pitchFamily="34" charset="0"/>
              </a:rPr>
              <a:t>Более нарушены высшие психические функции (особенно интеллект, речь), чем элементарные (непроизвольное восприятие, память, моторика, элементарные эмоции).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360363" y="71438"/>
            <a:ext cx="8712200" cy="648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indent="31750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2. Задержанное развитие</a:t>
            </a:r>
            <a:r>
              <a:rPr lang="ru-RU" altLang="ru-RU" sz="2800" dirty="0">
                <a:solidFill>
                  <a:srgbClr val="000000"/>
                </a:solidFill>
                <a:latin typeface="Calibri" panose="020F0502020204030204" pitchFamily="34" charset="0"/>
              </a:rPr>
              <a:t> – замедление темпа формирования познавательной и эмоциональной сфер с фиксацией на более ранних возрастных этапах.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Calibri" panose="020F0502020204030204" pitchFamily="34" charset="0"/>
              </a:rPr>
              <a:t>Вызвано генетическими факторами, хроническими заболеваниями, инфекцией, интоксикацией, травмами мозга, психогенными факторами (неблагоприятными условиями воспитания) в период до 3-х летнего возраста (пример – инфантилизм).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Calibri" panose="020F0502020204030204" pitchFamily="34" charset="0"/>
              </a:rPr>
              <a:t>Характерны </a:t>
            </a:r>
            <a:r>
              <a:rPr lang="ru-RU" altLang="ru-RU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парциальность</a:t>
            </a:r>
            <a:r>
              <a:rPr lang="ru-RU" altLang="ru-RU" sz="2800" dirty="0">
                <a:solidFill>
                  <a:srgbClr val="000000"/>
                </a:solidFill>
                <a:latin typeface="Calibri" panose="020F0502020204030204" pitchFamily="34" charset="0"/>
              </a:rPr>
              <a:t>, мозаичность поражения с недостаточностью отдельных корково-подкорковых функций и большей сохранностью высших регуляторных систем.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Calibri" panose="020F0502020204030204" pitchFamily="34" charset="0"/>
              </a:rPr>
              <a:t>Это отличает задержанное развитие от недоразвития по типу олигофрении и определяет лучший прогноз динамики развития и коррекции.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07950" y="115888"/>
            <a:ext cx="9036050" cy="648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indent="331788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000" b="1">
                <a:solidFill>
                  <a:srgbClr val="000000"/>
                </a:solidFill>
                <a:latin typeface="Calibri" panose="020F0502020204030204" pitchFamily="34" charset="0"/>
              </a:rPr>
              <a:t>3. Поврежденное развитие</a:t>
            </a:r>
            <a:r>
              <a:rPr lang="ru-RU" altLang="ru-RU" sz="3000">
                <a:solidFill>
                  <a:srgbClr val="000000"/>
                </a:solidFill>
                <a:latin typeface="Calibri" panose="020F0502020204030204" pitchFamily="34" charset="0"/>
              </a:rPr>
              <a:t> имеет ту же этиологии (наследственные заболевания, инфекции, интоксикации и травмы ЦНС).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000">
                <a:solidFill>
                  <a:srgbClr val="000000"/>
                </a:solidFill>
                <a:latin typeface="Calibri" panose="020F0502020204030204" pitchFamily="34" charset="0"/>
              </a:rPr>
              <a:t>Основное отличие патогенеза связано с более поздним (после 3 лет) воздействием на мозг, когда большая часть мозговых систем уже сформирована и их недостаточность проявляется в признаках повреждения.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000" b="1">
                <a:solidFill>
                  <a:srgbClr val="000000"/>
                </a:solidFill>
                <a:latin typeface="Calibri" panose="020F0502020204030204" pitchFamily="34" charset="0"/>
              </a:rPr>
              <a:t>Характерна органическая деменция </a:t>
            </a:r>
            <a:r>
              <a:rPr lang="ru-RU" altLang="ru-RU" sz="3000">
                <a:solidFill>
                  <a:srgbClr val="000000"/>
                </a:solidFill>
                <a:latin typeface="Calibri" panose="020F0502020204030204" pitchFamily="34" charset="0"/>
              </a:rPr>
              <a:t>с грубым повреждением ряда сформированных психических функций, а также недоразвитием или повреждением лобных систем. Отличаются расстройства эмоциональной сферы, тяжелые нарушения целенаправленной деятельности и личности в целом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87338" y="468313"/>
            <a:ext cx="8856662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indent="287338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200" b="1">
                <a:solidFill>
                  <a:srgbClr val="000000"/>
                </a:solidFill>
                <a:latin typeface="Calibri" panose="020F0502020204030204" pitchFamily="34" charset="0"/>
              </a:rPr>
              <a:t>4. Дефицитарное развитие</a:t>
            </a: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 – патологическое формирование личности у детей с дефектами зрения, слуха, речи, опорно-двигательного аппарата, а также хроническими соматическими заболеваниями, при которых дефицитарность в сенсорной, моторной, соматической сферах обуславливает явления депривации и нарушения эмоциональной сферы.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Возможна компенсация за счет сохранности других каналов связи и интеллектуальных возможностей в условиях адекватного воспитания и обучения</a:t>
            </a: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0" y="196850"/>
            <a:ext cx="9036050" cy="633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indent="331788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  <a:latin typeface="Calibri" panose="020F0502020204030204" pitchFamily="34" charset="0"/>
              </a:rPr>
              <a:t>5. Искаженное развитие</a:t>
            </a: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</a:rPr>
              <a:t> – сложные сочетания общего недоразвития, задержанного, поврежденного и ускоренного развития отдельных психических функций, приводящие в ряду качественно новых патологических образований (пример – </a:t>
            </a:r>
            <a:r>
              <a:rPr lang="ru-RU" altLang="ru-RU" sz="2600" b="1">
                <a:solidFill>
                  <a:srgbClr val="000000"/>
                </a:solidFill>
                <a:latin typeface="Calibri" panose="020F0502020204030204" pitchFamily="34" charset="0"/>
              </a:rPr>
              <a:t>ранний детский аутизм и шизофрения</a:t>
            </a: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</a:rPr>
              <a:t>).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</a:rPr>
              <a:t>Наиболее характерна выраженная асинхрония: отдельные системы развиваются в иной последовательности </a:t>
            </a:r>
            <a:r>
              <a:rPr lang="ru-RU" altLang="ru-RU" sz="2400">
                <a:solidFill>
                  <a:srgbClr val="000000"/>
                </a:solidFill>
                <a:latin typeface="Calibri" panose="020F0502020204030204" pitchFamily="34" charset="0"/>
              </a:rPr>
              <a:t>(например, преждевременное развитие речи значительно обгоняет формирование локомоторных функций: развитие вербального интеллекта парадоксально опережает становление предметных навыков)</a:t>
            </a: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</a:rPr>
              <a:t>Причем функции, развивающиеся ускоренно, не «подтягивают» развитие других. Часто выражены отсутствие потребности ребенка в контакте с окружающими, эмоциональная холодность, боязнь новизны, однообразное поведение со склонностью к стереотипным движениям.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323850" y="404813"/>
            <a:ext cx="871220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indent="649288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900" b="1">
                <a:solidFill>
                  <a:srgbClr val="000000"/>
                </a:solidFill>
                <a:latin typeface="Calibri" panose="020F0502020204030204" pitchFamily="34" charset="0"/>
              </a:rPr>
              <a:t>6. Дисгармоническое развитие</a:t>
            </a:r>
            <a:r>
              <a:rPr lang="ru-RU" altLang="ru-RU" sz="2900">
                <a:solidFill>
                  <a:srgbClr val="000000"/>
                </a:solidFill>
                <a:latin typeface="Calibri" panose="020F0502020204030204" pitchFamily="34" charset="0"/>
              </a:rPr>
              <a:t> – то же, что и искаженное развитие, только в основе его лежит не текущий болезненный процесс, а врожденная либо рано приобретенная стойкая диспропорциональность психики преимущественно в эмоционально-волевой сфере (пример – </a:t>
            </a:r>
            <a:r>
              <a:rPr lang="ru-RU" altLang="ru-RU" sz="2900" b="1">
                <a:solidFill>
                  <a:srgbClr val="000000"/>
                </a:solidFill>
                <a:latin typeface="Calibri" panose="020F0502020204030204" pitchFamily="34" charset="0"/>
              </a:rPr>
              <a:t>психопатии</a:t>
            </a:r>
            <a:r>
              <a:rPr lang="ru-RU" altLang="ru-RU" sz="2900">
                <a:solidFill>
                  <a:srgbClr val="000000"/>
                </a:solidFill>
                <a:latin typeface="Calibri" panose="020F0502020204030204" pitchFamily="34" charset="0"/>
              </a:rPr>
              <a:t>).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900">
                <a:solidFill>
                  <a:srgbClr val="000000"/>
                </a:solidFill>
                <a:latin typeface="Calibri" panose="020F0502020204030204" pitchFamily="34" charset="0"/>
              </a:rPr>
              <a:t>Степень выраженности психопатии и даже само ее формирование в значительной мере зависят от условий воспитания и окружения ребенка, т.е. от социального фактора. Трудности социального приспособления способствуют формированию ряда компенсаторных образований.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79712" y="670884"/>
            <a:ext cx="6548636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</a:rPr>
              <a:t>Клара Самойловна</a:t>
            </a:r>
          </a:p>
          <a:p>
            <a:pPr algn="ctr">
              <a:buClrTx/>
              <a:buFontTx/>
              <a:buNone/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</a:rPr>
              <a:t>Лебединская </a:t>
            </a: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</a:rPr>
              <a:t>(1925–1993 )</a:t>
            </a:r>
            <a:endParaRPr lang="ru-RU" altLang="ru-RU" sz="20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14350" y="1988840"/>
            <a:ext cx="8229600" cy="46402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ЭТИОПАТОГЕНЕТИЧЕСКАЯ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КЛАССИФИКАЦИЯ ЗАДЕРЖАННОГО ПСИХИЧЕСКОГО РАЗВИТИЯ</a:t>
            </a:r>
            <a:endParaRPr lang="ru-RU" altLang="ru-RU" sz="2400" b="1" i="1" dirty="0">
              <a:solidFill>
                <a:srgbClr val="C00000"/>
              </a:solidFill>
              <a:latin typeface="Verdana" panose="020B0604030504040204" pitchFamily="34" charset="0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(</a:t>
            </a:r>
            <a:r>
              <a:rPr lang="ru-RU" altLang="ru-RU" sz="2400" b="1" dirty="0">
                <a:solidFill>
                  <a:srgbClr val="C0000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К.С. Лебединская, 1982)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404040"/>
              </a:buClr>
              <a:buFont typeface="Times New Roman" panose="02020603050405020304" pitchFamily="18" charset="0"/>
              <a:buAutoNum type="arabicParenR"/>
            </a:pPr>
            <a:r>
              <a:rPr lang="ru-RU" altLang="ru-RU" sz="2400" b="1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 Конституционального генеза;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404040"/>
              </a:buClr>
              <a:buFont typeface="Times New Roman" panose="02020603050405020304" pitchFamily="18" charset="0"/>
              <a:buAutoNum type="arabicParenR"/>
            </a:pPr>
            <a:r>
              <a:rPr lang="ru-RU" altLang="ru-RU" sz="2400" b="1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 соматогенного генеза;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404040"/>
              </a:buClr>
              <a:buFont typeface="Times New Roman" panose="02020603050405020304" pitchFamily="18" charset="0"/>
              <a:buAutoNum type="arabicParenR"/>
            </a:pPr>
            <a:r>
              <a:rPr lang="ru-RU" altLang="ru-RU" sz="2400" b="1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 психогенного генеза;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404040"/>
              </a:buClr>
              <a:buFont typeface="Times New Roman" panose="02020603050405020304" pitchFamily="18" charset="0"/>
              <a:buAutoNum type="arabicParenR"/>
            </a:pPr>
            <a:r>
              <a:rPr lang="ru-RU" altLang="ru-RU" sz="2400" b="1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 церебрально-органического генеза.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endParaRPr lang="ru-RU" altLang="ru-RU" sz="2400" b="1" dirty="0">
              <a:solidFill>
                <a:srgbClr val="404040"/>
              </a:solidFill>
              <a:latin typeface="Verdana" panose="020B060403050404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69" y="-28398"/>
            <a:ext cx="1483943" cy="205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6746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95536" y="764704"/>
            <a:ext cx="8380040" cy="540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55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1. ЗАДЕРЖКА </a:t>
            </a:r>
            <a:r>
              <a:rPr lang="ru-RU" altLang="ru-RU" sz="2400" b="1" dirty="0">
                <a:solidFill>
                  <a:srgbClr val="C00000"/>
                </a:solidFill>
                <a:latin typeface="Verdana" panose="020B0604030504040204" pitchFamily="34" charset="0"/>
              </a:rPr>
              <a:t>ПСИХИЧЕСКОГО РАЗВИТИЯ КОНСТИТУЦИОНАЛЬНОГО </a:t>
            </a:r>
            <a:r>
              <a:rPr lang="ru-RU" altLang="ru-RU" sz="2400" b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ГЕНЕЗА</a:t>
            </a:r>
          </a:p>
          <a:p>
            <a:pPr>
              <a:lnSpc>
                <a:spcPct val="90000"/>
              </a:lnSpc>
              <a:spcBef>
                <a:spcPts val="55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400" dirty="0" smtClean="0">
                <a:solidFill>
                  <a:srgbClr val="C00000"/>
                </a:solidFill>
                <a:latin typeface="Verdana" panose="020B0604030504040204" pitchFamily="34" charset="0"/>
              </a:rPr>
              <a:t>Наследственно</a:t>
            </a:r>
            <a:r>
              <a:rPr lang="ru-RU" altLang="ru-RU" sz="2400" dirty="0" smtClean="0">
                <a:solidFill>
                  <a:srgbClr val="404040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400" dirty="0">
                <a:solidFill>
                  <a:srgbClr val="404040"/>
                </a:solidFill>
                <a:latin typeface="Verdana" panose="020B0604030504040204" pitchFamily="34" charset="0"/>
              </a:rPr>
              <a:t>обусловленный </a:t>
            </a:r>
            <a:r>
              <a:rPr lang="ru-RU" altLang="ru-RU" sz="2400" i="1" dirty="0">
                <a:solidFill>
                  <a:srgbClr val="404040"/>
                </a:solidFill>
                <a:latin typeface="Verdana" panose="020B0604030504040204" pitchFamily="34" charset="0"/>
              </a:rPr>
              <a:t>психический (психофизический) </a:t>
            </a:r>
            <a:r>
              <a:rPr lang="ru-RU" altLang="ru-RU" sz="2400" i="1" dirty="0" smtClean="0">
                <a:solidFill>
                  <a:srgbClr val="404040"/>
                </a:solidFill>
                <a:latin typeface="Verdana" panose="020B0604030504040204" pitchFamily="34" charset="0"/>
              </a:rPr>
              <a:t>инфантилизм.</a:t>
            </a:r>
            <a:endParaRPr lang="ru-RU" altLang="ru-RU" sz="2400" i="1" dirty="0">
              <a:solidFill>
                <a:srgbClr val="404040"/>
              </a:solidFill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ts val="55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400" dirty="0">
                <a:solidFill>
                  <a:srgbClr val="404040"/>
                </a:solidFill>
                <a:latin typeface="Verdana" panose="020B0604030504040204" pitchFamily="34" charset="0"/>
              </a:rPr>
              <a:t>Выражены черты эмоционально-личностной незрелости, «детскости» поведения. </a:t>
            </a:r>
            <a:r>
              <a:rPr lang="ru-RU" altLang="ru-RU" sz="2400" dirty="0" smtClean="0">
                <a:solidFill>
                  <a:srgbClr val="404040"/>
                </a:solidFill>
                <a:latin typeface="Verdana" panose="020B0604030504040204" pitchFamily="34" charset="0"/>
              </a:rPr>
              <a:t>Соматический статус - признаки задержки в физическом развитии, </a:t>
            </a:r>
            <a:r>
              <a:rPr lang="ru-RU" altLang="ru-RU" sz="2400" dirty="0" err="1" smtClean="0">
                <a:solidFill>
                  <a:srgbClr val="404040"/>
                </a:solidFill>
                <a:latin typeface="Verdana" panose="020B0604030504040204" pitchFamily="34" charset="0"/>
              </a:rPr>
              <a:t>грациальное</a:t>
            </a:r>
            <a:r>
              <a:rPr lang="ru-RU" altLang="ru-RU" sz="2400" dirty="0" smtClean="0">
                <a:solidFill>
                  <a:srgbClr val="404040"/>
                </a:solidFill>
                <a:latin typeface="Verdana" panose="020B0604030504040204" pitchFamily="34" charset="0"/>
              </a:rPr>
              <a:t> телосложение, свойственное детям более младшего возраста.</a:t>
            </a:r>
          </a:p>
          <a:p>
            <a:pPr>
              <a:lnSpc>
                <a:spcPct val="90000"/>
              </a:lnSpc>
              <a:spcBef>
                <a:spcPts val="55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400" dirty="0" smtClean="0">
                <a:solidFill>
                  <a:srgbClr val="404040"/>
                </a:solidFill>
                <a:latin typeface="Verdana" panose="020B0604030504040204" pitchFamily="34" charset="0"/>
              </a:rPr>
              <a:t>Динамика развития благоприятная</a:t>
            </a:r>
            <a:endParaRPr lang="ru-RU" altLang="ru-RU" sz="2400" b="1" dirty="0">
              <a:solidFill>
                <a:srgbClr val="C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6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990600" y="76200"/>
            <a:ext cx="71247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endParaRPr lang="ru-RU" altLang="ru-RU" sz="2400" b="1" dirty="0">
              <a:solidFill>
                <a:srgbClr val="C00000"/>
              </a:solidFill>
              <a:latin typeface="Verdana" panose="020B0604030504040204" pitchFamily="34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60338" y="1000125"/>
            <a:ext cx="8839200" cy="46611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61938" algn="ctr">
              <a:lnSpc>
                <a:spcPct val="90000"/>
              </a:lnSpc>
              <a:spcBef>
                <a:spcPts val="425"/>
              </a:spcBef>
              <a:spcAft>
                <a:spcPts val="600"/>
              </a:spcAft>
            </a:pPr>
            <a:r>
              <a:rPr lang="ru-RU" altLang="ru-RU" sz="3200" b="1" dirty="0" smtClean="0">
                <a:solidFill>
                  <a:srgbClr val="C00000"/>
                </a:solidFill>
              </a:rPr>
              <a:t>2. ЗАДЕРЖКА ПСИХИЧЕСКОГО РАЗВИТИЯ СОМАТОГЕННОГО ГЕНЕЗА</a:t>
            </a:r>
          </a:p>
          <a:p>
            <a:pPr marL="261938">
              <a:lnSpc>
                <a:spcPct val="90000"/>
              </a:lnSpc>
              <a:spcBef>
                <a:spcPts val="425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800" dirty="0" smtClean="0">
                <a:solidFill>
                  <a:srgbClr val="404040"/>
                </a:solidFill>
              </a:rPr>
              <a:t>Данный </a:t>
            </a:r>
            <a:r>
              <a:rPr lang="ru-RU" altLang="ru-RU" sz="2800" dirty="0">
                <a:solidFill>
                  <a:srgbClr val="404040"/>
                </a:solidFill>
              </a:rPr>
              <a:t>тип обусловлен </a:t>
            </a:r>
            <a:r>
              <a:rPr lang="ru-RU" altLang="ru-RU" sz="2800" dirty="0">
                <a:solidFill>
                  <a:srgbClr val="C00000"/>
                </a:solidFill>
              </a:rPr>
              <a:t>хроническими</a:t>
            </a:r>
            <a:r>
              <a:rPr lang="ru-RU" altLang="ru-RU" sz="2800" dirty="0">
                <a:solidFill>
                  <a:srgbClr val="404040"/>
                </a:solidFill>
              </a:rPr>
              <a:t> соматическими заболеваниями сердца, легких, почек, печени, эндокринной системы и др. Особенно негативно влияют тяжелые неоднократно повторяющиеся заболевания на первом году жизни</a:t>
            </a:r>
            <a:r>
              <a:rPr lang="ru-RU" altLang="ru-RU" sz="2800" dirty="0" smtClean="0">
                <a:solidFill>
                  <a:srgbClr val="404040"/>
                </a:solidFill>
              </a:rPr>
              <a:t>.</a:t>
            </a:r>
            <a:endParaRPr lang="ru-RU" altLang="ru-RU" sz="2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63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9552" y="1143000"/>
            <a:ext cx="8375848" cy="5486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550"/>
              </a:spcBef>
              <a:spcAft>
                <a:spcPts val="600"/>
              </a:spcAft>
            </a:pPr>
            <a:r>
              <a:rPr lang="ru-RU" altLang="ru-RU" sz="2800" b="1" dirty="0" smtClean="0">
                <a:solidFill>
                  <a:srgbClr val="C00000"/>
                </a:solidFill>
              </a:rPr>
              <a:t>3. ЗАДЕРЖКА ПСИХИЧЕСКОГО РАЗВИТИЯ ПСИХОГЕННОГО ГЕНЕЗА</a:t>
            </a:r>
          </a:p>
          <a:p>
            <a:pPr>
              <a:lnSpc>
                <a:spcPct val="80000"/>
              </a:lnSpc>
              <a:spcBef>
                <a:spcPts val="55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800" b="1" dirty="0" smtClean="0">
                <a:solidFill>
                  <a:srgbClr val="404040"/>
                </a:solidFill>
              </a:rPr>
              <a:t>Данный </a:t>
            </a:r>
            <a:r>
              <a:rPr lang="ru-RU" altLang="ru-RU" sz="2800" b="1" dirty="0">
                <a:solidFill>
                  <a:srgbClr val="404040"/>
                </a:solidFill>
              </a:rPr>
              <a:t>вид ЗПР наблюдается </a:t>
            </a:r>
            <a:r>
              <a:rPr lang="ru-RU" altLang="ru-RU" sz="2800" b="1" dirty="0">
                <a:solidFill>
                  <a:srgbClr val="C00000"/>
                </a:solidFill>
              </a:rPr>
              <a:t>редко:</a:t>
            </a:r>
            <a:r>
              <a:rPr lang="ru-RU" altLang="ru-RU" sz="2800" b="1" dirty="0">
                <a:solidFill>
                  <a:srgbClr val="404040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550"/>
              </a:spcBef>
              <a:spcAft>
                <a:spcPts val="600"/>
              </a:spcAft>
              <a:buClr>
                <a:srgbClr val="404040"/>
              </a:buClr>
              <a:buFont typeface="Times New Roman" panose="02020603050405020304" pitchFamily="18" charset="0"/>
              <a:buAutoNum type="arabicParenR"/>
            </a:pPr>
            <a:r>
              <a:rPr lang="ru-RU" altLang="ru-RU" sz="2800" dirty="0">
                <a:solidFill>
                  <a:srgbClr val="404040"/>
                </a:solidFill>
              </a:rPr>
              <a:t> Связан с </a:t>
            </a:r>
            <a:r>
              <a:rPr lang="ru-RU" altLang="ru-RU" sz="2800" dirty="0">
                <a:solidFill>
                  <a:srgbClr val="C00000"/>
                </a:solidFill>
              </a:rPr>
              <a:t>неблагоприятными условиями </a:t>
            </a:r>
            <a:r>
              <a:rPr lang="ru-RU" altLang="ru-RU" sz="2800" dirty="0">
                <a:solidFill>
                  <a:srgbClr val="404040"/>
                </a:solidFill>
              </a:rPr>
              <a:t>воспитания (</a:t>
            </a:r>
            <a:r>
              <a:rPr lang="ru-RU" altLang="ru-RU" sz="2800" dirty="0" err="1">
                <a:solidFill>
                  <a:srgbClr val="404040"/>
                </a:solidFill>
              </a:rPr>
              <a:t>гипер</a:t>
            </a:r>
            <a:r>
              <a:rPr lang="ru-RU" altLang="ru-RU" sz="2800" dirty="0">
                <a:solidFill>
                  <a:srgbClr val="404040"/>
                </a:solidFill>
              </a:rPr>
              <a:t>- или </a:t>
            </a:r>
            <a:r>
              <a:rPr lang="ru-RU" altLang="ru-RU" sz="2800" dirty="0" err="1">
                <a:solidFill>
                  <a:srgbClr val="404040"/>
                </a:solidFill>
              </a:rPr>
              <a:t>гипоопека</a:t>
            </a:r>
            <a:r>
              <a:rPr lang="ru-RU" altLang="ru-RU" sz="2800" dirty="0">
                <a:solidFill>
                  <a:srgbClr val="404040"/>
                </a:solidFill>
              </a:rPr>
              <a:t>) и </a:t>
            </a:r>
            <a:r>
              <a:rPr lang="ru-RU" altLang="ru-RU" sz="2800" dirty="0">
                <a:solidFill>
                  <a:srgbClr val="C00000"/>
                </a:solidFill>
              </a:rPr>
              <a:t>психотравмирующим</a:t>
            </a:r>
            <a:r>
              <a:rPr lang="ru-RU" altLang="ru-RU" sz="2800" dirty="0">
                <a:solidFill>
                  <a:srgbClr val="404040"/>
                </a:solidFill>
              </a:rPr>
              <a:t> воздействием среды.</a:t>
            </a:r>
          </a:p>
          <a:p>
            <a:pPr>
              <a:lnSpc>
                <a:spcPct val="80000"/>
              </a:lnSpc>
              <a:spcBef>
                <a:spcPts val="550"/>
              </a:spcBef>
              <a:spcAft>
                <a:spcPts val="600"/>
              </a:spcAft>
              <a:buClr>
                <a:srgbClr val="404040"/>
              </a:buClr>
              <a:buFont typeface="Times New Roman" panose="02020603050405020304" pitchFamily="18" charset="0"/>
              <a:buAutoNum type="arabicParenR"/>
            </a:pPr>
            <a:r>
              <a:rPr lang="ru-RU" altLang="ru-RU" sz="2800" dirty="0">
                <a:solidFill>
                  <a:srgbClr val="404040"/>
                </a:solidFill>
              </a:rPr>
              <a:t> Нередко возникает у детей, воспитываемых </a:t>
            </a:r>
            <a:r>
              <a:rPr lang="ru-RU" altLang="ru-RU" sz="2800" dirty="0">
                <a:solidFill>
                  <a:srgbClr val="C00000"/>
                </a:solidFill>
              </a:rPr>
              <a:t>родителями, </a:t>
            </a:r>
            <a:r>
              <a:rPr lang="ru-RU" altLang="ru-RU" sz="2800" dirty="0">
                <a:solidFill>
                  <a:srgbClr val="404040"/>
                </a:solidFill>
              </a:rPr>
              <a:t>имеющими </a:t>
            </a:r>
            <a:r>
              <a:rPr lang="ru-RU" altLang="ru-RU" sz="2800" dirty="0">
                <a:solidFill>
                  <a:srgbClr val="C00000"/>
                </a:solidFill>
              </a:rPr>
              <a:t>психические отклонения</a:t>
            </a:r>
            <a:r>
              <a:rPr lang="ru-RU" altLang="ru-RU" sz="2800" dirty="0" smtClean="0">
                <a:solidFill>
                  <a:srgbClr val="404040"/>
                </a:solidFill>
              </a:rPr>
              <a:t>.</a:t>
            </a:r>
            <a:endParaRPr lang="ru-RU" altLang="ru-RU" dirty="0">
              <a:solidFill>
                <a:srgbClr val="404040"/>
              </a:solidFill>
            </a:endParaRPr>
          </a:p>
          <a:p>
            <a:pPr>
              <a:lnSpc>
                <a:spcPct val="80000"/>
              </a:lnSpc>
              <a:spcBef>
                <a:spcPts val="550"/>
              </a:spcBef>
              <a:spcAft>
                <a:spcPts val="600"/>
              </a:spcAft>
              <a:buClr>
                <a:srgbClr val="404040"/>
              </a:buClr>
            </a:pPr>
            <a:r>
              <a:rPr lang="ru-RU" altLang="ru-RU" sz="2800" dirty="0" smtClean="0">
                <a:solidFill>
                  <a:srgbClr val="404040"/>
                </a:solidFill>
              </a:rPr>
              <a:t>Прогноз </a:t>
            </a:r>
            <a:r>
              <a:rPr lang="ru-RU" altLang="ru-RU" sz="2800" dirty="0">
                <a:solidFill>
                  <a:srgbClr val="404040"/>
                </a:solidFill>
              </a:rPr>
              <a:t>зависит от возможности </a:t>
            </a:r>
            <a:r>
              <a:rPr lang="ru-RU" altLang="ru-RU" sz="2800" dirty="0">
                <a:solidFill>
                  <a:srgbClr val="C00000"/>
                </a:solidFill>
              </a:rPr>
              <a:t>изменения семейной ситуации </a:t>
            </a:r>
            <a:r>
              <a:rPr lang="ru-RU" altLang="ru-RU" sz="2800" dirty="0">
                <a:solidFill>
                  <a:srgbClr val="404040"/>
                </a:solidFill>
              </a:rPr>
              <a:t>и коррекции воспитательного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61937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75" y="642938"/>
            <a:ext cx="4572000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В отечественной и зарубежной психиатрии и патопсихологии описаны различные варианты психического дизонтогенеза, но наиболее удобной для психологического анализа считают классификацию, предложенную В.В. Лебединским, выделившим шесть основных вариантов психического дизонтогенеза.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0" y="642938"/>
            <a:ext cx="4572000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Классификация нарушений психического развития у детей, созданная в русле патопсихологической науки В.В. Лебединским (1985), является одной из наиболее распространенных. Она построена на базе идей Л.С. Выготского, исследованиях Г.Е. Сухаревой, Л. Канера, В.В. Ковалева.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7338" y="3168650"/>
            <a:ext cx="8567737" cy="3441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  <a:defRPr/>
            </a:pPr>
            <a:r>
              <a:rPr lang="ru-RU" altLang="ru-RU" sz="2200" smtClean="0">
                <a:latin typeface="Calibri" panose="020F0502020204030204" pitchFamily="34" charset="0"/>
              </a:rPr>
              <a:t>В ее основу были положены представления отечественных и зарубежных ученых о направлениях нарушений психического развития человека: </a:t>
            </a:r>
          </a:p>
          <a:p>
            <a:pPr marL="214313" indent="-212725" eaLnBrk="1" hangingPunct="1">
              <a:buClr>
                <a:srgbClr val="31859C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b="1" i="1" smtClean="0">
                <a:latin typeface="Calibri" panose="020F0502020204030204" pitchFamily="34" charset="0"/>
              </a:rPr>
              <a:t>ретардации</a:t>
            </a:r>
            <a:r>
              <a:rPr lang="ru-RU" altLang="ru-RU" sz="2200" i="1" smtClean="0">
                <a:latin typeface="Calibri" panose="020F0502020204030204" pitchFamily="34" charset="0"/>
              </a:rPr>
              <a:t> </a:t>
            </a:r>
            <a:r>
              <a:rPr lang="ru-RU" altLang="ru-RU" sz="2200" smtClean="0">
                <a:latin typeface="Calibri" panose="020F0502020204030204" pitchFamily="34" charset="0"/>
              </a:rPr>
              <a:t>- как запаздывания или приостановки всех сторон психического развития; </a:t>
            </a:r>
          </a:p>
          <a:p>
            <a:pPr marL="214313" indent="-212725" eaLnBrk="1" hangingPunct="1">
              <a:buClr>
                <a:srgbClr val="31859C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b="1" i="1" smtClean="0">
                <a:latin typeface="Calibri" panose="020F0502020204030204" pitchFamily="34" charset="0"/>
              </a:rPr>
              <a:t>дисфункции созревания</a:t>
            </a:r>
            <a:r>
              <a:rPr lang="ru-RU" altLang="ru-RU" sz="2200" smtClean="0">
                <a:latin typeface="Calibri" panose="020F0502020204030204" pitchFamily="34" charset="0"/>
              </a:rPr>
              <a:t> - что связано с морфофункциональной возрастной незрелостью ЦНС; </a:t>
            </a:r>
          </a:p>
          <a:p>
            <a:pPr marL="214313" indent="-212725" eaLnBrk="1" hangingPunct="1">
              <a:buClr>
                <a:srgbClr val="31859C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b="1" i="1" smtClean="0">
                <a:latin typeface="Calibri" panose="020F0502020204030204" pitchFamily="34" charset="0"/>
              </a:rPr>
              <a:t>повреждении развития </a:t>
            </a:r>
            <a:r>
              <a:rPr lang="ru-RU" altLang="ru-RU" sz="2200" smtClean="0">
                <a:latin typeface="Calibri" panose="020F0502020204030204" pitchFamily="34" charset="0"/>
              </a:rPr>
              <a:t>- изолированное повреждение начавшей развиваться структуры или системы; </a:t>
            </a:r>
          </a:p>
          <a:p>
            <a:pPr marL="214313" indent="-212725" eaLnBrk="1" hangingPunct="1">
              <a:buClr>
                <a:srgbClr val="31859C"/>
              </a:buClr>
              <a:buSzPct val="45000"/>
              <a:buFont typeface="Wingdings" panose="05000000000000000000" pitchFamily="2" charset="2"/>
              <a:buChar char=""/>
              <a:defRPr/>
            </a:pPr>
            <a:r>
              <a:rPr lang="ru-RU" altLang="ru-RU" sz="2200" b="1" i="1" smtClean="0">
                <a:latin typeface="Calibri" panose="020F0502020204030204" pitchFamily="34" charset="0"/>
              </a:rPr>
              <a:t>асинхронии</a:t>
            </a:r>
            <a:r>
              <a:rPr lang="ru-RU" altLang="ru-RU" sz="2200" i="1" smtClean="0">
                <a:latin typeface="Calibri" panose="020F0502020204030204" pitchFamily="34" charset="0"/>
              </a:rPr>
              <a:t> </a:t>
            </a:r>
            <a:r>
              <a:rPr lang="ru-RU" altLang="ru-RU" sz="2200" smtClean="0">
                <a:latin typeface="Calibri" panose="020F0502020204030204" pitchFamily="34" charset="0"/>
              </a:rPr>
              <a:t>- диспропорциональности развития.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368675" y="142875"/>
            <a:ext cx="19097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200" b="1">
                <a:solidFill>
                  <a:srgbClr val="000000"/>
                </a:solidFill>
                <a:latin typeface="Calibri" panose="020F0502020204030204" pitchFamily="34" charset="0"/>
              </a:rPr>
              <a:t>Введение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528" y="404664"/>
            <a:ext cx="8610600" cy="62421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404040"/>
              </a:buClr>
            </a:pPr>
            <a:r>
              <a:rPr lang="ru-RU" altLang="ru-RU" sz="2400" b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4. ЗАДЕРЖКА ПСИХИЧЕСКОГО РАЗВИТИЯ ЦЕРЕБРАЛЬНО-ОРГАНИЧЕСКОГО ГЕНЕЗА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404040"/>
              </a:buClr>
              <a:buFont typeface="Times New Roman" panose="02020603050405020304" pitchFamily="18" charset="0"/>
              <a:buAutoNum type="arabicParenR"/>
            </a:pPr>
            <a:r>
              <a:rPr lang="ru-RU" altLang="ru-RU" sz="2400" dirty="0" smtClean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 </a:t>
            </a:r>
            <a:r>
              <a:rPr lang="ru-RU" altLang="ru-RU" sz="2400" dirty="0">
                <a:latin typeface="Verdana" panose="020B0604030504040204" pitchFamily="34" charset="0"/>
                <a:ea typeface="Microsoft YaHei" panose="020B0503020204020204" pitchFamily="34" charset="-122"/>
              </a:rPr>
              <a:t>Встречается наиболее</a:t>
            </a:r>
            <a:r>
              <a:rPr lang="ru-RU" altLang="ru-RU" sz="2400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 </a:t>
            </a:r>
            <a:r>
              <a:rPr lang="ru-RU" altLang="ru-RU" sz="2400" dirty="0">
                <a:solidFill>
                  <a:srgbClr val="C0000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часто</a:t>
            </a:r>
            <a:r>
              <a:rPr lang="ru-RU" altLang="ru-RU" sz="2400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.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404040"/>
              </a:buClr>
              <a:buFont typeface="Times New Roman" panose="02020603050405020304" pitchFamily="18" charset="0"/>
              <a:buAutoNum type="arabicParenR"/>
            </a:pPr>
            <a:r>
              <a:rPr lang="ru-RU" altLang="ru-RU" sz="2400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 </a:t>
            </a:r>
            <a:r>
              <a:rPr lang="ru-RU" altLang="ru-RU" sz="2400" dirty="0">
                <a:latin typeface="Verdana" panose="020B0604030504040204" pitchFamily="34" charset="0"/>
                <a:ea typeface="Microsoft YaHei" panose="020B0503020204020204" pitchFamily="34" charset="-122"/>
              </a:rPr>
              <a:t>Вызывает наиболее</a:t>
            </a:r>
            <a:r>
              <a:rPr lang="ru-RU" altLang="ru-RU" sz="2400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 </a:t>
            </a:r>
            <a:r>
              <a:rPr lang="ru-RU" altLang="ru-RU" sz="2400" dirty="0">
                <a:solidFill>
                  <a:srgbClr val="C0000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выраженные нарушения </a:t>
            </a:r>
            <a:r>
              <a:rPr lang="ru-RU" altLang="ru-RU" sz="2400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в </a:t>
            </a:r>
            <a:r>
              <a:rPr lang="ru-RU" altLang="ru-RU" sz="2400" dirty="0">
                <a:latin typeface="Verdana" panose="020B0604030504040204" pitchFamily="34" charset="0"/>
                <a:ea typeface="Microsoft YaHei" panose="020B0503020204020204" pitchFamily="34" charset="-122"/>
              </a:rPr>
              <a:t>эмоционально-волевой и познавательной сфере в целом. </a:t>
            </a:r>
          </a:p>
          <a:p>
            <a:pPr marL="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400" dirty="0">
                <a:solidFill>
                  <a:srgbClr val="C0000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Причины: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404040"/>
              </a:buClr>
              <a:buFont typeface="Wingdings 2" panose="05020102010507070707" pitchFamily="18" charset="2"/>
              <a:buChar char=""/>
            </a:pPr>
            <a:r>
              <a:rPr lang="ru-RU" altLang="ru-RU" sz="2400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п</a:t>
            </a:r>
            <a:r>
              <a:rPr lang="ru-RU" altLang="ru-RU" sz="2400" dirty="0">
                <a:latin typeface="Verdana" panose="020B0604030504040204" pitchFamily="34" charset="0"/>
                <a:ea typeface="Microsoft YaHei" panose="020B0503020204020204" pitchFamily="34" charset="-122"/>
              </a:rPr>
              <a:t>атологические ситуации беременности, </a:t>
            </a:r>
            <a:r>
              <a:rPr lang="ru-RU" altLang="ru-RU" sz="2400" dirty="0" smtClean="0">
                <a:latin typeface="Verdana" panose="020B0604030504040204" pitchFamily="34" charset="0"/>
                <a:ea typeface="Microsoft YaHei" panose="020B0503020204020204" pitchFamily="34" charset="-122"/>
              </a:rPr>
              <a:t>родов </a:t>
            </a:r>
            <a:r>
              <a:rPr lang="ru-RU" altLang="ru-RU" sz="2400" dirty="0">
                <a:latin typeface="Verdana" panose="020B0604030504040204" pitchFamily="34" charset="0"/>
                <a:ea typeface="Microsoft YaHei" panose="020B0503020204020204" pitchFamily="34" charset="-122"/>
              </a:rPr>
              <a:t>и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404040"/>
              </a:buClr>
            </a:pPr>
            <a:r>
              <a:rPr lang="ru-RU" altLang="ru-RU" sz="2400" dirty="0" smtClean="0">
                <a:latin typeface="Verdana" panose="020B0604030504040204" pitchFamily="34" charset="0"/>
                <a:ea typeface="Microsoft YaHei" panose="020B0503020204020204" pitchFamily="34" charset="-122"/>
              </a:rPr>
              <a:t>    раннего </a:t>
            </a:r>
            <a:r>
              <a:rPr lang="ru-RU" altLang="ru-RU" sz="2400" dirty="0">
                <a:latin typeface="Verdana" panose="020B0604030504040204" pitchFamily="34" charset="0"/>
                <a:ea typeface="Microsoft YaHei" panose="020B0503020204020204" pitchFamily="34" charset="-122"/>
              </a:rPr>
              <a:t>возрастного периода, </a:t>
            </a:r>
          </a:p>
          <a:p>
            <a:pPr marL="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endParaRPr lang="ru-RU" altLang="ru-RU" sz="2400" dirty="0" smtClean="0">
              <a:latin typeface="Verdana" panose="020B0604030504040204" pitchFamily="34" charset="0"/>
              <a:ea typeface="Microsoft YaHei" panose="020B0503020204020204" pitchFamily="34" charset="-122"/>
            </a:endParaRPr>
          </a:p>
          <a:p>
            <a:pPr marL="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400" dirty="0" smtClean="0">
                <a:latin typeface="Verdana" panose="020B0604030504040204" pitchFamily="34" charset="0"/>
                <a:ea typeface="Microsoft YaHei" panose="020B0503020204020204" pitchFamily="34" charset="-122"/>
              </a:rPr>
              <a:t>В </a:t>
            </a:r>
            <a:r>
              <a:rPr lang="ru-RU" altLang="ru-RU" sz="2400" dirty="0">
                <a:latin typeface="Verdana" panose="020B0604030504040204" pitchFamily="34" charset="0"/>
                <a:ea typeface="Microsoft YaHei" panose="020B0503020204020204" pitchFamily="34" charset="-122"/>
              </a:rPr>
              <a:t>результате возникает негрубая органическая недостаточность нервной системы.</a:t>
            </a:r>
            <a:r>
              <a:rPr lang="ru-RU" altLang="ru-RU" sz="2400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 </a:t>
            </a:r>
          </a:p>
          <a:p>
            <a:pPr marL="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400" i="1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Сочетаются </a:t>
            </a:r>
            <a:r>
              <a:rPr lang="ru-RU" altLang="ru-RU" sz="2400" i="1" dirty="0">
                <a:solidFill>
                  <a:srgbClr val="C0000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признаки незрелости нервной системы </a:t>
            </a:r>
            <a:r>
              <a:rPr lang="ru-RU" altLang="ru-RU" sz="2400" i="1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и признаки </a:t>
            </a:r>
            <a:r>
              <a:rPr lang="ru-RU" altLang="ru-RU" sz="2400" i="1" dirty="0">
                <a:solidFill>
                  <a:srgbClr val="C0000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парциальной поврежденности</a:t>
            </a:r>
            <a:r>
              <a:rPr lang="ru-RU" altLang="ru-RU" sz="2400" i="1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 </a:t>
            </a:r>
            <a:r>
              <a:rPr lang="ru-RU" altLang="ru-RU" sz="2400" dirty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ряда психических функций</a:t>
            </a:r>
            <a:r>
              <a:rPr lang="ru-RU" altLang="ru-RU" sz="2400" dirty="0" smtClean="0">
                <a:solidFill>
                  <a:srgbClr val="404040"/>
                </a:solidFill>
                <a:latin typeface="Verdana" panose="020B0604030504040204" pitchFamily="34" charset="0"/>
                <a:ea typeface="Microsoft YaHei" panose="020B0503020204020204" pitchFamily="34" charset="-122"/>
              </a:rPr>
              <a:t>.</a:t>
            </a:r>
            <a:endParaRPr lang="ru-RU" altLang="ru-RU" sz="2400" dirty="0">
              <a:solidFill>
                <a:srgbClr val="404040"/>
              </a:solidFill>
              <a:latin typeface="Verdana" panose="020B060403050404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9242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5256584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+mj-lt"/>
              </a:rPr>
              <a:t>Недоразвитие – </a:t>
            </a:r>
            <a:r>
              <a:rPr lang="ru-RU" dirty="0" smtClean="0">
                <a:latin typeface="+mj-lt"/>
              </a:rPr>
              <a:t>общая стойкая задержка психического развития при наиболее ранних поражениях мозга (генетических, внутриутробных, родовых, ранних постнатальных), что обуславливает первичность и тотальность недоразвития мозговых систем (пример – олигофрения). </a:t>
            </a:r>
          </a:p>
          <a:p>
            <a:r>
              <a:rPr lang="ru-RU" b="1" dirty="0" smtClean="0">
                <a:latin typeface="+mj-lt"/>
              </a:rPr>
              <a:t>Олигофрения </a:t>
            </a:r>
            <a:r>
              <a:rPr lang="ru-RU" sz="3000" dirty="0">
                <a:latin typeface="+mj-lt"/>
              </a:rPr>
              <a:t>(от греч. «</a:t>
            </a:r>
            <a:r>
              <a:rPr lang="ru-RU" sz="3000" dirty="0" err="1">
                <a:latin typeface="+mj-lt"/>
              </a:rPr>
              <a:t>olygos</a:t>
            </a:r>
            <a:r>
              <a:rPr lang="ru-RU" sz="3000" dirty="0">
                <a:latin typeface="+mj-lt"/>
              </a:rPr>
              <a:t>» - малый, «</a:t>
            </a:r>
            <a:r>
              <a:rPr lang="ru-RU" sz="3000" dirty="0" err="1">
                <a:latin typeface="+mj-lt"/>
              </a:rPr>
              <a:t>phren</a:t>
            </a:r>
            <a:r>
              <a:rPr lang="ru-RU" sz="3000" dirty="0">
                <a:latin typeface="+mj-lt"/>
              </a:rPr>
              <a:t>» - ум) </a:t>
            </a:r>
            <a:r>
              <a:rPr lang="ru-RU" dirty="0">
                <a:latin typeface="+mj-lt"/>
              </a:rPr>
              <a:t>- особая форма психического недоразвития. Она выражается в стойком снижении познавательной деятельности у детей вследствие органического поражения головного мозга в перинатальный и ранний постнатальный периоды. </a:t>
            </a:r>
            <a:endParaRPr lang="ru-RU" dirty="0" smtClean="0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5661248"/>
            <a:ext cx="91440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+mj-lt"/>
              </a:rPr>
              <a:t>Французский психиатр Жан Э.-Д. </a:t>
            </a:r>
            <a:r>
              <a:rPr lang="ru-RU" sz="2400" dirty="0" err="1" smtClean="0">
                <a:solidFill>
                  <a:schemeClr val="tx1"/>
                </a:solidFill>
                <a:latin typeface="+mj-lt"/>
              </a:rPr>
              <a:t>Эскироль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: 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олигофрен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 - бедняк от рождения, в то время как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дементный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- это разорившийся богач.</a:t>
            </a:r>
          </a:p>
        </p:txBody>
      </p:sp>
    </p:spTree>
    <p:extLst>
      <p:ext uri="{BB962C8B-B14F-4D97-AF65-F5344CB8AC3E}">
        <p14:creationId xmlns:p14="http://schemas.microsoft.com/office/powerpoint/2010/main" val="11771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836712"/>
            <a:ext cx="5737448" cy="1210146"/>
          </a:xfrm>
        </p:spPr>
        <p:txBody>
          <a:bodyPr/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лассификация </a:t>
            </a:r>
            <a:r>
              <a:rPr lang="ru-RU" sz="3200" b="1" dirty="0" err="1"/>
              <a:t>олигофрений</a:t>
            </a:r>
            <a:r>
              <a:rPr lang="ru-RU" sz="3200" b="1" dirty="0"/>
              <a:t> по М. С. </a:t>
            </a:r>
            <a:r>
              <a:rPr lang="ru-RU" sz="3200" b="1" dirty="0" smtClean="0"/>
              <a:t>Певзнер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90056"/>
            <a:ext cx="8435280" cy="3863280"/>
          </a:xfrm>
          <a:solidFill>
            <a:schemeClr val="bg1"/>
          </a:solidFill>
        </p:spPr>
        <p:txBody>
          <a:bodyPr/>
          <a:lstStyle/>
          <a:p>
            <a:pPr marL="457200" indent="-282575">
              <a:lnSpc>
                <a:spcPts val="3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800" dirty="0">
                <a:latin typeface="+mj-lt"/>
              </a:rPr>
              <a:t>неосложненная форма олигофрении;</a:t>
            </a:r>
          </a:p>
          <a:p>
            <a:pPr marL="457200" indent="-282575">
              <a:lnSpc>
                <a:spcPts val="3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800" dirty="0">
                <a:latin typeface="+mj-lt"/>
              </a:rPr>
              <a:t>олигофрения, осложненная нарушениями </a:t>
            </a:r>
            <a:r>
              <a:rPr lang="ru-RU" sz="2800" dirty="0" err="1">
                <a:latin typeface="+mj-lt"/>
              </a:rPr>
              <a:t>нейродинамики</a:t>
            </a:r>
            <a:r>
              <a:rPr lang="ru-RU" sz="2800" dirty="0">
                <a:latin typeface="+mj-lt"/>
              </a:rPr>
              <a:t>;</a:t>
            </a:r>
          </a:p>
          <a:p>
            <a:pPr marL="457200" indent="-282575">
              <a:lnSpc>
                <a:spcPts val="3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800" dirty="0">
                <a:latin typeface="+mj-lt"/>
              </a:rPr>
              <a:t>олигофрении с нарушением различных анализаторов;</a:t>
            </a:r>
          </a:p>
          <a:p>
            <a:pPr marL="457200" indent="-282575">
              <a:lnSpc>
                <a:spcPts val="3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800" dirty="0">
                <a:latin typeface="+mj-lt"/>
              </a:rPr>
              <a:t>олигофрении с </a:t>
            </a:r>
            <a:r>
              <a:rPr lang="ru-RU" sz="2800" dirty="0" err="1">
                <a:latin typeface="+mj-lt"/>
              </a:rPr>
              <a:t>психопатоподобными</a:t>
            </a:r>
            <a:r>
              <a:rPr lang="ru-RU" sz="2800" dirty="0">
                <a:latin typeface="+mj-lt"/>
              </a:rPr>
              <a:t> формами поведения;</a:t>
            </a:r>
          </a:p>
          <a:p>
            <a:pPr marL="457200" indent="-282575">
              <a:lnSpc>
                <a:spcPts val="3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800" dirty="0">
                <a:latin typeface="+mj-lt"/>
              </a:rPr>
              <a:t>олигофрении с выраженной лобной недостаточностью.</a:t>
            </a:r>
          </a:p>
          <a:p>
            <a:pPr marL="457200" indent="-282575"/>
            <a:endParaRPr lang="ru-RU" dirty="0"/>
          </a:p>
        </p:txBody>
      </p:sp>
      <p:pic>
        <p:nvPicPr>
          <p:cNvPr id="37890" name="Picture 2" descr="Певзнер, Мария Семёновна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16" y="188640"/>
            <a:ext cx="1642219" cy="211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298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75" y="12700"/>
            <a:ext cx="9001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alibri" panose="020F0502020204030204" pitchFamily="34" charset="0"/>
              </a:rPr>
              <a:t>Нейропсихологический подход к классификации  А.В. Семенович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423863"/>
            <a:ext cx="9144000" cy="63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ru-RU" altLang="ru-RU" sz="2300" b="1" smtClean="0">
                <a:latin typeface="Calibri" panose="020F0502020204030204" pitchFamily="34" charset="0"/>
              </a:rPr>
              <a:t>Синдромы несформированности</a:t>
            </a:r>
            <a:r>
              <a:rPr lang="ru-RU" altLang="ru-RU" sz="230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14313" indent="-212725" eaLnBrk="1" hangingPunct="1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  <a:defRPr/>
            </a:pPr>
            <a:r>
              <a:rPr lang="ru-RU" altLang="ru-RU" sz="2300" b="1" smtClean="0">
                <a:latin typeface="Calibri" panose="020F0502020204030204" pitchFamily="34" charset="0"/>
                <a:cs typeface="Times New Roman" panose="02020603050405020304" pitchFamily="18" charset="0"/>
              </a:rPr>
              <a:t> Функциональная несформированность лобных отделов мозга </a:t>
            </a:r>
            <a:r>
              <a:rPr lang="ru-RU" altLang="ru-RU" sz="2300" smtClean="0">
                <a:latin typeface="Calibri" panose="020F0502020204030204" pitchFamily="34" charset="0"/>
                <a:cs typeface="Times New Roman" panose="02020603050405020304" pitchFamily="18" charset="0"/>
              </a:rPr>
              <a:t>- недостаточность саморегуляции, программирования, целенаправленности и контроля за протеканием собственной деятельности;</a:t>
            </a:r>
          </a:p>
          <a:p>
            <a:pPr marL="214313" indent="-212725" eaLnBrk="1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  <a:defRPr/>
            </a:pPr>
            <a:r>
              <a:rPr lang="ru-RU" altLang="ru-RU" sz="230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2300" b="1" smtClean="0">
                <a:latin typeface="Calibri" panose="020F0502020204030204" pitchFamily="34" charset="0"/>
                <a:cs typeface="Times New Roman" panose="02020603050405020304" pitchFamily="18" charset="0"/>
              </a:rPr>
              <a:t>Функциональная несформированность левой височной области </a:t>
            </a:r>
            <a:r>
              <a:rPr lang="ru-RU" altLang="ru-RU" sz="2300" smtClean="0">
                <a:latin typeface="Calibri" panose="020F0502020204030204" pitchFamily="34" charset="0"/>
                <a:cs typeface="Times New Roman" panose="02020603050405020304" pitchFamily="18" charset="0"/>
              </a:rPr>
              <a:t>- изолированные трудности в звукоразличении и, как следствие, понимании речи, воспринимаемой на слух;</a:t>
            </a:r>
          </a:p>
          <a:p>
            <a:pPr marL="214313" indent="-212725" eaLnBrk="1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  <a:defRPr/>
            </a:pPr>
            <a:r>
              <a:rPr lang="ru-RU" altLang="ru-RU" sz="230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2300" b="1" smtClean="0">
                <a:latin typeface="Calibri" panose="020F0502020204030204" pitchFamily="34" charset="0"/>
                <a:cs typeface="Times New Roman" panose="02020603050405020304" pitchFamily="18" charset="0"/>
              </a:rPr>
              <a:t>Функциональная несформированность межполушарных взаимодействий транскортикального уровня (мозолистого тела)</a:t>
            </a:r>
            <a:r>
              <a:rPr lang="ru-RU" altLang="ru-RU" sz="2300" smtClean="0">
                <a:latin typeface="Calibri" panose="020F0502020204030204" pitchFamily="34" charset="0"/>
                <a:cs typeface="Times New Roman" panose="02020603050405020304" pitchFamily="18" charset="0"/>
              </a:rPr>
              <a:t> - данный синдром отличается характерным набором типичных признаков «функциональной автономности» мозговых полушарий в детстве;</a:t>
            </a:r>
          </a:p>
          <a:p>
            <a:pPr marL="214313" indent="-212725" eaLnBrk="1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  <a:defRPr/>
            </a:pPr>
            <a:r>
              <a:rPr lang="ru-RU" altLang="ru-RU" sz="230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2300" b="1" smtClean="0">
                <a:latin typeface="Calibri" panose="020F0502020204030204" pitchFamily="34" charset="0"/>
                <a:cs typeface="Times New Roman" panose="02020603050405020304" pitchFamily="18" charset="0"/>
              </a:rPr>
              <a:t>Функциональная несформированность правого полушария</a:t>
            </a:r>
            <a:r>
              <a:rPr lang="ru-RU" altLang="ru-RU" sz="2300" smtClean="0">
                <a:latin typeface="Calibri" panose="020F0502020204030204" pitchFamily="34" charset="0"/>
                <a:cs typeface="Times New Roman" panose="02020603050405020304" pitchFamily="18" charset="0"/>
              </a:rPr>
              <a:t> - недостаточность пространственных представлений (метрических, структурно-топологических, координатных) и нарушения порядка воспроизведения слухоречевых и зрительных эталонов на следах памяти.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75" y="450850"/>
            <a:ext cx="9001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alibri" panose="020F0502020204030204" pitchFamily="34" charset="0"/>
              </a:rPr>
              <a:t>Нейропсихологический подход к классификации  А.В. Семенович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5750" y="1790700"/>
            <a:ext cx="87153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ru-RU" altLang="ru-RU" sz="2800" b="1" smtClean="0">
                <a:latin typeface="Calibri" panose="020F0502020204030204" pitchFamily="34" charset="0"/>
              </a:rPr>
              <a:t>Синдромы дефицитарности:</a:t>
            </a:r>
          </a:p>
          <a:p>
            <a:pPr marL="214313" indent="-212725" eaLnBrk="1" hangingPunct="1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дефицитарность подкорковых образований (базальных ядер) мозга</a:t>
            </a:r>
            <a:r>
              <a:rPr lang="ru-RU" altLang="ru-RU" sz="2400" b="1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Calibri" panose="020F0502020204030204" pitchFamily="34" charset="0"/>
                <a:cs typeface="Times New Roman" panose="02020603050405020304" pitchFamily="18" charset="0"/>
              </a:rPr>
              <a:t>- дети этой группы отличаются выраженной эмоциональной лабильностью, быстрой пресыщаемостью, подчас просто неадекватными реакциями на происходящее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2400" b="1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14313" indent="-212725" eaLnBrk="1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  <a:defRPr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дефицитарность стволовых образований мозга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 smtClean="0">
                <a:latin typeface="Calibri" panose="020F0502020204030204" pitchFamily="34" charset="0"/>
                <a:cs typeface="Times New Roman" panose="02020603050405020304" pitchFamily="18" charset="0"/>
              </a:rPr>
              <a:t>дисгенетический синдром, который предполагает  искажение, деформацию развития  практически всех психологических процессов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581525"/>
            <a:ext cx="3017838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76375" y="2279650"/>
            <a:ext cx="6429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4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260648"/>
            <a:ext cx="4474840" cy="1296144"/>
          </a:xfrm>
        </p:spPr>
        <p:txBody>
          <a:bodyPr/>
          <a:lstStyle/>
          <a:p>
            <a:r>
              <a:rPr lang="ru-RU" sz="2400" dirty="0" smtClean="0"/>
              <a:t>Ле</a:t>
            </a:r>
            <a:r>
              <a:rPr lang="ru-RU" sz="2400" dirty="0" smtClean="0">
                <a:solidFill>
                  <a:schemeClr val="tx1"/>
                </a:solidFill>
              </a:rPr>
              <a:t>бединский </a:t>
            </a:r>
            <a:r>
              <a:rPr lang="ru-RU" sz="2400" dirty="0">
                <a:solidFill>
                  <a:schemeClr val="tx1"/>
                </a:solidFill>
              </a:rPr>
              <a:t>Виктор Васильевич </a:t>
            </a:r>
          </a:p>
        </p:txBody>
      </p:sp>
      <p:pic>
        <p:nvPicPr>
          <p:cNvPr id="1026" name="Picture 2" descr="C:\Users\Asus\Desktop\Lebedinsky_v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947604" cy="402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4509120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1927-2008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844824"/>
            <a:ext cx="5050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Психический </a:t>
            </a:r>
            <a:r>
              <a:rPr lang="ru-RU" sz="2800" b="1" dirty="0" err="1">
                <a:solidFill>
                  <a:schemeClr val="tx1"/>
                </a:solidFill>
              </a:rPr>
              <a:t>дизонтогенез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– это нарушение развития психики в целом или отдельных психических функций в детском возрасте. </a:t>
            </a:r>
          </a:p>
        </p:txBody>
      </p:sp>
    </p:spTree>
    <p:extLst>
      <p:ext uri="{BB962C8B-B14F-4D97-AF65-F5344CB8AC3E}">
        <p14:creationId xmlns:p14="http://schemas.microsoft.com/office/powerpoint/2010/main" val="2038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75" y="109538"/>
            <a:ext cx="88582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0480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32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Классификация психического дизонтогенеза 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(по В.В. Лебединскому)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42875" y="1254125"/>
            <a:ext cx="8897938" cy="524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Недоразвитие </a:t>
            </a: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раннее повреждение, незрелость мозговых структур;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Задержанное развитие </a:t>
            </a: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задержанный темп развития познавательной и эмоционально-волевой сфер;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 Поврежденное развитие </a:t>
            </a: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повреждение развития после 2-3 лет;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4. Дефицитарное развитие </a:t>
            </a: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тяжелые нарушения отдельных анализаторных систем;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26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5. Искаженное развитие </a:t>
            </a: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сочетание общего, задержанного, поврежденного и ускоренного развития отдельных психических функций;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altLang="ru-RU" sz="26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Дисгармоническое развитие </a:t>
            </a: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диспропорция развития 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26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эмоционально-волевой сфере.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4714875"/>
            <a:ext cx="1468438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" name="Group 1"/>
          <p:cNvGraphicFramePr>
            <a:graphicFrameLocks noGrp="1"/>
          </p:cNvGraphicFramePr>
          <p:nvPr/>
        </p:nvGraphicFramePr>
        <p:xfrm>
          <a:off x="107950" y="2060575"/>
          <a:ext cx="8929688" cy="3770313"/>
        </p:xfrm>
        <a:graphic>
          <a:graphicData uri="http://schemas.openxmlformats.org/drawingml/2006/table">
            <a:tbl>
              <a:tblPr/>
              <a:tblGrid>
                <a:gridCol w="1423988">
                  <a:extLst>
                    <a:ext uri="{9D8B030D-6E8A-4147-A177-3AD203B41FA5}">
                      <a16:colId xmlns:a16="http://schemas.microsoft.com/office/drawing/2014/main" val="1598462123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1322311648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4222517766"/>
                    </a:ext>
                  </a:extLst>
                </a:gridCol>
                <a:gridCol w="1674813">
                  <a:extLst>
                    <a:ext uri="{9D8B030D-6E8A-4147-A177-3AD203B41FA5}">
                      <a16:colId xmlns:a16="http://schemas.microsoft.com/office/drawing/2014/main" val="1245170633"/>
                    </a:ext>
                  </a:extLst>
                </a:gridCol>
                <a:gridCol w="1503362">
                  <a:extLst>
                    <a:ext uri="{9D8B030D-6E8A-4147-A177-3AD203B41FA5}">
                      <a16:colId xmlns:a16="http://schemas.microsoft.com/office/drawing/2014/main" val="1173044968"/>
                    </a:ext>
                  </a:extLst>
                </a:gridCol>
                <a:gridCol w="1497013">
                  <a:extLst>
                    <a:ext uri="{9D8B030D-6E8A-4147-A177-3AD203B41FA5}">
                      <a16:colId xmlns:a16="http://schemas.microsoft.com/office/drawing/2014/main" val="3175973701"/>
                    </a:ext>
                  </a:extLst>
                </a:gridCol>
              </a:tblGrid>
              <a:tr h="1806575">
                <a:tc gridSpan="2">
                  <a:txBody>
                    <a:bodyPr/>
                    <a:lstStyle>
                      <a:lvl1pPr marL="71438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71438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Отклонения, вызванные отставанием развития</a:t>
                      </a:r>
                    </a:p>
                  </a:txBody>
                  <a:tcPr marL="16200" marR="16200" marT="61560" marB="162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71438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71438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Отклонения, вызванные диспропорциональностью развития</a:t>
                      </a:r>
                    </a:p>
                  </a:txBody>
                  <a:tcPr marL="16200" marR="16200" marT="61560" marB="162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71438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71438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Отклонения, вызванные поломкой, выпадением отдельных функций</a:t>
                      </a:r>
                    </a:p>
                  </a:txBody>
                  <a:tcPr marL="16200" marR="16200" marT="61560" marB="162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432751"/>
                  </a:ext>
                </a:extLst>
              </a:tr>
              <a:tr h="1963738">
                <a:tc>
                  <a:txBody>
                    <a:bodyPr/>
                    <a:lstStyle>
                      <a:lvl1pPr marL="71438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71438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Недоразвитие</a:t>
                      </a:r>
                    </a:p>
                  </a:txBody>
                  <a:tcPr marL="16200" marR="16200" marT="61560" marB="162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71438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Задержанное развитие</a:t>
                      </a:r>
                    </a:p>
                  </a:txBody>
                  <a:tcPr marL="16200" marR="16200" marT="61560" marB="162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71438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Искаженное развитие</a:t>
                      </a:r>
                    </a:p>
                  </a:txBody>
                  <a:tcPr marL="16200" marR="16200" marT="61560" marB="162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71438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Дисгармоническое развитие</a:t>
                      </a:r>
                    </a:p>
                  </a:txBody>
                  <a:tcPr marL="16200" marR="16200" marT="61560" marB="162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71438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Поврежденное развитие</a:t>
                      </a:r>
                    </a:p>
                  </a:txBody>
                  <a:tcPr marL="16200" marR="16200" marT="61560" marB="162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71438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1438" algn="l"/>
                          <a:tab pos="519113" algn="l"/>
                          <a:tab pos="968375" algn="l"/>
                          <a:tab pos="1417638" algn="l"/>
                          <a:tab pos="1866900" algn="l"/>
                          <a:tab pos="2316163" algn="l"/>
                          <a:tab pos="2765425" algn="l"/>
                          <a:tab pos="3214688" algn="l"/>
                          <a:tab pos="3663950" algn="l"/>
                          <a:tab pos="4113213" algn="l"/>
                          <a:tab pos="4562475" algn="l"/>
                          <a:tab pos="5011738" algn="l"/>
                          <a:tab pos="5461000" algn="l"/>
                          <a:tab pos="5910263" algn="l"/>
                          <a:tab pos="6359525" algn="l"/>
                          <a:tab pos="6808788" algn="l"/>
                          <a:tab pos="7258050" algn="l"/>
                          <a:tab pos="7707313" algn="l"/>
                          <a:tab pos="8156575" algn="l"/>
                          <a:tab pos="8605838" algn="l"/>
                          <a:tab pos="9055100" algn="l"/>
                        </a:tabLst>
                      </a:pP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Дефицитарное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развитие</a:t>
                      </a:r>
                    </a:p>
                  </a:txBody>
                  <a:tcPr marL="16200" marR="16200" marT="61560" marB="162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98434"/>
                  </a:ext>
                </a:extLst>
              </a:tr>
            </a:tbl>
          </a:graphicData>
        </a:graphic>
      </p:graphicFrame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0" y="585788"/>
            <a:ext cx="9144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36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Группы отклонений психического развития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2143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alibri" panose="020F0502020204030204" pitchFamily="34" charset="0"/>
              </a:rPr>
              <a:t>  В классификации В.В. Лебединского учтены различные параметры дизонтогенеза 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01613" y="1484313"/>
            <a:ext cx="8750300" cy="392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b="1" i="1">
                <a:solidFill>
                  <a:srgbClr val="000000"/>
                </a:solidFill>
                <a:latin typeface="Calibri" panose="020F0502020204030204" pitchFamily="34" charset="0"/>
              </a:rPr>
              <a:t>Первый параметр</a:t>
            </a: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 связан с </a:t>
            </a:r>
            <a:r>
              <a:rPr lang="ru-RU" altLang="ru-RU" sz="2800" b="1">
                <a:solidFill>
                  <a:srgbClr val="000000"/>
                </a:solidFill>
                <a:latin typeface="Calibri" panose="020F0502020204030204" pitchFamily="34" charset="0"/>
              </a:rPr>
              <a:t>функциональной локализацией нарушения</a:t>
            </a: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. В зависимости от этого В.В. Лебединский выделил два вида дефекта: частный и общий.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latin typeface="Calibri" panose="020F0502020204030204" pitchFamily="34" charset="0"/>
              </a:rPr>
              <a:t>Частный </a:t>
            </a: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обусловлен нарушением или недостаточностью отдельных функций гнозиса, праксиса, речи;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latin typeface="Calibri" panose="020F0502020204030204" pitchFamily="34" charset="0"/>
              </a:rPr>
              <a:t>Общий </a:t>
            </a: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- общий, связан с нарушением регуляторных подкорковых и корковых систем.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2143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alibri" panose="020F0502020204030204" pitchFamily="34" charset="0"/>
              </a:rPr>
              <a:t>  В классификации В.В. Лебединского учтены различные параметры дизонтогенеза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4313" y="1098550"/>
            <a:ext cx="8750300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anchor="ctr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b="1" i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Второй параметр</a:t>
            </a:r>
            <a:r>
              <a:rPr lang="ru-RU" altLang="ru-RU" sz="2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связан со </a:t>
            </a: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временем поражения</a:t>
            </a:r>
            <a:r>
              <a:rPr lang="ru-RU" altLang="ru-RU" sz="2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 Чем раньше возникает то или иное нарушение, тем тяжелее последствия для психического развития. Причем для раннего возраста наиболее характерны явления </a:t>
            </a: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недоразвития</a:t>
            </a:r>
            <a:r>
              <a:rPr lang="ru-RU" altLang="ru-RU" sz="2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в то время как на более поздних этапах онтогенеза вероятнее всего преобладание  </a:t>
            </a: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повреждения </a:t>
            </a:r>
            <a:r>
              <a:rPr lang="ru-RU" altLang="ru-RU" sz="2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 </a:t>
            </a: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распада</a:t>
            </a:r>
            <a:r>
              <a:rPr lang="ru-RU" altLang="ru-RU" sz="2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психических функций.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14313" y="4621213"/>
            <a:ext cx="8750300" cy="2224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Выделяются периоды, в которых большинство психофизических систем находятся в </a:t>
            </a:r>
            <a:r>
              <a:rPr lang="ru-RU" alt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сензитивном</a:t>
            </a:r>
            <a:r>
              <a:rPr lang="ru-RU" alt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состоянии, и периоды, для которых характерны достаточная устойчивость.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Основные </a:t>
            </a:r>
            <a:r>
              <a:rPr lang="ru-RU" alt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сензитивные</a:t>
            </a:r>
            <a:r>
              <a:rPr lang="ru-RU" alt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периоды детства: возрасты 0—3 года и 11-15 лет.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В эти периоды особенно велика возможность' психических нарушений.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Период от 4 до 11 лет более устойчив по отношению к различным вредностям</a:t>
            </a:r>
            <a:r>
              <a:rPr lang="ru-RU" altLang="ru-RU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214313"/>
            <a:ext cx="9144000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900" b="1">
                <a:solidFill>
                  <a:srgbClr val="000000"/>
                </a:solidFill>
                <a:latin typeface="Calibri" panose="020F0502020204030204" pitchFamily="34" charset="0"/>
              </a:rPr>
              <a:t>  В классификации В.В. Лебединского учтены различные параметры дизонтогенеза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938" y="633413"/>
            <a:ext cx="8280400" cy="6030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90000" tIns="45000" rIns="90000" bIns="45000">
            <a:spAutoFit/>
          </a:bodyPr>
          <a:lstStyle>
            <a:lvl1pPr indent="57785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Третий параметр</a:t>
            </a:r>
            <a:r>
              <a:rPr lang="ru-RU" altLang="ru-RU" sz="26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ru-RU" altLang="ru-RU" sz="2600" dirty="0" err="1">
                <a:solidFill>
                  <a:srgbClr val="000000"/>
                </a:solidFill>
                <a:latin typeface="Calibri" panose="020F0502020204030204" pitchFamily="34" charset="0"/>
              </a:rPr>
              <a:t>дизонтогенеза</a:t>
            </a:r>
            <a:r>
              <a:rPr lang="ru-RU" altLang="ru-RU" sz="2600" dirty="0">
                <a:solidFill>
                  <a:srgbClr val="000000"/>
                </a:solidFill>
                <a:latin typeface="Calibri" panose="020F0502020204030204" pitchFamily="34" charset="0"/>
              </a:rPr>
              <a:t> связан с нарушением  </a:t>
            </a:r>
            <a:r>
              <a:rPr lang="ru-RU" altLang="ru-RU" sz="2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межфункциональных</a:t>
            </a:r>
            <a:r>
              <a:rPr lang="ru-RU" altLang="ru-RU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   взаимодействий</a:t>
            </a:r>
            <a:r>
              <a:rPr lang="ru-RU" altLang="ru-RU" sz="2600" dirty="0">
                <a:solidFill>
                  <a:srgbClr val="000000"/>
                </a:solidFill>
                <a:latin typeface="Calibri" panose="020F0502020204030204" pitchFamily="34" charset="0"/>
              </a:rPr>
              <a:t> в процессе аномального </a:t>
            </a:r>
            <a:r>
              <a:rPr lang="ru-RU" altLang="ru-RU" sz="2600" dirty="0" err="1">
                <a:solidFill>
                  <a:srgbClr val="000000"/>
                </a:solidFill>
                <a:latin typeface="Calibri" panose="020F0502020204030204" pitchFamily="34" charset="0"/>
              </a:rPr>
              <a:t>системогенеза</a:t>
            </a:r>
            <a:r>
              <a:rPr lang="ru-RU" altLang="ru-RU" sz="2600" dirty="0">
                <a:solidFill>
                  <a:srgbClr val="000000"/>
                </a:solidFill>
                <a:latin typeface="Calibri" panose="020F0502020204030204" pitchFamily="34" charset="0"/>
              </a:rPr>
              <a:t>.  В патологии развития отмечается нарушение </a:t>
            </a:r>
            <a:r>
              <a:rPr lang="ru-RU" altLang="ru-RU" sz="2600" dirty="0" err="1">
                <a:solidFill>
                  <a:srgbClr val="000000"/>
                </a:solidFill>
                <a:latin typeface="Calibri" panose="020F0502020204030204" pitchFamily="34" charset="0"/>
              </a:rPr>
              <a:t>межфункциональных</a:t>
            </a:r>
            <a:r>
              <a:rPr lang="ru-RU" altLang="ru-RU" sz="2600" dirty="0">
                <a:solidFill>
                  <a:srgbClr val="000000"/>
                </a:solidFill>
                <a:latin typeface="Calibri" panose="020F0502020204030204" pitchFamily="34" charset="0"/>
              </a:rPr>
              <a:t> связей, наблюдаются диспропорции, нарушения своевременности развития различных психических функций. В результате возникают </a:t>
            </a:r>
            <a:r>
              <a:rPr lang="ru-RU" altLang="ru-RU" sz="2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асинхронии</a:t>
            </a:r>
            <a:r>
              <a:rPr lang="ru-RU" altLang="ru-RU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 развития</a:t>
            </a:r>
            <a:r>
              <a:rPr lang="ru-RU" altLang="ru-RU" sz="2600" dirty="0">
                <a:solidFill>
                  <a:srgbClr val="000000"/>
                </a:solidFill>
                <a:latin typeface="Calibri" panose="020F0502020204030204" pitchFamily="34" charset="0"/>
              </a:rPr>
              <a:t>. В их основе лежат два явления: ретардация и акселерация. 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Ретардация </a:t>
            </a:r>
            <a:r>
              <a:rPr lang="ru-RU" altLang="ru-RU" sz="2600" dirty="0">
                <a:solidFill>
                  <a:srgbClr val="000000"/>
                </a:solidFill>
                <a:latin typeface="Calibri" panose="020F0502020204030204" pitchFamily="34" charset="0"/>
              </a:rPr>
              <a:t>- незавершенность, отставание в отдельных периодах развития, отсутствие эволюции ранних форм. 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Акселерация </a:t>
            </a:r>
            <a:r>
              <a:rPr lang="ru-RU" altLang="ru-RU" sz="2600" dirty="0">
                <a:solidFill>
                  <a:srgbClr val="000000"/>
                </a:solidFill>
                <a:latin typeface="Calibri" panose="020F0502020204030204" pitchFamily="34" charset="0"/>
              </a:rPr>
              <a:t>- развитие, при котором одна их функций опережает сроки развития, значительно обгоняя типичную хронологию.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214313"/>
            <a:ext cx="9144000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900" b="1">
                <a:solidFill>
                  <a:srgbClr val="000000"/>
                </a:solidFill>
                <a:latin typeface="Calibri" panose="020F0502020204030204" pitchFamily="34" charset="0"/>
              </a:rPr>
              <a:t>  В классификации В.В. Лебединского учтены различные параметры дизонтогенеза 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3850" y="1123950"/>
            <a:ext cx="8640763" cy="47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b="1" i="1">
                <a:solidFill>
                  <a:srgbClr val="000000"/>
                </a:solidFill>
                <a:latin typeface="Calibri" panose="020F0502020204030204" pitchFamily="34" charset="0"/>
              </a:rPr>
              <a:t>Четвертый параметр </a:t>
            </a: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определяется взаимосвязями между первичными и вторичными нарушениями (</a:t>
            </a:r>
            <a:r>
              <a:rPr lang="ru-RU" altLang="ru-RU" sz="2800" b="1">
                <a:solidFill>
                  <a:srgbClr val="000000"/>
                </a:solidFill>
                <a:latin typeface="Calibri" panose="020F0502020204030204" pitchFamily="34" charset="0"/>
              </a:rPr>
              <a:t>структура дефекта</a:t>
            </a: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). Эти взаимосвязи принято обозначать структурой нарушенного развития. 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alibri" panose="020F0502020204030204" pitchFamily="34" charset="0"/>
              </a:rPr>
              <a:t>Первичные</a:t>
            </a: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, или ядерные, нарушения представляют собой малообратимые изменения в параметрах работы той или иной функции под непосредственным влиянием патогенного фактора.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К </a:t>
            </a:r>
            <a:r>
              <a:rPr lang="ru-RU" altLang="ru-RU" sz="2800" b="1">
                <a:solidFill>
                  <a:srgbClr val="000000"/>
                </a:solidFill>
                <a:latin typeface="Calibri" panose="020F0502020204030204" pitchFamily="34" charset="0"/>
              </a:rPr>
              <a:t>вторичным </a:t>
            </a: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относят нарушения в работе и развитии функций, так или иначе связанных с первично нарушенной.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34495</TotalTime>
  <Words>1363</Words>
  <Application>Microsoft Office PowerPoint</Application>
  <PresentationFormat>Экран (4:3)</PresentationFormat>
  <Paragraphs>132</Paragraphs>
  <Slides>25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Microsoft YaHei</vt:lpstr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Тема Office</vt:lpstr>
      <vt:lpstr>Презентация PowerPoint</vt:lpstr>
      <vt:lpstr>Презентация PowerPoint</vt:lpstr>
      <vt:lpstr>Лебединский Виктор Васильевич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олигофрений по М. С. Певзнер 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w7</dc:creator>
  <cp:lastModifiedBy>Гуров</cp:lastModifiedBy>
  <cp:revision>15</cp:revision>
  <cp:lastPrinted>1601-01-01T00:00:00Z</cp:lastPrinted>
  <dcterms:created xsi:type="dcterms:W3CDTF">1601-01-01T00:00:00Z</dcterms:created>
  <dcterms:modified xsi:type="dcterms:W3CDTF">2021-03-03T02:44:02Z</dcterms:modified>
</cp:coreProperties>
</file>