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75" r:id="rId17"/>
    <p:sldId id="274"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DF4E2-5AE9-4E62-A990-5830171EADFD}" type="datetimeFigureOut">
              <a:rPr lang="ru-RU" smtClean="0"/>
              <a:t>22.01.2014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ED7D8-E0C7-4346-BC82-CF56EC1FBA92}" type="slidenum">
              <a:rPr lang="ru-RU" smtClean="0"/>
              <a:t>‹#›</a:t>
            </a:fld>
            <a:endParaRPr lang="ru-RU"/>
          </a:p>
        </p:txBody>
      </p:sp>
    </p:spTree>
    <p:extLst>
      <p:ext uri="{BB962C8B-B14F-4D97-AF65-F5344CB8AC3E}">
        <p14:creationId xmlns:p14="http://schemas.microsoft.com/office/powerpoint/2010/main" val="1585984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22.01.2014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22.01.2014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22.01.2014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22.01.2014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22.01.2014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068960"/>
            <a:ext cx="7772400" cy="1470025"/>
          </a:xfrm>
        </p:spPr>
        <p:txBody>
          <a:bodyPr>
            <a:noAutofit/>
          </a:bodyPr>
          <a:lstStyle/>
          <a:p>
            <a:pPr hangingPunct="0"/>
            <a:r>
              <a:rPr lang="ru-RU" sz="2000" dirty="0" smtClean="0"/>
              <a:t>Кафедра </a:t>
            </a:r>
            <a:r>
              <a:rPr lang="ru-RU" sz="2000" dirty="0"/>
              <a:t>нервных болезней с курсом медицинской реабилитации ПО</a:t>
            </a:r>
            <a:br>
              <a:rPr lang="ru-RU" sz="2000" dirty="0"/>
            </a:br>
            <a:r>
              <a:rPr lang="ru-RU" sz="2000" dirty="0"/>
              <a:t> </a:t>
            </a:r>
            <a:br>
              <a:rPr lang="ru-RU" sz="2000" dirty="0"/>
            </a:br>
            <a:r>
              <a:rPr lang="ru-RU" sz="2000" dirty="0"/>
              <a:t/>
            </a:r>
            <a:br>
              <a:rPr lang="ru-RU" sz="2000" dirty="0"/>
            </a:br>
            <a:r>
              <a:rPr lang="ru-RU" sz="2000" dirty="0"/>
              <a:t>Тема: </a:t>
            </a:r>
            <a:r>
              <a:rPr lang="ru-RU" sz="2000" b="1" dirty="0" smtClean="0"/>
              <a:t>«</a:t>
            </a:r>
            <a:r>
              <a:rPr lang="ru-RU" sz="2000" b="1" dirty="0"/>
              <a:t>Принципы реабилитации когнитивных нарушений. </a:t>
            </a:r>
            <a:r>
              <a:rPr lang="ru-RU" sz="2000" b="1" dirty="0" err="1"/>
              <a:t>Мультидисциплинарная</a:t>
            </a:r>
            <a:r>
              <a:rPr lang="ru-RU" sz="2000" b="1" dirty="0"/>
              <a:t> </a:t>
            </a:r>
            <a:r>
              <a:rPr lang="ru-RU" sz="2000" b="1" dirty="0" smtClean="0"/>
              <a:t>реабилитация»</a:t>
            </a:r>
            <a:r>
              <a:rPr lang="ru-RU" sz="2000" b="1" i="1" dirty="0"/>
              <a:t/>
            </a:r>
            <a:br>
              <a:rPr lang="ru-RU" sz="2000" b="1" i="1" dirty="0"/>
            </a:br>
            <a:r>
              <a:rPr lang="ru-RU" sz="2000" dirty="0"/>
              <a:t/>
            </a:r>
            <a:br>
              <a:rPr lang="ru-RU" sz="2000" dirty="0"/>
            </a:br>
            <a:r>
              <a:rPr lang="ru-RU" sz="2000" dirty="0"/>
              <a:t/>
            </a:r>
            <a:br>
              <a:rPr lang="ru-RU" sz="2000" dirty="0"/>
            </a:br>
            <a:r>
              <a:rPr lang="ru-RU" sz="2000" dirty="0"/>
              <a:t/>
            </a:r>
            <a:br>
              <a:rPr lang="ru-RU" sz="2000" dirty="0"/>
            </a:br>
            <a:r>
              <a:rPr lang="ru-RU" sz="2000" dirty="0"/>
              <a:t/>
            </a:r>
            <a:br>
              <a:rPr lang="ru-RU" sz="2000" dirty="0"/>
            </a:br>
            <a:r>
              <a:rPr lang="ru-RU" sz="2000" dirty="0"/>
              <a:t>лекция № </a:t>
            </a:r>
            <a:r>
              <a:rPr lang="ru-RU" sz="2000" dirty="0" smtClean="0"/>
              <a:t>10 по дисциплине Клиническая нейропсихология для </a:t>
            </a:r>
            <a:r>
              <a:rPr lang="ru-RU" sz="2000" dirty="0"/>
              <a:t>студентов 4</a:t>
            </a:r>
            <a:r>
              <a:rPr lang="ru-RU" sz="2000" dirty="0" smtClean="0"/>
              <a:t> </a:t>
            </a:r>
            <a:r>
              <a:rPr lang="ru-RU" sz="2000" dirty="0"/>
              <a:t>курса, обучающихся по специальности </a:t>
            </a:r>
            <a:br>
              <a:rPr lang="ru-RU" sz="2000" dirty="0"/>
            </a:br>
            <a:r>
              <a:rPr lang="ru-RU" sz="2000" dirty="0" smtClean="0"/>
              <a:t>030401 </a:t>
            </a:r>
            <a:r>
              <a:rPr lang="ru-RU" sz="2000" dirty="0"/>
              <a:t>– Клиническая психология </a:t>
            </a:r>
            <a:r>
              <a:rPr lang="ru-RU" sz="2000" dirty="0" smtClean="0"/>
              <a:t>(очная </a:t>
            </a:r>
            <a:r>
              <a:rPr lang="ru-RU" sz="2000" dirty="0"/>
              <a:t>форма обучения) </a:t>
            </a:r>
            <a:br>
              <a:rPr lang="ru-RU" sz="2000" dirty="0"/>
            </a:br>
            <a:r>
              <a:rPr lang="ru-RU" sz="2000" dirty="0"/>
              <a:t>Ассистент Безденежных А.Ф.</a:t>
            </a:r>
            <a:br>
              <a:rPr lang="ru-RU" sz="2000" dirty="0"/>
            </a:br>
            <a:r>
              <a:rPr lang="ru-RU" sz="2000" dirty="0"/>
              <a:t/>
            </a:r>
            <a:br>
              <a:rPr lang="ru-RU" sz="2000" dirty="0"/>
            </a:br>
            <a:r>
              <a:rPr lang="ru-RU" sz="2000" dirty="0"/>
              <a:t/>
            </a:r>
            <a:br>
              <a:rPr lang="ru-RU" sz="2000" dirty="0"/>
            </a:br>
            <a:r>
              <a:rPr lang="ru-RU" sz="2000" dirty="0"/>
              <a:t/>
            </a:r>
            <a:br>
              <a:rPr lang="ru-RU" sz="2000" dirty="0"/>
            </a:br>
            <a:r>
              <a:rPr lang="ru-RU" sz="2000" dirty="0"/>
              <a:t> </a:t>
            </a:r>
            <a:br>
              <a:rPr lang="ru-RU" sz="2000" dirty="0"/>
            </a:br>
            <a:r>
              <a:rPr lang="ru-RU" sz="2000" dirty="0"/>
              <a:t>Красноярск, 2013</a:t>
            </a:r>
            <a:br>
              <a:rPr lang="ru-RU" sz="2000" dirty="0"/>
            </a:br>
            <a:endParaRPr lang="ru-RU" sz="2000" dirty="0"/>
          </a:p>
        </p:txBody>
      </p:sp>
    </p:spTree>
    <p:extLst>
      <p:ext uri="{BB962C8B-B14F-4D97-AF65-F5344CB8AC3E}">
        <p14:creationId xmlns:p14="http://schemas.microsoft.com/office/powerpoint/2010/main" val="614360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Применение нейропсихологической теории В. в. п. ф. на практике при лечении раненых во время Великой Отечественной войны показало ее высокую эффективность. В этот период и были разработаны научные основы В. в. п. ф. — речевых, гностических, интеллектуальных, двигательных (А. Р. </a:t>
            </a:r>
            <a:r>
              <a:rPr lang="ru-RU" dirty="0" err="1"/>
              <a:t>Лурия</a:t>
            </a:r>
            <a:r>
              <a:rPr lang="ru-RU" dirty="0"/>
              <a:t>, А. Н. </a:t>
            </a:r>
            <a:r>
              <a:rPr lang="ru-RU" dirty="0" err="1"/>
              <a:t>Леонтъев</a:t>
            </a:r>
            <a:r>
              <a:rPr lang="ru-RU" dirty="0"/>
              <a:t>, А. В. Запорожец, Б. Г. Ананьев, Э. С. </a:t>
            </a:r>
            <a:r>
              <a:rPr lang="ru-RU" dirty="0" err="1"/>
              <a:t>Бейн</a:t>
            </a:r>
            <a:r>
              <a:rPr lang="ru-RU" dirty="0"/>
              <a:t> и др</a:t>
            </a:r>
            <a:r>
              <a:rPr lang="ru-RU" dirty="0" smtClean="0"/>
              <a:t>.).</a:t>
            </a:r>
          </a:p>
          <a:p>
            <a:r>
              <a:rPr lang="ru-RU" dirty="0"/>
              <a:t>Дальнейшее изучение проблем В. в. п. ф. было связано преимущественно с теоретическим анализом причин речевых нарушений и разработкой различных методов их восстановления.</a:t>
            </a:r>
          </a:p>
          <a:p>
            <a:endParaRPr lang="ru-RU" dirty="0"/>
          </a:p>
          <a:p>
            <a:endParaRPr lang="ru-RU" dirty="0"/>
          </a:p>
        </p:txBody>
      </p:sp>
    </p:spTree>
    <p:extLst>
      <p:ext uri="{BB962C8B-B14F-4D97-AF65-F5344CB8AC3E}">
        <p14:creationId xmlns:p14="http://schemas.microsoft.com/office/powerpoint/2010/main" val="1416735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a:t>А. Р. </a:t>
            </a:r>
            <a:r>
              <a:rPr lang="ru-RU" dirty="0" err="1"/>
              <a:t>Лурия</a:t>
            </a:r>
            <a:r>
              <a:rPr lang="ru-RU" dirty="0"/>
              <a:t> и его учениками (Л. С. Цветковой, Т. В. </a:t>
            </a:r>
            <a:r>
              <a:rPr lang="ru-RU" dirty="0" err="1"/>
              <a:t>Ахутиной</a:t>
            </a:r>
            <a:r>
              <a:rPr lang="ru-RU" dirty="0"/>
              <a:t>, Ж. М. </a:t>
            </a:r>
            <a:r>
              <a:rPr lang="ru-RU" dirty="0" err="1"/>
              <a:t>Глозман</a:t>
            </a:r>
            <a:r>
              <a:rPr lang="ru-RU" dirty="0"/>
              <a:t> и др.) был сформулирован </a:t>
            </a:r>
            <a:r>
              <a:rPr lang="ru-RU" b="1" dirty="0"/>
              <a:t>ряд принципов восстановительного </a:t>
            </a:r>
            <a:r>
              <a:rPr lang="ru-RU" b="1" dirty="0" smtClean="0"/>
              <a:t>обучения</a:t>
            </a:r>
            <a:endParaRPr lang="ru-RU" dirty="0"/>
          </a:p>
          <a:p>
            <a:endParaRPr lang="ru-RU" dirty="0"/>
          </a:p>
        </p:txBody>
      </p:sp>
    </p:spTree>
    <p:extLst>
      <p:ext uri="{BB962C8B-B14F-4D97-AF65-F5344CB8AC3E}">
        <p14:creationId xmlns:p14="http://schemas.microsoft.com/office/powerpoint/2010/main" val="838910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Принципы восстановительного </a:t>
            </a:r>
            <a:r>
              <a:rPr lang="ru-RU" b="1" dirty="0"/>
              <a:t>обучения</a:t>
            </a:r>
            <a:r>
              <a:rPr lang="ru-RU" dirty="0"/>
              <a:t>:</a:t>
            </a:r>
          </a:p>
        </p:txBody>
      </p:sp>
      <p:sp>
        <p:nvSpPr>
          <p:cNvPr id="3" name="Объект 2"/>
          <p:cNvSpPr>
            <a:spLocks noGrp="1"/>
          </p:cNvSpPr>
          <p:nvPr>
            <p:ph idx="1"/>
          </p:nvPr>
        </p:nvSpPr>
        <p:spPr/>
        <p:txBody>
          <a:bodyPr>
            <a:normAutofit lnSpcReduction="10000"/>
          </a:bodyPr>
          <a:lstStyle/>
          <a:p>
            <a:r>
              <a:rPr lang="ru-RU" dirty="0" smtClean="0"/>
              <a:t>нейропсихологическая </a:t>
            </a:r>
            <a:r>
              <a:rPr lang="ru-RU" dirty="0"/>
              <a:t>квалификация дефекта, </a:t>
            </a:r>
            <a:endParaRPr lang="ru-RU" dirty="0" smtClean="0"/>
          </a:p>
          <a:p>
            <a:r>
              <a:rPr lang="ru-RU" dirty="0" smtClean="0"/>
              <a:t>опора </a:t>
            </a:r>
            <a:r>
              <a:rPr lang="ru-RU" dirty="0"/>
              <a:t>на сохранные звенья в психологической структуре функции и на сохранные афферентные звенья в структуре функциональной системы, </a:t>
            </a:r>
            <a:endParaRPr lang="ru-RU" dirty="0" smtClean="0"/>
          </a:p>
          <a:p>
            <a:r>
              <a:rPr lang="ru-RU" dirty="0" smtClean="0"/>
              <a:t>опора </a:t>
            </a:r>
            <a:r>
              <a:rPr lang="ru-RU" dirty="0"/>
              <a:t>на сохранные формы деятельности, внешнее программирование восстанавливаемой функции и др.</a:t>
            </a:r>
          </a:p>
        </p:txBody>
      </p:sp>
    </p:spTree>
    <p:extLst>
      <p:ext uri="{BB962C8B-B14F-4D97-AF65-F5344CB8AC3E}">
        <p14:creationId xmlns:p14="http://schemas.microsoft.com/office/powerpoint/2010/main" val="1911751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a:t>Изучение динамики восстановления различных видов речевой деятельности под влиянием восстановительного обучения позволяет проанализировать природу и механизмы нарушения различных речевых функций, в частности роль зрительных образов в формировании афазии. Работы Л. С. Цветковой и ее сотрудников показали, что нарушения номинативной функции речи связаны с дефектами речевой организации зрительного восприятия.</a:t>
            </a:r>
          </a:p>
          <a:p>
            <a:endParaRPr lang="ru-RU" dirty="0"/>
          </a:p>
        </p:txBody>
      </p:sp>
    </p:spTree>
    <p:extLst>
      <p:ext uri="{BB962C8B-B14F-4D97-AF65-F5344CB8AC3E}">
        <p14:creationId xmlns:p14="http://schemas.microsoft.com/office/powerpoint/2010/main" val="2788487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t>Дальнейшее развитие данного направления нейропсихологии связано с расширением сферы </a:t>
            </a:r>
            <a:r>
              <a:rPr lang="ru-RU" dirty="0" smtClean="0"/>
              <a:t>применения </a:t>
            </a:r>
            <a:r>
              <a:rPr lang="ru-RU" b="1" dirty="0" smtClean="0"/>
              <a:t>методов </a:t>
            </a:r>
            <a:r>
              <a:rPr lang="ru-RU" b="1" dirty="0"/>
              <a:t>восстановительного обучения</a:t>
            </a:r>
            <a:r>
              <a:rPr lang="ru-RU" dirty="0"/>
              <a:t>, разработкой методов восстановления процессов памяти, внимания, восприятия, эмоционально-волевой сферы, а также общей и умственной работоспособности; с </a:t>
            </a:r>
            <a:r>
              <a:rPr lang="ru-RU" dirty="0" smtClean="0"/>
              <a:t>созданием </a:t>
            </a:r>
            <a:r>
              <a:rPr lang="ru-RU" b="1" dirty="0" smtClean="0"/>
              <a:t>комплексных </a:t>
            </a:r>
            <a:r>
              <a:rPr lang="ru-RU" b="1" dirty="0"/>
              <a:t>методов восстановления функций</a:t>
            </a:r>
            <a:r>
              <a:rPr lang="ru-RU" dirty="0"/>
              <a:t> путем сочетания психологического и медикаментозного воздействия на личность больного. Одним из важнейших разделов данного направления является </a:t>
            </a:r>
            <a:r>
              <a:rPr lang="ru-RU" dirty="0" smtClean="0"/>
              <a:t>изучение </a:t>
            </a:r>
            <a:r>
              <a:rPr lang="ru-RU" b="1" dirty="0" smtClean="0"/>
              <a:t>социально-психологической </a:t>
            </a:r>
            <a:r>
              <a:rPr lang="ru-RU" b="1" dirty="0"/>
              <a:t>стороны восстановительного обучения</a:t>
            </a:r>
            <a:r>
              <a:rPr lang="ru-RU" dirty="0"/>
              <a:t>, разработка групповых методов восстановления речевых функций, путей </a:t>
            </a:r>
            <a:r>
              <a:rPr lang="ru-RU" dirty="0" err="1"/>
              <a:t>корригирования</a:t>
            </a:r>
            <a:r>
              <a:rPr lang="ru-RU" dirty="0"/>
              <a:t> изменений личности больного.</a:t>
            </a:r>
          </a:p>
          <a:p>
            <a:endParaRPr lang="ru-RU" dirty="0"/>
          </a:p>
        </p:txBody>
      </p:sp>
    </p:spTree>
    <p:extLst>
      <p:ext uri="{BB962C8B-B14F-4D97-AF65-F5344CB8AC3E}">
        <p14:creationId xmlns:p14="http://schemas.microsoft.com/office/powerpoint/2010/main" val="1345925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Заключение </a:t>
            </a:r>
            <a:endParaRPr lang="ru-RU" dirty="0"/>
          </a:p>
        </p:txBody>
      </p:sp>
      <p:sp>
        <p:nvSpPr>
          <p:cNvPr id="3" name="Объект 2"/>
          <p:cNvSpPr>
            <a:spLocks noGrp="1"/>
          </p:cNvSpPr>
          <p:nvPr>
            <p:ph idx="1"/>
          </p:nvPr>
        </p:nvSpPr>
        <p:spPr/>
        <p:txBody>
          <a:bodyPr/>
          <a:lstStyle/>
          <a:p>
            <a:r>
              <a:rPr lang="ru-RU" dirty="0"/>
              <a:t>Высокая социальная значимость результатов исследования проблемы В. в. п. ф. связана с большой социальной потребностью в такого рода работах в области </a:t>
            </a:r>
            <a:r>
              <a:rPr lang="ru-RU" b="1" dirty="0"/>
              <a:t>медицинской психологии</a:t>
            </a:r>
            <a:r>
              <a:rPr lang="ru-RU" dirty="0"/>
              <a:t> (в частности, в связи с ростом числа сердечно-сосудистых заболеваний) и большой эффективностью нейропсихологических методов В. в. п. ф.</a:t>
            </a:r>
          </a:p>
          <a:p>
            <a:endParaRPr lang="ru-RU" dirty="0"/>
          </a:p>
        </p:txBody>
      </p:sp>
    </p:spTree>
    <p:extLst>
      <p:ext uri="{BB962C8B-B14F-4D97-AF65-F5344CB8AC3E}">
        <p14:creationId xmlns:p14="http://schemas.microsoft.com/office/powerpoint/2010/main" val="3573519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Autofit/>
          </a:bodyPr>
          <a:lstStyle/>
          <a:p>
            <a:r>
              <a:rPr lang="ru-RU" sz="2800" dirty="0" smtClean="0"/>
              <a:t>Литература</a:t>
            </a:r>
            <a:br>
              <a:rPr lang="ru-RU" sz="2800" dirty="0" smtClean="0"/>
            </a:br>
            <a:r>
              <a:rPr lang="ru-RU" sz="2800" dirty="0" smtClean="0"/>
              <a:t>Основная</a:t>
            </a:r>
            <a:endParaRPr lang="ru-RU" sz="2800" dirty="0"/>
          </a:p>
        </p:txBody>
      </p:sp>
      <p:graphicFrame>
        <p:nvGraphicFramePr>
          <p:cNvPr id="8" name="Объект 7"/>
          <p:cNvGraphicFramePr>
            <a:graphicFrameLocks noGrp="1"/>
          </p:cNvGraphicFramePr>
          <p:nvPr>
            <p:ph idx="1"/>
            <p:extLst>
              <p:ext uri="{D42A27DB-BD31-4B8C-83A1-F6EECF244321}">
                <p14:modId xmlns:p14="http://schemas.microsoft.com/office/powerpoint/2010/main" val="235627455"/>
              </p:ext>
            </p:extLst>
          </p:nvPr>
        </p:nvGraphicFramePr>
        <p:xfrm>
          <a:off x="225859" y="1409312"/>
          <a:ext cx="8712969" cy="2523744"/>
        </p:xfrm>
        <a:graphic>
          <a:graphicData uri="http://schemas.openxmlformats.org/drawingml/2006/table">
            <a:tbl>
              <a:tblPr firstRow="1" firstCol="1" bandRow="1">
                <a:tableStyleId>{5C22544A-7EE6-4342-B048-85BDC9FD1C3A}</a:tableStyleId>
              </a:tblPr>
              <a:tblGrid>
                <a:gridCol w="520609"/>
                <a:gridCol w="3295815"/>
                <a:gridCol w="2974992"/>
                <a:gridCol w="1921553"/>
              </a:tblGrid>
              <a:tr h="495087">
                <a:tc>
                  <a:txBody>
                    <a:bodyPr/>
                    <a:lstStyle/>
                    <a:p>
                      <a:pPr algn="ctr">
                        <a:lnSpc>
                          <a:spcPct val="115000"/>
                        </a:lnSpc>
                        <a:spcAft>
                          <a:spcPts val="0"/>
                        </a:spcAft>
                        <a:tabLst>
                          <a:tab pos="2969895" algn="ctr"/>
                          <a:tab pos="5940425" algn="r"/>
                        </a:tabLst>
                      </a:pPr>
                      <a:r>
                        <a:rPr lang="ru-RU" sz="1200" kern="50" dirty="0">
                          <a:effectLst/>
                        </a:rPr>
                        <a:t> </a:t>
                      </a:r>
                    </a:p>
                    <a:p>
                      <a:pPr algn="ctr">
                        <a:lnSpc>
                          <a:spcPct val="115000"/>
                        </a:lnSpc>
                        <a:spcAft>
                          <a:spcPts val="0"/>
                        </a:spcAft>
                        <a:tabLst>
                          <a:tab pos="2969895" algn="ctr"/>
                          <a:tab pos="5940425" algn="r"/>
                        </a:tabLst>
                      </a:pPr>
                      <a:r>
                        <a:rPr lang="ru-RU" sz="1200" kern="50" dirty="0">
                          <a:effectLst/>
                        </a:rPr>
                        <a:t>№ п/п</a:t>
                      </a:r>
                    </a:p>
                    <a:p>
                      <a:pPr algn="ctr">
                        <a:lnSpc>
                          <a:spcPct val="115000"/>
                        </a:lnSpc>
                        <a:spcAft>
                          <a:spcPts val="0"/>
                        </a:spcAft>
                        <a:tabLst>
                          <a:tab pos="2969895" algn="ctr"/>
                          <a:tab pos="5940425" algn="r"/>
                        </a:tabLst>
                      </a:pPr>
                      <a:r>
                        <a:rPr lang="ru-RU" sz="1200" kern="50" dirty="0">
                          <a:effectLst/>
                        </a:rPr>
                        <a:t> </a:t>
                      </a:r>
                      <a:endParaRPr lang="ru-RU" sz="1200" kern="50" dirty="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 </a:t>
                      </a:r>
                    </a:p>
                    <a:p>
                      <a:pPr algn="ctr">
                        <a:lnSpc>
                          <a:spcPct val="115000"/>
                        </a:lnSpc>
                        <a:spcAft>
                          <a:spcPts val="0"/>
                        </a:spcAft>
                        <a:tabLst>
                          <a:tab pos="2969895" algn="ctr"/>
                          <a:tab pos="5940425" algn="r"/>
                        </a:tabLst>
                      </a:pPr>
                      <a:r>
                        <a:rPr lang="ru-RU" sz="1200" kern="50">
                          <a:effectLst/>
                        </a:rPr>
                        <a:t>Наименование,</a:t>
                      </a:r>
                    </a:p>
                    <a:p>
                      <a:pPr algn="ctr">
                        <a:lnSpc>
                          <a:spcPct val="115000"/>
                        </a:lnSpc>
                        <a:spcAft>
                          <a:spcPts val="0"/>
                        </a:spcAft>
                        <a:tabLst>
                          <a:tab pos="2969895" algn="ctr"/>
                          <a:tab pos="5940425" algn="r"/>
                        </a:tabLst>
                      </a:pPr>
                      <a:r>
                        <a:rPr lang="ru-RU" sz="1200" kern="50">
                          <a:effectLst/>
                        </a:rPr>
                        <a:t>вид издания</a:t>
                      </a:r>
                    </a:p>
                    <a:p>
                      <a:pPr algn="ctr">
                        <a:lnSpc>
                          <a:spcPct val="115000"/>
                        </a:lnSpc>
                        <a:spcAft>
                          <a:spcPts val="0"/>
                        </a:spcAft>
                        <a:tabLst>
                          <a:tab pos="2969895" algn="ctr"/>
                          <a:tab pos="5940425" algn="r"/>
                        </a:tabLst>
                      </a:pPr>
                      <a:r>
                        <a:rPr lang="ru-RU" sz="1200" kern="50">
                          <a:effectLst/>
                        </a:rPr>
                        <a:t> </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 </a:t>
                      </a:r>
                    </a:p>
                    <a:p>
                      <a:pPr algn="ctr">
                        <a:lnSpc>
                          <a:spcPct val="115000"/>
                        </a:lnSpc>
                        <a:spcAft>
                          <a:spcPts val="0"/>
                        </a:spcAft>
                        <a:tabLst>
                          <a:tab pos="2969895" algn="ctr"/>
                          <a:tab pos="5940425" algn="r"/>
                        </a:tabLst>
                      </a:pPr>
                      <a:r>
                        <a:rPr lang="ru-RU" sz="1200" kern="50">
                          <a:effectLst/>
                        </a:rPr>
                        <a:t>Автор (-ы),</a:t>
                      </a:r>
                    </a:p>
                    <a:p>
                      <a:pPr algn="ctr">
                        <a:lnSpc>
                          <a:spcPct val="115000"/>
                        </a:lnSpc>
                        <a:spcAft>
                          <a:spcPts val="0"/>
                        </a:spcAft>
                        <a:tabLst>
                          <a:tab pos="2969895" algn="ctr"/>
                          <a:tab pos="5940425" algn="r"/>
                        </a:tabLst>
                      </a:pPr>
                      <a:r>
                        <a:rPr lang="ru-RU" sz="1200" kern="50">
                          <a:effectLst/>
                        </a:rPr>
                        <a:t>составитель (-и),</a:t>
                      </a:r>
                    </a:p>
                    <a:p>
                      <a:pPr algn="ctr">
                        <a:lnSpc>
                          <a:spcPct val="115000"/>
                        </a:lnSpc>
                        <a:spcAft>
                          <a:spcPts val="0"/>
                        </a:spcAft>
                        <a:tabLst>
                          <a:tab pos="2969895" algn="ctr"/>
                          <a:tab pos="5940425" algn="r"/>
                        </a:tabLst>
                      </a:pPr>
                      <a:r>
                        <a:rPr lang="ru-RU" sz="1200" kern="50">
                          <a:effectLst/>
                        </a:rPr>
                        <a:t>редактор (-ы)</a:t>
                      </a:r>
                    </a:p>
                    <a:p>
                      <a:pPr algn="ctr">
                        <a:lnSpc>
                          <a:spcPct val="115000"/>
                        </a:lnSpc>
                        <a:spcAft>
                          <a:spcPts val="0"/>
                        </a:spcAft>
                        <a:tabLst>
                          <a:tab pos="2969895" algn="ctr"/>
                          <a:tab pos="5940425" algn="r"/>
                        </a:tabLst>
                      </a:pPr>
                      <a:r>
                        <a:rPr lang="ru-RU" sz="1200" kern="50">
                          <a:effectLst/>
                        </a:rPr>
                        <a:t> </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Место издания, издатель</a:t>
                      </a:r>
                    </a:p>
                    <a:p>
                      <a:pPr algn="ctr">
                        <a:lnSpc>
                          <a:spcPct val="115000"/>
                        </a:lnSpc>
                        <a:spcAft>
                          <a:spcPts val="0"/>
                        </a:spcAft>
                        <a:tabLst>
                          <a:tab pos="2969895" algn="ctr"/>
                          <a:tab pos="5940425" algn="r"/>
                        </a:tabLst>
                      </a:pPr>
                      <a:r>
                        <a:rPr lang="ru-RU" sz="1200" kern="50">
                          <a:effectLst/>
                        </a:rPr>
                        <a:t>ство, год</a:t>
                      </a:r>
                    </a:p>
                    <a:p>
                      <a:pPr algn="ctr">
                        <a:lnSpc>
                          <a:spcPct val="115000"/>
                        </a:lnSpc>
                        <a:spcAft>
                          <a:spcPts val="0"/>
                        </a:spcAft>
                        <a:tabLst>
                          <a:tab pos="2969895" algn="ctr"/>
                          <a:tab pos="5940425" algn="r"/>
                        </a:tabLst>
                      </a:pPr>
                      <a:r>
                        <a:rPr lang="ru-RU" sz="1200" kern="50">
                          <a:effectLst/>
                        </a:rPr>
                        <a:t> </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1</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2</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3</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4</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1</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dirty="0">
                          <a:effectLst/>
                        </a:rPr>
                        <a:t>Гусев, Е. И. Неврология и нейрохирургия: учебник в 2 т.: 1 т.</a:t>
                      </a:r>
                      <a:endParaRPr lang="ru-RU" sz="1200" kern="50" dirty="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Е. И. Гусев, А. Н. Коновалов, В. И. Скворцова</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М.:ГЭОТАР-Медиа, 2007</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2</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Гусев, Е. И. Неврология и нейрохирургия: учебник в 2 т.: 2 т. </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Е. И. Гусев, А. Н. Коновалов, В. И. Скворцова</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М.:ГЭОТАР-Медиа, 2009</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3</a:t>
                      </a:r>
                      <a:endParaRPr lang="ru-RU" sz="1200" kern="50">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Клиническая психология  </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Карвасарский Б.Д.</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СПб.: Питер, 2010 </a:t>
                      </a:r>
                      <a:endParaRPr lang="ru-RU" sz="1200">
                        <a:solidFill>
                          <a:srgbClr val="000000"/>
                        </a:solidFill>
                        <a:effectLst/>
                        <a:latin typeface="Times New Roman"/>
                        <a:ea typeface="Times New Roman"/>
                      </a:endParaRPr>
                    </a:p>
                  </a:txBody>
                  <a:tcPr marL="68580" marR="68580" marT="0" marB="0"/>
                </a:tc>
              </a:tr>
              <a:tr h="0">
                <a:tc>
                  <a:txBody>
                    <a:bodyPr/>
                    <a:lstStyle/>
                    <a:p>
                      <a:pPr>
                        <a:lnSpc>
                          <a:spcPct val="115000"/>
                        </a:lnSpc>
                        <a:spcAft>
                          <a:spcPts val="0"/>
                        </a:spcAft>
                      </a:pPr>
                      <a:r>
                        <a:rPr lang="ru-RU" sz="1200">
                          <a:effectLst/>
                        </a:rPr>
                        <a:t>2 </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dirty="0">
                          <a:effectLst/>
                        </a:rPr>
                        <a:t>Введение в клиническую психологию </a:t>
                      </a:r>
                      <a:endParaRPr lang="ru-RU" sz="1200" dirty="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Сидоров П.И., Парняков А.В. </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dirty="0">
                          <a:effectLst/>
                        </a:rPr>
                        <a:t>М.: ГЭОТАР-Медиа, 2008 </a:t>
                      </a:r>
                      <a:endParaRPr lang="ru-RU" sz="1200" dirty="0">
                        <a:solidFill>
                          <a:srgbClr val="000000"/>
                        </a:solidFill>
                        <a:effectLst/>
                        <a:latin typeface="Times New Roman"/>
                        <a:ea typeface="Times New Roman"/>
                      </a:endParaRPr>
                    </a:p>
                  </a:txBody>
                  <a:tcPr marL="68580" marR="68580" marT="0" marB="0"/>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1266288354"/>
              </p:ext>
            </p:extLst>
          </p:nvPr>
        </p:nvGraphicFramePr>
        <p:xfrm>
          <a:off x="251520" y="4581128"/>
          <a:ext cx="8712968" cy="432048"/>
        </p:xfrm>
        <a:graphic>
          <a:graphicData uri="http://schemas.openxmlformats.org/drawingml/2006/table">
            <a:tbl>
              <a:tblPr firstRow="1" firstCol="1" bandRow="1">
                <a:tableStyleId>{5C22544A-7EE6-4342-B048-85BDC9FD1C3A}</a:tableStyleId>
              </a:tblPr>
              <a:tblGrid>
                <a:gridCol w="520610"/>
                <a:gridCol w="3323401"/>
                <a:gridCol w="2947405"/>
                <a:gridCol w="1921552"/>
              </a:tblGrid>
              <a:tr h="432048">
                <a:tc>
                  <a:txBody>
                    <a:bodyPr/>
                    <a:lstStyle/>
                    <a:p>
                      <a:pPr algn="ctr">
                        <a:lnSpc>
                          <a:spcPct val="115000"/>
                        </a:lnSpc>
                        <a:spcAft>
                          <a:spcPts val="0"/>
                        </a:spcAft>
                        <a:tabLst>
                          <a:tab pos="2969895" algn="ctr"/>
                          <a:tab pos="5940425" algn="r"/>
                        </a:tabLst>
                      </a:pPr>
                      <a:r>
                        <a:rPr lang="ru-RU" sz="1200" kern="50" dirty="0">
                          <a:effectLst/>
                        </a:rPr>
                        <a:t>1</a:t>
                      </a:r>
                      <a:endParaRPr lang="ru-RU" sz="1200" kern="50" dirty="0">
                        <a:effectLst/>
                        <a:latin typeface="Times New Roman"/>
                        <a:ea typeface="Times New Roman"/>
                      </a:endParaRPr>
                    </a:p>
                  </a:txBody>
                  <a:tcPr marL="68580" marR="68580" marT="0" marB="0"/>
                </a:tc>
                <a:tc>
                  <a:txBody>
                    <a:bodyPr/>
                    <a:lstStyle/>
                    <a:p>
                      <a:pPr algn="just">
                        <a:lnSpc>
                          <a:spcPct val="115000"/>
                        </a:lnSpc>
                        <a:spcAft>
                          <a:spcPts val="0"/>
                        </a:spcAft>
                        <a:tabLst>
                          <a:tab pos="2969895" algn="ctr"/>
                          <a:tab pos="5940425" algn="r"/>
                        </a:tabLst>
                      </a:pPr>
                      <a:r>
                        <a:rPr lang="ru-RU" sz="1200" kern="50">
                          <a:effectLst/>
                        </a:rPr>
                        <a:t>Клиническая психология </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dirty="0">
                          <a:effectLst/>
                        </a:rPr>
                        <a:t>под ред. </a:t>
                      </a:r>
                      <a:r>
                        <a:rPr lang="ru-RU" sz="1200" kern="50" dirty="0" err="1">
                          <a:effectLst/>
                        </a:rPr>
                        <a:t>М.Перре</a:t>
                      </a:r>
                      <a:r>
                        <a:rPr lang="ru-RU" sz="1200" kern="50" dirty="0">
                          <a:effectLst/>
                        </a:rPr>
                        <a:t> , </a:t>
                      </a:r>
                      <a:r>
                        <a:rPr lang="ru-RU" sz="1200" kern="50" dirty="0" err="1">
                          <a:effectLst/>
                        </a:rPr>
                        <a:t>У.Бауманна</a:t>
                      </a:r>
                      <a:endParaRPr lang="ru-RU" sz="1200" kern="50" dirty="0">
                        <a:effectLst/>
                        <a:latin typeface="Times New Roman"/>
                        <a:ea typeface="Times New Roman"/>
                      </a:endParaRPr>
                    </a:p>
                  </a:txBody>
                  <a:tcPr marL="68580" marR="68580" marT="0" marB="0"/>
                </a:tc>
                <a:tc>
                  <a:txBody>
                    <a:bodyPr/>
                    <a:lstStyle/>
                    <a:p>
                      <a:pPr algn="just">
                        <a:lnSpc>
                          <a:spcPct val="115000"/>
                        </a:lnSpc>
                        <a:spcAft>
                          <a:spcPts val="0"/>
                        </a:spcAft>
                        <a:tabLst>
                          <a:tab pos="2969895" algn="ctr"/>
                          <a:tab pos="5940425" algn="r"/>
                        </a:tabLst>
                      </a:pPr>
                      <a:r>
                        <a:rPr lang="ru-RU" sz="1200" kern="50" dirty="0">
                          <a:effectLst/>
                        </a:rPr>
                        <a:t>СПб.: Питер, 2007 </a:t>
                      </a:r>
                      <a:endParaRPr lang="ru-RU" sz="1200" kern="50" dirty="0">
                        <a:effectLst/>
                        <a:latin typeface="Times New Roman"/>
                        <a:ea typeface="Times New Roman"/>
                      </a:endParaRPr>
                    </a:p>
                  </a:txBody>
                  <a:tcPr marL="68580" marR="68580" marT="0" marB="0"/>
                </a:tc>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1223868250"/>
              </p:ext>
            </p:extLst>
          </p:nvPr>
        </p:nvGraphicFramePr>
        <p:xfrm>
          <a:off x="251520" y="5733256"/>
          <a:ext cx="8572847" cy="740410"/>
        </p:xfrm>
        <a:graphic>
          <a:graphicData uri="http://schemas.openxmlformats.org/drawingml/2006/table">
            <a:tbl>
              <a:tblPr>
                <a:tableStyleId>{5C22544A-7EE6-4342-B048-85BDC9FD1C3A}</a:tableStyleId>
              </a:tblPr>
              <a:tblGrid>
                <a:gridCol w="726843"/>
                <a:gridCol w="7846004"/>
              </a:tblGrid>
              <a:tr h="303530">
                <a:tc>
                  <a:txBody>
                    <a:bodyPr/>
                    <a:lstStyle/>
                    <a:p>
                      <a:pPr>
                        <a:lnSpc>
                          <a:spcPct val="115000"/>
                        </a:lnSpc>
                        <a:spcAft>
                          <a:spcPts val="0"/>
                        </a:spcAft>
                      </a:pPr>
                      <a:r>
                        <a:rPr lang="ru-RU" sz="1200" kern="50" dirty="0">
                          <a:effectLst/>
                        </a:rPr>
                        <a:t>1.</a:t>
                      </a:r>
                      <a:endParaRPr lang="ru-RU" sz="1200" kern="50" dirty="0">
                        <a:effectLst/>
                        <a:latin typeface="Times New Roman"/>
                        <a:ea typeface="Times New Roman"/>
                      </a:endParaRPr>
                    </a:p>
                  </a:txBody>
                  <a:tcPr marL="68580" marR="68580" marT="0" marB="0"/>
                </a:tc>
                <a:tc>
                  <a:txBody>
                    <a:bodyPr/>
                    <a:lstStyle/>
                    <a:p>
                      <a:pPr>
                        <a:lnSpc>
                          <a:spcPct val="115000"/>
                        </a:lnSpc>
                        <a:spcAft>
                          <a:spcPts val="0"/>
                        </a:spcAft>
                      </a:pPr>
                      <a:r>
                        <a:rPr lang="ru-RU" sz="1200" kern="50">
                          <a:effectLst/>
                        </a:rPr>
                        <a:t>ИБС КрасГМУ</a:t>
                      </a:r>
                      <a:endParaRPr lang="ru-RU" sz="1200" kern="50">
                        <a:effectLst/>
                        <a:latin typeface="Times New Roman"/>
                        <a:ea typeface="Times New Roman"/>
                      </a:endParaRPr>
                    </a:p>
                  </a:txBody>
                  <a:tcPr marL="68580" marR="68580" marT="0" marB="0"/>
                </a:tc>
              </a:tr>
              <a:tr h="218440">
                <a:tc>
                  <a:txBody>
                    <a:bodyPr/>
                    <a:lstStyle/>
                    <a:p>
                      <a:pPr>
                        <a:lnSpc>
                          <a:spcPct val="115000"/>
                        </a:lnSpc>
                        <a:spcAft>
                          <a:spcPts val="0"/>
                        </a:spcAft>
                      </a:pPr>
                      <a:r>
                        <a:rPr lang="ru-RU" sz="1200" kern="50">
                          <a:effectLst/>
                        </a:rPr>
                        <a:t>2.</a:t>
                      </a:r>
                      <a:endParaRPr lang="ru-RU" sz="1200" kern="50">
                        <a:effectLst/>
                        <a:latin typeface="Times New Roman"/>
                        <a:ea typeface="Times New Roman"/>
                      </a:endParaRPr>
                    </a:p>
                  </a:txBody>
                  <a:tcPr marL="68580" marR="68580" marT="0" marB="0"/>
                </a:tc>
                <a:tc>
                  <a:txBody>
                    <a:bodyPr/>
                    <a:lstStyle/>
                    <a:p>
                      <a:pPr>
                        <a:lnSpc>
                          <a:spcPct val="115000"/>
                        </a:lnSpc>
                        <a:spcAft>
                          <a:spcPts val="0"/>
                        </a:spcAft>
                      </a:pPr>
                      <a:r>
                        <a:rPr lang="ru-RU" sz="1200" kern="50">
                          <a:effectLst/>
                        </a:rPr>
                        <a:t>БМ МедАрт</a:t>
                      </a:r>
                      <a:endParaRPr lang="ru-RU" sz="1200" kern="50">
                        <a:effectLst/>
                        <a:latin typeface="Times New Roman"/>
                        <a:ea typeface="Times New Roman"/>
                      </a:endParaRPr>
                    </a:p>
                  </a:txBody>
                  <a:tcPr marL="68580" marR="68580" marT="0" marB="0"/>
                </a:tc>
              </a:tr>
              <a:tr h="218440">
                <a:tc>
                  <a:txBody>
                    <a:bodyPr/>
                    <a:lstStyle/>
                    <a:p>
                      <a:pPr>
                        <a:lnSpc>
                          <a:spcPct val="115000"/>
                        </a:lnSpc>
                        <a:spcAft>
                          <a:spcPts val="0"/>
                        </a:spcAft>
                      </a:pPr>
                      <a:r>
                        <a:rPr lang="ru-RU" sz="1200" kern="50">
                          <a:effectLst/>
                        </a:rPr>
                        <a:t>3.</a:t>
                      </a:r>
                      <a:endParaRPr lang="ru-RU" sz="1200" kern="50">
                        <a:effectLst/>
                        <a:latin typeface="Times New Roman"/>
                        <a:ea typeface="Times New Roman"/>
                      </a:endParaRPr>
                    </a:p>
                  </a:txBody>
                  <a:tcPr marL="68580" marR="68580" marT="0" marB="0"/>
                </a:tc>
                <a:tc>
                  <a:txBody>
                    <a:bodyPr/>
                    <a:lstStyle/>
                    <a:p>
                      <a:pPr>
                        <a:lnSpc>
                          <a:spcPct val="115000"/>
                        </a:lnSpc>
                        <a:spcAft>
                          <a:spcPts val="0"/>
                        </a:spcAft>
                      </a:pPr>
                      <a:r>
                        <a:rPr lang="ru-RU" sz="1200" kern="50" dirty="0">
                          <a:effectLst/>
                        </a:rPr>
                        <a:t>БД </a:t>
                      </a:r>
                      <a:r>
                        <a:rPr lang="en-US" sz="1200" kern="50" dirty="0" err="1">
                          <a:effectLst/>
                        </a:rPr>
                        <a:t>Ebsco</a:t>
                      </a:r>
                      <a:endParaRPr lang="ru-RU" sz="1200" kern="50" dirty="0">
                        <a:effectLst/>
                        <a:latin typeface="Times New Roman"/>
                        <a:ea typeface="Times New Roman"/>
                      </a:endParaRPr>
                    </a:p>
                  </a:txBody>
                  <a:tcPr marL="68580" marR="68580" marT="0" marB="0"/>
                </a:tc>
              </a:tr>
            </a:tbl>
          </a:graphicData>
        </a:graphic>
      </p:graphicFrame>
      <p:sp>
        <p:nvSpPr>
          <p:cNvPr id="11" name="Заголовок 1"/>
          <p:cNvSpPr txBox="1">
            <a:spLocks/>
          </p:cNvSpPr>
          <p:nvPr/>
        </p:nvSpPr>
        <p:spPr>
          <a:xfrm>
            <a:off x="467544" y="3933056"/>
            <a:ext cx="8229600" cy="70609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dirty="0" smtClean="0"/>
              <a:t>Дополнительная </a:t>
            </a:r>
            <a:endParaRPr lang="ru-RU" sz="2800" dirty="0"/>
          </a:p>
        </p:txBody>
      </p:sp>
      <p:sp>
        <p:nvSpPr>
          <p:cNvPr id="12" name="Заголовок 1"/>
          <p:cNvSpPr txBox="1">
            <a:spLocks/>
          </p:cNvSpPr>
          <p:nvPr/>
        </p:nvSpPr>
        <p:spPr>
          <a:xfrm>
            <a:off x="592520" y="5013176"/>
            <a:ext cx="8229600" cy="70609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dirty="0" smtClean="0"/>
              <a:t>Электронные ресурсы </a:t>
            </a:r>
            <a:endParaRPr lang="ru-RU" sz="2800" dirty="0"/>
          </a:p>
        </p:txBody>
      </p:sp>
    </p:spTree>
    <p:extLst>
      <p:ext uri="{BB962C8B-B14F-4D97-AF65-F5344CB8AC3E}">
        <p14:creationId xmlns:p14="http://schemas.microsoft.com/office/powerpoint/2010/main" val="255652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Спасибо за внимание!</a:t>
            </a:r>
          </a:p>
        </p:txBody>
      </p:sp>
      <p:pic>
        <p:nvPicPr>
          <p:cNvPr id="6146" name="Picture 2" descr="C:\Users\Анка\Desktop\image_8973529526102123807150928712216113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2794112"/>
            <a:ext cx="4176464" cy="3132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701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лекции</a:t>
            </a:r>
            <a:endParaRPr lang="ru-RU" dirty="0"/>
          </a:p>
        </p:txBody>
      </p:sp>
      <p:sp>
        <p:nvSpPr>
          <p:cNvPr id="3" name="Объект 2"/>
          <p:cNvSpPr>
            <a:spLocks noGrp="1"/>
          </p:cNvSpPr>
          <p:nvPr>
            <p:ph idx="1"/>
          </p:nvPr>
        </p:nvSpPr>
        <p:spPr/>
        <p:txBody>
          <a:bodyPr>
            <a:normAutofit/>
          </a:bodyPr>
          <a:lstStyle/>
          <a:p>
            <a:pPr lvl="0"/>
            <a:r>
              <a:rPr lang="ru-RU" dirty="0"/>
              <a:t>Общие понятия.</a:t>
            </a:r>
          </a:p>
          <a:p>
            <a:pPr lvl="0"/>
            <a:r>
              <a:rPr lang="ru-RU" dirty="0"/>
              <a:t>Понятие реабилитации ВПФ</a:t>
            </a:r>
          </a:p>
          <a:p>
            <a:pPr lvl="0"/>
            <a:r>
              <a:rPr lang="ru-RU" dirty="0"/>
              <a:t>Роль клинического психолога в реабилитации ВПФ</a:t>
            </a:r>
          </a:p>
          <a:p>
            <a:pPr lvl="0"/>
            <a:r>
              <a:rPr lang="ru-RU" dirty="0"/>
              <a:t>Виды реабилитации</a:t>
            </a:r>
          </a:p>
          <a:p>
            <a:pPr lvl="0"/>
            <a:r>
              <a:rPr lang="ru-RU" dirty="0"/>
              <a:t>Методы восстановления различных ВПФ</a:t>
            </a:r>
          </a:p>
          <a:p>
            <a:pPr lvl="0"/>
            <a:r>
              <a:rPr lang="ru-RU" dirty="0"/>
              <a:t>Заключение</a:t>
            </a:r>
          </a:p>
          <a:p>
            <a:endParaRPr lang="ru-RU" dirty="0"/>
          </a:p>
        </p:txBody>
      </p:sp>
    </p:spTree>
    <p:extLst>
      <p:ext uri="{BB962C8B-B14F-4D97-AF65-F5344CB8AC3E}">
        <p14:creationId xmlns:p14="http://schemas.microsoft.com/office/powerpoint/2010/main" val="231291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Реабилитация</a:t>
            </a:r>
            <a:endParaRPr lang="ru-RU" dirty="0"/>
          </a:p>
        </p:txBody>
      </p:sp>
      <p:sp>
        <p:nvSpPr>
          <p:cNvPr id="3" name="Объект 2"/>
          <p:cNvSpPr>
            <a:spLocks noGrp="1"/>
          </p:cNvSpPr>
          <p:nvPr>
            <p:ph idx="1"/>
          </p:nvPr>
        </p:nvSpPr>
        <p:spPr/>
        <p:txBody>
          <a:bodyPr>
            <a:normAutofit fontScale="77500" lnSpcReduction="20000"/>
          </a:bodyPr>
          <a:lstStyle/>
          <a:p>
            <a:r>
              <a:rPr lang="ru-RU" dirty="0" smtClean="0"/>
              <a:t>- </a:t>
            </a:r>
            <a:r>
              <a:rPr lang="ru-RU" dirty="0"/>
              <a:t>социально-трудовая адаптация, восстановление психофизиологических возможностей и способностей человека на оптимальном уровне после болезни (проводят </a:t>
            </a:r>
            <a:r>
              <a:rPr lang="ru-RU" dirty="0" err="1"/>
              <a:t>врач+юрист+социолог+психолог</a:t>
            </a:r>
            <a:r>
              <a:rPr lang="ru-RU" dirty="0"/>
              <a:t>). Клинический психолог решает три вида задач:</a:t>
            </a:r>
          </a:p>
          <a:p>
            <a:r>
              <a:rPr lang="ru-RU" dirty="0"/>
              <a:t>- коррекция риска суицида или </a:t>
            </a:r>
            <a:r>
              <a:rPr lang="ru-RU" dirty="0" err="1"/>
              <a:t>инвалидизации</a:t>
            </a:r>
            <a:r>
              <a:rPr lang="ru-RU" dirty="0"/>
              <a:t>, возобновления заболевания; коррекция тревожности, уровня притязаний, мотивации, </a:t>
            </a:r>
            <a:r>
              <a:rPr lang="ru-RU" dirty="0" err="1"/>
              <a:t>послеболезненных</a:t>
            </a:r>
            <a:r>
              <a:rPr lang="ru-RU" dirty="0"/>
              <a:t> синдромов;</a:t>
            </a:r>
          </a:p>
          <a:p>
            <a:r>
              <a:rPr lang="ru-RU" dirty="0"/>
              <a:t>- восстановление нарушенных ВПФ;</a:t>
            </a:r>
          </a:p>
          <a:p>
            <a:r>
              <a:rPr lang="ru-RU" dirty="0"/>
              <a:t>- восстановление и нормализация отношений в среде.</a:t>
            </a:r>
          </a:p>
          <a:p>
            <a:endParaRPr lang="ru-RU" dirty="0"/>
          </a:p>
        </p:txBody>
      </p:sp>
    </p:spTree>
    <p:extLst>
      <p:ext uri="{BB962C8B-B14F-4D97-AF65-F5344CB8AC3E}">
        <p14:creationId xmlns:p14="http://schemas.microsoft.com/office/powerpoint/2010/main" val="241214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normAutofit fontScale="90000"/>
          </a:bodyPr>
          <a:lstStyle/>
          <a:p>
            <a:r>
              <a:rPr lang="ru-RU" dirty="0"/>
              <a:t>Восстановление нарушенных функций.</a:t>
            </a:r>
            <a:br>
              <a:rPr lang="ru-RU" dirty="0"/>
            </a:br>
            <a:endParaRPr lang="ru-RU" dirty="0"/>
          </a:p>
        </p:txBody>
      </p:sp>
      <p:sp>
        <p:nvSpPr>
          <p:cNvPr id="3" name="Объект 2"/>
          <p:cNvSpPr>
            <a:spLocks noGrp="1"/>
          </p:cNvSpPr>
          <p:nvPr>
            <p:ph idx="1"/>
          </p:nvPr>
        </p:nvSpPr>
        <p:spPr>
          <a:xfrm>
            <a:off x="457200" y="1600200"/>
            <a:ext cx="8229600" cy="4781128"/>
          </a:xfrm>
        </p:spPr>
        <p:txBody>
          <a:bodyPr>
            <a:normAutofit fontScale="77500" lnSpcReduction="20000"/>
          </a:bodyPr>
          <a:lstStyle/>
          <a:p>
            <a:r>
              <a:rPr lang="ru-RU" dirty="0" smtClean="0"/>
              <a:t>А</a:t>
            </a:r>
            <a:r>
              <a:rPr lang="ru-RU" dirty="0"/>
              <a:t>. Р. </a:t>
            </a:r>
            <a:r>
              <a:rPr lang="ru-RU" dirty="0" err="1"/>
              <a:t>Лурия</a:t>
            </a:r>
            <a:r>
              <a:rPr lang="ru-RU" dirty="0"/>
              <a:t>, подчеркивал, что успешность восстановления нарушенных сложных психических функций зависит от того, насколько восстановительная работа опирается на сохранные звенья психической деятельности, что восстановление нарушенных форм психической деятельности должно протекать по типу перестройки функциональных систем. Плодотворность, такого подхода была доказана работами ряда советских авторов в годы Великой Отечественной войны, направленными на анализ восстановления нарушенных движений, возникших вследствие огнестрельных ранений. Было показано, что в процессе восстановительной трудовой терапии решающая роль принадлежала мобилизации сохранных функций больного, сохранности его установок.</a:t>
            </a:r>
          </a:p>
          <a:p>
            <a:endParaRPr lang="ru-RU" dirty="0"/>
          </a:p>
        </p:txBody>
      </p:sp>
    </p:spTree>
    <p:extLst>
      <p:ext uri="{BB962C8B-B14F-4D97-AF65-F5344CB8AC3E}">
        <p14:creationId xmlns:p14="http://schemas.microsoft.com/office/powerpoint/2010/main" val="3653844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a:t>К аналогичному выводу пришли и психологи, работавшие в области восстановления речевых расстройств. Э. С. </a:t>
            </a:r>
            <a:r>
              <a:rPr lang="ru-RU" dirty="0" err="1"/>
              <a:t>Бейн</a:t>
            </a:r>
            <a:r>
              <a:rPr lang="ru-RU" dirty="0"/>
              <a:t> в монографии «Афазия и пути ее преодоления» пишете том, что при восстановлении </a:t>
            </a:r>
            <a:r>
              <a:rPr lang="ru-RU" dirty="0" err="1"/>
              <a:t>афазических</a:t>
            </a:r>
            <a:r>
              <a:rPr lang="ru-RU" dirty="0"/>
              <a:t> расстройств речь идет о включении сохранного звена, о его развитии, о постепенном «накоплении возможности его использования» для практики дефектных функций. Перестройка нарушенной функции происходит в тесном комплексе с развитием </a:t>
            </a:r>
            <a:r>
              <a:rPr lang="ru-RU" dirty="0" smtClean="0"/>
              <a:t>сохранной</a:t>
            </a:r>
            <a:endParaRPr lang="ru-RU" dirty="0"/>
          </a:p>
        </p:txBody>
      </p:sp>
    </p:spTree>
    <p:extLst>
      <p:ext uri="{BB962C8B-B14F-4D97-AF65-F5344CB8AC3E}">
        <p14:creationId xmlns:p14="http://schemas.microsoft.com/office/powerpoint/2010/main" val="3470697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smtClean="0"/>
              <a:t>Еще </a:t>
            </a:r>
            <a:r>
              <a:rPr lang="ru-RU" dirty="0"/>
              <a:t>шире поставлена эта проблема у В. М. Когана. В своей монографии «Восстановление речи при афазии» автор убедительно показывает, что восстановительная работа должна базироваться на оживлении оставшихся в сохранности знаний. Он подчеркивал, что при восстановительной работе (в данном случае восстановлении речи) должна быть актуализирована вся система связей, установок активности человеческой личности, хотя и болезненно измененной. Об этом же пишет Л. С. Цветкова. </a:t>
            </a:r>
          </a:p>
          <a:p>
            <a:endParaRPr lang="ru-RU" dirty="0"/>
          </a:p>
        </p:txBody>
      </p:sp>
    </p:spTree>
    <p:extLst>
      <p:ext uri="{BB962C8B-B14F-4D97-AF65-F5344CB8AC3E}">
        <p14:creationId xmlns:p14="http://schemas.microsoft.com/office/powerpoint/2010/main" val="881833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Приведенные взгляды исследователей касаются восстановления функций, носящих, условно говоря, узкий характер, — речи, </a:t>
            </a:r>
            <a:r>
              <a:rPr lang="ru-RU" dirty="0" err="1"/>
              <a:t>праксиса</a:t>
            </a:r>
            <a:r>
              <a:rPr lang="ru-RU" dirty="0"/>
              <a:t>. Они могут быть с еще большим правом отнесены к восстановлению более сложных форм психической деятельности: к восстановлению утраченной умственной работоспособности (целенаправленность, активность больного). В этих случаях вопрос о сохранных возможностях встает особенно остро (например, при решении вопроса о трудоспособности больного, о возможности продолжать учебу в вузе и т. д.).</a:t>
            </a:r>
          </a:p>
          <a:p>
            <a:endParaRPr lang="ru-RU" dirty="0"/>
          </a:p>
        </p:txBody>
      </p:sp>
    </p:spTree>
    <p:extLst>
      <p:ext uri="{BB962C8B-B14F-4D97-AF65-F5344CB8AC3E}">
        <p14:creationId xmlns:p14="http://schemas.microsoft.com/office/powerpoint/2010/main" val="2499984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b="1" dirty="0"/>
              <a:t>Восстановление высших психических функций</a:t>
            </a:r>
            <a:r>
              <a:rPr lang="ru-RU" dirty="0"/>
              <a:t> — отрасль нейропсихологии, основной задачей которой является изучение теоретических основ, механизмов и методов восстановления высших психических функций, нарушенных вследствие локальных поражений головного мозга.</a:t>
            </a:r>
          </a:p>
          <a:p>
            <a:endParaRPr lang="ru-RU" dirty="0"/>
          </a:p>
        </p:txBody>
      </p:sp>
    </p:spTree>
    <p:extLst>
      <p:ext uri="{BB962C8B-B14F-4D97-AF65-F5344CB8AC3E}">
        <p14:creationId xmlns:p14="http://schemas.microsoft.com/office/powerpoint/2010/main" val="4269624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t>Теоретической базой В. в. п. ф. являются, с одной стороны, общепсихологические представления об общественно-исторической природе и прижизненном формировании высших психических функций и их системной организации, с другой стороны, нейропсихологическая концепция о системном строении и системной динамической локализации данных функций. Указанные теоретические предпосылки позволили обосновать положение о принципиальной возможности восстановления пострадавших психических функций за счет перестройки функциональных систем, являющихся физиологической основой психических функций. </a:t>
            </a:r>
            <a:r>
              <a:rPr lang="ru-RU" dirty="0" err="1"/>
              <a:t>А.Р.Лурия</a:t>
            </a:r>
            <a:r>
              <a:rPr lang="ru-RU" dirty="0"/>
              <a:t> были выделены внутрисистемные и межсистемные перестройки функциональных систем (перевод процесса на высший, осознанный уровень, замена выпавшего звена функциональной системы новым и др.).</a:t>
            </a:r>
          </a:p>
          <a:p>
            <a:endParaRPr lang="ru-RU" dirty="0"/>
          </a:p>
        </p:txBody>
      </p:sp>
    </p:spTree>
    <p:extLst>
      <p:ext uri="{BB962C8B-B14F-4D97-AF65-F5344CB8AC3E}">
        <p14:creationId xmlns:p14="http://schemas.microsoft.com/office/powerpoint/2010/main" val="76584067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970</Words>
  <Application>Microsoft Office PowerPoint</Application>
  <PresentationFormat>Экран (4:3)</PresentationFormat>
  <Paragraphs>80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Кафедра нервных болезней с курсом медицинской реабилитации ПО    Тема: «Принципы реабилитации когнитивных нарушений. Мультидисциплинарная реабилитация»     лекция № 10 по дисциплине Клиническая нейропсихология для студентов 4 курса, обучающихся по специальности  030401 – Клиническая психология (очная форма обучения)  Ассистент Безденежных А.Ф.      Красноярск, 2013 </vt:lpstr>
      <vt:lpstr>План лекции</vt:lpstr>
      <vt:lpstr>Реабилитация</vt:lpstr>
      <vt:lpstr>Восстановление нарушенных функций.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Принципы восстановительного обучения:</vt:lpstr>
      <vt:lpstr>Презентация PowerPoint</vt:lpstr>
      <vt:lpstr>Презентация PowerPoint</vt:lpstr>
      <vt:lpstr>Заключение </vt:lpstr>
      <vt:lpstr>Литература Основная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 нервных болезней с курсом медицинской реабилитации ПО    Тема: «Нейропсихологические синдромы поражения различных отделов мозга. Нейропсихологические синдромы при поражении затылочных долей, теменных долей мозга»    лекция № 2 по дисциплине Клиническая нейропсихология для студентов 3 курса, обучающихся по специальности  030401.65 – Клиническая психология (очно-заочная форма обучения)  Ассистент Безденежных А.Ф.      Красноярск, 2013</dc:title>
  <dc:creator>Анка</dc:creator>
  <cp:lastModifiedBy>Анка</cp:lastModifiedBy>
  <cp:revision>20</cp:revision>
  <dcterms:created xsi:type="dcterms:W3CDTF">2014-01-12T11:31:58Z</dcterms:created>
  <dcterms:modified xsi:type="dcterms:W3CDTF">2014-01-22T14:05:06Z</dcterms:modified>
</cp:coreProperties>
</file>