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6" r:id="rId3"/>
    <p:sldId id="257" r:id="rId4"/>
    <p:sldId id="258" r:id="rId5"/>
    <p:sldId id="269" r:id="rId6"/>
    <p:sldId id="259" r:id="rId7"/>
    <p:sldId id="261" r:id="rId8"/>
    <p:sldId id="262" r:id="rId9"/>
    <p:sldId id="263" r:id="rId10"/>
    <p:sldId id="264" r:id="rId11"/>
    <p:sldId id="265" r:id="rId12"/>
    <p:sldId id="276" r:id="rId13"/>
    <p:sldId id="266" r:id="rId14"/>
    <p:sldId id="267" r:id="rId15"/>
    <p:sldId id="271" r:id="rId16"/>
    <p:sldId id="277" r:id="rId17"/>
    <p:sldId id="272" r:id="rId18"/>
    <p:sldId id="27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10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1047C-11E3-493F-A726-CFD31E332881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9781E-9F21-4BF8-8467-B452AE1D9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514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1047C-11E3-493F-A726-CFD31E332881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9781E-9F21-4BF8-8467-B452AE1D9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65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1047C-11E3-493F-A726-CFD31E332881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9781E-9F21-4BF8-8467-B452AE1D9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705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1047C-11E3-493F-A726-CFD31E332881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9781E-9F21-4BF8-8467-B452AE1D9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115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1047C-11E3-493F-A726-CFD31E332881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9781E-9F21-4BF8-8467-B452AE1D9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92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1047C-11E3-493F-A726-CFD31E332881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9781E-9F21-4BF8-8467-B452AE1D9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229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1047C-11E3-493F-A726-CFD31E332881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9781E-9F21-4BF8-8467-B452AE1D9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100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1047C-11E3-493F-A726-CFD31E332881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9781E-9F21-4BF8-8467-B452AE1D9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334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1047C-11E3-493F-A726-CFD31E332881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9781E-9F21-4BF8-8467-B452AE1D9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431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1047C-11E3-493F-A726-CFD31E332881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9781E-9F21-4BF8-8467-B452AE1D9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042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1047C-11E3-493F-A726-CFD31E332881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9781E-9F21-4BF8-8467-B452AE1D9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821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1047C-11E3-493F-A726-CFD31E332881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9781E-9F21-4BF8-8467-B452AE1D9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623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2596" y="357166"/>
            <a:ext cx="82153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В.Ф. </a:t>
            </a:r>
            <a:r>
              <a:rPr lang="ru-RU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Войно-Ясенецкого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lang="ru-RU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Министерства здравоохранения Российской Федерации</a:t>
            </a:r>
            <a:endParaRPr lang="ru-RU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Кафедра-клиника стоматологии ИПО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952596" y="1772816"/>
            <a:ext cx="81358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Гигиена полости рта</a:t>
            </a:r>
            <a:endParaRPr lang="ru-RU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309786" y="4500570"/>
            <a:ext cx="7715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latin typeface="Times New Roman" pitchFamily="18" charset="0"/>
                <a:cs typeface="Times New Roman" pitchFamily="18" charset="0"/>
              </a:rPr>
              <a:t>Выполнил ординатор</a:t>
            </a:r>
          </a:p>
          <a:p>
            <a:pPr algn="r"/>
            <a:r>
              <a:rPr lang="ru-RU" dirty="0">
                <a:latin typeface="Times New Roman" pitchFamily="18" charset="0"/>
                <a:cs typeface="Times New Roman" pitchFamily="18" charset="0"/>
              </a:rPr>
              <a:t>кафедры-клиники стоматологии ИПО</a:t>
            </a:r>
          </a:p>
          <a:p>
            <a:pPr algn="r"/>
            <a:r>
              <a:rPr lang="ru-RU" dirty="0">
                <a:latin typeface="Times New Roman" pitchFamily="18" charset="0"/>
                <a:cs typeface="Times New Roman" pitchFamily="18" charset="0"/>
              </a:rPr>
              <a:t>по специальности «стоматология ортопедическая»</a:t>
            </a:r>
          </a:p>
          <a:p>
            <a:pPr algn="r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Трубинский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Александр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Александрович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81488" y="6429396"/>
            <a:ext cx="342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Красноярск,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A6685-C7AE-4612-A399-0C856C95ED4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8224" y="235045"/>
            <a:ext cx="1190846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/>
              <a:t>А какую пасту вы должны использовать? </a:t>
            </a:r>
            <a:endParaRPr lang="ru-RU" sz="5400" dirty="0" smtClean="0"/>
          </a:p>
          <a:p>
            <a:pPr algn="ctr"/>
            <a:r>
              <a:rPr lang="ru-RU" dirty="0" smtClean="0"/>
              <a:t>(</a:t>
            </a:r>
            <a:r>
              <a:rPr lang="ru-RU" dirty="0"/>
              <a:t>соответствующую своему </a:t>
            </a:r>
            <a:r>
              <a:rPr lang="ru-RU" dirty="0" smtClean="0"/>
              <a:t>возрасту и та которая вам больше нравится, </a:t>
            </a:r>
          </a:p>
          <a:p>
            <a:pPr algn="ctr"/>
            <a:r>
              <a:rPr lang="ru-RU" dirty="0" smtClean="0"/>
              <a:t>ведь качество читки зубов зависит он пасты на 20%)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45" y="4027710"/>
            <a:ext cx="3838356" cy="25963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9328" y="2445488"/>
            <a:ext cx="1778867" cy="41785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220" y="2812355"/>
            <a:ext cx="3589657" cy="24307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5180" y="3692133"/>
            <a:ext cx="3044148" cy="254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1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4373"/>
            <a:ext cx="10515600" cy="687498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/>
              <a:t>3 задание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7459" y="885761"/>
            <a:ext cx="11717081" cy="63049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dirty="0" smtClean="0"/>
              <a:t>Ребята, покажите как вы чистите зубки на этой модели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205" y="1530147"/>
            <a:ext cx="5071522" cy="50715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73209" y="5178056"/>
            <a:ext cx="52737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(</a:t>
            </a:r>
            <a:r>
              <a:rPr lang="ru-RU" dirty="0" smtClean="0"/>
              <a:t>Далее показать как правильно чистить зубы на модели и попросить ребят еще раз показать на модели данный навык)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546650" y="2044835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/>
                </a:solidFill>
              </a:rPr>
              <a:t>Мы чистим, чистим зубы и весело живем</a:t>
            </a:r>
          </a:p>
          <a:p>
            <a:pPr algn="ctr"/>
            <a:r>
              <a:rPr lang="ru-RU" sz="2400" dirty="0" smtClean="0">
                <a:solidFill>
                  <a:schemeClr val="accent1"/>
                </a:solidFill>
              </a:rPr>
              <a:t>А тем, кто их не чистит, мы песенку поем:</a:t>
            </a:r>
          </a:p>
          <a:p>
            <a:pPr algn="ctr"/>
            <a:r>
              <a:rPr lang="ru-RU" sz="2400" dirty="0" smtClean="0">
                <a:solidFill>
                  <a:schemeClr val="accent1"/>
                </a:solidFill>
              </a:rPr>
              <a:t>Эй, давай, не зевай, о зубах не забывай,</a:t>
            </a:r>
          </a:p>
          <a:p>
            <a:pPr algn="ctr"/>
            <a:r>
              <a:rPr lang="ru-RU" sz="2400" dirty="0" smtClean="0">
                <a:solidFill>
                  <a:schemeClr val="accent1"/>
                </a:solidFill>
              </a:rPr>
              <a:t>Снизу – вверх, сверху - вниз, чистить зубы не ленись</a:t>
            </a:r>
            <a:r>
              <a:rPr lang="ru-RU" dirty="0" smtClean="0">
                <a:solidFill>
                  <a:schemeClr val="accent1"/>
                </a:solidFill>
              </a:rPr>
              <a:t>!</a:t>
            </a:r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40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0736" y="896724"/>
            <a:ext cx="7386022" cy="491632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21759" y="1462059"/>
            <a:ext cx="412897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Как поел. Почисти зубки!</a:t>
            </a:r>
          </a:p>
          <a:p>
            <a:r>
              <a:rPr lang="ru-RU" sz="2400" dirty="0" smtClean="0"/>
              <a:t>Делай так два раза в сутки</a:t>
            </a:r>
          </a:p>
          <a:p>
            <a:r>
              <a:rPr lang="ru-RU" sz="2400" dirty="0" smtClean="0"/>
              <a:t>Предпочти конфетам фрукты.</a:t>
            </a:r>
          </a:p>
          <a:p>
            <a:r>
              <a:rPr lang="ru-RU" sz="2400" dirty="0" smtClean="0"/>
              <a:t>Очень важные продукты,</a:t>
            </a:r>
          </a:p>
          <a:p>
            <a:r>
              <a:rPr lang="ru-RU" sz="2400" dirty="0" smtClean="0"/>
              <a:t>Чтобы зуб не беспокоил</a:t>
            </a:r>
          </a:p>
          <a:p>
            <a:r>
              <a:rPr lang="ru-RU" sz="2400" dirty="0" smtClean="0"/>
              <a:t>Помни правило такое:</a:t>
            </a:r>
          </a:p>
          <a:p>
            <a:r>
              <a:rPr lang="ru-RU" sz="2400" dirty="0" smtClean="0"/>
              <a:t>К стоматологу идем</a:t>
            </a:r>
          </a:p>
          <a:p>
            <a:r>
              <a:rPr lang="ru-RU" sz="2400" dirty="0" smtClean="0"/>
              <a:t>В год два раза на прием</a:t>
            </a:r>
          </a:p>
          <a:p>
            <a:r>
              <a:rPr lang="ru-RU" sz="2400" dirty="0" smtClean="0"/>
              <a:t>И тогда улыбки свет</a:t>
            </a:r>
          </a:p>
          <a:p>
            <a:r>
              <a:rPr lang="ru-RU" sz="2400" dirty="0" smtClean="0"/>
              <a:t>Сохранишь на много лет!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6883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874" y="439553"/>
            <a:ext cx="11557591" cy="1325563"/>
          </a:xfrm>
        </p:spPr>
        <p:txBody>
          <a:bodyPr>
            <a:noAutofit/>
          </a:bodyPr>
          <a:lstStyle/>
          <a:p>
            <a:pPr algn="ctr"/>
            <a:r>
              <a:rPr lang="ru-RU" dirty="0" smtClean="0"/>
              <a:t>Ребята, у вас у каждого на столе стоит стакан в котором черничный кисель. Давайте выпьем его и посмотрим, как окрасятся ваши зубки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467" y="2178713"/>
            <a:ext cx="6656403" cy="443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5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8954" y="343861"/>
            <a:ext cx="10515600" cy="95331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 теперь все дружно идем чистить зубки, как чистили на модели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4760" b="8734"/>
          <a:stretch/>
        </p:blipFill>
        <p:spPr>
          <a:xfrm>
            <a:off x="1637413" y="1552465"/>
            <a:ext cx="8580476" cy="492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0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097" y="242093"/>
            <a:ext cx="1147253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Молодцы ребята! </a:t>
            </a:r>
            <a:br>
              <a:rPr lang="ru-RU" dirty="0" smtClean="0"/>
            </a:br>
            <a:r>
              <a:rPr lang="ru-RU" dirty="0" smtClean="0"/>
              <a:t>Теперь еще раз выпьем черничный кисель и посмотрим, кто хорошо почистил зубки, а кто плохо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404" y="1634353"/>
            <a:ext cx="5223647" cy="5223647"/>
          </a:xfrm>
          <a:prstGeom prst="rect">
            <a:avLst/>
          </a:prstGeom>
        </p:spPr>
      </p:pic>
      <p:sp>
        <p:nvSpPr>
          <p:cNvPr id="7" name="Стрелка влево 6"/>
          <p:cNvSpPr/>
          <p:nvPr/>
        </p:nvSpPr>
        <p:spPr>
          <a:xfrm rot="1092136">
            <a:off x="8198425" y="3395491"/>
            <a:ext cx="1297172" cy="4997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072727">
            <a:off x="1742862" y="4553327"/>
            <a:ext cx="1298561" cy="7071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541192" y="3705286"/>
            <a:ext cx="2328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Плохо почищенные зубки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80469" y="4028451"/>
            <a:ext cx="2328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Хорошо почищенные зубки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952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199" y="168313"/>
            <a:ext cx="8229600" cy="342050"/>
          </a:xfrm>
        </p:spPr>
        <p:txBody>
          <a:bodyPr>
            <a:noAutofit/>
          </a:bodyPr>
          <a:lstStyle/>
          <a:p>
            <a:pPr algn="ctr"/>
            <a:r>
              <a:rPr lang="ru-RU" altLang="ru-RU" b="1" dirty="0" smtClean="0"/>
              <a:t>Памятка</a:t>
            </a:r>
            <a:endParaRPr lang="ru-RU" altLang="ru-RU" b="1" dirty="0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68348" y="435935"/>
            <a:ext cx="11855301" cy="600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dirty="0"/>
              <a:t>1. Чистить зубы 2 раза в день — после завтрака и ужина.</a:t>
            </a:r>
          </a:p>
          <a:p>
            <a:pPr algn="ctr" eaLnBrk="1" hangingPunct="1"/>
            <a:r>
              <a:rPr lang="ru-RU" altLang="ru-RU" sz="1600" i="1" dirty="0"/>
              <a:t>(Понижается кислотность и уничтожаются микробы во рту)</a:t>
            </a:r>
            <a:endParaRPr lang="ru-RU" altLang="ru-RU" sz="1600" dirty="0"/>
          </a:p>
          <a:p>
            <a:pPr algn="ctr" eaLnBrk="1" hangingPunct="1"/>
            <a:r>
              <a:rPr lang="ru-RU" altLang="ru-RU" sz="2000" dirty="0"/>
              <a:t>2. Чистить зубы со всех сторон не менее 3 минут. </a:t>
            </a:r>
            <a:endParaRPr lang="ru-RU" altLang="ru-RU" sz="2000" dirty="0" smtClean="0"/>
          </a:p>
          <a:p>
            <a:pPr algn="ctr" eaLnBrk="1" hangingPunct="1"/>
            <a:r>
              <a:rPr lang="ru-RU" altLang="ru-RU" sz="1600" i="1" dirty="0" smtClean="0"/>
              <a:t>(</a:t>
            </a:r>
            <a:r>
              <a:rPr lang="ru-RU" altLang="ru-RU" sz="1600" i="1" dirty="0"/>
              <a:t>Обеспечивается снятие зубного налета)</a:t>
            </a:r>
            <a:endParaRPr lang="ru-RU" altLang="ru-RU" sz="1600" dirty="0"/>
          </a:p>
          <a:p>
            <a:pPr algn="ctr" eaLnBrk="1" hangingPunct="1"/>
            <a:r>
              <a:rPr lang="ru-RU" altLang="ru-RU" sz="2000" dirty="0" smtClean="0"/>
              <a:t>3. </a:t>
            </a:r>
            <a:r>
              <a:rPr lang="ru-RU" altLang="ru-RU" sz="2000" dirty="0"/>
              <a:t>Чистить зубы щеткой с искусственной щетиной. </a:t>
            </a:r>
            <a:endParaRPr lang="ru-RU" altLang="ru-RU" sz="2000" dirty="0" smtClean="0"/>
          </a:p>
          <a:p>
            <a:pPr algn="ctr" eaLnBrk="1" hangingPunct="1"/>
            <a:r>
              <a:rPr lang="ru-RU" altLang="ru-RU" sz="1600" i="1" dirty="0" smtClean="0"/>
              <a:t>(</a:t>
            </a:r>
            <a:r>
              <a:rPr lang="ru-RU" altLang="ru-RU" sz="1600" i="1" dirty="0"/>
              <a:t>В такой щетке заводится меньше микробов)</a:t>
            </a:r>
            <a:endParaRPr lang="ru-RU" altLang="ru-RU" sz="1600" dirty="0"/>
          </a:p>
          <a:p>
            <a:pPr algn="ctr" eaLnBrk="1" hangingPunct="1"/>
            <a:r>
              <a:rPr lang="ru-RU" altLang="ru-RU" sz="2000" dirty="0"/>
              <a:t> </a:t>
            </a:r>
            <a:r>
              <a:rPr lang="ru-RU" altLang="ru-RU" sz="2000" dirty="0" smtClean="0"/>
              <a:t>4. </a:t>
            </a:r>
            <a:r>
              <a:rPr lang="ru-RU" altLang="ru-RU" sz="2000" dirty="0"/>
              <a:t>Хранить щетку на открытом воздухе щетиной вверх, предварительно намылив. </a:t>
            </a:r>
            <a:endParaRPr lang="ru-RU" altLang="ru-RU" sz="2000" dirty="0" smtClean="0"/>
          </a:p>
          <a:p>
            <a:pPr algn="ctr" eaLnBrk="1" hangingPunct="1"/>
            <a:r>
              <a:rPr lang="ru-RU" altLang="ru-RU" sz="1600" i="1" dirty="0" smtClean="0"/>
              <a:t>(</a:t>
            </a:r>
            <a:r>
              <a:rPr lang="ru-RU" altLang="ru-RU" sz="1600" i="1" dirty="0"/>
              <a:t>Не заводятся микробы)</a:t>
            </a:r>
            <a:endParaRPr lang="ru-RU" altLang="ru-RU" sz="1600" dirty="0"/>
          </a:p>
          <a:p>
            <a:pPr algn="ctr" eaLnBrk="1" hangingPunct="1"/>
            <a:r>
              <a:rPr lang="ru-RU" altLang="ru-RU" sz="2000" dirty="0"/>
              <a:t> </a:t>
            </a:r>
            <a:r>
              <a:rPr lang="ru-RU" altLang="ru-RU" sz="2000" dirty="0" smtClean="0"/>
              <a:t>5. </a:t>
            </a:r>
            <a:r>
              <a:rPr lang="ru-RU" altLang="ru-RU" sz="2000" dirty="0"/>
              <a:t>Менять щетку 4 раза в год. </a:t>
            </a:r>
            <a:endParaRPr lang="ru-RU" altLang="ru-RU" sz="2000" dirty="0" smtClean="0"/>
          </a:p>
          <a:p>
            <a:pPr algn="ctr" eaLnBrk="1" hangingPunct="1"/>
            <a:r>
              <a:rPr lang="ru-RU" altLang="ru-RU" sz="1600" i="1" dirty="0" smtClean="0"/>
              <a:t>(Лучше чистятся зубы)</a:t>
            </a:r>
            <a:endParaRPr lang="ru-RU" altLang="ru-RU" sz="1600" dirty="0"/>
          </a:p>
          <a:p>
            <a:pPr algn="ctr" eaLnBrk="1" hangingPunct="1"/>
            <a:r>
              <a:rPr lang="ru-RU" altLang="ru-RU" sz="2000" dirty="0"/>
              <a:t> </a:t>
            </a:r>
            <a:r>
              <a:rPr lang="ru-RU" altLang="ru-RU" sz="2000" dirty="0" smtClean="0"/>
              <a:t>6. </a:t>
            </a:r>
            <a:r>
              <a:rPr lang="ru-RU" altLang="ru-RU" sz="2000" dirty="0"/>
              <a:t>После чистки зубов делать массаж десен вращательными движениями пальцев. </a:t>
            </a:r>
            <a:endParaRPr lang="ru-RU" altLang="ru-RU" sz="2000" dirty="0" smtClean="0"/>
          </a:p>
          <a:p>
            <a:pPr algn="ctr" eaLnBrk="1" hangingPunct="1"/>
            <a:r>
              <a:rPr lang="ru-RU" altLang="ru-RU" sz="1600" i="1" dirty="0" smtClean="0"/>
              <a:t>(</a:t>
            </a:r>
            <a:r>
              <a:rPr lang="ru-RU" altLang="ru-RU" sz="1600" i="1" dirty="0"/>
              <a:t>Улучшается питание зубов)</a:t>
            </a:r>
            <a:endParaRPr lang="ru-RU" altLang="ru-RU" sz="1600" dirty="0"/>
          </a:p>
          <a:p>
            <a:pPr algn="ctr" eaLnBrk="1" hangingPunct="1"/>
            <a:r>
              <a:rPr lang="ru-RU" altLang="ru-RU" sz="2000" b="1" dirty="0"/>
              <a:t> </a:t>
            </a:r>
            <a:r>
              <a:rPr lang="ru-RU" altLang="ru-RU" sz="2000" dirty="0" smtClean="0"/>
              <a:t>7. </a:t>
            </a:r>
            <a:r>
              <a:rPr lang="ru-RU" altLang="ru-RU" sz="2000" dirty="0"/>
              <a:t>Полоскать рот после сна и после любой еды. </a:t>
            </a:r>
            <a:endParaRPr lang="ru-RU" altLang="ru-RU" sz="2000" dirty="0" smtClean="0"/>
          </a:p>
          <a:p>
            <a:pPr algn="ctr" eaLnBrk="1" hangingPunct="1"/>
            <a:r>
              <a:rPr lang="ru-RU" altLang="ru-RU" sz="1600" i="1" dirty="0" smtClean="0"/>
              <a:t>(</a:t>
            </a:r>
            <a:r>
              <a:rPr lang="ru-RU" altLang="ru-RU" sz="1600" i="1" dirty="0"/>
              <a:t>Понижается кислотность во рту)</a:t>
            </a:r>
            <a:endParaRPr lang="ru-RU" altLang="ru-RU" sz="1600" dirty="0"/>
          </a:p>
          <a:p>
            <a:pPr algn="ctr" eaLnBrk="1" hangingPunct="1"/>
            <a:r>
              <a:rPr lang="ru-RU" altLang="ru-RU" sz="2000" dirty="0" smtClean="0"/>
              <a:t>8. </a:t>
            </a:r>
            <a:r>
              <a:rPr lang="ru-RU" altLang="ru-RU" sz="2000" dirty="0"/>
              <a:t>Интенсивно пережевывать сырые овощи и фрукты. </a:t>
            </a:r>
            <a:endParaRPr lang="ru-RU" altLang="ru-RU" sz="2000" dirty="0" smtClean="0"/>
          </a:p>
          <a:p>
            <a:pPr algn="ctr" eaLnBrk="1" hangingPunct="1"/>
            <a:r>
              <a:rPr lang="ru-RU" altLang="ru-RU" sz="1600" i="1" dirty="0" smtClean="0"/>
              <a:t>(</a:t>
            </a:r>
            <a:r>
              <a:rPr lang="ru-RU" altLang="ru-RU" sz="1600" i="1" dirty="0"/>
              <a:t>Хорошо очищаются и тренируются зубы)</a:t>
            </a:r>
            <a:endParaRPr lang="ru-RU" altLang="ru-RU" sz="1600" dirty="0"/>
          </a:p>
          <a:p>
            <a:pPr algn="ctr" eaLnBrk="1" hangingPunct="1"/>
            <a:r>
              <a:rPr lang="ru-RU" altLang="ru-RU" sz="2000" dirty="0"/>
              <a:t> </a:t>
            </a:r>
            <a:r>
              <a:rPr lang="ru-RU" altLang="ru-RU" sz="2000" dirty="0" smtClean="0"/>
              <a:t>9. </a:t>
            </a:r>
            <a:r>
              <a:rPr lang="ru-RU" altLang="ru-RU" sz="2000" dirty="0"/>
              <a:t>Меньше есть сахара, конфет, печенья. </a:t>
            </a:r>
            <a:endParaRPr lang="ru-RU" altLang="ru-RU" sz="2000" dirty="0" smtClean="0"/>
          </a:p>
          <a:p>
            <a:pPr algn="ctr" eaLnBrk="1" hangingPunct="1"/>
            <a:r>
              <a:rPr lang="ru-RU" altLang="ru-RU" sz="1600" i="1" dirty="0" smtClean="0"/>
              <a:t>(</a:t>
            </a:r>
            <a:r>
              <a:rPr lang="ru-RU" altLang="ru-RU" sz="1600" i="1" dirty="0"/>
              <a:t>Реже образуется кариес)</a:t>
            </a:r>
            <a:endParaRPr lang="ru-RU" altLang="ru-RU" sz="1600" dirty="0"/>
          </a:p>
          <a:p>
            <a:pPr algn="ctr" eaLnBrk="1" hangingPunct="1"/>
            <a:r>
              <a:rPr lang="ru-RU" altLang="ru-RU" sz="2000" dirty="0" smtClean="0"/>
              <a:t>10. </a:t>
            </a:r>
            <a:r>
              <a:rPr lang="ru-RU" altLang="ru-RU" sz="2000" dirty="0"/>
              <a:t>Не грызть ногти, карандаши и </a:t>
            </a:r>
            <a:r>
              <a:rPr lang="ru-RU" altLang="ru-RU" sz="2000" dirty="0" smtClean="0"/>
              <a:t>прочие предметы.</a:t>
            </a:r>
            <a:endParaRPr lang="ru-RU" altLang="ru-RU" sz="2000" dirty="0"/>
          </a:p>
          <a:p>
            <a:pPr algn="ctr" eaLnBrk="1" hangingPunct="1"/>
            <a:r>
              <a:rPr lang="ru-RU" altLang="ru-RU" sz="1600" i="1" dirty="0" smtClean="0"/>
              <a:t>(Реже </a:t>
            </a:r>
            <a:r>
              <a:rPr lang="ru-RU" altLang="ru-RU" sz="1600" i="1" dirty="0"/>
              <a:t>возникают заболевания зубов и </a:t>
            </a:r>
            <a:r>
              <a:rPr lang="ru-RU" altLang="ru-RU" sz="1600" i="1" dirty="0" err="1"/>
              <a:t>околозубных</a:t>
            </a:r>
            <a:r>
              <a:rPr lang="ru-RU" altLang="ru-RU" sz="1600" i="1" dirty="0"/>
              <a:t> тканей)</a:t>
            </a:r>
            <a:endParaRPr lang="ru-RU" altLang="ru-RU" sz="1600" dirty="0"/>
          </a:p>
          <a:p>
            <a:pPr algn="ctr" eaLnBrk="1" hangingPunct="1"/>
            <a:r>
              <a:rPr lang="ru-RU" altLang="ru-RU" sz="2000" dirty="0" smtClean="0"/>
              <a:t>11. </a:t>
            </a:r>
            <a:r>
              <a:rPr lang="ru-RU" altLang="ru-RU" sz="2000" dirty="0"/>
              <a:t>Не есть одновременно горячее и холодное. Сохраняется эмаль зубов.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5094" y="3837991"/>
            <a:ext cx="2311474" cy="18761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48" y="0"/>
            <a:ext cx="2495106" cy="214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74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1632" y="499730"/>
            <a:ext cx="11495567" cy="5677233"/>
          </a:xfrm>
        </p:spPr>
        <p:txBody>
          <a:bodyPr>
            <a:normAutofit fontScale="92500" lnSpcReduction="10000"/>
          </a:bodyPr>
          <a:lstStyle/>
          <a:p>
            <a:r>
              <a:rPr lang="ru-RU" sz="3600" dirty="0" smtClean="0"/>
              <a:t>Ребята, Вам </a:t>
            </a:r>
            <a:r>
              <a:rPr lang="ru-RU" sz="3600" dirty="0"/>
              <a:t>понравился урок? </a:t>
            </a:r>
            <a:endParaRPr lang="ru-RU" sz="3600" dirty="0" smtClean="0"/>
          </a:p>
          <a:p>
            <a:r>
              <a:rPr lang="ru-RU" sz="3600" dirty="0" smtClean="0"/>
              <a:t>Что </a:t>
            </a:r>
            <a:r>
              <a:rPr lang="ru-RU" sz="3600" dirty="0"/>
              <a:t>вам показалось особенно интересным?</a:t>
            </a:r>
          </a:p>
          <a:p>
            <a:r>
              <a:rPr lang="ru-RU" sz="3600" dirty="0" smtClean="0"/>
              <a:t>В </a:t>
            </a:r>
            <a:r>
              <a:rPr lang="ru-RU" sz="3600" dirty="0"/>
              <a:t>конце нашего урока давайте составим памятку для </a:t>
            </a:r>
            <a:r>
              <a:rPr lang="ru-RU" sz="3600" dirty="0" smtClean="0"/>
              <a:t>себя и родителей. </a:t>
            </a:r>
          </a:p>
          <a:p>
            <a:r>
              <a:rPr lang="ru-RU" sz="3600" dirty="0" smtClean="0"/>
              <a:t>Какие </a:t>
            </a:r>
            <a:r>
              <a:rPr lang="ru-RU" sz="3600" dirty="0"/>
              <a:t>правила, мы можем оформить в виде рисунков? (работа в группах)</a:t>
            </a:r>
          </a:p>
          <a:p>
            <a:r>
              <a:rPr lang="ru-RU" sz="3600" dirty="0"/>
              <a:t>Выставка работ.</a:t>
            </a:r>
          </a:p>
          <a:p>
            <a:pPr marL="0" indent="0">
              <a:buNone/>
            </a:pP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  <a:p>
            <a:r>
              <a:rPr lang="ru-RU" sz="3600" dirty="0" smtClean="0"/>
              <a:t>Домашнее задание: </a:t>
            </a:r>
            <a:r>
              <a:rPr lang="ru-RU" sz="3600" dirty="0"/>
              <a:t>найти или придумать загадки о зубах, сочинить сказку.</a:t>
            </a:r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96586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yanino-dent.ru/img/bann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531" y="209841"/>
            <a:ext cx="5707469" cy="665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339703"/>
            <a:ext cx="872450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Спасибо за внимание!</a:t>
            </a:r>
            <a:endParaRPr lang="ru-RU" sz="6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549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5656" y="420819"/>
            <a:ext cx="9144000" cy="929721"/>
          </a:xfrm>
        </p:spPr>
        <p:txBody>
          <a:bodyPr/>
          <a:lstStyle/>
          <a:p>
            <a:r>
              <a:rPr lang="ru-RU" b="1" dirty="0" smtClean="0"/>
              <a:t>Загадка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3878" y="1847666"/>
            <a:ext cx="9144000" cy="1655762"/>
          </a:xfrm>
        </p:spPr>
        <p:txBody>
          <a:bodyPr>
            <a:noAutofit/>
          </a:bodyPr>
          <a:lstStyle/>
          <a:p>
            <a:r>
              <a:rPr lang="ru-RU" sz="3600" dirty="0"/>
              <a:t>Красные двери в пещере моей,</a:t>
            </a:r>
          </a:p>
          <a:p>
            <a:r>
              <a:rPr lang="ru-RU" sz="3600" dirty="0"/>
              <a:t>Белые звери сидят у дверей.</a:t>
            </a:r>
          </a:p>
          <a:p>
            <a:r>
              <a:rPr lang="ru-RU" sz="3600" dirty="0"/>
              <a:t>И мясо, и хлеб- всю добычу мою-</a:t>
            </a:r>
          </a:p>
          <a:p>
            <a:r>
              <a:rPr lang="ru-RU" sz="3600" dirty="0"/>
              <a:t>Я с радостью белым зверям отдаю!</a:t>
            </a:r>
          </a:p>
          <a:p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070112" y="5284381"/>
            <a:ext cx="3306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0" i="0" dirty="0" smtClean="0">
                <a:solidFill>
                  <a:srgbClr val="333333"/>
                </a:solidFill>
                <a:effectLst/>
                <a:latin typeface="Helvetica Neue"/>
              </a:rPr>
              <a:t>(губы, рот, зубы)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62522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2260" y="262640"/>
            <a:ext cx="11066722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dirty="0"/>
              <a:t>У кого из вас хотя бы один раз болели зубы? </a:t>
            </a:r>
            <a:endParaRPr lang="ru-RU" sz="4400" dirty="0" smtClean="0"/>
          </a:p>
          <a:p>
            <a:pPr marL="0" indent="0" algn="ctr">
              <a:buNone/>
            </a:pPr>
            <a:r>
              <a:rPr lang="ru-RU" sz="2000" dirty="0" smtClean="0"/>
              <a:t>(Поднимите руки. Вот видите, почти все в классе испытали эту неприятную боль. Поэтому мы сегодня познакомимся с правилами по уходу за зубками, чтобы они были здоровы)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828" y="1662132"/>
            <a:ext cx="8190614" cy="493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0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63106"/>
            <a:ext cx="10515600" cy="708763"/>
          </a:xfrm>
        </p:spPr>
        <p:txBody>
          <a:bodyPr/>
          <a:lstStyle/>
          <a:p>
            <a:pPr algn="ctr"/>
            <a:r>
              <a:rPr lang="ru-RU" b="1" dirty="0" smtClean="0"/>
              <a:t>1 задание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8585" y="871869"/>
            <a:ext cx="11173047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 smtClean="0"/>
              <a:t>Ребята, покажите по очереди свои зубки доброму доктору стоматологу</a:t>
            </a: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670" y="2083981"/>
            <a:ext cx="6806831" cy="454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32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63106"/>
            <a:ext cx="10515600" cy="708763"/>
          </a:xfrm>
        </p:spPr>
        <p:txBody>
          <a:bodyPr/>
          <a:lstStyle/>
          <a:p>
            <a:pPr algn="ctr"/>
            <a:r>
              <a:rPr lang="ru-RU" b="1" dirty="0" smtClean="0"/>
              <a:t>2 задание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8347" y="861236"/>
            <a:ext cx="11715306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 smtClean="0"/>
              <a:t>Ребята, покажите как вы умеете «булькать щечками»</a:t>
            </a:r>
            <a:endParaRPr lang="ru-RU" sz="4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261" y="1569999"/>
            <a:ext cx="6632943" cy="497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0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01994" y="28390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 smtClean="0"/>
              <a:t>Ребята, а вы знаете как выбрать правильно зубную </a:t>
            </a:r>
            <a:r>
              <a:rPr lang="ru-RU" sz="4800" dirty="0"/>
              <a:t>щетку? </a:t>
            </a:r>
            <a:endParaRPr lang="ru-RU" sz="4800" dirty="0" smtClean="0"/>
          </a:p>
          <a:p>
            <a:pPr marL="0" indent="0" algn="ctr">
              <a:buNone/>
            </a:pPr>
            <a:r>
              <a:rPr lang="ru-RU" dirty="0" smtClean="0"/>
              <a:t>(</a:t>
            </a:r>
            <a:r>
              <a:rPr lang="ru-RU" dirty="0"/>
              <a:t>обязательно с мягкой </a:t>
            </a:r>
            <a:r>
              <a:rPr lang="ru-RU" dirty="0" smtClean="0"/>
              <a:t>щетиной, длина головки 1,5-2 см)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11269"/>
          <a:stretch/>
        </p:blipFill>
        <p:spPr>
          <a:xfrm>
            <a:off x="2195290" y="2242951"/>
            <a:ext cx="7746151" cy="442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3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0995" y="319829"/>
            <a:ext cx="1138747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/>
              <a:t>А какие вы знаете правила хранения щетки? </a:t>
            </a:r>
          </a:p>
          <a:p>
            <a:pPr algn="ctr"/>
            <a:r>
              <a:rPr lang="ru-RU" dirty="0" smtClean="0"/>
              <a:t>(в открытом виде щетиной вверх, предварительно намылив, чтобы не заводились микробы)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870" y="1477926"/>
            <a:ext cx="5068185" cy="50681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4232" r="15722"/>
          <a:stretch/>
        </p:blipFill>
        <p:spPr>
          <a:xfrm>
            <a:off x="6214730" y="1469286"/>
            <a:ext cx="5337544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15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407" y="107453"/>
            <a:ext cx="11802139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/>
              <a:t>А как часто нужно менять зубную щетку? </a:t>
            </a:r>
          </a:p>
          <a:p>
            <a:pPr algn="ctr"/>
            <a:r>
              <a:rPr lang="ru-RU" dirty="0" smtClean="0"/>
              <a:t>(менять щетку 4 раза в год)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438" y="1419579"/>
            <a:ext cx="9812078" cy="515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0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1629" y="1850640"/>
            <a:ext cx="1136620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Не применять для других целей и не позволять кому-нибудь пользоваться своей зубной щеткой! </a:t>
            </a:r>
          </a:p>
        </p:txBody>
      </p:sp>
    </p:spTree>
    <p:extLst>
      <p:ext uri="{BB962C8B-B14F-4D97-AF65-F5344CB8AC3E}">
        <p14:creationId xmlns:p14="http://schemas.microsoft.com/office/powerpoint/2010/main" val="131708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660</Words>
  <Application>Microsoft Office PowerPoint</Application>
  <PresentationFormat>Широкоэкранный</PresentationFormat>
  <Paragraphs>86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Helvetica Neue</vt:lpstr>
      <vt:lpstr>Times New Roman</vt:lpstr>
      <vt:lpstr>Тема Office</vt:lpstr>
      <vt:lpstr>Презентация PowerPoint</vt:lpstr>
      <vt:lpstr>Загадка</vt:lpstr>
      <vt:lpstr>Презентация PowerPoint</vt:lpstr>
      <vt:lpstr>1 задание</vt:lpstr>
      <vt:lpstr>2 задание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 задание</vt:lpstr>
      <vt:lpstr>Презентация PowerPoint</vt:lpstr>
      <vt:lpstr>Ребята, у вас у каждого на столе стоит стакан в котором черничный кисель. Давайте выпьем его и посмотрим, как окрасятся ваши зубки</vt:lpstr>
      <vt:lpstr>А теперь все дружно идем чистить зубки, как чистили на модели</vt:lpstr>
      <vt:lpstr>Молодцы ребята!  Теперь еще раз выпьем черничный кисель и посмотрим, кто хорошо почистил зубки, а кто плохо</vt:lpstr>
      <vt:lpstr>Памятка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sasha-trubinskii@mail.ru</dc:creator>
  <cp:lastModifiedBy>sasha-trubinskii@mail.ru</cp:lastModifiedBy>
  <cp:revision>15</cp:revision>
  <dcterms:created xsi:type="dcterms:W3CDTF">2020-04-08T17:39:47Z</dcterms:created>
  <dcterms:modified xsi:type="dcterms:W3CDTF">2020-04-08T19:33:08Z</dcterms:modified>
</cp:coreProperties>
</file>