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20" r:id="rId2"/>
    <p:sldId id="304" r:id="rId3"/>
    <p:sldId id="257" r:id="rId4"/>
    <p:sldId id="331" r:id="rId5"/>
    <p:sldId id="260" r:id="rId6"/>
    <p:sldId id="332" r:id="rId7"/>
    <p:sldId id="259" r:id="rId8"/>
    <p:sldId id="322" r:id="rId9"/>
    <p:sldId id="258" r:id="rId10"/>
    <p:sldId id="307" r:id="rId11"/>
    <p:sldId id="321" r:id="rId12"/>
    <p:sldId id="333" r:id="rId13"/>
    <p:sldId id="334" r:id="rId14"/>
    <p:sldId id="335" r:id="rId15"/>
    <p:sldId id="325" r:id="rId16"/>
    <p:sldId id="326" r:id="rId17"/>
    <p:sldId id="328" r:id="rId18"/>
    <p:sldId id="329" r:id="rId19"/>
    <p:sldId id="330" r:id="rId20"/>
    <p:sldId id="336" r:id="rId21"/>
    <p:sldId id="337" r:id="rId22"/>
    <p:sldId id="338" r:id="rId23"/>
    <p:sldId id="314" r:id="rId24"/>
    <p:sldId id="315" r:id="rId25"/>
    <p:sldId id="316" r:id="rId26"/>
    <p:sldId id="339" r:id="rId27"/>
    <p:sldId id="340" r:id="rId28"/>
    <p:sldId id="341" r:id="rId29"/>
    <p:sldId id="358" r:id="rId30"/>
    <p:sldId id="351" r:id="rId31"/>
    <p:sldId id="354" r:id="rId32"/>
    <p:sldId id="359" r:id="rId33"/>
    <p:sldId id="346" r:id="rId34"/>
    <p:sldId id="347" r:id="rId35"/>
    <p:sldId id="348" r:id="rId36"/>
    <p:sldId id="349" r:id="rId37"/>
    <p:sldId id="350" r:id="rId38"/>
    <p:sldId id="357" r:id="rId39"/>
    <p:sldId id="318"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9" autoAdjust="0"/>
    <p:restoredTop sz="94660"/>
  </p:normalViewPr>
  <p:slideViewPr>
    <p:cSldViewPr>
      <p:cViewPr>
        <p:scale>
          <a:sx n="76" d="100"/>
          <a:sy n="76" d="100"/>
        </p:scale>
        <p:origin x="-1428"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92487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8927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4929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2983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82164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6121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6281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5186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55678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9152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67402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20.10.2020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20482148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krasotaimedicina.ru/diseases/zabolevanija_mammology/breast_cance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krasotaimedicina.ru/diseases/zabolevanija_gynaecology/menorrhagia" TargetMode="External"/><Relationship Id="rId2" Type="http://schemas.openxmlformats.org/officeDocument/2006/relationships/hyperlink" Target="https://www.krasotaimedicina.ru/diseases/zabolevanija_gynaecology/matochnie_krovotecheniy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260648"/>
            <a:ext cx="8136904" cy="1384995"/>
          </a:xfrm>
          <a:prstGeom prst="rect">
            <a:avLst/>
          </a:prstGeom>
        </p:spPr>
        <p:txBody>
          <a:bodyPr wrap="square">
            <a:spAutoFit/>
          </a:bodyPr>
          <a:lstStyle/>
          <a:p>
            <a:pPr algn="ctr"/>
            <a:r>
              <a:rPr lang="ru-RU" altLang="ru-RU" sz="1200" b="1" dirty="0">
                <a:latin typeface="Times New Roman" pitchFamily="18" charset="0"/>
                <a:cs typeface="Times New Roman" pitchFamily="18" charset="0"/>
              </a:rPr>
              <a:t>ФЕДЕРАЛЬНОЕ ГОСУДАРСТВЕННОЕ БЮДЖЕТНОЕ  ОБРАЗОВАТЕЛЬНОЕ УЧРЕЖДЕНИЕ ВЫСШЕГО ОБРАЗОВАНИЯ</a:t>
            </a:r>
            <a:endParaRPr lang="ru-RU" altLang="ru-RU" sz="1200" dirty="0">
              <a:latin typeface="Times New Roman" pitchFamily="18" charset="0"/>
              <a:cs typeface="Times New Roman" pitchFamily="18" charset="0"/>
            </a:endParaRPr>
          </a:p>
          <a:p>
            <a:pPr algn="ctr"/>
            <a:r>
              <a:rPr lang="ru-RU" altLang="ru-RU" sz="1200" b="1" dirty="0">
                <a:latin typeface="Times New Roman" pitchFamily="18" charset="0"/>
                <a:cs typeface="Times New Roman" pitchFamily="18" charset="0"/>
              </a:rPr>
              <a:t>«КРАСНОЯРСКИЙ ГОСУДАРСТВЕННЫЙ МЕДИЦИНСКИЙ УНИВЕРСИТЕТ </a:t>
            </a:r>
            <a:br>
              <a:rPr lang="ru-RU" altLang="ru-RU" sz="1200" b="1" dirty="0">
                <a:latin typeface="Times New Roman" pitchFamily="18" charset="0"/>
                <a:cs typeface="Times New Roman" pitchFamily="18" charset="0"/>
              </a:rPr>
            </a:br>
            <a:r>
              <a:rPr lang="ru-RU" altLang="ru-RU" sz="1200" b="1" dirty="0">
                <a:latin typeface="Times New Roman" pitchFamily="18" charset="0"/>
                <a:cs typeface="Times New Roman" pitchFamily="18" charset="0"/>
              </a:rPr>
              <a:t>ИМЕНИ ПРОФЕССОРА В.Ф. ВОЙНО-ЯСЕНЕЦКОГО» </a:t>
            </a:r>
            <a:endParaRPr lang="ru-RU" altLang="ru-RU" sz="1200" dirty="0">
              <a:latin typeface="Times New Roman" pitchFamily="18" charset="0"/>
              <a:cs typeface="Times New Roman" pitchFamily="18" charset="0"/>
            </a:endParaRPr>
          </a:p>
          <a:p>
            <a:pPr algn="ctr"/>
            <a:r>
              <a:rPr lang="ru-RU" altLang="ru-RU" sz="1200" b="1" dirty="0">
                <a:latin typeface="Times New Roman" pitchFamily="18" charset="0"/>
                <a:cs typeface="Times New Roman" pitchFamily="18" charset="0"/>
              </a:rPr>
              <a:t>МИНИСТЕРСТВА  ЗДРАВООХРАНЕНИЯ РОССИЙСКОЙ ФЕДЕРАЦИИ</a:t>
            </a:r>
            <a:endParaRPr lang="ru-RU" altLang="ru-RU" sz="1200" dirty="0">
              <a:latin typeface="Times New Roman" pitchFamily="18" charset="0"/>
              <a:cs typeface="Times New Roman" pitchFamily="18" charset="0"/>
            </a:endParaRPr>
          </a:p>
          <a:p>
            <a:pPr algn="ctr"/>
            <a:r>
              <a:rPr lang="ru-RU" altLang="ru-RU" sz="1200" b="1" dirty="0">
                <a:latin typeface="Times New Roman" pitchFamily="18" charset="0"/>
                <a:cs typeface="Times New Roman" pitchFamily="18" charset="0"/>
              </a:rPr>
              <a:t> </a:t>
            </a:r>
            <a:endParaRPr lang="ru-RU" altLang="ru-RU" sz="1200" dirty="0">
              <a:latin typeface="Times New Roman" pitchFamily="18" charset="0"/>
              <a:cs typeface="Times New Roman" pitchFamily="18" charset="0"/>
            </a:endParaRPr>
          </a:p>
          <a:p>
            <a:pPr algn="ctr"/>
            <a:r>
              <a:rPr lang="ru-RU" altLang="ru-RU" sz="1200" b="1" dirty="0">
                <a:latin typeface="Times New Roman" pitchFamily="18" charset="0"/>
                <a:cs typeface="Times New Roman" pitchFamily="18" charset="0"/>
              </a:rPr>
              <a:t>ФАРМАЦЕВТИЧЕСКИЙ КОЛЛЕДЖ</a:t>
            </a:r>
            <a:endParaRPr lang="ru-RU" altLang="ru-RU" sz="1200" dirty="0">
              <a:latin typeface="Times New Roman" pitchFamily="18" charset="0"/>
              <a:cs typeface="Times New Roman" pitchFamily="18" charset="0"/>
            </a:endParaRPr>
          </a:p>
        </p:txBody>
      </p:sp>
      <p:sp>
        <p:nvSpPr>
          <p:cNvPr id="6" name="Прямоугольник 5"/>
          <p:cNvSpPr/>
          <p:nvPr/>
        </p:nvSpPr>
        <p:spPr>
          <a:xfrm>
            <a:off x="1259632" y="1988840"/>
            <a:ext cx="6912768" cy="584775"/>
          </a:xfrm>
          <a:prstGeom prst="rect">
            <a:avLst/>
          </a:prstGeom>
        </p:spPr>
        <p:txBody>
          <a:bodyPr wrap="square">
            <a:spAutoFit/>
          </a:bodyPr>
          <a:lstStyle/>
          <a:p>
            <a:pPr algn="ctr">
              <a:defRPr/>
            </a:pPr>
            <a:r>
              <a:rPr lang="ru-RU"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Интернет</a:t>
            </a:r>
            <a:endParaRPr lang="ru-RU" sz="3200" b="1" dirty="0">
              <a:solidFill>
                <a:srgbClr val="C00000"/>
              </a:solidFill>
              <a:latin typeface="Times New Roman" pitchFamily="18" charset="0"/>
              <a:cs typeface="Times New Roman" pitchFamily="18" charset="0"/>
            </a:endParaRPr>
          </a:p>
        </p:txBody>
      </p:sp>
      <p:sp>
        <p:nvSpPr>
          <p:cNvPr id="7" name="Прямоугольник 6"/>
          <p:cNvSpPr/>
          <p:nvPr/>
        </p:nvSpPr>
        <p:spPr>
          <a:xfrm>
            <a:off x="2915816" y="2780928"/>
            <a:ext cx="3600400" cy="369332"/>
          </a:xfrm>
          <a:prstGeom prst="rect">
            <a:avLst/>
          </a:prstGeom>
        </p:spPr>
        <p:txBody>
          <a:bodyPr wrap="square">
            <a:spAutoFit/>
          </a:bodyPr>
          <a:lstStyle/>
          <a:p>
            <a:pPr algn="ctr"/>
            <a:r>
              <a:rPr lang="ru-RU" altLang="ru-RU" b="1" dirty="0">
                <a:latin typeface="Times New Roman" pitchFamily="18" charset="0"/>
                <a:cs typeface="Times New Roman" pitchFamily="18" charset="0"/>
              </a:rPr>
              <a:t>Лекция </a:t>
            </a:r>
            <a:r>
              <a:rPr lang="ru-RU" altLang="ru-RU" b="1" dirty="0" smtClean="0">
                <a:latin typeface="Times New Roman" pitchFamily="18" charset="0"/>
                <a:cs typeface="Times New Roman" pitchFamily="18" charset="0"/>
              </a:rPr>
              <a:t>№12</a:t>
            </a:r>
            <a:endParaRPr lang="ru-RU" dirty="0">
              <a:latin typeface="Times New Roman" pitchFamily="18" charset="0"/>
              <a:cs typeface="Times New Roman" pitchFamily="18" charset="0"/>
            </a:endParaRPr>
          </a:p>
        </p:txBody>
      </p:sp>
      <p:sp>
        <p:nvSpPr>
          <p:cNvPr id="9" name="Прямоугольник 8"/>
          <p:cNvSpPr/>
          <p:nvPr/>
        </p:nvSpPr>
        <p:spPr>
          <a:xfrm>
            <a:off x="683568" y="3501008"/>
            <a:ext cx="7488832" cy="646331"/>
          </a:xfrm>
          <a:prstGeom prst="rect">
            <a:avLst/>
          </a:prstGeom>
        </p:spPr>
        <p:txBody>
          <a:bodyPr wrap="square">
            <a:spAutoFit/>
          </a:bodyPr>
          <a:lstStyle/>
          <a:p>
            <a:pPr algn="ctr"/>
            <a:r>
              <a:rPr lang="ru-RU" b="1" dirty="0">
                <a:latin typeface="Times New Roman" pitchFamily="18" charset="0"/>
                <a:cs typeface="Times New Roman" pitchFamily="18" charset="0"/>
              </a:rPr>
              <a:t>Оперативные методы лечения в гинекологии. Неотложные состояния и доврачебная помощь.</a:t>
            </a:r>
            <a:r>
              <a:rPr lang="ru-RU" dirty="0">
                <a:latin typeface="Times New Roman" pitchFamily="18" charset="0"/>
                <a:cs typeface="Times New Roman" pitchFamily="18" charset="0"/>
              </a:rPr>
              <a:t> </a:t>
            </a:r>
          </a:p>
        </p:txBody>
      </p:sp>
      <p:sp>
        <p:nvSpPr>
          <p:cNvPr id="10" name="Прямоугольник 9"/>
          <p:cNvSpPr/>
          <p:nvPr/>
        </p:nvSpPr>
        <p:spPr>
          <a:xfrm>
            <a:off x="1917061" y="4424338"/>
            <a:ext cx="4572000" cy="1754326"/>
          </a:xfrm>
          <a:prstGeom prst="rect">
            <a:avLst/>
          </a:prstGeom>
        </p:spPr>
        <p:txBody>
          <a:bodyPr>
            <a:spAutoFit/>
          </a:bodyPr>
          <a:lstStyle/>
          <a:p>
            <a:r>
              <a:rPr lang="ru-RU" altLang="ru-RU" dirty="0">
                <a:latin typeface="Times New Roman" pitchFamily="18" charset="0"/>
                <a:cs typeface="Times New Roman" pitchFamily="18" charset="0"/>
              </a:rPr>
              <a:t>для обучающихся по специальности</a:t>
            </a:r>
          </a:p>
          <a:p>
            <a:r>
              <a:rPr lang="ru-RU" altLang="ru-RU" dirty="0">
                <a:latin typeface="Times New Roman" pitchFamily="18" charset="0"/>
                <a:cs typeface="Times New Roman" pitchFamily="18" charset="0"/>
              </a:rPr>
              <a:t> </a:t>
            </a:r>
            <a:r>
              <a:rPr lang="ru-RU" altLang="ru-RU" dirty="0" smtClean="0">
                <a:latin typeface="Times New Roman" pitchFamily="18" charset="0"/>
                <a:cs typeface="Times New Roman" pitchFamily="18" charset="0"/>
              </a:rPr>
              <a:t>34.02.01– Сестринское дело</a:t>
            </a:r>
          </a:p>
          <a:p>
            <a:endParaRPr lang="ru-RU" altLang="ru-RU" dirty="0">
              <a:latin typeface="Times New Roman" pitchFamily="18" charset="0"/>
              <a:cs typeface="Times New Roman" pitchFamily="18" charset="0"/>
            </a:endParaRPr>
          </a:p>
          <a:p>
            <a:pPr algn="ctr"/>
            <a:r>
              <a:rPr lang="ru-RU" altLang="ru-RU" dirty="0" smtClean="0">
                <a:latin typeface="Times New Roman" pitchFamily="18" charset="0"/>
                <a:cs typeface="Times New Roman" pitchFamily="18" charset="0"/>
              </a:rPr>
              <a:t>Дударь В. Л.</a:t>
            </a:r>
          </a:p>
          <a:p>
            <a:pPr algn="ctr"/>
            <a:endParaRPr lang="ru-RU" altLang="ru-RU" dirty="0">
              <a:latin typeface="Times New Roman" pitchFamily="18" charset="0"/>
              <a:cs typeface="Times New Roman" pitchFamily="18" charset="0"/>
            </a:endParaRPr>
          </a:p>
          <a:p>
            <a:pPr algn="ctr"/>
            <a:r>
              <a:rPr lang="ru-RU" altLang="ru-RU" dirty="0" smtClean="0">
                <a:latin typeface="Times New Roman" pitchFamily="18" charset="0"/>
                <a:cs typeface="Times New Roman" pitchFamily="18" charset="0"/>
              </a:rPr>
              <a:t>Красноярск 2018</a:t>
            </a:r>
            <a:endParaRPr lang="ru-RU" alt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2824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0"/>
            <a:ext cx="9372600" cy="1143000"/>
          </a:xfrm>
        </p:spPr>
        <p:txBody>
          <a:bodyPr>
            <a:noAutofit/>
          </a:bodyPr>
          <a:lstStyle/>
          <a:p>
            <a:r>
              <a:rPr lang="ru-RU" sz="3200" dirty="0" smtClean="0">
                <a:latin typeface="Times New Roman" pitchFamily="18" charset="0"/>
                <a:cs typeface="Times New Roman" pitchFamily="18" charset="0"/>
              </a:rPr>
              <a:t>Специальная подготовка к экстренной                     операции</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219200"/>
            <a:ext cx="8305800" cy="5181600"/>
          </a:xfrm>
        </p:spPr>
        <p:txBody>
          <a:bodyPr>
            <a:normAutofit fontScale="25000" lnSpcReduction="20000"/>
          </a:bodyPr>
          <a:lstStyle/>
          <a:p>
            <a:endParaRPr lang="ru-RU" dirty="0"/>
          </a:p>
          <a:p>
            <a:pPr marL="0" indent="0" algn="just">
              <a:buNone/>
            </a:pPr>
            <a:r>
              <a:rPr lang="ru-RU" sz="11200" dirty="0">
                <a:latin typeface="Times New Roman" pitchFamily="18" charset="0"/>
                <a:cs typeface="Times New Roman" pitchFamily="18" charset="0"/>
              </a:rPr>
              <a:t>Имеет свою специфику, чем тяжелее состояние больной, тем быстрее ее нужно подготовить.</a:t>
            </a:r>
          </a:p>
          <a:p>
            <a:pPr lvl="0" algn="just"/>
            <a:r>
              <a:rPr lang="ru-RU" sz="11200" dirty="0">
                <a:latin typeface="Times New Roman" pitchFamily="18" charset="0"/>
                <a:cs typeface="Times New Roman" pitchFamily="18" charset="0"/>
              </a:rPr>
              <a:t>очистительная клизма;</a:t>
            </a:r>
          </a:p>
          <a:p>
            <a:pPr lvl="0" algn="just"/>
            <a:r>
              <a:rPr lang="ru-RU" sz="11200" dirty="0" smtClean="0">
                <a:latin typeface="Times New Roman" pitchFamily="18" charset="0"/>
                <a:cs typeface="Times New Roman" pitchFamily="18" charset="0"/>
              </a:rPr>
              <a:t>сбрить </a:t>
            </a:r>
            <a:r>
              <a:rPr lang="ru-RU" sz="11200" dirty="0">
                <a:latin typeface="Times New Roman" pitchFamily="18" charset="0"/>
                <a:cs typeface="Times New Roman" pitchFamily="18" charset="0"/>
              </a:rPr>
              <a:t>волосы;	</a:t>
            </a:r>
          </a:p>
          <a:p>
            <a:pPr lvl="0" algn="just"/>
            <a:r>
              <a:rPr lang="ru-RU" sz="11200" dirty="0">
                <a:solidFill>
                  <a:schemeClr val="tx1">
                    <a:lumMod val="95000"/>
                    <a:lumOff val="5000"/>
                  </a:schemeClr>
                </a:solidFill>
                <a:latin typeface="Times New Roman" pitchFamily="18" charset="0"/>
                <a:cs typeface="Times New Roman" pitchFamily="18" charset="0"/>
              </a:rPr>
              <a:t>туалет кожных покровов;</a:t>
            </a:r>
          </a:p>
          <a:p>
            <a:pPr lvl="0" algn="just"/>
            <a:r>
              <a:rPr lang="ru-RU" sz="11200" dirty="0" smtClean="0">
                <a:solidFill>
                  <a:schemeClr val="tx1">
                    <a:lumMod val="95000"/>
                    <a:lumOff val="5000"/>
                  </a:schemeClr>
                </a:solidFill>
                <a:latin typeface="Times New Roman" pitchFamily="18" charset="0"/>
                <a:cs typeface="Times New Roman" pitchFamily="18" charset="0"/>
              </a:rPr>
              <a:t>удалить протезы </a:t>
            </a:r>
            <a:r>
              <a:rPr lang="ru-RU" sz="11200" dirty="0">
                <a:solidFill>
                  <a:schemeClr val="tx1">
                    <a:lumMod val="95000"/>
                    <a:lumOff val="5000"/>
                  </a:schemeClr>
                </a:solidFill>
                <a:latin typeface="Times New Roman" pitchFamily="18" charset="0"/>
                <a:cs typeface="Times New Roman" pitchFamily="18" charset="0"/>
              </a:rPr>
              <a:t>из полости рта;</a:t>
            </a:r>
          </a:p>
          <a:p>
            <a:pPr lvl="0" algn="just"/>
            <a:r>
              <a:rPr lang="ru-RU" sz="11200" dirty="0" smtClean="0">
                <a:solidFill>
                  <a:schemeClr val="tx1">
                    <a:lumMod val="95000"/>
                    <a:lumOff val="5000"/>
                  </a:schemeClr>
                </a:solidFill>
                <a:latin typeface="Times New Roman" pitchFamily="18" charset="0"/>
                <a:cs typeface="Times New Roman" pitchFamily="18" charset="0"/>
              </a:rPr>
              <a:t>промыть </a:t>
            </a:r>
            <a:r>
              <a:rPr lang="ru-RU" sz="11200" dirty="0">
                <a:solidFill>
                  <a:schemeClr val="tx1">
                    <a:lumMod val="95000"/>
                    <a:lumOff val="5000"/>
                  </a:schemeClr>
                </a:solidFill>
                <a:latin typeface="Times New Roman" pitchFamily="18" charset="0"/>
                <a:cs typeface="Times New Roman" pitchFamily="18" charset="0"/>
              </a:rPr>
              <a:t>желудка (опасность </a:t>
            </a:r>
            <a:r>
              <a:rPr lang="ru-RU" sz="11200" dirty="0" err="1">
                <a:solidFill>
                  <a:schemeClr val="tx1">
                    <a:lumMod val="95000"/>
                    <a:lumOff val="5000"/>
                  </a:schemeClr>
                </a:solidFill>
                <a:latin typeface="Times New Roman" pitchFamily="18" charset="0"/>
                <a:cs typeface="Times New Roman" pitchFamily="18" charset="0"/>
              </a:rPr>
              <a:t>регургитации</a:t>
            </a:r>
            <a:r>
              <a:rPr lang="ru-RU" sz="11200" dirty="0">
                <a:solidFill>
                  <a:schemeClr val="tx1">
                    <a:lumMod val="95000"/>
                    <a:lumOff val="5000"/>
                  </a:schemeClr>
                </a:solidFill>
                <a:latin typeface="Times New Roman" pitchFamily="18" charset="0"/>
                <a:cs typeface="Times New Roman" pitchFamily="18" charset="0"/>
              </a:rPr>
              <a:t>),</a:t>
            </a:r>
          </a:p>
          <a:p>
            <a:pPr lvl="0" algn="just"/>
            <a:r>
              <a:rPr lang="ru-RU" sz="11200" dirty="0">
                <a:solidFill>
                  <a:schemeClr val="tx1">
                    <a:lumMod val="95000"/>
                    <a:lumOff val="5000"/>
                  </a:schemeClr>
                </a:solidFill>
                <a:latin typeface="Times New Roman" pitchFamily="18" charset="0"/>
                <a:cs typeface="Times New Roman" pitchFamily="18" charset="0"/>
              </a:rPr>
              <a:t>о</a:t>
            </a:r>
            <a:r>
              <a:rPr lang="ru-RU" sz="11200" dirty="0" smtClean="0">
                <a:solidFill>
                  <a:schemeClr val="tx1">
                    <a:lumMod val="95000"/>
                    <a:lumOff val="5000"/>
                  </a:schemeClr>
                </a:solidFill>
                <a:latin typeface="Times New Roman" pitchFamily="18" charset="0"/>
                <a:cs typeface="Times New Roman" pitchFamily="18" charset="0"/>
              </a:rPr>
              <a:t>пределить группу </a:t>
            </a:r>
            <a:r>
              <a:rPr lang="ru-RU" sz="11200" dirty="0">
                <a:solidFill>
                  <a:schemeClr val="tx1">
                    <a:lumMod val="95000"/>
                    <a:lumOff val="5000"/>
                  </a:schemeClr>
                </a:solidFill>
                <a:latin typeface="Times New Roman" pitchFamily="18" charset="0"/>
                <a:cs typeface="Times New Roman" pitchFamily="18" charset="0"/>
              </a:rPr>
              <a:t>крови и резус фактор.</a:t>
            </a:r>
          </a:p>
          <a:p>
            <a:pPr lvl="0" algn="just"/>
            <a:r>
              <a:rPr lang="ru-RU" sz="11200" dirty="0">
                <a:solidFill>
                  <a:schemeClr val="tx1">
                    <a:lumMod val="95000"/>
                    <a:lumOff val="5000"/>
                  </a:schemeClr>
                </a:solidFill>
                <a:latin typeface="Times New Roman" pitchFamily="18" charset="0"/>
                <a:cs typeface="Times New Roman" pitchFamily="18" charset="0"/>
              </a:rPr>
              <a:t>в</a:t>
            </a:r>
            <a:r>
              <a:rPr lang="ru-RU" sz="11200" dirty="0" smtClean="0">
                <a:solidFill>
                  <a:schemeClr val="tx1">
                    <a:lumMod val="95000"/>
                    <a:lumOff val="5000"/>
                  </a:schemeClr>
                </a:solidFill>
                <a:latin typeface="Times New Roman" pitchFamily="18" charset="0"/>
                <a:cs typeface="Times New Roman" pitchFamily="18" charset="0"/>
              </a:rPr>
              <a:t>зять кровь </a:t>
            </a:r>
            <a:r>
              <a:rPr lang="ru-RU" sz="11200" dirty="0">
                <a:solidFill>
                  <a:schemeClr val="tx1">
                    <a:lumMod val="95000"/>
                    <a:lumOff val="5000"/>
                  </a:schemeClr>
                </a:solidFill>
                <a:latin typeface="Times New Roman" pitchFamily="18" charset="0"/>
                <a:cs typeface="Times New Roman" pitchFamily="18" charset="0"/>
              </a:rPr>
              <a:t>на </a:t>
            </a:r>
            <a:r>
              <a:rPr lang="ru-RU" sz="11200" dirty="0" smtClean="0">
                <a:solidFill>
                  <a:schemeClr val="tx1">
                    <a:lumMod val="95000"/>
                    <a:lumOff val="5000"/>
                  </a:schemeClr>
                </a:solidFill>
                <a:latin typeface="Times New Roman" pitchFamily="18" charset="0"/>
                <a:cs typeface="Times New Roman" pitchFamily="18" charset="0"/>
              </a:rPr>
              <a:t>общий анализ и на ВИЧ</a:t>
            </a:r>
            <a:r>
              <a:rPr lang="ru-RU" sz="11200" dirty="0">
                <a:solidFill>
                  <a:schemeClr val="tx1">
                    <a:lumMod val="95000"/>
                    <a:lumOff val="5000"/>
                  </a:schemeClr>
                </a:solidFill>
                <a:latin typeface="Times New Roman" pitchFamily="18" charset="0"/>
                <a:cs typeface="Times New Roman" pitchFamily="18" charset="0"/>
              </a:rPr>
              <a:t>.</a:t>
            </a:r>
          </a:p>
          <a:p>
            <a:pPr lvl="0" algn="just"/>
            <a:r>
              <a:rPr lang="ru-RU" sz="11200" dirty="0" smtClean="0">
                <a:solidFill>
                  <a:schemeClr val="tx1">
                    <a:lumMod val="95000"/>
                    <a:lumOff val="5000"/>
                  </a:schemeClr>
                </a:solidFill>
                <a:latin typeface="Times New Roman" pitchFamily="18" charset="0"/>
                <a:cs typeface="Times New Roman" pitchFamily="18" charset="0"/>
              </a:rPr>
              <a:t>пунктировать </a:t>
            </a:r>
            <a:r>
              <a:rPr lang="ru-RU" sz="11200" dirty="0">
                <a:solidFill>
                  <a:schemeClr val="tx1">
                    <a:lumMod val="95000"/>
                    <a:lumOff val="5000"/>
                  </a:schemeClr>
                </a:solidFill>
                <a:latin typeface="Times New Roman" pitchFamily="18" charset="0"/>
                <a:cs typeface="Times New Roman" pitchFamily="18" charset="0"/>
              </a:rPr>
              <a:t>локтевую или </a:t>
            </a:r>
            <a:r>
              <a:rPr lang="ru-RU" sz="11200" dirty="0" smtClean="0">
                <a:solidFill>
                  <a:schemeClr val="tx1">
                    <a:lumMod val="95000"/>
                    <a:lumOff val="5000"/>
                  </a:schemeClr>
                </a:solidFill>
                <a:latin typeface="Times New Roman" pitchFamily="18" charset="0"/>
                <a:cs typeface="Times New Roman" pitchFamily="18" charset="0"/>
              </a:rPr>
              <a:t>подключичную </a:t>
            </a:r>
            <a:r>
              <a:rPr lang="ru-RU" sz="11200" dirty="0">
                <a:solidFill>
                  <a:schemeClr val="tx1">
                    <a:lumMod val="95000"/>
                    <a:lumOff val="5000"/>
                  </a:schemeClr>
                </a:solidFill>
                <a:latin typeface="Times New Roman" pitchFamily="18" charset="0"/>
                <a:cs typeface="Times New Roman" pitchFamily="18" charset="0"/>
              </a:rPr>
              <a:t>вену и </a:t>
            </a:r>
            <a:r>
              <a:rPr lang="ru-RU" sz="11200" dirty="0" smtClean="0">
                <a:solidFill>
                  <a:schemeClr val="tx1">
                    <a:lumMod val="95000"/>
                    <a:lumOff val="5000"/>
                  </a:schemeClr>
                </a:solidFill>
                <a:latin typeface="Times New Roman" pitchFamily="18" charset="0"/>
                <a:cs typeface="Times New Roman" pitchFamily="18" charset="0"/>
              </a:rPr>
              <a:t>приступить </a:t>
            </a:r>
            <a:r>
              <a:rPr lang="ru-RU" sz="11200" dirty="0">
                <a:solidFill>
                  <a:schemeClr val="tx1">
                    <a:lumMod val="95000"/>
                    <a:lumOff val="5000"/>
                  </a:schemeClr>
                </a:solidFill>
                <a:latin typeface="Times New Roman" pitchFamily="18" charset="0"/>
                <a:cs typeface="Times New Roman" pitchFamily="18" charset="0"/>
              </a:rPr>
              <a:t>к </a:t>
            </a:r>
            <a:r>
              <a:rPr lang="ru-RU" sz="11200" dirty="0" err="1">
                <a:solidFill>
                  <a:schemeClr val="tx1">
                    <a:lumMod val="95000"/>
                    <a:lumOff val="5000"/>
                  </a:schemeClr>
                </a:solidFill>
                <a:latin typeface="Times New Roman" pitchFamily="18" charset="0"/>
                <a:cs typeface="Times New Roman" pitchFamily="18" charset="0"/>
              </a:rPr>
              <a:t>инфузионной</a:t>
            </a:r>
            <a:r>
              <a:rPr lang="ru-RU" sz="11200" dirty="0">
                <a:solidFill>
                  <a:schemeClr val="tx1">
                    <a:lumMod val="95000"/>
                    <a:lumOff val="5000"/>
                  </a:schemeClr>
                </a:solidFill>
                <a:latin typeface="Times New Roman" pitchFamily="18" charset="0"/>
                <a:cs typeface="Times New Roman" pitchFamily="18" charset="0"/>
              </a:rPr>
              <a:t> </a:t>
            </a:r>
            <a:r>
              <a:rPr lang="ru-RU" sz="11200" dirty="0" smtClean="0">
                <a:solidFill>
                  <a:schemeClr val="tx1">
                    <a:lumMod val="95000"/>
                    <a:lumOff val="5000"/>
                  </a:schemeClr>
                </a:solidFill>
                <a:latin typeface="Times New Roman" pitchFamily="18" charset="0"/>
                <a:cs typeface="Times New Roman" pitchFamily="18" charset="0"/>
              </a:rPr>
              <a:t>терапии. </a:t>
            </a:r>
          </a:p>
          <a:p>
            <a:pPr marL="0" lvl="0" indent="0" algn="just">
              <a:buNone/>
            </a:pPr>
            <a:r>
              <a:rPr lang="ru-RU" sz="11200" dirty="0" smtClean="0">
                <a:solidFill>
                  <a:schemeClr val="tx1">
                    <a:lumMod val="95000"/>
                    <a:lumOff val="5000"/>
                  </a:schemeClr>
                </a:solidFill>
                <a:latin typeface="Times New Roman" pitchFamily="18" charset="0"/>
                <a:cs typeface="Times New Roman" pitchFamily="18" charset="0"/>
              </a:rPr>
              <a:t>Если </a:t>
            </a:r>
            <a:r>
              <a:rPr lang="ru-RU" sz="11200" dirty="0">
                <a:solidFill>
                  <a:schemeClr val="tx1">
                    <a:lumMod val="95000"/>
                    <a:lumOff val="5000"/>
                  </a:schemeClr>
                </a:solidFill>
                <a:latin typeface="Times New Roman" pitchFamily="18" charset="0"/>
                <a:cs typeface="Times New Roman" pitchFamily="18" charset="0"/>
              </a:rPr>
              <a:t>состояние больной более тяжелое - подготовка </a:t>
            </a:r>
            <a:r>
              <a:rPr lang="ru-RU" sz="11200" dirty="0" smtClean="0">
                <a:latin typeface="Times New Roman" pitchFamily="18" charset="0"/>
                <a:cs typeface="Times New Roman" pitchFamily="18" charset="0"/>
              </a:rPr>
              <a:t>сводится </a:t>
            </a:r>
            <a:r>
              <a:rPr lang="ru-RU" sz="11200" dirty="0">
                <a:latin typeface="Times New Roman" pitchFamily="18" charset="0"/>
                <a:cs typeface="Times New Roman" pitchFamily="18" charset="0"/>
              </a:rPr>
              <a:t>до минимума.</a:t>
            </a:r>
          </a:p>
          <a:p>
            <a:pPr marL="0" indent="0">
              <a:buNone/>
            </a:pPr>
            <a:endParaRPr lang="ru-RU" dirty="0">
              <a:latin typeface="Cambria" pitchFamily="18" charset="0"/>
            </a:endParaRPr>
          </a:p>
          <a:p>
            <a:endParaRPr lang="ru-RU" dirty="0">
              <a:latin typeface="Cambria" pitchFamily="18" charset="0"/>
            </a:endParaRPr>
          </a:p>
        </p:txBody>
      </p:sp>
    </p:spTree>
    <p:extLst>
      <p:ext uri="{BB962C8B-B14F-4D97-AF65-F5344CB8AC3E}">
        <p14:creationId xmlns:p14="http://schemas.microsoft.com/office/powerpoint/2010/main" val="179615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latin typeface="Times New Roman" pitchFamily="18" charset="0"/>
                <a:cs typeface="Times New Roman" pitchFamily="18" charset="0"/>
              </a:rPr>
              <a:t>Подготовка</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к малым оперативным вмешательствам</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457200" y="1371600"/>
            <a:ext cx="8229600" cy="4953000"/>
          </a:xfrm>
        </p:spPr>
        <p:txBody>
          <a:bodyPr>
            <a:normAutofit fontScale="25000" lnSpcReduction="20000"/>
          </a:bodyPr>
          <a:lstStyle/>
          <a:p>
            <a:pPr marL="0" indent="0">
              <a:buNone/>
            </a:pPr>
            <a:endParaRPr lang="ru-RU" dirty="0"/>
          </a:p>
          <a:p>
            <a:pPr marL="0" indent="0" algn="just">
              <a:buNone/>
            </a:pPr>
            <a:r>
              <a:rPr lang="ru-RU" sz="10800" dirty="0" smtClean="0">
                <a:latin typeface="Times New Roman" pitchFamily="18" charset="0"/>
                <a:cs typeface="Times New Roman" pitchFamily="18" charset="0"/>
              </a:rPr>
              <a:t>        </a:t>
            </a:r>
            <a:r>
              <a:rPr lang="ru-RU" sz="10800" u="sng" dirty="0" smtClean="0">
                <a:latin typeface="Times New Roman" pitchFamily="18" charset="0"/>
                <a:cs typeface="Times New Roman" pitchFamily="18" charset="0"/>
              </a:rPr>
              <a:t>Вечером на кануне операции вводятся</a:t>
            </a:r>
            <a:r>
              <a:rPr lang="ru-RU" sz="10800" dirty="0" smtClean="0">
                <a:latin typeface="Times New Roman" pitchFamily="18" charset="0"/>
                <a:cs typeface="Times New Roman" pitchFamily="18" charset="0"/>
              </a:rPr>
              <a:t>:</a:t>
            </a:r>
          </a:p>
          <a:p>
            <a:pPr lvl="0" algn="just"/>
            <a:r>
              <a:rPr lang="ru-RU" sz="10800" dirty="0" smtClean="0">
                <a:latin typeface="Times New Roman" pitchFamily="18" charset="0"/>
                <a:cs typeface="Times New Roman" pitchFamily="18" charset="0"/>
              </a:rPr>
              <a:t>седативные;</a:t>
            </a:r>
          </a:p>
          <a:p>
            <a:pPr lvl="0" algn="just"/>
            <a:r>
              <a:rPr lang="ru-RU" sz="10800" dirty="0" smtClean="0">
                <a:latin typeface="Times New Roman" pitchFamily="18" charset="0"/>
                <a:cs typeface="Times New Roman" pitchFamily="18" charset="0"/>
              </a:rPr>
              <a:t>снотворные препараты, в зависимости от эмоционального состояния пациентки;   </a:t>
            </a:r>
          </a:p>
          <a:p>
            <a:pPr marL="0" lvl="0" indent="0" algn="just">
              <a:buNone/>
            </a:pPr>
            <a:r>
              <a:rPr lang="ru-RU" sz="10800" dirty="0" smtClean="0">
                <a:latin typeface="Times New Roman" pitchFamily="18" charset="0"/>
                <a:cs typeface="Times New Roman" pitchFamily="18" charset="0"/>
              </a:rPr>
              <a:t>      </a:t>
            </a:r>
            <a:r>
              <a:rPr lang="ru-RU" sz="10800" u="sng" dirty="0" smtClean="0">
                <a:latin typeface="Times New Roman" pitchFamily="18" charset="0"/>
                <a:cs typeface="Times New Roman" pitchFamily="18" charset="0"/>
              </a:rPr>
              <a:t>Утром в день операции</a:t>
            </a:r>
            <a:r>
              <a:rPr lang="ru-RU" sz="10800" dirty="0" smtClean="0">
                <a:latin typeface="Times New Roman" pitchFamily="18" charset="0"/>
                <a:cs typeface="Times New Roman" pitchFamily="18" charset="0"/>
              </a:rPr>
              <a:t>:</a:t>
            </a:r>
          </a:p>
          <a:p>
            <a:pPr lvl="0" algn="just"/>
            <a:r>
              <a:rPr lang="ru-RU" sz="10800" dirty="0" smtClean="0">
                <a:latin typeface="Times New Roman" pitchFamily="18" charset="0"/>
                <a:cs typeface="Times New Roman" pitchFamily="18" charset="0"/>
              </a:rPr>
              <a:t>опорожнение мочевого пузыря с помощью катетера;</a:t>
            </a:r>
          </a:p>
          <a:p>
            <a:pPr lvl="0" algn="just"/>
            <a:r>
              <a:rPr lang="ru-RU" sz="10800" dirty="0" smtClean="0">
                <a:latin typeface="Times New Roman" pitchFamily="18" charset="0"/>
                <a:cs typeface="Times New Roman" pitchFamily="18" charset="0"/>
              </a:rPr>
              <a:t>удаление волосяного покрова с лобка и больших половых губ;</a:t>
            </a:r>
          </a:p>
          <a:p>
            <a:pPr lvl="0" algn="just"/>
            <a:r>
              <a:rPr lang="ru-RU" sz="10800" dirty="0" smtClean="0">
                <a:latin typeface="Times New Roman" pitchFamily="18" charset="0"/>
                <a:cs typeface="Times New Roman" pitchFamily="18" charset="0"/>
              </a:rPr>
              <a:t>туалет наружных половых органов.</a:t>
            </a:r>
          </a:p>
          <a:p>
            <a:pPr marL="0" indent="0" algn="just">
              <a:buNone/>
            </a:pPr>
            <a:r>
              <a:rPr lang="ru-RU" sz="10800" dirty="0" smtClean="0">
                <a:latin typeface="Times New Roman" pitchFamily="18" charset="0"/>
                <a:cs typeface="Times New Roman" pitchFamily="18" charset="0"/>
              </a:rPr>
              <a:t>Необходима санация влагалища перед оперативным вмешательством, так как благоприятный исход операции возможен лишь при </a:t>
            </a:r>
            <a:r>
              <a:rPr lang="en-US" sz="10800" dirty="0" smtClean="0">
                <a:latin typeface="Times New Roman" pitchFamily="18" charset="0"/>
                <a:cs typeface="Times New Roman" pitchFamily="18" charset="0"/>
              </a:rPr>
              <a:t>I</a:t>
            </a:r>
            <a:r>
              <a:rPr lang="ru-RU" sz="10800" dirty="0" smtClean="0">
                <a:latin typeface="Times New Roman" pitchFamily="18" charset="0"/>
                <a:cs typeface="Times New Roman" pitchFamily="18" charset="0"/>
              </a:rPr>
              <a:t> и </a:t>
            </a:r>
            <a:r>
              <a:rPr lang="en-US" sz="10800" dirty="0" smtClean="0">
                <a:latin typeface="Times New Roman" pitchFamily="18" charset="0"/>
                <a:cs typeface="Times New Roman" pitchFamily="18" charset="0"/>
              </a:rPr>
              <a:t>II</a:t>
            </a:r>
            <a:r>
              <a:rPr lang="ru-RU" sz="10800" dirty="0" smtClean="0">
                <a:latin typeface="Times New Roman" pitchFamily="18" charset="0"/>
                <a:cs typeface="Times New Roman" pitchFamily="18" charset="0"/>
              </a:rPr>
              <a:t> стадией частоты влагалища.</a:t>
            </a:r>
          </a:p>
          <a:p>
            <a:pPr lvl="0"/>
            <a:endParaRPr lang="ru-RU" sz="3400" dirty="0">
              <a:latin typeface="Cambria" pitchFamily="18" charset="0"/>
            </a:endParaRPr>
          </a:p>
        </p:txBody>
      </p:sp>
    </p:spTree>
    <p:extLst>
      <p:ext uri="{BB962C8B-B14F-4D97-AF65-F5344CB8AC3E}">
        <p14:creationId xmlns:p14="http://schemas.microsoft.com/office/powerpoint/2010/main" val="188964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latin typeface="Times New Roman" pitchFamily="18" charset="0"/>
                <a:cs typeface="Times New Roman" pitchFamily="18" charset="0"/>
              </a:rPr>
              <a:t>Структура </a:t>
            </a:r>
            <a:r>
              <a:rPr lang="ru-RU" sz="3600" dirty="0">
                <a:latin typeface="Times New Roman" pitchFamily="18" charset="0"/>
                <a:cs typeface="Times New Roman" pitchFamily="18" charset="0"/>
              </a:rPr>
              <a:t>операционных в гинекологическом стационаре</a:t>
            </a:r>
            <a:endParaRPr lang="ru-RU" sz="3600" dirty="0"/>
          </a:p>
        </p:txBody>
      </p:sp>
      <p:sp>
        <p:nvSpPr>
          <p:cNvPr id="3" name="Объект 2"/>
          <p:cNvSpPr>
            <a:spLocks noGrp="1"/>
          </p:cNvSpPr>
          <p:nvPr>
            <p:ph idx="1"/>
          </p:nvPr>
        </p:nvSpPr>
        <p:spPr>
          <a:xfrm>
            <a:off x="381000" y="1524000"/>
            <a:ext cx="8229600" cy="4525963"/>
          </a:xfrm>
        </p:spPr>
        <p:txBody>
          <a:bodyPr/>
          <a:lstStyle/>
          <a:p>
            <a:pPr marL="0" indent="0" algn="just">
              <a:buNone/>
            </a:pPr>
            <a:r>
              <a:rPr lang="ru-RU" dirty="0">
                <a:latin typeface="Times New Roman" pitchFamily="18" charset="0"/>
                <a:cs typeface="Times New Roman" pitchFamily="18" charset="0"/>
              </a:rPr>
              <a:t>В соответствии с Пособием к МГСН 4.12-97 «Лечебно-профилактические учреждения» в структуру операционного блока входит:</a:t>
            </a:r>
          </a:p>
          <a:p>
            <a:pPr algn="just"/>
            <a:r>
              <a:rPr lang="ru-RU" dirty="0">
                <a:latin typeface="Times New Roman" pitchFamily="18" charset="0"/>
                <a:cs typeface="Times New Roman" pitchFamily="18" charset="0"/>
              </a:rPr>
              <a:t>Предоперационная — площадью не менее 15 м</a:t>
            </a:r>
            <a:r>
              <a:rPr lang="ru-RU" baseline="30000" dirty="0">
                <a:latin typeface="Times New Roman" pitchFamily="18" charset="0"/>
                <a:cs typeface="Times New Roman" pitchFamily="18" charset="0"/>
              </a:rPr>
              <a:t>2</a:t>
            </a:r>
            <a:r>
              <a:rPr lang="ru-RU" dirty="0">
                <a:latin typeface="Times New Roman" pitchFamily="18" charset="0"/>
                <a:cs typeface="Times New Roman" pitchFamily="18" charset="0"/>
              </a:rPr>
              <a:t>;</a:t>
            </a:r>
          </a:p>
          <a:p>
            <a:pPr algn="just"/>
            <a:r>
              <a:rPr lang="ru-RU" dirty="0">
                <a:latin typeface="Times New Roman" pitchFamily="18" charset="0"/>
                <a:cs typeface="Times New Roman" pitchFamily="18" charset="0"/>
              </a:rPr>
              <a:t>Операционная — не менее 36 м</a:t>
            </a:r>
            <a:r>
              <a:rPr lang="ru-RU" baseline="30000" dirty="0">
                <a:latin typeface="Times New Roman" pitchFamily="18" charset="0"/>
                <a:cs typeface="Times New Roman" pitchFamily="18" charset="0"/>
              </a:rPr>
              <a:t>2</a:t>
            </a:r>
            <a:r>
              <a:rPr lang="ru-RU" dirty="0">
                <a:latin typeface="Times New Roman" pitchFamily="18" charset="0"/>
                <a:cs typeface="Times New Roman" pitchFamily="18" charset="0"/>
              </a:rPr>
              <a:t>;</a:t>
            </a:r>
          </a:p>
          <a:p>
            <a:pPr algn="just"/>
            <a:r>
              <a:rPr lang="ru-RU" dirty="0">
                <a:latin typeface="Times New Roman" pitchFamily="18" charset="0"/>
                <a:cs typeface="Times New Roman" pitchFamily="18" charset="0"/>
              </a:rPr>
              <a:t>Стерилизационная — не менее 10 м</a:t>
            </a:r>
            <a:r>
              <a:rPr lang="ru-RU" baseline="30000" dirty="0">
                <a:latin typeface="Times New Roman" pitchFamily="18" charset="0"/>
                <a:cs typeface="Times New Roman" pitchFamily="18" charset="0"/>
              </a:rPr>
              <a:t>2</a:t>
            </a:r>
            <a:r>
              <a:rPr lang="ru-RU" dirty="0">
                <a:latin typeface="Times New Roman" pitchFamily="18" charset="0"/>
                <a:cs typeface="Times New Roman" pitchFamily="18" charset="0"/>
              </a:rPr>
              <a:t>;</a:t>
            </a:r>
          </a:p>
          <a:p>
            <a:pPr algn="just"/>
            <a:r>
              <a:rPr lang="ru-RU" dirty="0">
                <a:latin typeface="Times New Roman" pitchFamily="18" charset="0"/>
                <a:cs typeface="Times New Roman" pitchFamily="18" charset="0"/>
              </a:rPr>
              <a:t>Наркозная — около 18 м</a:t>
            </a:r>
            <a:r>
              <a:rPr lang="ru-RU" baseline="30000" dirty="0">
                <a:latin typeface="Times New Roman" pitchFamily="18" charset="0"/>
                <a:cs typeface="Times New Roman" pitchFamily="18" charset="0"/>
              </a:rPr>
              <a:t>2</a:t>
            </a:r>
            <a:r>
              <a:rPr lang="ru-RU"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349451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95400"/>
            <a:ext cx="8229600" cy="4525963"/>
          </a:xfrm>
        </p:spPr>
        <p:txBody>
          <a:bodyPr/>
          <a:lstStyle/>
          <a:p>
            <a:pPr marL="0" indent="0" algn="just">
              <a:buNone/>
            </a:pPr>
            <a:r>
              <a:rPr lang="ru-RU" dirty="0" smtClean="0">
                <a:latin typeface="Times New Roman" pitchFamily="18" charset="0"/>
                <a:cs typeface="Times New Roman" pitchFamily="18" charset="0"/>
              </a:rPr>
              <a:t>   Также </a:t>
            </a:r>
            <a:r>
              <a:rPr lang="ru-RU" dirty="0">
                <a:latin typeface="Times New Roman" pitchFamily="18" charset="0"/>
                <a:cs typeface="Times New Roman" pitchFamily="18" charset="0"/>
              </a:rPr>
              <a:t>в отделении присутствуют помещения для врачей и младшего медицинского персонала, санитарные пропускники, помещение для переливания крови, складские помещения, комнаты для хранения чистого белья. По санитарным нормам гнойные операции должны осуществляться в отдельном операционном зале.</a:t>
            </a:r>
          </a:p>
        </p:txBody>
      </p:sp>
    </p:spTree>
    <p:extLst>
      <p:ext uri="{BB962C8B-B14F-4D97-AF65-F5344CB8AC3E}">
        <p14:creationId xmlns:p14="http://schemas.microsoft.com/office/powerpoint/2010/main" val="398829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latin typeface="Times New Roman" pitchFamily="18" charset="0"/>
                <a:cs typeface="Times New Roman" pitchFamily="18" charset="0"/>
              </a:rPr>
              <a:t>Операционная для гинекологических опер</a:t>
            </a:r>
            <a:r>
              <a:rPr lang="ru-RU" sz="4000" dirty="0" smtClean="0"/>
              <a:t>аций</a:t>
            </a:r>
            <a:endParaRPr lang="ru-RU"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23164"/>
            <a:ext cx="746760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55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66800"/>
            <a:ext cx="8229600" cy="4525963"/>
          </a:xfrm>
        </p:spPr>
        <p:txBody>
          <a:bodyPr/>
          <a:lstStyle/>
          <a:p>
            <a:pPr marL="0" indent="0" algn="just">
              <a:buNone/>
            </a:pPr>
            <a:r>
              <a:rPr lang="ru-RU" dirty="0" smtClean="0">
                <a:latin typeface="Times New Roman" pitchFamily="18" charset="0"/>
                <a:cs typeface="Times New Roman" pitchFamily="18" charset="0"/>
              </a:rPr>
              <a:t>     Перед </a:t>
            </a:r>
            <a:r>
              <a:rPr lang="ru-RU" dirty="0">
                <a:latin typeface="Times New Roman" pitchFamily="18" charset="0"/>
                <a:cs typeface="Times New Roman" pitchFamily="18" charset="0"/>
              </a:rPr>
              <a:t>операцией медицинская сестра располагает в определенном порядке набор инструментов: ножницы прямые и изогнутые, пинцеты хирургические и анатомические, зажимы </a:t>
            </a:r>
            <a:r>
              <a:rPr lang="ru-RU" dirty="0" err="1">
                <a:latin typeface="Times New Roman" pitchFamily="18" charset="0"/>
                <a:cs typeface="Times New Roman" pitchFamily="18" charset="0"/>
              </a:rPr>
              <a:t>Кохера</a:t>
            </a:r>
            <a:r>
              <a:rPr lang="ru-RU" dirty="0">
                <a:latin typeface="Times New Roman" pitchFamily="18" charset="0"/>
                <a:cs typeface="Times New Roman" pitchFamily="18" charset="0"/>
              </a:rPr>
              <a:t>, Микулича, </a:t>
            </a:r>
            <a:r>
              <a:rPr lang="ru-RU" dirty="0" err="1">
                <a:latin typeface="Times New Roman" pitchFamily="18" charset="0"/>
                <a:cs typeface="Times New Roman" pitchFamily="18" charset="0"/>
              </a:rPr>
              <a:t>Бильрота</a:t>
            </a:r>
            <a:r>
              <a:rPr lang="ru-RU" dirty="0">
                <a:latin typeface="Times New Roman" pitchFamily="18" charset="0"/>
                <a:cs typeface="Times New Roman" pitchFamily="18" charset="0"/>
              </a:rPr>
              <a:t>, пулевые щипцы и двузубые щипцы </a:t>
            </a:r>
            <a:r>
              <a:rPr lang="ru-RU" dirty="0" err="1">
                <a:latin typeface="Times New Roman" pitchFamily="18" charset="0"/>
                <a:cs typeface="Times New Roman" pitchFamily="18" charset="0"/>
              </a:rPr>
              <a:t>Мюзо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ранорасширители</a:t>
            </a:r>
            <a:r>
              <a:rPr lang="ru-RU" dirty="0">
                <a:latin typeface="Times New Roman" pitchFamily="18" charset="0"/>
                <a:cs typeface="Times New Roman" pitchFamily="18" charset="0"/>
              </a:rPr>
              <a:t>, бельевые зажимы, иглы и др. инструменты</a:t>
            </a:r>
            <a:r>
              <a:rPr lang="ru-RU" dirty="0"/>
              <a:t>.</a:t>
            </a:r>
          </a:p>
        </p:txBody>
      </p:sp>
    </p:spTree>
    <p:extLst>
      <p:ext uri="{BB962C8B-B14F-4D97-AF65-F5344CB8AC3E}">
        <p14:creationId xmlns:p14="http://schemas.microsoft.com/office/powerpoint/2010/main" val="334807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81000"/>
            <a:ext cx="8229600" cy="1143000"/>
          </a:xfrm>
        </p:spPr>
        <p:txBody>
          <a:bodyPr>
            <a:normAutofit fontScale="90000"/>
          </a:bodyPr>
          <a:lstStyle/>
          <a:p>
            <a:r>
              <a:rPr lang="ru-RU" sz="3600" dirty="0">
                <a:latin typeface="Times New Roman" pitchFamily="18" charset="0"/>
                <a:cs typeface="Times New Roman" pitchFamily="18" charset="0"/>
              </a:rPr>
              <a:t>Наборы инструментов для гинекологических операций</a:t>
            </a:r>
            <a:r>
              <a:rPr lang="ru-RU" dirty="0"/>
              <a:t/>
            </a:r>
            <a:br>
              <a:rPr lang="ru-RU" dirty="0"/>
            </a:b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6553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90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219200"/>
            <a:ext cx="80010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40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582417" cy="492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676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a:p>
            <a:r>
              <a:rPr lang="ru-RU" dirty="0"/>
              <a:t>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85800"/>
            <a:ext cx="80009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71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533400"/>
            <a:ext cx="6512511" cy="1295400"/>
          </a:xfrm>
        </p:spPr>
        <p:txBody>
          <a:bodyPr>
            <a:normAutofit/>
          </a:bodyPr>
          <a:lstStyle/>
          <a:p>
            <a:pPr algn="ctr"/>
            <a:r>
              <a:rPr lang="ru-RU" sz="3200" b="1" dirty="0" smtClean="0">
                <a:latin typeface="Times New Roman" pitchFamily="18" charset="0"/>
                <a:cs typeface="Times New Roman" pitchFamily="18" charset="0"/>
              </a:rPr>
              <a:t>План</a:t>
            </a:r>
            <a:r>
              <a:rPr lang="ru-RU" sz="3200" b="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лекции</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762000" y="1752600"/>
            <a:ext cx="7543800" cy="4419600"/>
          </a:xfrm>
        </p:spPr>
        <p:txBody>
          <a:bodyPr>
            <a:normAutofit/>
          </a:bodyPr>
          <a:lstStyle/>
          <a:p>
            <a:pPr marL="0" indent="0" algn="just">
              <a:buNone/>
            </a:pPr>
            <a:r>
              <a:rPr lang="ru-RU" sz="2800" dirty="0" smtClean="0">
                <a:latin typeface="Times New Roman" pitchFamily="18" charset="0"/>
                <a:cs typeface="Times New Roman" pitchFamily="18" charset="0"/>
              </a:rPr>
              <a:t>1.Виды </a:t>
            </a:r>
            <a:r>
              <a:rPr lang="ru-RU" sz="2800" dirty="0">
                <a:latin typeface="Times New Roman" pitchFamily="18" charset="0"/>
                <a:cs typeface="Times New Roman" pitchFamily="18" charset="0"/>
              </a:rPr>
              <a:t>гинекологических </a:t>
            </a:r>
            <a:r>
              <a:rPr lang="ru-RU" sz="2800" dirty="0" smtClean="0">
                <a:latin typeface="Times New Roman" pitchFamily="18" charset="0"/>
                <a:cs typeface="Times New Roman" pitchFamily="18" charset="0"/>
              </a:rPr>
              <a:t>операций; </a:t>
            </a:r>
            <a:r>
              <a:rPr lang="ru-RU" sz="2800" dirty="0">
                <a:latin typeface="Times New Roman" pitchFamily="18" charset="0"/>
                <a:cs typeface="Times New Roman" pitchFamily="18" charset="0"/>
              </a:rPr>
              <a:t>2.Основные оперативные методы лечения в </a:t>
            </a:r>
            <a:r>
              <a:rPr lang="ru-RU" sz="2800" dirty="0" smtClean="0">
                <a:latin typeface="Times New Roman" pitchFamily="18" charset="0"/>
                <a:cs typeface="Times New Roman" pitchFamily="18" charset="0"/>
              </a:rPr>
              <a:t>гинекологии;</a:t>
            </a:r>
            <a:endParaRPr lang="ru-RU" sz="2800" dirty="0" smtClean="0">
              <a:latin typeface="Times New Roman" pitchFamily="18" charset="0"/>
              <a:cs typeface="Times New Roman" pitchFamily="18" charset="0"/>
            </a:endParaRPr>
          </a:p>
          <a:p>
            <a:pPr marL="0" indent="0" algn="just">
              <a:buNone/>
            </a:pPr>
            <a:r>
              <a:rPr lang="ru-RU" sz="2800" dirty="0" smtClean="0">
                <a:latin typeface="Times New Roman" pitchFamily="18" charset="0"/>
                <a:cs typeface="Times New Roman" pitchFamily="18" charset="0"/>
              </a:rPr>
              <a:t>3.Структура </a:t>
            </a:r>
            <a:r>
              <a:rPr lang="ru-RU" sz="2800" dirty="0">
                <a:latin typeface="Times New Roman" pitchFamily="18" charset="0"/>
                <a:cs typeface="Times New Roman" pitchFamily="18" charset="0"/>
              </a:rPr>
              <a:t>операционных в </a:t>
            </a:r>
            <a:r>
              <a:rPr lang="ru-RU" sz="2800">
                <a:latin typeface="Times New Roman" pitchFamily="18" charset="0"/>
                <a:cs typeface="Times New Roman" pitchFamily="18" charset="0"/>
              </a:rPr>
              <a:t>гинекологическом </a:t>
            </a:r>
            <a:r>
              <a:rPr lang="ru-RU" sz="2800" smtClean="0">
                <a:latin typeface="Times New Roman" pitchFamily="18" charset="0"/>
                <a:cs typeface="Times New Roman" pitchFamily="18" charset="0"/>
              </a:rPr>
              <a:t>стационаре</a:t>
            </a:r>
            <a:r>
              <a:rPr lang="ru-RU" sz="280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marL="0" indent="0" algn="just">
              <a:buNone/>
            </a:pPr>
            <a:r>
              <a:rPr lang="ru-RU" sz="2800" dirty="0" smtClean="0">
                <a:latin typeface="Times New Roman" pitchFamily="18" charset="0"/>
                <a:cs typeface="Times New Roman" pitchFamily="18" charset="0"/>
              </a:rPr>
              <a:t>4</a:t>
            </a:r>
            <a:r>
              <a:rPr lang="ru-RU" sz="2800" dirty="0">
                <a:latin typeface="Times New Roman" pitchFamily="18" charset="0"/>
                <a:cs typeface="Times New Roman" pitchFamily="18" charset="0"/>
              </a:rPr>
              <a:t>. Неотложные состояния – внематочная беременность, подслизистая миома, рак шейки матки, доврачебная помощь</a:t>
            </a:r>
          </a:p>
        </p:txBody>
      </p:sp>
    </p:spTree>
    <p:extLst>
      <p:ext uri="{BB962C8B-B14F-4D97-AF65-F5344CB8AC3E}">
        <p14:creationId xmlns:p14="http://schemas.microsoft.com/office/powerpoint/2010/main" val="3632732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609600"/>
            <a:ext cx="8229600" cy="1143000"/>
          </a:xfrm>
        </p:spPr>
        <p:txBody>
          <a:bodyPr>
            <a:normAutofit fontScale="90000"/>
          </a:bodyPr>
          <a:lstStyle/>
          <a:p>
            <a:r>
              <a:rPr lang="ru-RU" sz="4900" dirty="0"/>
              <a:t/>
            </a:r>
            <a:br>
              <a:rPr lang="ru-RU" sz="4900" dirty="0"/>
            </a:br>
            <a:r>
              <a:rPr lang="ru-RU" dirty="0">
                <a:latin typeface="Times New Roman" pitchFamily="18" charset="0"/>
                <a:cs typeface="Times New Roman" pitchFamily="18" charset="0"/>
              </a:rPr>
              <a:t>Неотложные состояния в гинекологии</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533400" y="1570037"/>
            <a:ext cx="8229600" cy="5287963"/>
          </a:xfrm>
        </p:spPr>
        <p:txBody>
          <a:bodyPr>
            <a:normAutofit fontScale="32500" lnSpcReduction="20000"/>
          </a:bodyPr>
          <a:lstStyle/>
          <a:p>
            <a:pPr marL="0" indent="0" algn="just">
              <a:buNone/>
            </a:pPr>
            <a:r>
              <a:rPr lang="ru-RU" dirty="0" smtClean="0"/>
              <a:t>    </a:t>
            </a:r>
            <a:r>
              <a:rPr lang="ru-RU" sz="11100" dirty="0" smtClean="0">
                <a:latin typeface="Times New Roman" pitchFamily="18" charset="0"/>
                <a:cs typeface="Times New Roman" pitchFamily="18" charset="0"/>
              </a:rPr>
              <a:t>Неотложные </a:t>
            </a:r>
            <a:r>
              <a:rPr lang="ru-RU" sz="11100" dirty="0">
                <a:latin typeface="Times New Roman" pitchFamily="18" charset="0"/>
                <a:cs typeface="Times New Roman" pitchFamily="18" charset="0"/>
              </a:rPr>
              <a:t>состояния в гинекологии можно разделить на пять групп. </a:t>
            </a:r>
            <a:endParaRPr lang="ru-RU" sz="11100" dirty="0" smtClean="0">
              <a:latin typeface="Times New Roman" pitchFamily="18" charset="0"/>
              <a:cs typeface="Times New Roman" pitchFamily="18" charset="0"/>
            </a:endParaRPr>
          </a:p>
          <a:p>
            <a:pPr marL="0" indent="0" algn="just">
              <a:buNone/>
            </a:pPr>
            <a:r>
              <a:rPr lang="ru-RU" sz="11100" dirty="0" smtClean="0">
                <a:latin typeface="Times New Roman" pitchFamily="18" charset="0"/>
                <a:cs typeface="Times New Roman" pitchFamily="18" charset="0"/>
              </a:rPr>
              <a:t>1</a:t>
            </a:r>
            <a:r>
              <a:rPr lang="ru-RU" sz="11100" dirty="0">
                <a:latin typeface="Times New Roman" pitchFamily="18" charset="0"/>
                <a:cs typeface="Times New Roman" pitchFamily="18" charset="0"/>
              </a:rPr>
              <a:t>. Внутренние кровотечения. </a:t>
            </a:r>
            <a:endParaRPr lang="ru-RU" sz="11100" dirty="0" smtClean="0">
              <a:latin typeface="Times New Roman" pitchFamily="18" charset="0"/>
              <a:cs typeface="Times New Roman" pitchFamily="18" charset="0"/>
            </a:endParaRPr>
          </a:p>
          <a:p>
            <a:pPr marL="0" indent="0" algn="just">
              <a:buNone/>
            </a:pPr>
            <a:r>
              <a:rPr lang="ru-RU" sz="11100" dirty="0" smtClean="0">
                <a:latin typeface="Times New Roman" pitchFamily="18" charset="0"/>
                <a:cs typeface="Times New Roman" pitchFamily="18" charset="0"/>
              </a:rPr>
              <a:t>2</a:t>
            </a:r>
            <a:r>
              <a:rPr lang="ru-RU" sz="11100" dirty="0">
                <a:latin typeface="Times New Roman" pitchFamily="18" charset="0"/>
                <a:cs typeface="Times New Roman" pitchFamily="18" charset="0"/>
              </a:rPr>
              <a:t>. Наружные кровотечения. </a:t>
            </a:r>
            <a:endParaRPr lang="ru-RU" sz="11100" dirty="0" smtClean="0">
              <a:latin typeface="Times New Roman" pitchFamily="18" charset="0"/>
              <a:cs typeface="Times New Roman" pitchFamily="18" charset="0"/>
            </a:endParaRPr>
          </a:p>
          <a:p>
            <a:pPr marL="0" indent="0" algn="just">
              <a:buNone/>
            </a:pPr>
            <a:r>
              <a:rPr lang="ru-RU" sz="11100" dirty="0" smtClean="0">
                <a:latin typeface="Times New Roman" pitchFamily="18" charset="0"/>
                <a:cs typeface="Times New Roman" pitchFamily="18" charset="0"/>
              </a:rPr>
              <a:t>3</a:t>
            </a:r>
            <a:r>
              <a:rPr lang="ru-RU" sz="11100" dirty="0">
                <a:latin typeface="Times New Roman" pitchFamily="18" charset="0"/>
                <a:cs typeface="Times New Roman" pitchFamily="18" charset="0"/>
              </a:rPr>
              <a:t>. Воспалительные заболевания женских половых органов. </a:t>
            </a:r>
            <a:endParaRPr lang="ru-RU" sz="11100" dirty="0" smtClean="0">
              <a:latin typeface="Times New Roman" pitchFamily="18" charset="0"/>
              <a:cs typeface="Times New Roman" pitchFamily="18" charset="0"/>
            </a:endParaRPr>
          </a:p>
          <a:p>
            <a:pPr marL="0" indent="0" algn="just">
              <a:buNone/>
            </a:pPr>
            <a:r>
              <a:rPr lang="ru-RU" sz="11100" dirty="0" smtClean="0">
                <a:latin typeface="Times New Roman" pitchFamily="18" charset="0"/>
                <a:cs typeface="Times New Roman" pitchFamily="18" charset="0"/>
              </a:rPr>
              <a:t>4</a:t>
            </a:r>
            <a:r>
              <a:rPr lang="ru-RU" sz="11100" dirty="0">
                <a:latin typeface="Times New Roman" pitchFamily="18" charset="0"/>
                <a:cs typeface="Times New Roman" pitchFamily="18" charset="0"/>
              </a:rPr>
              <a:t>. Перекручивание труб, яичниковых кист, придатков и их опухолей. </a:t>
            </a:r>
            <a:endParaRPr lang="ru-RU" sz="11100" dirty="0" smtClean="0">
              <a:latin typeface="Times New Roman" pitchFamily="18" charset="0"/>
              <a:cs typeface="Times New Roman" pitchFamily="18" charset="0"/>
            </a:endParaRPr>
          </a:p>
          <a:p>
            <a:pPr marL="0" indent="0" algn="just">
              <a:buNone/>
            </a:pPr>
            <a:r>
              <a:rPr lang="ru-RU" sz="11100" dirty="0" smtClean="0">
                <a:latin typeface="Times New Roman" pitchFamily="18" charset="0"/>
                <a:cs typeface="Times New Roman" pitchFamily="18" charset="0"/>
              </a:rPr>
              <a:t>5</a:t>
            </a:r>
            <a:r>
              <a:rPr lang="ru-RU" sz="11100" dirty="0">
                <a:latin typeface="Times New Roman" pitchFamily="18" charset="0"/>
                <a:cs typeface="Times New Roman" pitchFamily="18" charset="0"/>
              </a:rPr>
              <a:t>. Повреждения женских половых органов.</a:t>
            </a:r>
            <a:br>
              <a:rPr lang="ru-RU" sz="11100"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47115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447800"/>
            <a:ext cx="8229600" cy="4267200"/>
          </a:xfrm>
        </p:spPr>
        <p:txBody>
          <a:bodyPr>
            <a:normAutofit/>
          </a:bodyPr>
          <a:lstStyle/>
          <a:p>
            <a:pPr marL="0" indent="0" algn="just">
              <a:buNone/>
            </a:pPr>
            <a:r>
              <a:rPr lang="ru-RU" dirty="0" smtClean="0"/>
              <a:t>    </a:t>
            </a:r>
            <a:r>
              <a:rPr lang="ru-RU" dirty="0" smtClean="0">
                <a:latin typeface="Times New Roman" pitchFamily="18" charset="0"/>
                <a:cs typeface="Times New Roman" pitchFamily="18" charset="0"/>
              </a:rPr>
              <a:t>Состояния</a:t>
            </a:r>
            <a:r>
              <a:rPr lang="ru-RU" dirty="0">
                <a:latin typeface="Times New Roman" pitchFamily="18" charset="0"/>
                <a:cs typeface="Times New Roman" pitchFamily="18" charset="0"/>
              </a:rPr>
              <a:t>, требующие неотложной помощи, проявляются обычно следующими симптомами: болью, напряжением мышц живота, симптомами раздражения брюшины, тошнотой, рвотой, кровотечением, обморочным состоянием, </a:t>
            </a:r>
            <a:r>
              <a:rPr lang="ru-RU" dirty="0" smtClean="0">
                <a:latin typeface="Times New Roman" pitchFamily="18" charset="0"/>
                <a:cs typeface="Times New Roman" pitchFamily="18" charset="0"/>
              </a:rPr>
              <a:t>шоком. </a:t>
            </a:r>
          </a:p>
          <a:p>
            <a:pPr marL="0" indent="0" algn="just">
              <a:buNone/>
            </a:pP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т. е. </a:t>
            </a:r>
            <a:r>
              <a:rPr lang="ru-RU" i="1" dirty="0">
                <a:latin typeface="Times New Roman" pitchFamily="18" charset="0"/>
                <a:cs typeface="Times New Roman" pitchFamily="18" charset="0"/>
              </a:rPr>
              <a:t>Картиной "острого живота</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a:t>
            </a:r>
          </a:p>
          <a:p>
            <a:pPr marL="0" indent="0" algn="just">
              <a:buNone/>
            </a:pPr>
            <a:r>
              <a:rPr lang="ru-RU" u="sng" dirty="0" smtClean="0"/>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976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1600200"/>
            <a:ext cx="8534400" cy="4525963"/>
          </a:xfrm>
        </p:spPr>
        <p:txBody>
          <a:bodyPr>
            <a:normAutofit fontScale="92500"/>
          </a:bodyPr>
          <a:lstStyle/>
          <a:p>
            <a:pPr marL="0" indent="0" algn="just">
              <a:buNone/>
            </a:pPr>
            <a:r>
              <a:rPr lang="ru-RU" u="sng" dirty="0" smtClean="0">
                <a:latin typeface="Times New Roman" pitchFamily="18" charset="0"/>
                <a:cs typeface="Times New Roman" pitchFamily="18" charset="0"/>
              </a:rPr>
              <a:t>    </a:t>
            </a:r>
            <a:r>
              <a:rPr lang="ru-RU" sz="3900" u="sng" dirty="0">
                <a:latin typeface="Times New Roman" pitchFamily="18" charset="0"/>
                <a:cs typeface="Times New Roman" pitchFamily="18" charset="0"/>
              </a:rPr>
              <a:t>В </a:t>
            </a:r>
            <a:r>
              <a:rPr lang="ru-RU" sz="3900" u="sng" dirty="0" smtClean="0">
                <a:latin typeface="Times New Roman" pitchFamily="18" charset="0"/>
                <a:cs typeface="Times New Roman" pitchFamily="18" charset="0"/>
              </a:rPr>
              <a:t>гинекологической практике</a:t>
            </a:r>
            <a:r>
              <a:rPr lang="ru-RU" sz="3900" dirty="0">
                <a:latin typeface="Times New Roman" pitchFamily="18" charset="0"/>
                <a:cs typeface="Times New Roman" pitchFamily="18" charset="0"/>
              </a:rPr>
              <a:t> симптомы острого живота наи­более часто возникают при разрыве трубы, содержащей плодное яйцо, </a:t>
            </a:r>
            <a:r>
              <a:rPr lang="ru-RU" sz="3900" dirty="0" smtClean="0">
                <a:latin typeface="Times New Roman" pitchFamily="18" charset="0"/>
                <a:cs typeface="Times New Roman" pitchFamily="18" charset="0"/>
              </a:rPr>
              <a:t>апоплексии (разрыве) </a:t>
            </a:r>
            <a:r>
              <a:rPr lang="ru-RU" sz="3900" dirty="0">
                <a:latin typeface="Times New Roman" pitchFamily="18" charset="0"/>
                <a:cs typeface="Times New Roman" pitchFamily="18" charset="0"/>
              </a:rPr>
              <a:t>яичника, </a:t>
            </a:r>
            <a:r>
              <a:rPr lang="ru-RU" sz="3900" dirty="0" err="1">
                <a:latin typeface="Times New Roman" pitchFamily="18" charset="0"/>
                <a:cs typeface="Times New Roman" pitchFamily="18" charset="0"/>
              </a:rPr>
              <a:t>перекруте</a:t>
            </a:r>
            <a:r>
              <a:rPr lang="ru-RU" sz="3900" dirty="0">
                <a:latin typeface="Times New Roman" pitchFamily="18" charset="0"/>
                <a:cs typeface="Times New Roman" pitchFamily="18" charset="0"/>
              </a:rPr>
              <a:t> ножки кисты или опухоли яичника, некрозе </a:t>
            </a:r>
            <a:r>
              <a:rPr lang="ru-RU" sz="3900" dirty="0" err="1">
                <a:latin typeface="Times New Roman" pitchFamily="18" charset="0"/>
                <a:cs typeface="Times New Roman" pitchFamily="18" charset="0"/>
              </a:rPr>
              <a:t>миоматозного</a:t>
            </a:r>
            <a:r>
              <a:rPr lang="ru-RU" sz="3900" dirty="0">
                <a:latin typeface="Times New Roman" pitchFamily="18" charset="0"/>
                <a:cs typeface="Times New Roman" pitchFamily="18" charset="0"/>
              </a:rPr>
              <a:t> узла, неполном аборте, нагное­нии придатков матки.</a:t>
            </a:r>
          </a:p>
          <a:p>
            <a:endParaRPr lang="ru-RU" dirty="0"/>
          </a:p>
        </p:txBody>
      </p:sp>
    </p:spTree>
    <p:extLst>
      <p:ext uri="{BB962C8B-B14F-4D97-AF65-F5344CB8AC3E}">
        <p14:creationId xmlns:p14="http://schemas.microsoft.com/office/powerpoint/2010/main" val="1759149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533400"/>
            <a:ext cx="8229600" cy="1143000"/>
          </a:xfrm>
        </p:spPr>
        <p:txBody>
          <a:bodyPr>
            <a:noAutofit/>
          </a:bodyPr>
          <a:lstStyle/>
          <a:p>
            <a:r>
              <a:rPr lang="ru-RU" sz="3600" dirty="0" smtClean="0">
                <a:latin typeface="Times New Roman" pitchFamily="18" charset="0"/>
                <a:cs typeface="Times New Roman" pitchFamily="18" charset="0"/>
              </a:rPr>
              <a:t>Прерывание внематочной беременности по типу трубного аборта</a:t>
            </a:r>
            <a:endParaRPr lang="ru-RU" sz="3600" dirty="0">
              <a:latin typeface="Times New Roman" pitchFamily="18" charset="0"/>
              <a:cs typeface="Times New Roman" pitchFamily="18" charset="0"/>
            </a:endParaRPr>
          </a:p>
        </p:txBody>
      </p:sp>
      <p:sp>
        <p:nvSpPr>
          <p:cNvPr id="3" name="Объект 2"/>
          <p:cNvSpPr>
            <a:spLocks noGrp="1"/>
          </p:cNvSpPr>
          <p:nvPr>
            <p:ph idx="4294967295"/>
          </p:nvPr>
        </p:nvSpPr>
        <p:spPr>
          <a:xfrm>
            <a:off x="609600" y="1828800"/>
            <a:ext cx="8001000" cy="4495800"/>
          </a:xfrm>
        </p:spPr>
        <p:txBody>
          <a:bodyPr>
            <a:normAutofit/>
          </a:bodyPr>
          <a:lstStyle/>
          <a:p>
            <a:pPr marL="0" indent="0" algn="just">
              <a:buNone/>
            </a:pPr>
            <a:r>
              <a:rPr lang="ru-RU" sz="2800" dirty="0">
                <a:latin typeface="Times New Roman" pitchFamily="18" charset="0"/>
                <a:cs typeface="Times New Roman" pitchFamily="18" charset="0"/>
              </a:rPr>
              <a:t>Прогрессирующая трубная беременность растягивает </a:t>
            </a:r>
            <a:r>
              <a:rPr lang="ru-RU" sz="2800" dirty="0" err="1">
                <a:latin typeface="Times New Roman" pitchFamily="18" charset="0"/>
                <a:cs typeface="Times New Roman" pitchFamily="18" charset="0"/>
              </a:rPr>
              <a:t>плодовместилище</a:t>
            </a:r>
            <a:r>
              <a:rPr lang="ru-RU" sz="2800" dirty="0">
                <a:latin typeface="Times New Roman" pitchFamily="18" charset="0"/>
                <a:cs typeface="Times New Roman" pitchFamily="18" charset="0"/>
              </a:rPr>
              <a:t>, ворсинки хориона разрушают маточные трубы и кровеносные сосуды. </a:t>
            </a:r>
            <a:r>
              <a:rPr lang="ru-RU" sz="2800" dirty="0" smtClean="0">
                <a:latin typeface="Times New Roman" pitchFamily="18" charset="0"/>
                <a:cs typeface="Times New Roman" pitchFamily="18" charset="0"/>
              </a:rPr>
              <a:t>При </a:t>
            </a:r>
            <a:r>
              <a:rPr lang="ru-RU" sz="2800" dirty="0">
                <a:latin typeface="Times New Roman" pitchFamily="18" charset="0"/>
                <a:cs typeface="Times New Roman" pitchFamily="18" charset="0"/>
              </a:rPr>
              <a:t>трубном аборте плодное яйцо постепенно отслаивается от стенки трубы и </a:t>
            </a:r>
            <a:r>
              <a:rPr lang="ru-RU" sz="2800" dirty="0" smtClean="0">
                <a:latin typeface="Times New Roman" pitchFamily="18" charset="0"/>
                <a:cs typeface="Times New Roman" pitchFamily="18" charset="0"/>
              </a:rPr>
              <a:t>перистальтикой трубы </a:t>
            </a:r>
            <a:r>
              <a:rPr lang="ru-RU" sz="2800" dirty="0">
                <a:latin typeface="Times New Roman" pitchFamily="18" charset="0"/>
                <a:cs typeface="Times New Roman" pitchFamily="18" charset="0"/>
              </a:rPr>
              <a:t>прогоняется в брюшную </a:t>
            </a:r>
            <a:r>
              <a:rPr lang="ru-RU" sz="2800" dirty="0" smtClean="0">
                <a:latin typeface="Times New Roman" pitchFamily="18" charset="0"/>
                <a:cs typeface="Times New Roman" pitchFamily="18" charset="0"/>
              </a:rPr>
              <a:t>полость.</a:t>
            </a:r>
          </a:p>
          <a:p>
            <a:pPr marL="0" indent="0" algn="just">
              <a:buNone/>
            </a:pPr>
            <a:r>
              <a:rPr lang="ru-RU" sz="2800" dirty="0">
                <a:latin typeface="Times New Roman" pitchFamily="18" charset="0"/>
                <a:cs typeface="Times New Roman" pitchFamily="18" charset="0"/>
              </a:rPr>
              <a:t>У </a:t>
            </a:r>
            <a:r>
              <a:rPr lang="ru-RU" sz="2800" dirty="0" smtClean="0">
                <a:latin typeface="Times New Roman" pitchFamily="18" charset="0"/>
                <a:cs typeface="Times New Roman" pitchFamily="18" charset="0"/>
              </a:rPr>
              <a:t>пациентки отмечаются </a:t>
            </a:r>
            <a:r>
              <a:rPr lang="ru-RU" sz="2800" dirty="0">
                <a:latin typeface="Times New Roman" pitchFamily="18" charset="0"/>
                <a:cs typeface="Times New Roman" pitchFamily="18" charset="0"/>
              </a:rPr>
              <a:t>вероятные признаки </a:t>
            </a:r>
            <a:r>
              <a:rPr lang="ru-RU" sz="2800" dirty="0" smtClean="0">
                <a:latin typeface="Times New Roman" pitchFamily="18" charset="0"/>
                <a:cs typeface="Times New Roman" pitchFamily="18" charset="0"/>
              </a:rPr>
              <a:t>беременности.</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64222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457200"/>
            <a:ext cx="8077200" cy="1143000"/>
          </a:xfrm>
        </p:spPr>
        <p:txBody>
          <a:bodyPr>
            <a:noAutofit/>
          </a:bodyPr>
          <a:lstStyle/>
          <a:p>
            <a:r>
              <a:rPr lang="ru-RU" sz="3600" dirty="0" smtClean="0">
                <a:latin typeface="Times New Roman" pitchFamily="18" charset="0"/>
                <a:cs typeface="Times New Roman" pitchFamily="18" charset="0"/>
              </a:rPr>
              <a:t>Клиническая картина прерывания беременности по типу трубного аборта</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304800" y="1905000"/>
            <a:ext cx="8534400" cy="4419600"/>
          </a:xfrm>
        </p:spPr>
        <p:txBody>
          <a:bodyPr>
            <a:normAutofit/>
          </a:bodyPr>
          <a:lstStyle/>
          <a:p>
            <a:pPr algn="just"/>
            <a:r>
              <a:rPr lang="ru-RU" sz="2800" dirty="0">
                <a:latin typeface="Times New Roman" pitchFamily="18" charset="0"/>
                <a:cs typeface="Times New Roman" pitchFamily="18" charset="0"/>
              </a:rPr>
              <a:t>Жалобы на односторонние схваткообразные боли внизу живота иррадиацией в крестец, прямую кишку, сопровождающиеся признаками дурноты, полуобморочным состоянием, могут быть скудные кровянистые выделения.</a:t>
            </a:r>
          </a:p>
          <a:p>
            <a:pPr algn="just"/>
            <a:r>
              <a:rPr lang="ru-RU" sz="2800" dirty="0">
                <a:latin typeface="Times New Roman" pitchFamily="18" charset="0"/>
                <a:cs typeface="Times New Roman" pitchFamily="18" charset="0"/>
              </a:rPr>
              <a:t>Степень выраженности симптомов зависит от интенсивности кровотечения в брюшную полость.</a:t>
            </a:r>
          </a:p>
          <a:p>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08166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685800"/>
            <a:ext cx="8229600" cy="5486400"/>
          </a:xfrm>
        </p:spPr>
        <p:txBody>
          <a:bodyPr>
            <a:noAutofit/>
          </a:bodyPr>
          <a:lstStyle/>
          <a:p>
            <a:pPr algn="just"/>
            <a:r>
              <a:rPr lang="ru-RU" dirty="0">
                <a:latin typeface="Times New Roman" pitchFamily="18" charset="0"/>
                <a:cs typeface="Times New Roman" pitchFamily="18" charset="0"/>
              </a:rPr>
              <a:t>С</a:t>
            </a:r>
            <a:r>
              <a:rPr lang="ru-RU" dirty="0" smtClean="0">
                <a:latin typeface="Times New Roman" pitchFamily="18" charset="0"/>
                <a:cs typeface="Times New Roman" pitchFamily="18" charset="0"/>
              </a:rPr>
              <a:t>имптомы </a:t>
            </a:r>
            <a:r>
              <a:rPr lang="ru-RU" dirty="0">
                <a:latin typeface="Times New Roman" pitchFamily="18" charset="0"/>
                <a:cs typeface="Times New Roman" pitchFamily="18" charset="0"/>
              </a:rPr>
              <a:t>появляются внезапно и быстро нарастают: боли в подвздошной области с иррадиацией в крестец, подреберье, лопатку, ключицу, плечо; слабость головокружение, «мушки» перед глазами, шум в ушах, вялость до потери сознания.</a:t>
            </a:r>
          </a:p>
          <a:p>
            <a:pPr algn="just"/>
            <a:r>
              <a:rPr lang="ru-RU" dirty="0">
                <a:latin typeface="Times New Roman" pitchFamily="18" charset="0"/>
                <a:cs typeface="Times New Roman" pitchFamily="18" charset="0"/>
              </a:rPr>
              <a:t>Объективно: бледность кожных покровов и видимых слизистых, </a:t>
            </a:r>
            <a:r>
              <a:rPr lang="ru-RU" dirty="0" smtClean="0">
                <a:latin typeface="Times New Roman" pitchFamily="18" charset="0"/>
                <a:cs typeface="Times New Roman" pitchFamily="18" charset="0"/>
              </a:rPr>
              <a:t>пульс нитевидный, артериальное давление снижается. </a:t>
            </a: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ри </a:t>
            </a:r>
            <a:r>
              <a:rPr lang="ru-RU" dirty="0">
                <a:latin typeface="Times New Roman" pitchFamily="18" charset="0"/>
                <a:cs typeface="Times New Roman" pitchFamily="18" charset="0"/>
              </a:rPr>
              <a:t>кровопотере 1,5-2 литра - рвота, холодный пот, вялость, адинамия </a:t>
            </a:r>
            <a:r>
              <a:rPr lang="ru-RU" dirty="0" smtClean="0">
                <a:latin typeface="Times New Roman" pitchFamily="18" charset="0"/>
                <a:cs typeface="Times New Roman" pitchFamily="18" charset="0"/>
              </a:rPr>
              <a:t>заторможенность</a:t>
            </a:r>
            <a:r>
              <a:rPr lang="ru-RU" dirty="0" smtClean="0">
                <a:latin typeface="Cambria" pitchFamily="18" charset="0"/>
                <a:cs typeface="Times New Roman" pitchFamily="18" charset="0"/>
              </a:rPr>
              <a:t>.</a:t>
            </a:r>
            <a:endParaRPr lang="ru-RU" dirty="0">
              <a:latin typeface="Cambria" pitchFamily="18" charset="0"/>
              <a:cs typeface="Times New Roman" pitchFamily="18" charset="0"/>
            </a:endParaRPr>
          </a:p>
        </p:txBody>
      </p:sp>
    </p:spTree>
    <p:extLst>
      <p:ext uri="{BB962C8B-B14F-4D97-AF65-F5344CB8AC3E}">
        <p14:creationId xmlns:p14="http://schemas.microsoft.com/office/powerpoint/2010/main" val="32816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latin typeface="Times New Roman" pitchFamily="18" charset="0"/>
                <a:cs typeface="Times New Roman" pitchFamily="18" charset="0"/>
              </a:rPr>
              <a:t>Локализация плодного яйца в </a:t>
            </a:r>
            <a:r>
              <a:rPr lang="ru-RU" sz="3200" dirty="0" err="1">
                <a:latin typeface="Times New Roman" pitchFamily="18" charset="0"/>
                <a:cs typeface="Times New Roman" pitchFamily="18" charset="0"/>
              </a:rPr>
              <a:t>истмическом</a:t>
            </a:r>
            <a:r>
              <a:rPr lang="ru-RU" sz="3200" dirty="0">
                <a:latin typeface="Times New Roman" pitchFamily="18" charset="0"/>
                <a:cs typeface="Times New Roman" pitchFamily="18" charset="0"/>
              </a:rPr>
              <a:t> отделе маточной трубы. Лапароскопия</a:t>
            </a:r>
          </a:p>
        </p:txBody>
      </p:sp>
      <p:pic>
        <p:nvPicPr>
          <p:cNvPr id="4" name="Рисунок 3" descr="C:\Users\Lenovo\Desktop\Глава 17. _ОСТРЫЙ ЖИВОТ_ В ГИНЕКОЛОГИИ_files\mb4_008.jpeg"/>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477000" cy="4438650"/>
          </a:xfrm>
          <a:prstGeom prst="rect">
            <a:avLst/>
          </a:prstGeom>
          <a:noFill/>
          <a:ln>
            <a:noFill/>
          </a:ln>
        </p:spPr>
      </p:pic>
    </p:spTree>
    <p:extLst>
      <p:ext uri="{BB962C8B-B14F-4D97-AF65-F5344CB8AC3E}">
        <p14:creationId xmlns:p14="http://schemas.microsoft.com/office/powerpoint/2010/main" val="393448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76200"/>
            <a:ext cx="8229600" cy="1181035"/>
          </a:xfrm>
        </p:spPr>
        <p:txBody>
          <a:bodyPr>
            <a:normAutofit/>
          </a:bodyPr>
          <a:lstStyle/>
          <a:p>
            <a:r>
              <a:rPr lang="ru-RU" sz="3200" dirty="0">
                <a:latin typeface="Times New Roman" pitchFamily="18" charset="0"/>
                <a:cs typeface="Times New Roman" pitchFamily="18" charset="0"/>
              </a:rPr>
              <a:t>Разрыв угла матки при локализации плодного яйца в </a:t>
            </a:r>
            <a:r>
              <a:rPr lang="ru-RU" sz="3200" dirty="0" err="1">
                <a:latin typeface="Times New Roman" pitchFamily="18" charset="0"/>
                <a:cs typeface="Times New Roman" pitchFamily="18" charset="0"/>
              </a:rPr>
              <a:t>интрамуральном</a:t>
            </a:r>
            <a:r>
              <a:rPr lang="ru-RU" sz="3200" dirty="0">
                <a:latin typeface="Times New Roman" pitchFamily="18" charset="0"/>
                <a:cs typeface="Times New Roman" pitchFamily="18" charset="0"/>
              </a:rPr>
              <a:t> отделе. Лапароскопия</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9173"/>
            <a:ext cx="6477000" cy="490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156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err="1" smtClean="0">
                <a:latin typeface="Times New Roman" pitchFamily="18" charset="0"/>
                <a:cs typeface="Times New Roman" pitchFamily="18" charset="0"/>
              </a:rPr>
              <a:t>Перекрут</a:t>
            </a:r>
            <a:r>
              <a:rPr lang="ru-RU" sz="3600" dirty="0" smtClean="0">
                <a:latin typeface="Times New Roman" pitchFamily="18" charset="0"/>
                <a:cs typeface="Times New Roman" pitchFamily="18" charset="0"/>
              </a:rPr>
              <a:t> ножки кисты яичника</a:t>
            </a: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Прямоугольник 2"/>
          <p:cNvSpPr/>
          <p:nvPr/>
        </p:nvSpPr>
        <p:spPr>
          <a:xfrm>
            <a:off x="396658" y="1371600"/>
            <a:ext cx="8290142" cy="5016758"/>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Женский </a:t>
            </a:r>
            <a:r>
              <a:rPr lang="ru-RU" sz="3200" dirty="0">
                <a:latin typeface="Times New Roman" pitchFamily="18" charset="0"/>
                <a:cs typeface="Times New Roman" pitchFamily="18" charset="0"/>
              </a:rPr>
              <a:t>яичник – железистый орган половой системы, в котором с определенной цикличностью осуществляется формирование и созревание яйцеклеток, образование гормонов. Если по каким-то причинам выход репродуктивной клетки из фолликула нарушается, то развивается киста, которая представляет собой пузырь любого размера, заполненный жидкостью</a:t>
            </a:r>
            <a:r>
              <a:rPr lang="ru-RU" sz="3200" dirty="0" smtClean="0">
                <a:latin typeface="Times New Roman" pitchFamily="18" charset="0"/>
                <a:cs typeface="Times New Roman" pitchFamily="18" charset="0"/>
              </a:rPr>
              <a:t>.</a:t>
            </a:r>
          </a:p>
          <a:p>
            <a:pPr algn="just"/>
            <a:r>
              <a:rPr lang="ru-RU" sz="3200" b="1"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714338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533400" y="1143000"/>
            <a:ext cx="8229600" cy="4525963"/>
          </a:xfrm>
        </p:spPr>
        <p:txBody>
          <a:bodyPr/>
          <a:lstStyle/>
          <a:p>
            <a:pPr marL="0" indent="0" algn="just">
              <a:buNone/>
            </a:pPr>
            <a:r>
              <a:rPr lang="ru-RU"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Заболевание </a:t>
            </a:r>
            <a:r>
              <a:rPr lang="ru-RU" sz="3600" dirty="0">
                <a:latin typeface="Times New Roman" pitchFamily="18" charset="0"/>
                <a:cs typeface="Times New Roman" pitchFamily="18" charset="0"/>
              </a:rPr>
              <a:t>в основном протекает спокойно и бессимптомно, в подавляющем большинстве случаев киста сдувается и пропадает. Но у семи женщин из ста развивается тяжелое осложнение – </a:t>
            </a:r>
            <a:r>
              <a:rPr lang="ru-RU" sz="3600" dirty="0" err="1">
                <a:latin typeface="Times New Roman" pitchFamily="18" charset="0"/>
                <a:cs typeface="Times New Roman" pitchFamily="18" charset="0"/>
              </a:rPr>
              <a:t>перекрут</a:t>
            </a:r>
            <a:r>
              <a:rPr lang="ru-RU" sz="3600" dirty="0">
                <a:latin typeface="Times New Roman" pitchFamily="18" charset="0"/>
                <a:cs typeface="Times New Roman" pitchFamily="18" charset="0"/>
              </a:rPr>
              <a:t> ножки кисты яичника, приводящий к страшным и плачевным последствиям для здоровья</a:t>
            </a:r>
            <a:r>
              <a:rPr lang="ru-RU"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194757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6512511" cy="1143000"/>
          </a:xfrm>
        </p:spPr>
        <p:txBody>
          <a:bodyPr>
            <a:normAutofit/>
          </a:bodyPr>
          <a:lstStyle/>
          <a:p>
            <a:r>
              <a:rPr lang="ru-RU" sz="3200" dirty="0">
                <a:latin typeface="Times New Roman" pitchFamily="18" charset="0"/>
                <a:cs typeface="Times New Roman" pitchFamily="18" charset="0"/>
              </a:rPr>
              <a:t>Гинекологические </a:t>
            </a:r>
            <a:r>
              <a:rPr lang="ru-RU" sz="3200" dirty="0" smtClean="0">
                <a:latin typeface="Times New Roman" pitchFamily="18" charset="0"/>
                <a:cs typeface="Times New Roman" pitchFamily="18" charset="0"/>
              </a:rPr>
              <a:t>операции</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295400"/>
            <a:ext cx="8153400" cy="5029200"/>
          </a:xfrm>
        </p:spPr>
        <p:txBody>
          <a:bodyPr>
            <a:normAutofit fontScale="92500" lnSpcReduction="10000"/>
          </a:bodyPr>
          <a:lstStyle/>
          <a:p>
            <a:pPr marL="114300" indent="0" algn="just">
              <a:buNone/>
            </a:pPr>
            <a:r>
              <a:rPr lang="ru-RU" dirty="0">
                <a:latin typeface="Times New Roman" pitchFamily="18" charset="0"/>
                <a:cs typeface="Times New Roman" pitchFamily="18" charset="0"/>
              </a:rPr>
              <a:t>Хирургическая гинекология на сегодняшний день решает один из главных вопросов женского здоровья — сохранение репродуктивной функции в детородном возрасте.</a:t>
            </a:r>
            <a:endParaRPr lang="ru-RU" dirty="0" smtClean="0">
              <a:latin typeface="Times New Roman" pitchFamily="18" charset="0"/>
              <a:cs typeface="Times New Roman" pitchFamily="18" charset="0"/>
            </a:endParaRPr>
          </a:p>
          <a:p>
            <a:pPr marL="114300" indent="0" algn="just">
              <a:buNone/>
            </a:pPr>
            <a:r>
              <a:rPr lang="ru-RU" dirty="0" smtClean="0">
                <a:latin typeface="Times New Roman" pitchFamily="18" charset="0"/>
                <a:cs typeface="Times New Roman" pitchFamily="18" charset="0"/>
              </a:rPr>
              <a:t>Среди </a:t>
            </a:r>
            <a:r>
              <a:rPr lang="ru-RU" dirty="0">
                <a:latin typeface="Times New Roman" pitchFamily="18" charset="0"/>
                <a:cs typeface="Times New Roman" pitchFamily="18" charset="0"/>
              </a:rPr>
              <a:t>многочисленных заболеваний женской половой системы часто встречаются и такие, которые можно вылечить лишь с помощью хирургического </a:t>
            </a:r>
            <a:r>
              <a:rPr lang="ru-RU" dirty="0" smtClean="0">
                <a:latin typeface="Times New Roman" pitchFamily="18" charset="0"/>
                <a:cs typeface="Times New Roman" pitchFamily="18" charset="0"/>
              </a:rPr>
              <a:t>вмешательства. При </a:t>
            </a:r>
            <a:r>
              <a:rPr lang="ru-RU" dirty="0">
                <a:latin typeface="Times New Roman" pitchFamily="18" charset="0"/>
                <a:cs typeface="Times New Roman" pitchFamily="18" charset="0"/>
              </a:rPr>
              <a:t>этом все гинекологические операции можно поделить на плановые и </a:t>
            </a:r>
            <a:r>
              <a:rPr lang="ru-RU" dirty="0" smtClean="0">
                <a:latin typeface="Times New Roman" pitchFamily="18" charset="0"/>
                <a:cs typeface="Times New Roman" pitchFamily="18" charset="0"/>
              </a:rPr>
              <a:t>экстренные, полостные и малые.                                </a:t>
            </a:r>
            <a:endParaRPr lang="ru-RU" dirty="0">
              <a:latin typeface="Cambria" pitchFamily="18" charset="0"/>
              <a:cs typeface="Times New Roman" pitchFamily="18" charset="0"/>
            </a:endParaRPr>
          </a:p>
        </p:txBody>
      </p:sp>
    </p:spTree>
    <p:extLst>
      <p:ext uri="{BB962C8B-B14F-4D97-AF65-F5344CB8AC3E}">
        <p14:creationId xmlns:p14="http://schemas.microsoft.com/office/powerpoint/2010/main" val="335406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74" y="1469505"/>
            <a:ext cx="8771266" cy="324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868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normAutofit fontScale="90000"/>
          </a:bodyPr>
          <a:lstStyle/>
          <a:p>
            <a:r>
              <a:rPr lang="ru-RU" sz="3600" dirty="0">
                <a:latin typeface="Times New Roman" pitchFamily="18" charset="0"/>
                <a:cs typeface="Times New Roman" pitchFamily="18" charset="0"/>
              </a:rPr>
              <a:t>О</a:t>
            </a:r>
            <a:r>
              <a:rPr lang="ru-RU" sz="3600" dirty="0" smtClean="0">
                <a:latin typeface="Times New Roman" pitchFamily="18" charset="0"/>
                <a:cs typeface="Times New Roman" pitchFamily="18" charset="0"/>
              </a:rPr>
              <a:t>сновные признаки </a:t>
            </a:r>
            <a:r>
              <a:rPr lang="ru-RU" sz="3600" dirty="0" err="1" smtClean="0">
                <a:latin typeface="Times New Roman" pitchFamily="18" charset="0"/>
                <a:cs typeface="Times New Roman" pitchFamily="18" charset="0"/>
              </a:rPr>
              <a:t>перекрута</a:t>
            </a:r>
            <a:r>
              <a:rPr lang="ru-RU" sz="3600" dirty="0" smtClean="0">
                <a:latin typeface="Times New Roman" pitchFamily="18" charset="0"/>
                <a:cs typeface="Times New Roman" pitchFamily="18" charset="0"/>
              </a:rPr>
              <a:t> ножки кисты яичника</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304800" y="1371600"/>
            <a:ext cx="8610600" cy="5029200"/>
          </a:xfrm>
        </p:spPr>
        <p:txBody>
          <a:bodyPr>
            <a:noAutofit/>
          </a:bodyPr>
          <a:lstStyle/>
          <a:p>
            <a:pPr algn="just"/>
            <a:r>
              <a:rPr lang="ru-RU" sz="2800" dirty="0">
                <a:latin typeface="Times New Roman" pitchFamily="18" charset="0"/>
                <a:cs typeface="Times New Roman" pitchFamily="18" charset="0"/>
              </a:rPr>
              <a:t>сильные приступы боли в нижней части живота, отдающие под диафрагму, в конечности;</a:t>
            </a:r>
          </a:p>
          <a:p>
            <a:pPr algn="just"/>
            <a:r>
              <a:rPr lang="ru-RU" sz="2800" dirty="0">
                <a:latin typeface="Times New Roman" pitchFamily="18" charset="0"/>
                <a:cs typeface="Times New Roman" pitchFamily="18" charset="0"/>
              </a:rPr>
              <a:t>слабость, вялость, бессилие, невозможность долго находиться в стоячем положении;</a:t>
            </a:r>
          </a:p>
          <a:p>
            <a:pPr algn="just"/>
            <a:r>
              <a:rPr lang="ru-RU" sz="2800" dirty="0">
                <a:latin typeface="Times New Roman" pitchFamily="18" charset="0"/>
                <a:cs typeface="Times New Roman" pitchFamily="18" charset="0"/>
              </a:rPr>
              <a:t>нарушение функционирования кишечника, запор, повышенное газообразование;</a:t>
            </a:r>
          </a:p>
          <a:p>
            <a:pPr algn="just"/>
            <a:r>
              <a:rPr lang="ru-RU" sz="2800" dirty="0">
                <a:latin typeface="Times New Roman" pitchFamily="18" charset="0"/>
                <a:cs typeface="Times New Roman" pitchFamily="18" charset="0"/>
              </a:rPr>
              <a:t>тошнота, позывы к рвоте в зависимости от интенсивности болевых ощущений;</a:t>
            </a:r>
          </a:p>
          <a:p>
            <a:pPr algn="just"/>
            <a:r>
              <a:rPr lang="ru-RU" sz="2800" dirty="0">
                <a:latin typeface="Times New Roman" pitchFamily="18" charset="0"/>
                <a:cs typeface="Times New Roman" pitchFamily="18" charset="0"/>
              </a:rPr>
              <a:t>тахикардия, сопровождающаяся ознобом и холодным потом;</a:t>
            </a:r>
          </a:p>
          <a:p>
            <a:pPr algn="just"/>
            <a:r>
              <a:rPr lang="ru-RU" sz="2800" dirty="0">
                <a:latin typeface="Times New Roman" pitchFamily="18" charset="0"/>
                <a:cs typeface="Times New Roman" pitchFamily="18" charset="0"/>
              </a:rPr>
              <a:t>учащение пульса до 90 толчков в минуту</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4196712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2000"/>
            <a:ext cx="8229600" cy="5715000"/>
          </a:xfrm>
        </p:spPr>
        <p:txBody>
          <a:bodyPr>
            <a:normAutofit fontScale="85000" lnSpcReduction="10000"/>
          </a:bodyPr>
          <a:lstStyle/>
          <a:p>
            <a:pPr algn="just"/>
            <a:r>
              <a:rPr lang="ru-RU" sz="3300" dirty="0">
                <a:latin typeface="Times New Roman" pitchFamily="18" charset="0"/>
                <a:cs typeface="Times New Roman" pitchFamily="18" charset="0"/>
              </a:rPr>
              <a:t>быстрое и неглубокое дыхание, помогающее немного снизить боль;</a:t>
            </a:r>
          </a:p>
          <a:p>
            <a:pPr algn="just"/>
            <a:r>
              <a:rPr lang="ru-RU" sz="3300" dirty="0">
                <a:latin typeface="Times New Roman" pitchFamily="18" charset="0"/>
                <a:cs typeface="Times New Roman" pitchFamily="18" charset="0"/>
              </a:rPr>
              <a:t>побледнение кожных покровов;</a:t>
            </a:r>
          </a:p>
          <a:p>
            <a:pPr algn="just"/>
            <a:r>
              <a:rPr lang="ru-RU" sz="3300" dirty="0">
                <a:latin typeface="Times New Roman" pitchFamily="18" charset="0"/>
                <a:cs typeface="Times New Roman" pitchFamily="18" charset="0"/>
              </a:rPr>
              <a:t>напряженность мышц брюшной стенки, болезненность живота при прикосновении к нему;</a:t>
            </a:r>
          </a:p>
          <a:p>
            <a:pPr algn="just"/>
            <a:r>
              <a:rPr lang="ru-RU" sz="3300" dirty="0">
                <a:latin typeface="Times New Roman" pitchFamily="18" charset="0"/>
                <a:cs typeface="Times New Roman" pitchFamily="18" charset="0"/>
              </a:rPr>
              <a:t>высокая температура тела, свидетельствующая о начале воспалительного процесса;</a:t>
            </a:r>
          </a:p>
          <a:p>
            <a:pPr algn="just"/>
            <a:r>
              <a:rPr lang="ru-RU" sz="3300" dirty="0">
                <a:latin typeface="Times New Roman" pitchFamily="18" charset="0"/>
                <a:cs typeface="Times New Roman" pitchFamily="18" charset="0"/>
              </a:rPr>
              <a:t>частые позывы к мочеиспусканию, чувство неполного опорожнения мочевого пузыря;</a:t>
            </a:r>
          </a:p>
          <a:p>
            <a:pPr algn="just"/>
            <a:r>
              <a:rPr lang="ru-RU" sz="3300" dirty="0">
                <a:latin typeface="Times New Roman" pitchFamily="18" charset="0"/>
                <a:cs typeface="Times New Roman" pitchFamily="18" charset="0"/>
              </a:rPr>
              <a:t>кровотечение из половых путей;</a:t>
            </a:r>
          </a:p>
          <a:p>
            <a:pPr algn="just"/>
            <a:r>
              <a:rPr lang="ru-RU" sz="3300" dirty="0">
                <a:latin typeface="Times New Roman" pitchFamily="18" charset="0"/>
                <a:cs typeface="Times New Roman" pitchFamily="18" charset="0"/>
              </a:rPr>
              <a:t>сухость в ротовой полости, постоянное желание утолить жажду, обезвоживание организма.</a:t>
            </a:r>
            <a:r>
              <a:rPr lang="ru-RU" sz="3300" dirty="0"/>
              <a:t/>
            </a:r>
            <a:br>
              <a:rPr lang="ru-RU" sz="3300" dirty="0"/>
            </a:br>
            <a:endParaRPr lang="ru-RU" sz="3300" dirty="0"/>
          </a:p>
          <a:p>
            <a:endParaRPr lang="ru-RU" dirty="0"/>
          </a:p>
        </p:txBody>
      </p:sp>
    </p:spTree>
    <p:extLst>
      <p:ext uri="{BB962C8B-B14F-4D97-AF65-F5344CB8AC3E}">
        <p14:creationId xmlns:p14="http://schemas.microsoft.com/office/powerpoint/2010/main" val="274823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990600"/>
          </a:xfrm>
        </p:spPr>
        <p:txBody>
          <a:bodyPr>
            <a:normAutofit/>
          </a:bodyPr>
          <a:lstStyle/>
          <a:p>
            <a:r>
              <a:rPr lang="ru-RU" sz="3600" dirty="0" smtClean="0">
                <a:latin typeface="Times New Roman" pitchFamily="18" charset="0"/>
                <a:cs typeface="Times New Roman" pitchFamily="18" charset="0"/>
              </a:rPr>
              <a:t>Подслизистая миома матки</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pPr marL="0" indent="0" algn="just">
              <a:buNone/>
            </a:pPr>
            <a:r>
              <a:rPr lang="ru-RU" dirty="0" smtClean="0">
                <a:latin typeface="Times New Roman" pitchFamily="18" charset="0"/>
                <a:cs typeface="Times New Roman" pitchFamily="18" charset="0"/>
              </a:rPr>
              <a:t>    </a:t>
            </a:r>
            <a:r>
              <a:rPr lang="ru-RU" sz="3300" dirty="0" err="1" smtClean="0">
                <a:latin typeface="Times New Roman" pitchFamily="18" charset="0"/>
                <a:cs typeface="Times New Roman" pitchFamily="18" charset="0"/>
              </a:rPr>
              <a:t>Субмукозная</a:t>
            </a:r>
            <a:r>
              <a:rPr lang="ru-RU" sz="3300" dirty="0" smtClean="0">
                <a:latin typeface="Times New Roman" pitchFamily="18" charset="0"/>
                <a:cs typeface="Times New Roman" pitchFamily="18" charset="0"/>
              </a:rPr>
              <a:t> </a:t>
            </a:r>
            <a:r>
              <a:rPr lang="ru-RU" sz="3300" dirty="0">
                <a:latin typeface="Times New Roman" pitchFamily="18" charset="0"/>
                <a:cs typeface="Times New Roman" pitchFamily="18" charset="0"/>
              </a:rPr>
              <a:t>миома матки – один из самых агрессивных видов болезни. При этом встречается примерно в 25-30 % случаев</a:t>
            </a:r>
            <a:r>
              <a:rPr lang="ru-RU" sz="3300" dirty="0" smtClean="0">
                <a:latin typeface="Times New Roman" pitchFamily="18" charset="0"/>
                <a:cs typeface="Times New Roman" pitchFamily="18" charset="0"/>
              </a:rPr>
              <a:t>.</a:t>
            </a:r>
          </a:p>
          <a:p>
            <a:pPr marL="0" indent="0" algn="just">
              <a:buNone/>
            </a:pPr>
            <a:r>
              <a:rPr lang="ru-RU" sz="3300" dirty="0" smtClean="0">
                <a:latin typeface="Times New Roman" pitchFamily="18" charset="0"/>
                <a:cs typeface="Times New Roman" pitchFamily="18" charset="0"/>
              </a:rPr>
              <a:t>    Она </a:t>
            </a:r>
            <a:r>
              <a:rPr lang="ru-RU" sz="3300" dirty="0">
                <a:latin typeface="Times New Roman" pitchFamily="18" charset="0"/>
                <a:cs typeface="Times New Roman" pitchFamily="18" charset="0"/>
              </a:rPr>
              <a:t>характеризуется ярко выраженными тяжелыми симптомами, быстрым ростом и способностью перерасти в злокачественную опухоль</a:t>
            </a:r>
            <a:r>
              <a:rPr lang="ru-RU" sz="3300" dirty="0" smtClean="0">
                <a:latin typeface="Times New Roman" pitchFamily="18" charset="0"/>
                <a:cs typeface="Times New Roman" pitchFamily="18" charset="0"/>
              </a:rPr>
              <a:t>.</a:t>
            </a:r>
          </a:p>
          <a:p>
            <a:pPr marL="0" indent="0" algn="just">
              <a:buNone/>
            </a:pPr>
            <a:r>
              <a:rPr lang="ru-RU" sz="3300" dirty="0" smtClean="0">
                <a:latin typeface="Times New Roman" pitchFamily="18" charset="0"/>
                <a:cs typeface="Times New Roman" pitchFamily="18" charset="0"/>
              </a:rPr>
              <a:t>     </a:t>
            </a:r>
            <a:r>
              <a:rPr lang="ru-RU" sz="3300" dirty="0" err="1" smtClean="0">
                <a:latin typeface="Times New Roman" pitchFamily="18" charset="0"/>
                <a:cs typeface="Times New Roman" pitchFamily="18" charset="0"/>
              </a:rPr>
              <a:t>Субмукозный</a:t>
            </a:r>
            <a:r>
              <a:rPr lang="ru-RU" sz="3300" dirty="0" smtClean="0">
                <a:latin typeface="Times New Roman" pitchFamily="18" charset="0"/>
                <a:cs typeface="Times New Roman" pitchFamily="18" charset="0"/>
              </a:rPr>
              <a:t> </a:t>
            </a:r>
            <a:r>
              <a:rPr lang="ru-RU" sz="3300" dirty="0">
                <a:latin typeface="Times New Roman" pitchFamily="18" charset="0"/>
                <a:cs typeface="Times New Roman" pitchFamily="18" charset="0"/>
              </a:rPr>
              <a:t>узел, как и остальные виды образований, является доброкачественным. Миома развивается в </a:t>
            </a:r>
            <a:r>
              <a:rPr lang="ru-RU" sz="3300" dirty="0" err="1">
                <a:latin typeface="Times New Roman" pitchFamily="18" charset="0"/>
                <a:cs typeface="Times New Roman" pitchFamily="18" charset="0"/>
              </a:rPr>
              <a:t>миометрии</a:t>
            </a:r>
            <a:r>
              <a:rPr lang="ru-RU" sz="3300" dirty="0">
                <a:latin typeface="Times New Roman" pitchFamily="18" charset="0"/>
                <a:cs typeface="Times New Roman" pitchFamily="18" charset="0"/>
              </a:rPr>
              <a:t>, под слизистой матки, и растет в направлении полости органа. Главная особенность – интенсивное увеличение.</a:t>
            </a:r>
          </a:p>
        </p:txBody>
      </p:sp>
    </p:spTree>
    <p:extLst>
      <p:ext uri="{BB962C8B-B14F-4D97-AF65-F5344CB8AC3E}">
        <p14:creationId xmlns:p14="http://schemas.microsoft.com/office/powerpoint/2010/main" val="1814036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1" y="533400"/>
            <a:ext cx="4332594" cy="594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049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914400"/>
          </a:xfrm>
        </p:spPr>
        <p:txBody>
          <a:bodyPr>
            <a:normAutofit fontScale="90000"/>
          </a:bodyPr>
          <a:lstStyle/>
          <a:p>
            <a:r>
              <a:rPr lang="ru-RU" sz="4000" dirty="0">
                <a:latin typeface="Times New Roman" pitchFamily="18" charset="0"/>
                <a:cs typeface="Times New Roman" pitchFamily="18" charset="0"/>
              </a:rPr>
              <a:t>Недуг проявит себя следующими </a:t>
            </a:r>
            <a:r>
              <a:rPr lang="ru-RU" sz="4000" dirty="0" smtClean="0">
                <a:latin typeface="Times New Roman" pitchFamily="18" charset="0"/>
                <a:cs typeface="Times New Roman" pitchFamily="18" charset="0"/>
              </a:rPr>
              <a:t>симптомами</a:t>
            </a:r>
            <a:r>
              <a:rPr lang="ru-RU" dirty="0"/>
              <a:t/>
            </a:r>
            <a:br>
              <a:rPr lang="ru-RU" dirty="0"/>
            </a:br>
            <a:endParaRPr lang="ru-RU" dirty="0"/>
          </a:p>
        </p:txBody>
      </p:sp>
      <p:sp>
        <p:nvSpPr>
          <p:cNvPr id="3" name="Объект 2"/>
          <p:cNvSpPr>
            <a:spLocks noGrp="1"/>
          </p:cNvSpPr>
          <p:nvPr>
            <p:ph idx="1"/>
          </p:nvPr>
        </p:nvSpPr>
        <p:spPr>
          <a:xfrm>
            <a:off x="457200" y="1371600"/>
            <a:ext cx="8229600" cy="4754563"/>
          </a:xfrm>
        </p:spPr>
        <p:txBody>
          <a:bodyPr>
            <a:normAutofit fontScale="25000" lnSpcReduction="20000"/>
          </a:bodyPr>
          <a:lstStyle/>
          <a:p>
            <a:pPr algn="just" fontAlgn="base"/>
            <a:r>
              <a:rPr lang="ru-RU" sz="9600" dirty="0" smtClean="0">
                <a:latin typeface="Times New Roman" pitchFamily="18" charset="0"/>
                <a:cs typeface="Times New Roman" pitchFamily="18" charset="0"/>
              </a:rPr>
              <a:t>Нарушением </a:t>
            </a:r>
            <a:r>
              <a:rPr lang="ru-RU" sz="9600" dirty="0">
                <a:latin typeface="Times New Roman" pitchFamily="18" charset="0"/>
                <a:cs typeface="Times New Roman" pitchFamily="18" charset="0"/>
              </a:rPr>
              <a:t>менструального цикла. Его продолжительность становится меньше трех недель. Сами выделения беспокоят больше семи дней. Они характеризуются высокой обильностью (более 100 мл в день), и наличием сгустков крови. Кроме того, могут возникать в середине самого цикла.</a:t>
            </a:r>
          </a:p>
          <a:p>
            <a:pPr algn="just" fontAlgn="base"/>
            <a:r>
              <a:rPr lang="ru-RU" sz="9600" dirty="0">
                <a:latin typeface="Times New Roman" pitchFamily="18" charset="0"/>
                <a:cs typeface="Times New Roman" pitchFamily="18" charset="0"/>
              </a:rPr>
              <a:t>Проблемами с кишечником и мочевым пузырем. Большая опухоль давит на эти органы и может вызывать запоры и частые мочеиспускания. А кроме того, — даже визуально увеличить живот</a:t>
            </a:r>
          </a:p>
          <a:p>
            <a:pPr algn="just" fontAlgn="base"/>
            <a:r>
              <a:rPr lang="ru-RU" sz="9600" dirty="0">
                <a:latin typeface="Times New Roman" pitchFamily="18" charset="0"/>
                <a:cs typeface="Times New Roman" pitchFamily="18" charset="0"/>
              </a:rPr>
              <a:t>Трудностями в зачатии. Как правило, </a:t>
            </a:r>
            <a:r>
              <a:rPr lang="ru-RU" sz="9600" dirty="0" smtClean="0">
                <a:latin typeface="Times New Roman" pitchFamily="18" charset="0"/>
                <a:cs typeface="Times New Roman" pitchFamily="18" charset="0"/>
              </a:rPr>
              <a:t>женщины </a:t>
            </a:r>
            <a:r>
              <a:rPr lang="ru-RU" sz="9600" dirty="0">
                <a:latin typeface="Times New Roman" pitchFamily="18" charset="0"/>
                <a:cs typeface="Times New Roman" pitchFamily="18" charset="0"/>
              </a:rPr>
              <a:t>с таким диагнозом не могут забеременеть. Тем не менее, даже если чудо случилось, велика вероятность выкидыша.</a:t>
            </a:r>
          </a:p>
          <a:p>
            <a:pPr algn="just" fontAlgn="base"/>
            <a:r>
              <a:rPr lang="ru-RU" sz="9600" dirty="0">
                <a:latin typeface="Times New Roman" pitchFamily="18" charset="0"/>
                <a:cs typeface="Times New Roman" pitchFamily="18" charset="0"/>
              </a:rPr>
              <a:t>Резкими болями в области матки и поясницы</a:t>
            </a:r>
          </a:p>
          <a:p>
            <a:pPr algn="just" fontAlgn="base"/>
            <a:r>
              <a:rPr lang="ru-RU" sz="9600" dirty="0">
                <a:latin typeface="Times New Roman" pitchFamily="18" charset="0"/>
                <a:cs typeface="Times New Roman" pitchFamily="18" charset="0"/>
              </a:rPr>
              <a:t>Повышением температуры</a:t>
            </a:r>
          </a:p>
          <a:p>
            <a:pPr algn="just"/>
            <a:endParaRPr lang="ru-RU" sz="9600" dirty="0">
              <a:latin typeface="Times New Roman" pitchFamily="18" charset="0"/>
              <a:cs typeface="Times New Roman" pitchFamily="18" charset="0"/>
            </a:endParaRPr>
          </a:p>
        </p:txBody>
      </p:sp>
    </p:spTree>
    <p:extLst>
      <p:ext uri="{BB962C8B-B14F-4D97-AF65-F5344CB8AC3E}">
        <p14:creationId xmlns:p14="http://schemas.microsoft.com/office/powerpoint/2010/main" val="1867237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8229600" cy="1143000"/>
          </a:xfrm>
        </p:spPr>
        <p:txBody>
          <a:bodyPr>
            <a:noAutofit/>
          </a:bodyPr>
          <a:lstStyle/>
          <a:p>
            <a:r>
              <a:rPr lang="ru-RU" sz="3600" dirty="0">
                <a:latin typeface="Times New Roman" pitchFamily="18" charset="0"/>
                <a:cs typeface="Times New Roman" pitchFamily="18" charset="0"/>
              </a:rPr>
              <a:t>Рак шейки матки</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457200" y="1143000"/>
            <a:ext cx="8229600" cy="4525963"/>
          </a:xfrm>
        </p:spPr>
        <p:txBody>
          <a:bodyPr>
            <a:normAutofit fontScale="25000" lnSpcReduction="20000"/>
          </a:bodyPr>
          <a:lstStyle/>
          <a:p>
            <a:pPr marL="0" indent="0" algn="just">
              <a:buNone/>
            </a:pPr>
            <a:r>
              <a:rPr lang="ru-RU" dirty="0" smtClean="0"/>
              <a:t>     </a:t>
            </a:r>
            <a:r>
              <a:rPr lang="ru-RU" sz="11200" dirty="0" smtClean="0">
                <a:latin typeface="Times New Roman" pitchFamily="18" charset="0"/>
                <a:cs typeface="Times New Roman" pitchFamily="18" charset="0"/>
              </a:rPr>
              <a:t>Опухолевое </a:t>
            </a:r>
            <a:r>
              <a:rPr lang="ru-RU" sz="11200" dirty="0">
                <a:latin typeface="Times New Roman" pitchFamily="18" charset="0"/>
                <a:cs typeface="Times New Roman" pitchFamily="18" charset="0"/>
              </a:rPr>
              <a:t>поражение нижнего отдела матки, характеризующееся злокачественной трансформацией покровного эпителия (</a:t>
            </a:r>
            <a:r>
              <a:rPr lang="ru-RU" sz="11200" dirty="0" err="1">
                <a:latin typeface="Times New Roman" pitchFamily="18" charset="0"/>
                <a:cs typeface="Times New Roman" pitchFamily="18" charset="0"/>
              </a:rPr>
              <a:t>экто</a:t>
            </a:r>
            <a:r>
              <a:rPr lang="ru-RU" sz="11200" dirty="0">
                <a:latin typeface="Times New Roman" pitchFamily="18" charset="0"/>
                <a:cs typeface="Times New Roman" pitchFamily="18" charset="0"/>
              </a:rPr>
              <a:t>- или </a:t>
            </a:r>
            <a:r>
              <a:rPr lang="ru-RU" sz="11200" dirty="0" err="1">
                <a:latin typeface="Times New Roman" pitchFamily="18" charset="0"/>
                <a:cs typeface="Times New Roman" pitchFamily="18" charset="0"/>
              </a:rPr>
              <a:t>эндоцервикса</a:t>
            </a:r>
            <a:r>
              <a:rPr lang="ru-RU" sz="11200" dirty="0" smtClean="0">
                <a:latin typeface="Times New Roman" pitchFamily="18" charset="0"/>
                <a:cs typeface="Times New Roman" pitchFamily="18" charset="0"/>
              </a:rPr>
              <a:t>).</a:t>
            </a:r>
            <a:r>
              <a:rPr lang="ru-RU" sz="11200" dirty="0">
                <a:latin typeface="Times New Roman" pitchFamily="18" charset="0"/>
                <a:cs typeface="Times New Roman" pitchFamily="18" charset="0"/>
              </a:rPr>
              <a:t/>
            </a:r>
            <a:br>
              <a:rPr lang="ru-RU" sz="11200" dirty="0">
                <a:latin typeface="Times New Roman" pitchFamily="18" charset="0"/>
                <a:cs typeface="Times New Roman" pitchFamily="18" charset="0"/>
              </a:rPr>
            </a:br>
            <a:r>
              <a:rPr lang="ru-RU" sz="11200" dirty="0">
                <a:latin typeface="Times New Roman" pitchFamily="18" charset="0"/>
                <a:cs typeface="Times New Roman" pitchFamily="18" charset="0"/>
              </a:rPr>
              <a:t>Рак шейки матки (цервикальный рак) составляет около 15% среди всех злокачественных поражений женской репродуктивной системы, занимая третье место вслед за </a:t>
            </a:r>
            <a:r>
              <a:rPr lang="ru-RU" sz="11200" dirty="0">
                <a:latin typeface="Times New Roman" pitchFamily="18" charset="0"/>
                <a:cs typeface="Times New Roman" pitchFamily="18" charset="0"/>
                <a:hlinkClick r:id="rId2"/>
              </a:rPr>
              <a:t>раком молочной железы</a:t>
            </a:r>
            <a:r>
              <a:rPr lang="ru-RU" sz="11200" dirty="0">
                <a:latin typeface="Times New Roman" pitchFamily="18" charset="0"/>
                <a:cs typeface="Times New Roman" pitchFamily="18" charset="0"/>
              </a:rPr>
              <a:t> и раком эндометрия</a:t>
            </a:r>
            <a:r>
              <a:rPr lang="ru-RU" sz="11200" dirty="0" smtClean="0">
                <a:latin typeface="Times New Roman" pitchFamily="18" charset="0"/>
                <a:cs typeface="Times New Roman" pitchFamily="18" charset="0"/>
              </a:rPr>
              <a:t>.</a:t>
            </a:r>
            <a:r>
              <a:rPr lang="ru-RU" sz="11200" dirty="0">
                <a:latin typeface="Times New Roman" pitchFamily="18" charset="0"/>
                <a:cs typeface="Times New Roman" pitchFamily="18" charset="0"/>
              </a:rPr>
              <a:t/>
            </a:r>
            <a:br>
              <a:rPr lang="ru-RU" sz="11200" dirty="0">
                <a:latin typeface="Times New Roman" pitchFamily="18" charset="0"/>
                <a:cs typeface="Times New Roman" pitchFamily="18" charset="0"/>
              </a:rPr>
            </a:br>
            <a:r>
              <a:rPr lang="ru-RU" sz="11200" dirty="0">
                <a:latin typeface="Times New Roman" pitchFamily="18" charset="0"/>
                <a:cs typeface="Times New Roman" pitchFamily="18" charset="0"/>
              </a:rPr>
              <a:t>В России ежегодно выявляется около 12000 случаев цервикального рака. Основной категорией служат пациентки в возрасте 40-50 лет, хотя в последние годы отмечается рост заболеваемости раком шейки матки среди женщин младше 40 лет.</a:t>
            </a:r>
            <a:br>
              <a:rPr lang="ru-RU" sz="11200" dirty="0">
                <a:latin typeface="Times New Roman" pitchFamily="18" charset="0"/>
                <a:cs typeface="Times New Roman" pitchFamily="18" charset="0"/>
              </a:rPr>
            </a:br>
            <a:endParaRPr lang="ru-RU" sz="11200" dirty="0">
              <a:latin typeface="Times New Roman" pitchFamily="18" charset="0"/>
              <a:cs typeface="Times New Roman" pitchFamily="18" charset="0"/>
            </a:endParaRPr>
          </a:p>
        </p:txBody>
      </p:sp>
    </p:spTree>
    <p:extLst>
      <p:ext uri="{BB962C8B-B14F-4D97-AF65-F5344CB8AC3E}">
        <p14:creationId xmlns:p14="http://schemas.microsoft.com/office/powerpoint/2010/main" val="3990048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Симптомы рака шейки матки</a:t>
            </a:r>
            <a:r>
              <a:rPr lang="ru-RU" dirty="0"/>
              <a:t/>
            </a:r>
            <a:br>
              <a:rPr lang="ru-RU" dirty="0"/>
            </a:br>
            <a:endParaRPr lang="ru-RU" dirty="0"/>
          </a:p>
        </p:txBody>
      </p:sp>
      <p:sp>
        <p:nvSpPr>
          <p:cNvPr id="3" name="Объект 2"/>
          <p:cNvSpPr>
            <a:spLocks noGrp="1"/>
          </p:cNvSpPr>
          <p:nvPr>
            <p:ph idx="1"/>
          </p:nvPr>
        </p:nvSpPr>
        <p:spPr>
          <a:xfrm>
            <a:off x="457200" y="914400"/>
            <a:ext cx="8229600" cy="4525963"/>
          </a:xfrm>
        </p:spPr>
        <p:txBody>
          <a:bodyPr>
            <a:noAutofit/>
          </a:bodyPr>
          <a:lstStyle/>
          <a:p>
            <a:pPr marL="0" indent="0" algn="just">
              <a:buNone/>
            </a:pPr>
            <a:r>
              <a:rPr lang="ru-RU" sz="2600" dirty="0" smtClean="0">
                <a:latin typeface="Times New Roman" pitchFamily="18" charset="0"/>
                <a:cs typeface="Times New Roman" pitchFamily="18" charset="0"/>
              </a:rPr>
              <a:t>     Клинические </a:t>
            </a:r>
            <a:r>
              <a:rPr lang="ru-RU" sz="2600" dirty="0">
                <a:latin typeface="Times New Roman" pitchFamily="18" charset="0"/>
                <a:cs typeface="Times New Roman" pitchFamily="18" charset="0"/>
              </a:rPr>
              <a:t>проявления при карциноме </a:t>
            </a:r>
            <a:r>
              <a:rPr lang="ru-RU" sz="2600" dirty="0" err="1">
                <a:latin typeface="Times New Roman" pitchFamily="18" charset="0"/>
                <a:cs typeface="Times New Roman" pitchFamily="18" charset="0"/>
              </a:rPr>
              <a:t>in</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situ</a:t>
            </a:r>
            <a:r>
              <a:rPr lang="ru-RU" sz="2600" dirty="0">
                <a:latin typeface="Times New Roman" pitchFamily="18" charset="0"/>
                <a:cs typeface="Times New Roman" pitchFamily="18" charset="0"/>
              </a:rPr>
              <a:t> и </a:t>
            </a:r>
            <a:r>
              <a:rPr lang="ru-RU" sz="2600" dirty="0" err="1">
                <a:latin typeface="Times New Roman" pitchFamily="18" charset="0"/>
                <a:cs typeface="Times New Roman" pitchFamily="18" charset="0"/>
              </a:rPr>
              <a:t>микроинвазивном</a:t>
            </a:r>
            <a:r>
              <a:rPr lang="ru-RU" sz="2600" dirty="0">
                <a:latin typeface="Times New Roman" pitchFamily="18" charset="0"/>
                <a:cs typeface="Times New Roman" pitchFamily="18" charset="0"/>
              </a:rPr>
              <a:t> раке шейки матки отсутствуют. Появление жалоб и симптоматики свидетельствует о прогрессировании опухолевой инвазии. Наиболее характерным проявлением рака шейки матки служат кровянистые выделения и </a:t>
            </a:r>
            <a:r>
              <a:rPr lang="ru-RU" sz="2600" dirty="0">
                <a:latin typeface="Times New Roman" pitchFamily="18" charset="0"/>
                <a:cs typeface="Times New Roman" pitchFamily="18" charset="0"/>
                <a:hlinkClick r:id="rId2"/>
              </a:rPr>
              <a:t>кровотечения</a:t>
            </a:r>
            <a:r>
              <a:rPr lang="ru-RU" sz="2600" dirty="0">
                <a:latin typeface="Times New Roman" pitchFamily="18" charset="0"/>
                <a:cs typeface="Times New Roman" pitchFamily="18" charset="0"/>
              </a:rPr>
              <a:t>: </a:t>
            </a:r>
            <a:r>
              <a:rPr lang="ru-RU" sz="2600" dirty="0" err="1">
                <a:latin typeface="Times New Roman" pitchFamily="18" charset="0"/>
                <a:cs typeface="Times New Roman" pitchFamily="18" charset="0"/>
              </a:rPr>
              <a:t>межменструальные</a:t>
            </a:r>
            <a:r>
              <a:rPr lang="ru-RU" sz="2600" dirty="0">
                <a:latin typeface="Times New Roman" pitchFamily="18" charset="0"/>
                <a:cs typeface="Times New Roman" pitchFamily="18" charset="0"/>
              </a:rPr>
              <a:t>, постменопаузальные, контактные (после полового акта, осмотра гинекологом, спринцевания и т. д.), </a:t>
            </a:r>
            <a:r>
              <a:rPr lang="ru-RU" sz="2600" dirty="0" err="1">
                <a:latin typeface="Times New Roman" pitchFamily="18" charset="0"/>
                <a:cs typeface="Times New Roman" pitchFamily="18" charset="0"/>
                <a:hlinkClick r:id="rId3"/>
              </a:rPr>
              <a:t>меноррагии</a:t>
            </a:r>
            <a:r>
              <a:rPr lang="ru-RU" sz="2600" dirty="0">
                <a:latin typeface="Times New Roman" pitchFamily="18" charset="0"/>
                <a:cs typeface="Times New Roman" pitchFamily="18" charset="0"/>
              </a:rPr>
              <a:t>. Больные отмечают появление белей - жидких, водянистых, желтоватого или прозрачного цвета влагалищных выделений, обусловленных </a:t>
            </a:r>
            <a:r>
              <a:rPr lang="ru-RU" sz="2600" dirty="0" err="1">
                <a:latin typeface="Times New Roman" pitchFamily="18" charset="0"/>
                <a:cs typeface="Times New Roman" pitchFamily="18" charset="0"/>
              </a:rPr>
              <a:t>лимфореей</a:t>
            </a:r>
            <a:r>
              <a:rPr lang="ru-RU" sz="2600" dirty="0">
                <a:latin typeface="Times New Roman" pitchFamily="18" charset="0"/>
                <a:cs typeface="Times New Roman" pitchFamily="18" charset="0"/>
              </a:rPr>
              <a:t>. При распаде раковой опухоли выделения принимают гноевидных характер, иногда имеют цвет «мясных помоев» и зловонный запах.</a:t>
            </a:r>
            <a:br>
              <a:rPr lang="ru-RU" sz="2600" dirty="0">
                <a:latin typeface="Times New Roman" pitchFamily="18" charset="0"/>
                <a:cs typeface="Times New Roman" pitchFamily="18" charset="0"/>
              </a:rPr>
            </a:br>
            <a:endParaRPr lang="ru-RU" sz="2600" dirty="0">
              <a:latin typeface="Times New Roman" pitchFamily="18" charset="0"/>
              <a:cs typeface="Times New Roman" pitchFamily="18" charset="0"/>
            </a:endParaRPr>
          </a:p>
        </p:txBody>
      </p:sp>
    </p:spTree>
    <p:extLst>
      <p:ext uri="{BB962C8B-B14F-4D97-AF65-F5344CB8AC3E}">
        <p14:creationId xmlns:p14="http://schemas.microsoft.com/office/powerpoint/2010/main" val="450620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753600" cy="73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055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990600"/>
            <a:ext cx="8260672" cy="1371600"/>
          </a:xfrm>
        </p:spPr>
        <p:txBody>
          <a:bodyPr>
            <a:normAutofit/>
          </a:bodyPr>
          <a:lstStyle/>
          <a:p>
            <a:pPr algn="ctr"/>
            <a:r>
              <a:rPr lang="ru-RU" sz="3600" dirty="0">
                <a:latin typeface="Times New Roman" pitchFamily="18" charset="0"/>
                <a:cs typeface="Times New Roman" pitchFamily="18" charset="0"/>
              </a:rPr>
              <a:t>Контрольные вопросы для </a:t>
            </a:r>
            <a:r>
              <a:rPr lang="ru-RU" sz="3600" dirty="0" smtClean="0">
                <a:latin typeface="Times New Roman" pitchFamily="18" charset="0"/>
                <a:cs typeface="Times New Roman" pitchFamily="18" charset="0"/>
              </a:rPr>
              <a:t>закрепления</a:t>
            </a: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457200" y="2209800"/>
            <a:ext cx="8229600" cy="4373563"/>
          </a:xfrm>
        </p:spPr>
        <p:txBody>
          <a:bodyPr>
            <a:normAutofit lnSpcReduction="10000"/>
          </a:bodyPr>
          <a:lstStyle/>
          <a:p>
            <a:pPr marL="0" indent="0" algn="just">
              <a:buNone/>
            </a:pPr>
            <a:r>
              <a:rPr lang="ru-RU" sz="2800" dirty="0" smtClean="0">
                <a:latin typeface="Times New Roman" pitchFamily="18" charset="0"/>
                <a:cs typeface="Times New Roman" pitchFamily="18" charset="0"/>
              </a:rPr>
              <a:t>1.Виды гинекологических операций;</a:t>
            </a:r>
            <a:endParaRPr lang="ru-RU" sz="2800" dirty="0">
              <a:latin typeface="Times New Roman" pitchFamily="18" charset="0"/>
              <a:cs typeface="Times New Roman" pitchFamily="18" charset="0"/>
            </a:endParaRPr>
          </a:p>
          <a:p>
            <a:pPr marL="0" indent="0" algn="just">
              <a:buNone/>
            </a:pPr>
            <a:r>
              <a:rPr lang="ru-RU" sz="2800" dirty="0">
                <a:latin typeface="Times New Roman" pitchFamily="18" charset="0"/>
                <a:cs typeface="Times New Roman" pitchFamily="18" charset="0"/>
              </a:rPr>
              <a:t>2. </a:t>
            </a:r>
            <a:r>
              <a:rPr lang="ru-RU" sz="2800" dirty="0" smtClean="0">
                <a:latin typeface="Times New Roman" pitchFamily="18" charset="0"/>
                <a:cs typeface="Times New Roman" pitchFamily="18" charset="0"/>
              </a:rPr>
              <a:t>Подготовка к гинекологическим операциям;</a:t>
            </a:r>
            <a:endParaRPr lang="ru-RU" sz="2800" dirty="0">
              <a:latin typeface="Times New Roman" pitchFamily="18" charset="0"/>
              <a:cs typeface="Times New Roman" pitchFamily="18" charset="0"/>
            </a:endParaRPr>
          </a:p>
          <a:p>
            <a:pPr marL="0" indent="0" algn="just">
              <a:buNone/>
            </a:pPr>
            <a:r>
              <a:rPr lang="ru-RU" sz="2800" dirty="0">
                <a:latin typeface="Times New Roman" pitchFamily="18" charset="0"/>
                <a:cs typeface="Times New Roman" pitchFamily="18" charset="0"/>
              </a:rPr>
              <a:t>3. </a:t>
            </a:r>
            <a:r>
              <a:rPr lang="ru-RU" sz="2800" dirty="0" smtClean="0">
                <a:latin typeface="Times New Roman" pitchFamily="18" charset="0"/>
                <a:cs typeface="Times New Roman" pitchFamily="18" charset="0"/>
              </a:rPr>
              <a:t>Неотложные состояния в гинекологии;</a:t>
            </a:r>
            <a:endParaRPr lang="ru-RU" sz="2800" dirty="0">
              <a:latin typeface="Times New Roman" pitchFamily="18" charset="0"/>
              <a:cs typeface="Times New Roman" pitchFamily="18" charset="0"/>
            </a:endParaRPr>
          </a:p>
          <a:p>
            <a:pPr marL="0" indent="0" algn="just">
              <a:buNone/>
            </a:pPr>
            <a:r>
              <a:rPr lang="ru-RU" sz="2800" dirty="0">
                <a:latin typeface="Times New Roman" pitchFamily="18" charset="0"/>
                <a:cs typeface="Times New Roman" pitchFamily="18" charset="0"/>
              </a:rPr>
              <a:t>4. </a:t>
            </a:r>
            <a:r>
              <a:rPr lang="ru-RU" sz="2800" dirty="0" smtClean="0">
                <a:latin typeface="Times New Roman" pitchFamily="18" charset="0"/>
                <a:cs typeface="Times New Roman" pitchFamily="18" charset="0"/>
              </a:rPr>
              <a:t>Структура </a:t>
            </a:r>
            <a:r>
              <a:rPr lang="ru-RU" sz="2800" smtClean="0">
                <a:latin typeface="Times New Roman" pitchFamily="18" charset="0"/>
                <a:cs typeface="Times New Roman" pitchFamily="18" charset="0"/>
              </a:rPr>
              <a:t>операционного блока;</a:t>
            </a:r>
            <a:endParaRPr lang="ru-RU" sz="2800" dirty="0" smtClean="0">
              <a:latin typeface="Times New Roman" pitchFamily="18" charset="0"/>
              <a:cs typeface="Times New Roman" pitchFamily="18" charset="0"/>
            </a:endParaRPr>
          </a:p>
          <a:p>
            <a:pPr marL="0" indent="0" algn="just">
              <a:buNone/>
            </a:pPr>
            <a:r>
              <a:rPr lang="ru-RU" sz="2800" dirty="0" smtClean="0">
                <a:latin typeface="Times New Roman" pitchFamily="18" charset="0"/>
                <a:cs typeface="Times New Roman" pitchFamily="18" charset="0"/>
              </a:rPr>
              <a:t>5. Доврачебная помощь при неотложных состояниях </a:t>
            </a:r>
            <a:r>
              <a:rPr lang="ru-RU" sz="2800" dirty="0">
                <a:latin typeface="Times New Roman" pitchFamily="18" charset="0"/>
                <a:cs typeface="Times New Roman" pitchFamily="18" charset="0"/>
              </a:rPr>
              <a:t>в гинекологии</a:t>
            </a:r>
          </a:p>
          <a:p>
            <a:pPr marL="0" indent="0">
              <a:buNone/>
            </a:pPr>
            <a:endParaRPr lang="ru-RU" sz="2800" dirty="0">
              <a:latin typeface="Times New Roman" pitchFamily="18" charset="0"/>
              <a:cs typeface="Times New Roman" pitchFamily="18" charset="0"/>
            </a:endParaRPr>
          </a:p>
          <a:p>
            <a:pPr marL="114300" indent="0">
              <a:buNone/>
            </a:pPr>
            <a:r>
              <a:rPr lang="ru-RU" sz="2800" dirty="0">
                <a:latin typeface="Candara" pitchFamily="34" charset="0"/>
                <a:cs typeface="Times New Roman" pitchFamily="18" charset="0"/>
              </a:rPr>
              <a:t> </a:t>
            </a:r>
          </a:p>
          <a:p>
            <a:pPr marL="114300" indent="0">
              <a:buNone/>
            </a:pPr>
            <a:r>
              <a:rPr lang="ru-RU" dirty="0"/>
              <a:t> </a:t>
            </a:r>
          </a:p>
          <a:p>
            <a:endParaRPr lang="ru-RU" dirty="0"/>
          </a:p>
        </p:txBody>
      </p:sp>
    </p:spTree>
    <p:extLst>
      <p:ext uri="{BB962C8B-B14F-4D97-AF65-F5344CB8AC3E}">
        <p14:creationId xmlns:p14="http://schemas.microsoft.com/office/powerpoint/2010/main" val="123295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143000"/>
          </a:xfrm>
        </p:spPr>
        <p:txBody>
          <a:bodyPr>
            <a:noAutofit/>
          </a:bodyPr>
          <a:lstStyle/>
          <a:p>
            <a:r>
              <a:rPr lang="ru-RU" sz="3600" dirty="0" smtClean="0">
                <a:latin typeface="Times New Roman" pitchFamily="18" charset="0"/>
                <a:cs typeface="Times New Roman" pitchFamily="18" charset="0"/>
              </a:rPr>
              <a:t>Виды</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r>
              <a:rPr lang="ru-RU" sz="3600" dirty="0">
                <a:latin typeface="Times New Roman" pitchFamily="18" charset="0"/>
                <a:cs typeface="Times New Roman" pitchFamily="18" charset="0"/>
              </a:rPr>
              <a:t>гинекологических операций:</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457200" y="1524000"/>
            <a:ext cx="8382000" cy="4525963"/>
          </a:xfrm>
        </p:spPr>
        <p:txBody>
          <a:bodyPr>
            <a:normAutofit fontScale="85000" lnSpcReduction="20000"/>
          </a:bodyPr>
          <a:lstStyle/>
          <a:p>
            <a:pPr marL="0" indent="0">
              <a:buNone/>
            </a:pPr>
            <a:r>
              <a:rPr lang="ru-RU" dirty="0" smtClean="0">
                <a:latin typeface="Times New Roman" pitchFamily="18" charset="0"/>
                <a:cs typeface="Times New Roman" pitchFamily="18" charset="0"/>
              </a:rPr>
              <a:t>Выделяют </a:t>
            </a:r>
            <a:r>
              <a:rPr lang="ru-RU" dirty="0">
                <a:latin typeface="Times New Roman" pitchFamily="18" charset="0"/>
                <a:cs typeface="Times New Roman" pitchFamily="18" charset="0"/>
              </a:rPr>
              <a:t>2 основных </a:t>
            </a:r>
            <a:r>
              <a:rPr lang="ru-RU" dirty="0" smtClean="0">
                <a:latin typeface="Times New Roman" pitchFamily="18" charset="0"/>
                <a:cs typeface="Times New Roman" pitchFamily="18" charset="0"/>
              </a:rPr>
              <a:t>вида гинекологических </a:t>
            </a:r>
            <a:r>
              <a:rPr lang="ru-RU" dirty="0">
                <a:latin typeface="Times New Roman" pitchFamily="18" charset="0"/>
                <a:cs typeface="Times New Roman" pitchFamily="18" charset="0"/>
              </a:rPr>
              <a:t>операций:</a:t>
            </a:r>
          </a:p>
          <a:p>
            <a:r>
              <a:rPr lang="ru-RU" dirty="0">
                <a:latin typeface="Times New Roman" pitchFamily="18" charset="0"/>
                <a:cs typeface="Times New Roman" pitchFamily="18" charset="0"/>
              </a:rPr>
              <a:t>полостные;</a:t>
            </a:r>
          </a:p>
          <a:p>
            <a:r>
              <a:rPr lang="ru-RU" dirty="0">
                <a:latin typeface="Times New Roman" pitchFamily="18" charset="0"/>
                <a:cs typeface="Times New Roman" pitchFamily="18" charset="0"/>
              </a:rPr>
              <a:t>малые.</a:t>
            </a:r>
          </a:p>
          <a:p>
            <a:pPr marL="0" indent="0" algn="just">
              <a:buNone/>
            </a:pPr>
            <a:r>
              <a:rPr lang="ru-RU" dirty="0">
                <a:latin typeface="Times New Roman" pitchFamily="18" charset="0"/>
                <a:cs typeface="Times New Roman" pitchFamily="18" charset="0"/>
              </a:rPr>
              <a:t>Основное отличие их состоит в следующем: при проведении первых осуществляется рассечение брюшной стенки женщины, а при вторых - доступ осуществляется через влагалище</a:t>
            </a:r>
            <a:r>
              <a:rPr lang="ru-RU" dirty="0" smtClean="0">
                <a:latin typeface="Times New Roman" pitchFamily="18" charset="0"/>
                <a:cs typeface="Times New Roman" pitchFamily="18" charset="0"/>
              </a:rPr>
              <a:t>.</a:t>
            </a:r>
          </a:p>
          <a:p>
            <a:pPr marL="0" indent="0" algn="just">
              <a:buNone/>
            </a:pPr>
            <a:r>
              <a:rPr lang="ru-RU" dirty="0">
                <a:latin typeface="Times New Roman" pitchFamily="18" charset="0"/>
                <a:cs typeface="Times New Roman" pitchFamily="18" charset="0"/>
              </a:rPr>
              <a:t>Проведению полостных гинекологических операций, предшествует длительное нахождение женщины в стационаре, во время которого проводится подготовка к операции.</a:t>
            </a:r>
          </a:p>
          <a:p>
            <a:pPr marL="0" indent="0" algn="just">
              <a:buNone/>
            </a:pPr>
            <a:endParaRPr lang="ru-RU" b="1"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2745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685800"/>
            <a:ext cx="8305799" cy="5687144"/>
          </a:xfrm>
        </p:spPr>
        <p:txBody>
          <a:bodyPr>
            <a:noAutofit/>
          </a:bodyPr>
          <a:lstStyle/>
          <a:p>
            <a:pPr marL="0" indent="0" algn="just">
              <a:buNone/>
            </a:pPr>
            <a:r>
              <a:rPr lang="ru-RU" sz="2600"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Перед проведением операции обязательным условием является соблюдение режима питания. Так, при подготовке к гинекологической операции из рациона женщины полностью исключается твердая пища. За 12 часов до хирургического вмешательства женщине назначают слабительное средство. В случае, когда перед операцией пациентка сильно волнуется, назначаются успокоительные средства. Как и любая операция, гинекологическая проводится на пустой кишечник и мочевой пузырь.</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334092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Малые гинекологические операции</a:t>
            </a:r>
          </a:p>
        </p:txBody>
      </p:sp>
      <p:sp>
        <p:nvSpPr>
          <p:cNvPr id="3" name="Объект 2"/>
          <p:cNvSpPr>
            <a:spLocks noGrp="1"/>
          </p:cNvSpPr>
          <p:nvPr>
            <p:ph idx="1"/>
          </p:nvPr>
        </p:nvSpPr>
        <p:spPr/>
        <p:txBody>
          <a:bodyPr>
            <a:normAutofit fontScale="92500" lnSpcReduction="10000"/>
          </a:bodyPr>
          <a:lstStyle/>
          <a:p>
            <a:pPr marL="0" indent="0" algn="just">
              <a:buNone/>
            </a:pPr>
            <a:r>
              <a:rPr lang="ru-RU" i="1" dirty="0"/>
              <a:t> </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 </a:t>
            </a:r>
            <a:r>
              <a:rPr lang="ru-RU" dirty="0">
                <a:latin typeface="Times New Roman" pitchFamily="18" charset="0"/>
                <a:cs typeface="Times New Roman" pitchFamily="18" charset="0"/>
              </a:rPr>
              <a:t>данному виду хирургического вмешательства относятся все операции, при которых оперируемым органом является матка, точнее - ее шейка.</a:t>
            </a:r>
          </a:p>
          <a:p>
            <a:pPr marL="0" indent="0" algn="just">
              <a:buNone/>
            </a:pPr>
            <a:r>
              <a:rPr lang="ru-RU" dirty="0" smtClean="0">
                <a:latin typeface="Times New Roman" pitchFamily="18" charset="0"/>
                <a:cs typeface="Times New Roman" pitchFamily="18" charset="0"/>
              </a:rPr>
              <a:t>    Так </a:t>
            </a:r>
            <a:r>
              <a:rPr lang="ru-RU" dirty="0">
                <a:latin typeface="Times New Roman" pitchFamily="18" charset="0"/>
                <a:cs typeface="Times New Roman" pitchFamily="18" charset="0"/>
              </a:rPr>
              <a:t>довольно часто операцией, относящейся к данному виду, является пластика шейки матки во влагалищной ее части. Проводится при вывороте цервикального канала, а также при его гипертрофии и застарелых боковых разрывах шейки</a:t>
            </a:r>
            <a:r>
              <a:rPr lang="ru-RU" dirty="0"/>
              <a:t>.</a:t>
            </a:r>
          </a:p>
          <a:p>
            <a:endParaRPr lang="ru-RU" dirty="0"/>
          </a:p>
        </p:txBody>
      </p:sp>
    </p:spTree>
    <p:extLst>
      <p:ext uri="{BB962C8B-B14F-4D97-AF65-F5344CB8AC3E}">
        <p14:creationId xmlns:p14="http://schemas.microsoft.com/office/powerpoint/2010/main" val="86714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04800"/>
            <a:ext cx="6512511" cy="1143000"/>
          </a:xfrm>
        </p:spPr>
        <p:txBody>
          <a:bodyPr>
            <a:normAutofit/>
          </a:bodyPr>
          <a:lstStyle/>
          <a:p>
            <a:r>
              <a:rPr lang="ru-RU" sz="3600" dirty="0" smtClean="0">
                <a:latin typeface="Times New Roman" pitchFamily="18" charset="0"/>
                <a:cs typeface="Times New Roman" pitchFamily="18" charset="0"/>
              </a:rPr>
              <a:t>Плановые операции</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304800" y="1295400"/>
            <a:ext cx="8534400" cy="2900536"/>
          </a:xfrm>
        </p:spPr>
        <p:txBody>
          <a:bodyPr>
            <a:noAutofit/>
          </a:bodyPr>
          <a:lstStyle/>
          <a:p>
            <a:pPr marL="0" indent="0" algn="just">
              <a:buNone/>
            </a:pPr>
            <a:r>
              <a:rPr lang="ru-RU" sz="2400" dirty="0" smtClean="0">
                <a:latin typeface="Times New Roman" pitchFamily="18" charset="0"/>
                <a:cs typeface="Times New Roman" pitchFamily="18" charset="0"/>
              </a:rPr>
              <a:t>     При </a:t>
            </a:r>
            <a:r>
              <a:rPr lang="ru-RU" sz="2400" dirty="0">
                <a:latin typeface="Times New Roman" pitchFamily="18" charset="0"/>
                <a:cs typeface="Times New Roman" pitchFamily="18" charset="0"/>
              </a:rPr>
              <a:t>плановых проводится предварительная (предоперационная) подготовка гинекологических больных, которая заключается в тщательном обследовании. Так, перед проведением гинекологической </a:t>
            </a:r>
            <a:r>
              <a:rPr lang="ru-RU" sz="2400" dirty="0" smtClean="0">
                <a:latin typeface="Times New Roman" pitchFamily="18" charset="0"/>
                <a:cs typeface="Times New Roman" pitchFamily="18" charset="0"/>
              </a:rPr>
              <a:t>операции, </a:t>
            </a:r>
            <a:r>
              <a:rPr lang="ru-RU" sz="2400" dirty="0">
                <a:latin typeface="Times New Roman" pitchFamily="18" charset="0"/>
                <a:cs typeface="Times New Roman" pitchFamily="18" charset="0"/>
              </a:rPr>
              <a:t>женщина сдает многочисленные </a:t>
            </a:r>
            <a:r>
              <a:rPr lang="ru-RU" sz="2400" dirty="0" smtClean="0">
                <a:latin typeface="Times New Roman" pitchFamily="18" charset="0"/>
                <a:cs typeface="Times New Roman" pitchFamily="18" charset="0"/>
              </a:rPr>
              <a:t>анализы. Поскольку,  </a:t>
            </a:r>
            <a:r>
              <a:rPr lang="ru-RU" sz="2400" dirty="0">
                <a:latin typeface="Times New Roman" pitchFamily="18" charset="0"/>
                <a:cs typeface="Times New Roman" pitchFamily="18" charset="0"/>
              </a:rPr>
              <a:t>при проведении гинекологических операций применяется общая анестезия, врачи заранее уточняют переносимость женщиной тех или иных препаратов и наличие операций </a:t>
            </a:r>
            <a:r>
              <a:rPr lang="ru-RU" sz="2400" dirty="0" smtClean="0">
                <a:latin typeface="Times New Roman" pitchFamily="18" charset="0"/>
                <a:cs typeface="Times New Roman" pitchFamily="18" charset="0"/>
              </a:rPr>
              <a:t>в </a:t>
            </a:r>
            <a:r>
              <a:rPr lang="ru-RU" sz="2400" dirty="0">
                <a:latin typeface="Times New Roman" pitchFamily="18" charset="0"/>
                <a:cs typeface="Times New Roman" pitchFamily="18" charset="0"/>
              </a:rPr>
              <a:t>анамнезе.</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581128"/>
            <a:ext cx="3168352" cy="213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463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7772400" cy="1362075"/>
          </a:xfrm>
        </p:spPr>
        <p:txBody>
          <a:bodyPr>
            <a:normAutofit/>
          </a:bodyPr>
          <a:lstStyle/>
          <a:p>
            <a:pPr algn="ctr"/>
            <a:r>
              <a:rPr lang="ru-RU" sz="3200" b="0" cap="none" dirty="0" smtClean="0">
                <a:latin typeface="Times New Roman" pitchFamily="18" charset="0"/>
                <a:cs typeface="Times New Roman" pitchFamily="18" charset="0"/>
              </a:rPr>
              <a:t>Подготовка к плановому чревосечению в стационаре</a:t>
            </a:r>
            <a:endParaRPr lang="ru-RU" sz="3200" b="0" cap="none" dirty="0">
              <a:latin typeface="Times New Roman" pitchFamily="18" charset="0"/>
              <a:cs typeface="Times New Roman" pitchFamily="18" charset="0"/>
            </a:endParaRPr>
          </a:p>
        </p:txBody>
      </p:sp>
      <p:sp>
        <p:nvSpPr>
          <p:cNvPr id="3" name="Текст 2"/>
          <p:cNvSpPr>
            <a:spLocks noGrp="1"/>
          </p:cNvSpPr>
          <p:nvPr>
            <p:ph type="body" idx="1"/>
          </p:nvPr>
        </p:nvSpPr>
        <p:spPr>
          <a:xfrm>
            <a:off x="381000" y="1524000"/>
            <a:ext cx="8229600" cy="4876800"/>
          </a:xfrm>
        </p:spPr>
        <p:txBody>
          <a:bodyPr>
            <a:normAutofit fontScale="25000" lnSpcReduction="20000"/>
          </a:bodyPr>
          <a:lstStyle/>
          <a:p>
            <a:pPr algn="just"/>
            <a:r>
              <a:rPr lang="ru-RU" sz="9600" u="sng" dirty="0" smtClean="0">
                <a:solidFill>
                  <a:schemeClr val="tx1"/>
                </a:solidFill>
                <a:latin typeface="Times New Roman" pitchFamily="18" charset="0"/>
                <a:cs typeface="Times New Roman" pitchFamily="18" charset="0"/>
              </a:rPr>
              <a:t>Накануне операции днём:</a:t>
            </a:r>
            <a:endParaRPr lang="ru-RU" sz="9600" u="sng" dirty="0">
              <a:solidFill>
                <a:schemeClr val="tx1"/>
              </a:solidFill>
              <a:latin typeface="Times New Roman" pitchFamily="18" charset="0"/>
              <a:cs typeface="Times New Roman" pitchFamily="18" charset="0"/>
            </a:endParaRPr>
          </a:p>
          <a:p>
            <a:pPr lvl="0" algn="just"/>
            <a:r>
              <a:rPr lang="ru-RU" sz="9600" dirty="0" err="1">
                <a:solidFill>
                  <a:schemeClr val="tx1"/>
                </a:solidFill>
                <a:latin typeface="Times New Roman" pitchFamily="18" charset="0"/>
                <a:cs typeface="Times New Roman" pitchFamily="18" charset="0"/>
              </a:rPr>
              <a:t>психопрофилактика</a:t>
            </a:r>
            <a:r>
              <a:rPr lang="ru-RU" sz="9600" dirty="0">
                <a:solidFill>
                  <a:schemeClr val="tx1"/>
                </a:solidFill>
                <a:latin typeface="Times New Roman" pitchFamily="18" charset="0"/>
                <a:cs typeface="Times New Roman" pitchFamily="18" charset="0"/>
              </a:rPr>
              <a:t>;</a:t>
            </a:r>
          </a:p>
          <a:p>
            <a:pPr lvl="0" algn="just"/>
            <a:r>
              <a:rPr lang="ru-RU" sz="9600" dirty="0" smtClean="0">
                <a:solidFill>
                  <a:schemeClr val="tx1"/>
                </a:solidFill>
                <a:latin typeface="Times New Roman" pitchFamily="18" charset="0"/>
                <a:cs typeface="Times New Roman" pitchFamily="18" charset="0"/>
              </a:rPr>
              <a:t>лёгкий </a:t>
            </a:r>
            <a:r>
              <a:rPr lang="ru-RU" sz="9600" dirty="0">
                <a:solidFill>
                  <a:schemeClr val="tx1"/>
                </a:solidFill>
                <a:latin typeface="Times New Roman" pitchFamily="18" charset="0"/>
                <a:cs typeface="Times New Roman" pitchFamily="18" charset="0"/>
              </a:rPr>
              <a:t>обед (жидкая пища);</a:t>
            </a:r>
          </a:p>
          <a:p>
            <a:pPr algn="just"/>
            <a:r>
              <a:rPr lang="ru-RU" sz="9600" u="sng" dirty="0">
                <a:solidFill>
                  <a:schemeClr val="tx1"/>
                </a:solidFill>
                <a:latin typeface="Times New Roman" pitchFamily="18" charset="0"/>
                <a:cs typeface="Times New Roman" pitchFamily="18" charset="0"/>
              </a:rPr>
              <a:t>Вечером:</a:t>
            </a:r>
          </a:p>
          <a:p>
            <a:pPr algn="just"/>
            <a:r>
              <a:rPr lang="ru-RU" sz="9600" dirty="0">
                <a:solidFill>
                  <a:schemeClr val="tx1"/>
                </a:solidFill>
                <a:latin typeface="Times New Roman" pitchFamily="18" charset="0"/>
                <a:cs typeface="Times New Roman" pitchFamily="18" charset="0"/>
              </a:rPr>
              <a:t>1</a:t>
            </a:r>
            <a:r>
              <a:rPr lang="ru-RU" sz="9600" dirty="0" smtClean="0">
                <a:solidFill>
                  <a:schemeClr val="tx1"/>
                </a:solidFill>
                <a:latin typeface="Times New Roman" pitchFamily="18" charset="0"/>
                <a:cs typeface="Times New Roman" pitchFamily="18" charset="0"/>
              </a:rPr>
              <a:t>. </a:t>
            </a:r>
            <a:r>
              <a:rPr lang="ru-RU" sz="9600" dirty="0">
                <a:solidFill>
                  <a:schemeClr val="tx1"/>
                </a:solidFill>
                <a:latin typeface="Times New Roman" pitchFamily="18" charset="0"/>
                <a:cs typeface="Times New Roman" pitchFamily="18" charset="0"/>
              </a:rPr>
              <a:t>У</a:t>
            </a:r>
            <a:r>
              <a:rPr lang="ru-RU" sz="9600" dirty="0" smtClean="0">
                <a:solidFill>
                  <a:schemeClr val="tx1"/>
                </a:solidFill>
                <a:latin typeface="Times New Roman" pitchFamily="18" charset="0"/>
                <a:cs typeface="Times New Roman" pitchFamily="18" charset="0"/>
              </a:rPr>
              <a:t>жин </a:t>
            </a:r>
            <a:r>
              <a:rPr lang="ru-RU" sz="9600" dirty="0">
                <a:solidFill>
                  <a:schemeClr val="tx1"/>
                </a:solidFill>
                <a:latin typeface="Times New Roman" pitchFamily="18" charset="0"/>
                <a:cs typeface="Times New Roman" pitchFamily="18" charset="0"/>
              </a:rPr>
              <a:t>(сладкий чай 1 ст.);</a:t>
            </a:r>
          </a:p>
          <a:p>
            <a:pPr algn="just"/>
            <a:r>
              <a:rPr lang="ru-RU" sz="9600" dirty="0">
                <a:solidFill>
                  <a:schemeClr val="tx1"/>
                </a:solidFill>
                <a:latin typeface="Times New Roman" pitchFamily="18" charset="0"/>
                <a:cs typeface="Times New Roman" pitchFamily="18" charset="0"/>
              </a:rPr>
              <a:t>2</a:t>
            </a:r>
            <a:r>
              <a:rPr lang="ru-RU" sz="9600" dirty="0" smtClean="0">
                <a:solidFill>
                  <a:schemeClr val="tx1"/>
                </a:solidFill>
                <a:latin typeface="Times New Roman" pitchFamily="18" charset="0"/>
                <a:cs typeface="Times New Roman" pitchFamily="18" charset="0"/>
              </a:rPr>
              <a:t>. </a:t>
            </a:r>
            <a:r>
              <a:rPr lang="ru-RU" sz="9600" dirty="0">
                <a:solidFill>
                  <a:schemeClr val="tx1"/>
                </a:solidFill>
                <a:latin typeface="Times New Roman" pitchFamily="18" charset="0"/>
                <a:cs typeface="Times New Roman" pitchFamily="18" charset="0"/>
              </a:rPr>
              <a:t>О</a:t>
            </a:r>
            <a:r>
              <a:rPr lang="ru-RU" sz="9600" dirty="0" smtClean="0">
                <a:solidFill>
                  <a:schemeClr val="tx1"/>
                </a:solidFill>
                <a:latin typeface="Times New Roman" pitchFamily="18" charset="0"/>
                <a:cs typeface="Times New Roman" pitchFamily="18" charset="0"/>
              </a:rPr>
              <a:t>чистительная клизма, </a:t>
            </a:r>
            <a:r>
              <a:rPr lang="ru-RU" sz="9600" dirty="0">
                <a:solidFill>
                  <a:schemeClr val="tx1"/>
                </a:solidFill>
                <a:latin typeface="Times New Roman" pitchFamily="18" charset="0"/>
                <a:cs typeface="Times New Roman" pitchFamily="18" charset="0"/>
              </a:rPr>
              <a:t>после очистительной клизмы больная принимает гигиенический душ и меняет белье; </a:t>
            </a:r>
            <a:r>
              <a:rPr lang="ru-RU" sz="9600" dirty="0" smtClean="0">
                <a:solidFill>
                  <a:schemeClr val="tx1"/>
                </a:solidFill>
                <a:latin typeface="Times New Roman" pitchFamily="18" charset="0"/>
                <a:cs typeface="Times New Roman" pitchFamily="18" charset="0"/>
              </a:rPr>
              <a:t>                                                                                            3. </a:t>
            </a:r>
            <a:r>
              <a:rPr lang="ru-RU" sz="9600" dirty="0">
                <a:solidFill>
                  <a:schemeClr val="tx1"/>
                </a:solidFill>
                <a:latin typeface="Times New Roman" pitchFamily="18" charset="0"/>
                <a:cs typeface="Times New Roman" pitchFamily="18" charset="0"/>
              </a:rPr>
              <a:t>С</a:t>
            </a:r>
            <a:r>
              <a:rPr lang="ru-RU" sz="9600" dirty="0" smtClean="0">
                <a:solidFill>
                  <a:schemeClr val="tx1"/>
                </a:solidFill>
                <a:latin typeface="Times New Roman" pitchFamily="18" charset="0"/>
                <a:cs typeface="Times New Roman" pitchFamily="18" charset="0"/>
              </a:rPr>
              <a:t>едативные</a:t>
            </a:r>
            <a:r>
              <a:rPr lang="ru-RU" sz="9600" dirty="0">
                <a:solidFill>
                  <a:schemeClr val="tx1"/>
                </a:solidFill>
                <a:latin typeface="Times New Roman" pitchFamily="18" charset="0"/>
                <a:cs typeface="Times New Roman" pitchFamily="18" charset="0"/>
              </a:rPr>
              <a:t>, транквилизаторы (по назначению </a:t>
            </a:r>
            <a:r>
              <a:rPr lang="ru-RU" sz="9600" dirty="0" err="1">
                <a:solidFill>
                  <a:schemeClr val="tx1"/>
                </a:solidFill>
                <a:latin typeface="Times New Roman" pitchFamily="18" charset="0"/>
                <a:cs typeface="Times New Roman" pitchFamily="18" charset="0"/>
              </a:rPr>
              <a:t>анастезиолога</a:t>
            </a:r>
            <a:r>
              <a:rPr lang="ru-RU" sz="9600" dirty="0">
                <a:solidFill>
                  <a:schemeClr val="tx1"/>
                </a:solidFill>
                <a:latin typeface="Times New Roman" pitchFamily="18" charset="0"/>
                <a:cs typeface="Times New Roman" pitchFamily="18" charset="0"/>
              </a:rPr>
              <a:t>).                </a:t>
            </a:r>
          </a:p>
          <a:p>
            <a:pPr algn="just"/>
            <a:r>
              <a:rPr lang="ru-RU" sz="9600" u="sng" dirty="0" smtClean="0">
                <a:solidFill>
                  <a:schemeClr val="tx1"/>
                </a:solidFill>
                <a:latin typeface="Times New Roman" pitchFamily="18" charset="0"/>
                <a:cs typeface="Times New Roman" pitchFamily="18" charset="0"/>
              </a:rPr>
              <a:t>Утром в день операции:</a:t>
            </a:r>
            <a:endParaRPr lang="ru-RU" sz="9600" u="sng" dirty="0">
              <a:solidFill>
                <a:schemeClr val="tx1"/>
              </a:solidFill>
              <a:latin typeface="Times New Roman" pitchFamily="18" charset="0"/>
              <a:cs typeface="Times New Roman" pitchFamily="18" charset="0"/>
            </a:endParaRPr>
          </a:p>
          <a:p>
            <a:pPr lvl="0" algn="just"/>
            <a:r>
              <a:rPr lang="ru-RU" sz="9600" dirty="0" smtClean="0">
                <a:solidFill>
                  <a:schemeClr val="tx1"/>
                </a:solidFill>
                <a:latin typeface="Times New Roman" pitchFamily="18" charset="0"/>
                <a:cs typeface="Times New Roman" pitchFamily="18" charset="0"/>
              </a:rPr>
              <a:t>1.клизма очистительная;                                                               2.гигиенический </a:t>
            </a:r>
            <a:r>
              <a:rPr lang="ru-RU" sz="9600" dirty="0">
                <a:solidFill>
                  <a:schemeClr val="tx1"/>
                </a:solidFill>
                <a:latin typeface="Times New Roman" pitchFamily="18" charset="0"/>
                <a:cs typeface="Times New Roman" pitchFamily="18" charset="0"/>
              </a:rPr>
              <a:t>душ, </a:t>
            </a:r>
            <a:r>
              <a:rPr lang="ru-RU" sz="9600" dirty="0" smtClean="0">
                <a:solidFill>
                  <a:schemeClr val="tx1"/>
                </a:solidFill>
                <a:latin typeface="Times New Roman" pitchFamily="18" charset="0"/>
                <a:cs typeface="Times New Roman" pitchFamily="18" charset="0"/>
              </a:rPr>
              <a:t>                                                                                   3.сбривание </a:t>
            </a:r>
            <a:r>
              <a:rPr lang="ru-RU" sz="9600" dirty="0">
                <a:solidFill>
                  <a:schemeClr val="tx1"/>
                </a:solidFill>
                <a:latin typeface="Times New Roman" pitchFamily="18" charset="0"/>
                <a:cs typeface="Times New Roman" pitchFamily="18" charset="0"/>
              </a:rPr>
              <a:t>волос на лобке и больших половых </a:t>
            </a:r>
            <a:r>
              <a:rPr lang="ru-RU" sz="9600" dirty="0" smtClean="0">
                <a:solidFill>
                  <a:schemeClr val="tx1"/>
                </a:solidFill>
                <a:latin typeface="Times New Roman" pitchFamily="18" charset="0"/>
                <a:cs typeface="Times New Roman" pitchFamily="18" charset="0"/>
              </a:rPr>
              <a:t>губах;</a:t>
            </a:r>
            <a:endParaRPr lang="ru-RU" sz="9600" dirty="0">
              <a:solidFill>
                <a:schemeClr val="tx1"/>
              </a:solidFill>
              <a:latin typeface="Times New Roman" pitchFamily="18" charset="0"/>
              <a:cs typeface="Times New Roman" pitchFamily="18" charset="0"/>
            </a:endParaRPr>
          </a:p>
          <a:p>
            <a:pPr lvl="0" algn="just"/>
            <a:r>
              <a:rPr lang="ru-RU" sz="9600" dirty="0" err="1">
                <a:solidFill>
                  <a:schemeClr val="tx1"/>
                </a:solidFill>
                <a:latin typeface="Times New Roman" pitchFamily="18" charset="0"/>
                <a:cs typeface="Times New Roman" pitchFamily="18" charset="0"/>
              </a:rPr>
              <a:t>психопрофилактика</a:t>
            </a:r>
            <a:r>
              <a:rPr lang="ru-RU" sz="9600" dirty="0">
                <a:solidFill>
                  <a:schemeClr val="tx1"/>
                </a:solidFill>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3926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89" y="914400"/>
            <a:ext cx="8251304" cy="381000"/>
          </a:xfrm>
        </p:spPr>
        <p:txBody>
          <a:bodyPr>
            <a:normAutofit fontScale="90000"/>
          </a:bodyPr>
          <a:lstStyle/>
          <a:p>
            <a:pPr marL="0" indent="0" algn="ctr">
              <a:buNone/>
            </a:pPr>
            <a:r>
              <a:rPr lang="ru-RU" sz="4000" dirty="0" smtClean="0">
                <a:latin typeface="Times New Roman" pitchFamily="18" charset="0"/>
                <a:cs typeface="Times New Roman" pitchFamily="18" charset="0"/>
              </a:rPr>
              <a:t>Экстренные операции</a:t>
            </a:r>
            <a:r>
              <a:rPr lang="ru-RU" sz="4000" dirty="0" smtClean="0">
                <a:latin typeface="Cambria" pitchFamily="18" charset="0"/>
                <a:cs typeface="Times New Roman" pitchFamily="18" charset="0"/>
              </a:rPr>
              <a:t/>
            </a:r>
            <a:br>
              <a:rPr lang="ru-RU" sz="4000" dirty="0" smtClean="0">
                <a:latin typeface="Cambria" pitchFamily="18" charset="0"/>
                <a:cs typeface="Times New Roman" pitchFamily="18" charset="0"/>
              </a:rPr>
            </a:br>
            <a:r>
              <a:rPr lang="ru-RU" sz="3200" dirty="0" smtClean="0">
                <a:latin typeface="Cambria" pitchFamily="18" charset="0"/>
                <a:cs typeface="Times New Roman" pitchFamily="18" charset="0"/>
              </a:rPr>
              <a:t/>
            </a:r>
            <a:br>
              <a:rPr lang="ru-RU" sz="3200" dirty="0" smtClean="0">
                <a:latin typeface="Cambria" pitchFamily="18" charset="0"/>
                <a:cs typeface="Times New Roman" pitchFamily="18" charset="0"/>
              </a:rPr>
            </a:br>
            <a:endParaRPr lang="ru-RU" sz="3200" dirty="0">
              <a:latin typeface="Cambria" pitchFamily="18" charset="0"/>
              <a:cs typeface="Times New Roman" pitchFamily="18" charset="0"/>
            </a:endParaRPr>
          </a:p>
        </p:txBody>
      </p:sp>
      <p:sp>
        <p:nvSpPr>
          <p:cNvPr id="3" name="Объект 2"/>
          <p:cNvSpPr>
            <a:spLocks noGrp="1"/>
          </p:cNvSpPr>
          <p:nvPr>
            <p:ph idx="1"/>
          </p:nvPr>
        </p:nvSpPr>
        <p:spPr>
          <a:xfrm>
            <a:off x="457200" y="1066800"/>
            <a:ext cx="8251304" cy="4504311"/>
          </a:xfrm>
        </p:spPr>
        <p:txBody>
          <a:bodyPr>
            <a:normAutofit/>
          </a:bodyPr>
          <a:lstStyle/>
          <a:p>
            <a:pPr marL="0" indent="0" algn="just">
              <a:buNone/>
            </a:pPr>
            <a:r>
              <a:rPr lang="ru-RU" sz="2800"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Экстренные операции проводятся </a:t>
            </a:r>
            <a:r>
              <a:rPr lang="ru-RU" sz="3000" dirty="0">
                <a:latin typeface="Times New Roman" pitchFamily="18" charset="0"/>
                <a:cs typeface="Times New Roman" pitchFamily="18" charset="0"/>
              </a:rPr>
              <a:t>сразу после того, как была установлена патология, требующая срочного вмешательства. Например, при внематочной беременности операция должна быть проведена как можно скорее, ввиду возможности развития внутреннего кровотечения или же перитонита, что может привести к летальному исходу.</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509120"/>
            <a:ext cx="2831976" cy="212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9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TotalTime>
  <Words>1491</Words>
  <Application>Microsoft Office PowerPoint</Application>
  <PresentationFormat>Экран (4:3)</PresentationFormat>
  <Paragraphs>141</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Презентация PowerPoint</vt:lpstr>
      <vt:lpstr>План лекции</vt:lpstr>
      <vt:lpstr>Гинекологические операции</vt:lpstr>
      <vt:lpstr>Виды   гинекологических операций: </vt:lpstr>
      <vt:lpstr>Презентация PowerPoint</vt:lpstr>
      <vt:lpstr>Малые гинекологические операции</vt:lpstr>
      <vt:lpstr>Плановые операции</vt:lpstr>
      <vt:lpstr>Подготовка к плановому чревосечению в стационаре</vt:lpstr>
      <vt:lpstr>Экстренные операции  </vt:lpstr>
      <vt:lpstr>Специальная подготовка к экстренной                     операции</vt:lpstr>
      <vt:lpstr>Подготовка к малым оперативным вмешательствам</vt:lpstr>
      <vt:lpstr>Структура операционных в гинекологическом стационаре</vt:lpstr>
      <vt:lpstr>Презентация PowerPoint</vt:lpstr>
      <vt:lpstr>Операционная для гинекологических операций</vt:lpstr>
      <vt:lpstr>Презентация PowerPoint</vt:lpstr>
      <vt:lpstr>Наборы инструментов для гинекологических операций </vt:lpstr>
      <vt:lpstr>Презентация PowerPoint</vt:lpstr>
      <vt:lpstr>Презентация PowerPoint</vt:lpstr>
      <vt:lpstr>Презентация PowerPoint</vt:lpstr>
      <vt:lpstr> Неотложные состояния в гинекологии  </vt:lpstr>
      <vt:lpstr>Презентация PowerPoint</vt:lpstr>
      <vt:lpstr>Презентация PowerPoint</vt:lpstr>
      <vt:lpstr>Прерывание внематочной беременности по типу трубного аборта</vt:lpstr>
      <vt:lpstr>Клиническая картина прерывания беременности по типу трубного аборта</vt:lpstr>
      <vt:lpstr>Презентация PowerPoint</vt:lpstr>
      <vt:lpstr>Локализация плодного яйца в истмическом отделе маточной трубы. Лапароскопия</vt:lpstr>
      <vt:lpstr>Разрыв угла матки при локализации плодного яйца в интрамуральном отделе. Лапароскопия</vt:lpstr>
      <vt:lpstr>Перекрут ножки кисты яичника </vt:lpstr>
      <vt:lpstr>Презентация PowerPoint</vt:lpstr>
      <vt:lpstr>Презентация PowerPoint</vt:lpstr>
      <vt:lpstr>Основные признаки перекрута ножки кисты яичника</vt:lpstr>
      <vt:lpstr>Презентация PowerPoint</vt:lpstr>
      <vt:lpstr>Подслизистая миома матки</vt:lpstr>
      <vt:lpstr>Презентация PowerPoint</vt:lpstr>
      <vt:lpstr>Недуг проявит себя следующими симптомами </vt:lpstr>
      <vt:lpstr>Рак шейки матки </vt:lpstr>
      <vt:lpstr>Симптомы рака шейки матки </vt:lpstr>
      <vt:lpstr>Презентация PowerPoint</vt:lpstr>
      <vt:lpstr>Контрольные вопросы для закрепления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Студентка</dc:creator>
  <cp:lastModifiedBy>Lenovo</cp:lastModifiedBy>
  <cp:revision>175</cp:revision>
  <dcterms:created xsi:type="dcterms:W3CDTF">2015-03-11T10:29:28Z</dcterms:created>
  <dcterms:modified xsi:type="dcterms:W3CDTF">2020-10-20T07:28:07Z</dcterms:modified>
</cp:coreProperties>
</file>