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B6E6-B4C2-4904-B4CC-D2FB0388F49E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40DE-C761-47E8-BE84-B316B9F5E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788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B6E6-B4C2-4904-B4CC-D2FB0388F49E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40DE-C761-47E8-BE84-B316B9F5E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46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B6E6-B4C2-4904-B4CC-D2FB0388F49E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40DE-C761-47E8-BE84-B316B9F5E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065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B6E6-B4C2-4904-B4CC-D2FB0388F49E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40DE-C761-47E8-BE84-B316B9F5E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17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B6E6-B4C2-4904-B4CC-D2FB0388F49E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40DE-C761-47E8-BE84-B316B9F5E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845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B6E6-B4C2-4904-B4CC-D2FB0388F49E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40DE-C761-47E8-BE84-B316B9F5E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558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B6E6-B4C2-4904-B4CC-D2FB0388F49E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40DE-C761-47E8-BE84-B316B9F5E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337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B6E6-B4C2-4904-B4CC-D2FB0388F49E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40DE-C761-47E8-BE84-B316B9F5E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805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B6E6-B4C2-4904-B4CC-D2FB0388F49E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40DE-C761-47E8-BE84-B316B9F5E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344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B6E6-B4C2-4904-B4CC-D2FB0388F49E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40DE-C761-47E8-BE84-B316B9F5E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570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B6E6-B4C2-4904-B4CC-D2FB0388F49E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40DE-C761-47E8-BE84-B316B9F5E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37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DB6E6-B4C2-4904-B4CC-D2FB0388F49E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40DE-C761-47E8-BE84-B316B9F5E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982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06498" y="1048215"/>
            <a:ext cx="8861502" cy="1293541"/>
          </a:xfrm>
        </p:spPr>
        <p:txBody>
          <a:bodyPr>
            <a:normAutofit fontScale="90000"/>
          </a:bodyPr>
          <a:lstStyle/>
          <a:p>
            <a:pPr lvl="0" defTabSz="449263" eaLnBrk="0" fontAlgn="base" hangingPunct="0">
              <a:spcAft>
                <a:spcPct val="0"/>
              </a:spcAft>
            </a:pPr>
            <a:r>
              <a:rPr lang="ru-RU" alt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Calibri" panose="020F0502020204030204" pitchFamily="34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</a:t>
            </a:r>
            <a:r>
              <a:rPr lang="ru-RU" alt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Calibri" panose="020F0502020204030204" pitchFamily="34" charset="0"/>
              </a:rPr>
              <a:t>Войно</a:t>
            </a:r>
            <a:r>
              <a:rPr lang="ru-RU" alt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Calibri" panose="020F0502020204030204" pitchFamily="34" charset="0"/>
              </a:rPr>
              <a:t> - </a:t>
            </a:r>
            <a:r>
              <a:rPr lang="ru-RU" alt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Calibri" panose="020F0502020204030204" pitchFamily="34" charset="0"/>
              </a:rPr>
              <a:t>Ясенецкого</a:t>
            </a:r>
            <a:r>
              <a:rPr lang="ru-RU" alt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Calibri" panose="020F0502020204030204" pitchFamily="34" charset="0"/>
              </a:rPr>
              <a:t>»</a:t>
            </a:r>
            <a:br>
              <a:rPr lang="ru-RU" alt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Calibri" panose="020F0502020204030204" pitchFamily="34" charset="0"/>
              </a:rPr>
            </a:br>
            <a:r>
              <a:rPr lang="ru-RU" alt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Calibri" panose="020F0502020204030204" pitchFamily="34" charset="0"/>
              </a:rPr>
              <a:t>Министерства здравоохранения Российской Федерации</a:t>
            </a:r>
            <a:br>
              <a:rPr lang="ru-RU" alt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Calibri" panose="020F0502020204030204" pitchFamily="34" charset="0"/>
              </a:rPr>
            </a:br>
            <a:r>
              <a:rPr lang="ru-RU" alt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Calibri" panose="020F0502020204030204" pitchFamily="34" charset="0"/>
              </a:rPr>
              <a:t>Фармацевтический </a:t>
            </a:r>
            <a:r>
              <a:rPr lang="ru-RU" alt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Calibri" panose="020F0502020204030204" pitchFamily="34" charset="0"/>
              </a:rPr>
              <a:t>колледж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442117"/>
            <a:ext cx="9144000" cy="3836019"/>
          </a:xfrm>
        </p:spPr>
        <p:txBody>
          <a:bodyPr>
            <a:normAutofit fontScale="70000" lnSpcReduction="20000"/>
          </a:bodyPr>
          <a:lstStyle/>
          <a:p>
            <a:endParaRPr lang="ru-RU" alt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</a:t>
            </a:r>
          </a:p>
          <a:p>
            <a:endParaRPr lang="ru-RU" alt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3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ru-RU" altLang="ru-RU" sz="3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жидкой лекарственной формы – эмульсий.</a:t>
            </a:r>
            <a:endParaRPr lang="ru-RU" altLang="ru-RU" sz="3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alt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специальности 33.02.01 Фармация</a:t>
            </a:r>
          </a:p>
          <a:p>
            <a:endParaRPr lang="ru-RU" alt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Елистратова Валентина Борисовна</a:t>
            </a:r>
          </a:p>
          <a:p>
            <a:pPr algn="just"/>
            <a:r>
              <a:rPr lang="ru-RU" alt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</a:t>
            </a:r>
            <a:r>
              <a:rPr lang="ru-RU" alt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Ванчурина</a:t>
            </a:r>
            <a:r>
              <a:rPr lang="ru-RU" alt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Наталья Александровна</a:t>
            </a:r>
          </a:p>
          <a:p>
            <a:pPr algn="just"/>
            <a:endParaRPr lang="ru-RU" alt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Красноярск, 2023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634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04205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ВНИМАНИЕ!!!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504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0585" y="602165"/>
            <a:ext cx="1069401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ОФС.1.4.1.0017.15 Эмульсии</a:t>
            </a:r>
          </a:p>
          <a:p>
            <a:pPr fontAlgn="base"/>
            <a:endParaRPr lang="ru-RU" sz="2800" b="0" i="0" dirty="0" smtClean="0">
              <a:solidFill>
                <a:srgbClr val="444444"/>
              </a:solidFill>
              <a:effectLst/>
              <a:latin typeface="Roboto"/>
            </a:endParaRPr>
          </a:p>
          <a:p>
            <a:pPr algn="just" fontAlgn="base"/>
            <a:r>
              <a:rPr lang="ru-RU" sz="28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Эмульсии – жидкие лекарственные формы, представляющие собой гетерогенную двухфазную дисперсную систему с жидкой дисперсной фазой и жидкой дисперсионной средой.</a:t>
            </a:r>
          </a:p>
          <a:p>
            <a:pPr algn="just" fontAlgn="base"/>
            <a:endParaRPr lang="ru-RU" sz="2800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Эмульсии могут быть типа масло/вода и вода/масло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lang="ru-RU" sz="2800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3718" y="3724507"/>
            <a:ext cx="5363736" cy="268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235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37063" y="579863"/>
            <a:ext cx="10504449" cy="914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Эмульсии могут расслаиваться, но при взбалтывании должны легко восстанавливаться. </a:t>
            </a:r>
          </a:p>
          <a:p>
            <a:pPr algn="just" fontAlgn="base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обеспечения устойчивости в состав эмульсий вводят эмульгаторы.</a:t>
            </a:r>
          </a:p>
          <a:p>
            <a:pPr algn="just" fontAlgn="base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эмульгаторов:</a:t>
            </a:r>
          </a:p>
          <a:p>
            <a:pPr marL="457200" indent="-457200" algn="just" fontAlgn="base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Гидрофильные (белки, слизи, крахмал, декстрин, сапонины, танин, растительные экстракты, соли желчных кислот, щелочные мыла, лецитин,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полисорбаты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др.) – образуют эмульсии типа масло/вода;</a:t>
            </a:r>
          </a:p>
          <a:p>
            <a:pPr marL="457200" indent="-457200" algn="just" fontAlgn="base">
              <a:buFontTx/>
              <a:buChar char="-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Липофильные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(мыла двух-, трехвалентных металлов, стерины, смоляные мыла, амиды жирных кислот, высокомолекулярные одноатомные спирты и др.) – образуют эмульсии типа вода/масло.</a:t>
            </a:r>
          </a:p>
          <a:p>
            <a:pPr algn="just" fontAlgn="base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Эмульгаторы по типу образуемых эмульсий разделяются на гидрофильные (белки, слизи, крахмал, декстрин, сапонины, танин, растительные экстракты, соли желчных кислот, щелочные мыла, лецитин,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полисорбаты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др.), образующие эмульсии типа масло/вода,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липофильные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(мыла двух- и трехвалентных металлов, стерины, смоляные мыла, амиды жирных кислот, высокомолекулярные одноатомные спирты и др.), образующие эмульсии типа вода/масло.</a:t>
            </a:r>
          </a:p>
        </p:txBody>
      </p:sp>
    </p:spTree>
    <p:extLst>
      <p:ext uri="{BB962C8B-B14F-4D97-AF65-F5344CB8AC3E}">
        <p14:creationId xmlns:p14="http://schemas.microsoft.com/office/powerpoint/2010/main" val="2953833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9794" y="669074"/>
            <a:ext cx="1058250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1" i="0" dirty="0" smtClean="0">
                <a:solidFill>
                  <a:srgbClr val="444444"/>
                </a:solidFill>
                <a:effectLst/>
                <a:latin typeface="Roboto"/>
              </a:rPr>
              <a:t>Особенности технологии</a:t>
            </a:r>
          </a:p>
          <a:p>
            <a:pPr algn="ctr" fontAlgn="base"/>
            <a:endParaRPr lang="ru-RU" sz="2800" b="1" i="0" dirty="0" smtClean="0">
              <a:solidFill>
                <a:srgbClr val="444444"/>
              </a:solidFill>
              <a:effectLst/>
              <a:latin typeface="Roboto"/>
            </a:endParaRPr>
          </a:p>
          <a:p>
            <a:pPr algn="just" fontAlgn="base"/>
            <a:r>
              <a:rPr lang="ru-RU" sz="28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При получении эмульсий используют миндальное, персиковое, оливковое, подсолнечное, касторовое, вазелиновое и эфирные масла, а также рыбий жир и другие несмешивающиеся с водой жидкости.</a:t>
            </a:r>
          </a:p>
          <a:p>
            <a:pPr algn="just" fontAlgn="base"/>
            <a:r>
              <a:rPr lang="ru-RU" sz="28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Выбор эмульгатора и его количество зависит от природы и свойств эмульгатора и масла.</a:t>
            </a:r>
          </a:p>
          <a:p>
            <a:pPr algn="just" fontAlgn="base"/>
            <a:r>
              <a:rPr lang="ru-RU" sz="28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Эмульсии получают диспергированием эмульгатора с эмульгируемой жидкостью и дисперсионной средой. Действующие вещества вводят в состав эмульсий с учетом их физико-химических свойств: </a:t>
            </a:r>
            <a:r>
              <a:rPr lang="ru-RU" sz="28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липофильные</a:t>
            </a:r>
            <a:r>
              <a:rPr lang="ru-RU" sz="28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вещества растворяют в маслах, водорастворимые – в воде, нерастворимые вещества </a:t>
            </a:r>
            <a:r>
              <a:rPr lang="ru-RU" sz="28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диспергируют</a:t>
            </a:r>
            <a:r>
              <a:rPr lang="ru-RU" sz="28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вводят в основу эмульсии.</a:t>
            </a:r>
            <a:endParaRPr lang="ru-RU" sz="2800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710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9365" y="780585"/>
            <a:ext cx="1023681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изготовления эмульсий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Эмульсии изготавливаются с соблюдением санитарного режима.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изготовления эмульсий:</a:t>
            </a:r>
          </a:p>
          <a:p>
            <a:pPr algn="ctr"/>
            <a:endParaRPr lang="ru-RU" sz="2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первичной эмульсии (корпуса эмульсии) – измельчение масел и смешивание их с водой и эмульгатором;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Разбавление первичной эмульсии – водой или водным раствором лекарственных веществ;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Фильтрование эмульсий;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лекарственных веществ – измельчение и смешивание с готовой эмульсией веществ, вводимых по типу суспензии;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Упаковка и укупорка;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к отпуску.</a:t>
            </a:r>
          </a:p>
        </p:txBody>
      </p:sp>
    </p:spTree>
    <p:extLst>
      <p:ext uri="{BB962C8B-B14F-4D97-AF65-F5344CB8AC3E}">
        <p14:creationId xmlns:p14="http://schemas.microsoft.com/office/powerpoint/2010/main" val="2996052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0517" y="646770"/>
            <a:ext cx="10493298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/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введения лекарственных веществ в эмульсии</a:t>
            </a:r>
          </a:p>
          <a:p>
            <a:pPr lvl="0" algn="just" fontAlgn="base"/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 fontAlgn="base">
              <a:buFontTx/>
              <a:buChar char="-"/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Лекарственные вещества, растворимые в масле (за исключением </a:t>
            </a:r>
            <a:r>
              <a:rPr lang="ru-RU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фенилсалицилата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предварительно растворяют в масле, затем </a:t>
            </a:r>
            <a:r>
              <a:rPr lang="ru-RU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эмульгируют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Таким путем в состав эмульсии вводят: анестезин, </a:t>
            </a:r>
            <a:r>
              <a:rPr lang="ru-RU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бромкамфору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кислоту бензойную, тимол, эфирные масла и т.д.;</a:t>
            </a:r>
          </a:p>
          <a:p>
            <a:pPr marL="457200" lvl="0" indent="-457200" algn="just" fontAlgn="base">
              <a:buFontTx/>
              <a:buChar char="-"/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Растворение, в большинстве случаев, ведут в подогретом до 50 С масле;</a:t>
            </a:r>
          </a:p>
          <a:p>
            <a:pPr marL="457200" lvl="0" indent="-457200" algn="just" fontAlgn="base">
              <a:buFontTx/>
              <a:buChar char="-"/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Масляные растворы </a:t>
            </a:r>
            <a:r>
              <a:rPr lang="ru-RU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эмульгируют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присутствии необходимого количества воды и эмульгатора;</a:t>
            </a:r>
          </a:p>
          <a:p>
            <a:pPr marL="457200" lvl="0" indent="-457200" algn="just" fontAlgn="base">
              <a:buFontTx/>
              <a:buChar char="-"/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Водорастворимые лекарственные вещества вводят в состав эмульсии в виде растворов, приготовленных с частью воды, предназначенной для разведения корпуса эмульсии;</a:t>
            </a:r>
          </a:p>
          <a:p>
            <a:pPr marL="457200" lvl="0" indent="-457200" algn="just" fontAlgn="base">
              <a:buFontTx/>
              <a:buChar char="-"/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Лекарственные вещества, нерастворимые в воде и маслах, добавляют в эмульсии после тщательного растирания с небольшим количеством готовой эмульсии. Этот прием используется при добавлении гидрофильных веществ: висмута нитрата основного, кальция карбоната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каолина и т.д. </a:t>
            </a:r>
          </a:p>
          <a:p>
            <a:pPr lvl="0" algn="just" fontAlgn="base"/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/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/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044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7290" y="891540"/>
            <a:ext cx="1012697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введения лекарственных веществ в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эмульсии</a:t>
            </a:r>
          </a:p>
          <a:p>
            <a:pPr lvl="0" algn="ctr" fontAlgn="base"/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/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Tx/>
              <a:buChar char="-"/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Гидрофобные вещества вводятся с добавлением стабилизатора. Гидрофобное вещество растирают в ступке, затем в качестве растворителя используют готовую эмульсию в количестве ½ суммы массы гидрофобного вещества и стабилизатора. Частями добавляют остальную эмульсию, остатком эмульсии смывают в отпускной флакон. </a:t>
            </a: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Tx/>
              <a:buChar char="-"/>
            </a:pPr>
            <a:r>
              <a:rPr lang="ru-RU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Фенилсалицилат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вводится в эмульсии по типу суспензии. Дополнительно для стабилизации </a:t>
            </a:r>
            <a:r>
              <a:rPr lang="ru-RU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фенилсалицилата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добавляют ½ от его массы количество стабилизатора, используемого для изготовления эмульсии.</a:t>
            </a:r>
          </a:p>
          <a:p>
            <a:pPr marL="342900" lvl="0" indent="-342900" algn="just" fontAlgn="base">
              <a:buFontTx/>
              <a:buChar char="-"/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Настойки, сиропы, жидкие экстракты и спиртовые растворы добавляют к готовой эмульсии с последней частью дисперсионной среды.</a:t>
            </a:r>
          </a:p>
        </p:txBody>
      </p:sp>
    </p:spTree>
    <p:extLst>
      <p:ext uri="{BB962C8B-B14F-4D97-AF65-F5344CB8AC3E}">
        <p14:creationId xmlns:p14="http://schemas.microsoft.com/office/powerpoint/2010/main" val="3209494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070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Фасовка, упаковка, маркировка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флакон для отпуска наклеиваются этикетки: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«Внутреннее»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«Перед употреблением взбалтывать»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«Хранить в прохладном, защищенном от света месте»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НЕЛЬЗЯ ДОПУСКАТЬ ЗАМОРАЖИВАНИЯ!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604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качества эмульсий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по показаниям: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документации;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Органолептическая оценка;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механических включений;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Однородность частиц дисперсной фазы;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расслаивания;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Термостойкость;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Вязкость;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годности эмульсий – 3 дня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5815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725</Words>
  <Application>Microsoft Office PowerPoint</Application>
  <PresentationFormat>Широкоэкранный</PresentationFormat>
  <Paragraphs>70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Microsoft YaHei</vt:lpstr>
      <vt:lpstr>Arial</vt:lpstr>
      <vt:lpstr>Calibri</vt:lpstr>
      <vt:lpstr>Calibri Light</vt:lpstr>
      <vt:lpstr>Roboto</vt:lpstr>
      <vt:lpstr>Times New Roman</vt:lpstr>
      <vt:lpstr>Тема Office</vt:lpstr>
      <vt:lpstr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 - Ясенецкого» Министерства здравоохранения Российской Федерации Фармацевтический колледж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Фасовка, упаковка, маркировка    На флакон для отпуска наклеиваются этикетки:  «Внутреннее»  «Перед употреблением взбалтывать»  «Хранить в прохладном, защищенном от света месте»    ! НЕЛЬЗЯ ДОПУСКАТЬ ЗАМОРАЖИВАНИЯ! </vt:lpstr>
      <vt:lpstr>Оценка качества эмульсий</vt:lpstr>
      <vt:lpstr>СПАСИБО ЗА ВНИМАНИЕ!!!</vt:lpstr>
    </vt:vector>
  </TitlesOfParts>
  <Company>AO GubernskieApteki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 - Ясенецкого» Министерства здравоохранения Российской Федерации Фармацевтический колледж</dc:title>
  <dc:creator>Елистратова Валентина Борисовна</dc:creator>
  <cp:lastModifiedBy>Елистратова Валентина Борисовна</cp:lastModifiedBy>
  <cp:revision>18</cp:revision>
  <dcterms:created xsi:type="dcterms:W3CDTF">2023-05-10T04:17:50Z</dcterms:created>
  <dcterms:modified xsi:type="dcterms:W3CDTF">2023-05-10T09:32:51Z</dcterms:modified>
</cp:coreProperties>
</file>