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45"/>
  </p:notesMasterIdLst>
  <p:handoutMasterIdLst>
    <p:handoutMasterId r:id="rId46"/>
  </p:handoutMasterIdLst>
  <p:sldIdLst>
    <p:sldId id="256" r:id="rId2"/>
    <p:sldId id="296" r:id="rId3"/>
    <p:sldId id="322" r:id="rId4"/>
    <p:sldId id="323" r:id="rId5"/>
    <p:sldId id="324" r:id="rId6"/>
    <p:sldId id="295" r:id="rId7"/>
    <p:sldId id="272" r:id="rId8"/>
    <p:sldId id="257" r:id="rId9"/>
    <p:sldId id="270" r:id="rId10"/>
    <p:sldId id="269" r:id="rId11"/>
    <p:sldId id="288" r:id="rId12"/>
    <p:sldId id="294" r:id="rId13"/>
    <p:sldId id="282" r:id="rId14"/>
    <p:sldId id="284" r:id="rId15"/>
    <p:sldId id="279" r:id="rId16"/>
    <p:sldId id="286" r:id="rId17"/>
    <p:sldId id="329" r:id="rId18"/>
    <p:sldId id="326" r:id="rId19"/>
    <p:sldId id="327" r:id="rId20"/>
    <p:sldId id="328" r:id="rId21"/>
    <p:sldId id="311" r:id="rId22"/>
    <p:sldId id="312" r:id="rId23"/>
    <p:sldId id="330" r:id="rId24"/>
    <p:sldId id="291" r:id="rId25"/>
    <p:sldId id="332" r:id="rId26"/>
    <p:sldId id="334" r:id="rId27"/>
    <p:sldId id="306" r:id="rId28"/>
    <p:sldId id="333" r:id="rId29"/>
    <p:sldId id="303" r:id="rId30"/>
    <p:sldId id="305" r:id="rId31"/>
    <p:sldId id="310" r:id="rId32"/>
    <p:sldId id="325" r:id="rId33"/>
    <p:sldId id="317" r:id="rId34"/>
    <p:sldId id="290" r:id="rId35"/>
    <p:sldId id="273" r:id="rId36"/>
    <p:sldId id="300" r:id="rId37"/>
    <p:sldId id="281" r:id="rId38"/>
    <p:sldId id="302" r:id="rId39"/>
    <p:sldId id="315" r:id="rId40"/>
    <p:sldId id="304" r:id="rId41"/>
    <p:sldId id="301" r:id="rId42"/>
    <p:sldId id="280" r:id="rId43"/>
    <p:sldId id="335" r:id="rId4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5613" indent="1588" algn="l" rtl="0" fontAlgn="base">
      <a:spcBef>
        <a:spcPct val="0"/>
      </a:spcBef>
      <a:spcAft>
        <a:spcPct val="0"/>
      </a:spcAft>
      <a:defRPr kern="1200">
        <a:solidFill>
          <a:schemeClr val="tx1"/>
        </a:solidFill>
        <a:latin typeface="Arial" panose="020B0604020202020204" pitchFamily="34" charset="0"/>
        <a:ea typeface="+mn-ea"/>
        <a:cs typeface="+mn-cs"/>
      </a:defRPr>
    </a:lvl2pPr>
    <a:lvl3pPr marL="912813" indent="1588" algn="l" rtl="0" fontAlgn="base">
      <a:spcBef>
        <a:spcPct val="0"/>
      </a:spcBef>
      <a:spcAft>
        <a:spcPct val="0"/>
      </a:spcAft>
      <a:defRPr kern="1200">
        <a:solidFill>
          <a:schemeClr val="tx1"/>
        </a:solidFill>
        <a:latin typeface="Arial" panose="020B0604020202020204" pitchFamily="34" charset="0"/>
        <a:ea typeface="+mn-ea"/>
        <a:cs typeface="+mn-cs"/>
      </a:defRPr>
    </a:lvl3pPr>
    <a:lvl4pPr marL="1370013" indent="1588" algn="l" rtl="0" fontAlgn="base">
      <a:spcBef>
        <a:spcPct val="0"/>
      </a:spcBef>
      <a:spcAft>
        <a:spcPct val="0"/>
      </a:spcAft>
      <a:defRPr kern="1200">
        <a:solidFill>
          <a:schemeClr val="tx1"/>
        </a:solidFill>
        <a:latin typeface="Arial" panose="020B0604020202020204" pitchFamily="34" charset="0"/>
        <a:ea typeface="+mn-ea"/>
        <a:cs typeface="+mn-cs"/>
      </a:defRPr>
    </a:lvl4pPr>
    <a:lvl5pPr marL="1827213" indent="1588"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E29B"/>
    <a:srgbClr val="CCFF66"/>
    <a:srgbClr val="0033CC"/>
    <a:srgbClr val="FF9999"/>
    <a:srgbClr val="FF9900"/>
    <a:srgbClr val="D60093"/>
    <a:srgbClr val="E8341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19" autoAdjust="0"/>
    <p:restoredTop sz="93548" autoAdjust="0"/>
  </p:normalViewPr>
  <p:slideViewPr>
    <p:cSldViewPr>
      <p:cViewPr varScale="1">
        <p:scale>
          <a:sx n="65" d="100"/>
          <a:sy n="65" d="100"/>
        </p:scale>
        <p:origin x="1410" y="72"/>
      </p:cViewPr>
      <p:guideLst>
        <p:guide orient="horz" pos="2160"/>
        <p:guide pos="2880"/>
      </p:guideLst>
    </p:cSldViewPr>
  </p:slideViewPr>
  <p:outlineViewPr>
    <p:cViewPr>
      <p:scale>
        <a:sx n="33" d="100"/>
        <a:sy n="33" d="100"/>
      </p:scale>
      <p:origin x="0" y="405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97123222-6839-49F0-B977-A54FD05BE8B0}" type="datetimeFigureOut">
              <a:rPr lang="ru-RU"/>
              <a:pPr>
                <a:defRPr/>
              </a:pPr>
              <a:t>13.06.2022</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22D5F0F-DDB6-4A8F-B1BE-3C0AA316FB17}" type="slidenum">
              <a:rPr lang="ru-RU" altLang="ru-RU"/>
              <a:pPr/>
              <a:t>‹#›</a:t>
            </a:fld>
            <a:endParaRPr lang="ru-RU" alt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B7900F24-083B-48FD-8373-F1DF3FA4C3ED}" type="datetimeFigureOut">
              <a:rPr lang="ru-RU"/>
              <a:pPr>
                <a:defRPr/>
              </a:pPr>
              <a:t>13.06.2022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F080BD-9EBE-400D-A1A1-C323A07BA175}" type="slidenum">
              <a:rPr lang="ru-RU" altLang="ru-RU"/>
              <a:pPr/>
              <a:t>‹#›</a:t>
            </a:fld>
            <a:endParaRPr lang="ru-RU" altLang="ru-RU"/>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4710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a:solidFill>
                  <a:schemeClr val="tx1"/>
                </a:solidFill>
                <a:latin typeface="Arial" panose="020B0604020202020204" pitchFamily="34" charset="0"/>
              </a:defRPr>
            </a:lvl1pPr>
            <a:lvl2pPr marL="742950" indent="-285750" defTabSz="912813" eaLnBrk="0" hangingPunct="0">
              <a:defRPr>
                <a:solidFill>
                  <a:schemeClr val="tx1"/>
                </a:solidFill>
                <a:latin typeface="Arial" panose="020B0604020202020204" pitchFamily="34" charset="0"/>
              </a:defRPr>
            </a:lvl2pPr>
            <a:lvl3pPr marL="1143000" indent="-228600" defTabSz="912813" eaLnBrk="0" hangingPunct="0">
              <a:defRPr>
                <a:solidFill>
                  <a:schemeClr val="tx1"/>
                </a:solidFill>
                <a:latin typeface="Arial" panose="020B0604020202020204" pitchFamily="34" charset="0"/>
              </a:defRPr>
            </a:lvl3pPr>
            <a:lvl4pPr marL="1600200" indent="-228600" defTabSz="912813" eaLnBrk="0" hangingPunct="0">
              <a:defRPr>
                <a:solidFill>
                  <a:schemeClr val="tx1"/>
                </a:solidFill>
                <a:latin typeface="Arial" panose="020B0604020202020204" pitchFamily="34" charset="0"/>
              </a:defRPr>
            </a:lvl4pPr>
            <a:lvl5pPr marL="2057400" indent="-228600" defTabSz="912813" eaLnBrk="0" hangingPunct="0">
              <a:defRPr>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94607D4-AB58-46FF-8BC3-BB67F80A6A7B}" type="slidenum">
              <a:rPr lang="ru-RU" altLang="ru-RU"/>
              <a:pPr eaLnBrk="1" hangingPunct="1"/>
              <a:t>8</a:t>
            </a:fld>
            <a:endParaRPr lang="ru-RU" alt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4813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6C20AC6-25D6-4583-B14C-E108937AF690}" type="slidenum">
              <a:rPr lang="ru-RU" altLang="ru-RU"/>
              <a:pPr eaLnBrk="1" hangingPunct="1"/>
              <a:t>31</a:t>
            </a:fld>
            <a:endParaRPr lang="ru-RU" alt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D935212C-7FFA-4D70-A34F-5383D114199A}" type="datetimeFigureOut">
              <a:rPr lang="ru-RU" altLang="ru-RU"/>
              <a:pPr>
                <a:defRPr/>
              </a:pPr>
              <a:t>13.06.2022</a:t>
            </a:fld>
            <a:endParaRPr lang="ru-RU" alt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ltLang="ru-RU"/>
          </a:p>
        </p:txBody>
      </p:sp>
      <p:sp>
        <p:nvSpPr>
          <p:cNvPr id="6" name="Номер слайда 5"/>
          <p:cNvSpPr>
            <a:spLocks noGrp="1"/>
          </p:cNvSpPr>
          <p:nvPr>
            <p:ph type="sldNum" sz="quarter" idx="12"/>
          </p:nvPr>
        </p:nvSpPr>
        <p:spPr/>
        <p:txBody>
          <a:bodyPr/>
          <a:lstStyle>
            <a:lvl1pPr>
              <a:defRPr/>
            </a:lvl1pPr>
          </a:lstStyle>
          <a:p>
            <a:fld id="{C7335F06-3AA1-44E7-8E65-DCFC53CCC1AC}" type="slidenum">
              <a:rPr lang="ru-RU" altLang="ru-RU"/>
              <a:pPr/>
              <a:t>‹#›</a:t>
            </a:fld>
            <a:endParaRPr lang="ru-RU" altLang="ru-RU"/>
          </a:p>
        </p:txBody>
      </p:sp>
    </p:spTree>
    <p:extLst>
      <p:ext uri="{BB962C8B-B14F-4D97-AF65-F5344CB8AC3E}">
        <p14:creationId xmlns:p14="http://schemas.microsoft.com/office/powerpoint/2010/main" val="3618256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16B24C3-A1FA-42E0-B962-F777140C90CD}" type="datetimeFigureOut">
              <a:rPr lang="ru-RU" altLang="ru-RU"/>
              <a:pPr>
                <a:defRPr/>
              </a:pPr>
              <a:t>13.06.2022</a:t>
            </a:fld>
            <a:endParaRPr lang="ru-RU" alt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ltLang="ru-RU"/>
          </a:p>
        </p:txBody>
      </p:sp>
      <p:sp>
        <p:nvSpPr>
          <p:cNvPr id="6" name="Номер слайда 5"/>
          <p:cNvSpPr>
            <a:spLocks noGrp="1"/>
          </p:cNvSpPr>
          <p:nvPr>
            <p:ph type="sldNum" sz="quarter" idx="12"/>
          </p:nvPr>
        </p:nvSpPr>
        <p:spPr/>
        <p:txBody>
          <a:bodyPr/>
          <a:lstStyle>
            <a:lvl1pPr>
              <a:defRPr/>
            </a:lvl1pPr>
          </a:lstStyle>
          <a:p>
            <a:fld id="{7A7B979E-0560-4BB5-8669-E2389A0A2F29}" type="slidenum">
              <a:rPr lang="ru-RU" altLang="ru-RU"/>
              <a:pPr/>
              <a:t>‹#›</a:t>
            </a:fld>
            <a:endParaRPr lang="ru-RU" altLang="ru-RU"/>
          </a:p>
        </p:txBody>
      </p:sp>
    </p:spTree>
    <p:extLst>
      <p:ext uri="{BB962C8B-B14F-4D97-AF65-F5344CB8AC3E}">
        <p14:creationId xmlns:p14="http://schemas.microsoft.com/office/powerpoint/2010/main" val="8607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519F69D-B4B2-470C-A7A1-8311ED0E1AB9}" type="datetimeFigureOut">
              <a:rPr lang="ru-RU" altLang="ru-RU"/>
              <a:pPr>
                <a:defRPr/>
              </a:pPr>
              <a:t>13.06.2022</a:t>
            </a:fld>
            <a:endParaRPr lang="ru-RU" alt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ltLang="ru-RU"/>
          </a:p>
        </p:txBody>
      </p:sp>
      <p:sp>
        <p:nvSpPr>
          <p:cNvPr id="6" name="Номер слайда 5"/>
          <p:cNvSpPr>
            <a:spLocks noGrp="1"/>
          </p:cNvSpPr>
          <p:nvPr>
            <p:ph type="sldNum" sz="quarter" idx="12"/>
          </p:nvPr>
        </p:nvSpPr>
        <p:spPr/>
        <p:txBody>
          <a:bodyPr/>
          <a:lstStyle>
            <a:lvl1pPr>
              <a:defRPr/>
            </a:lvl1pPr>
          </a:lstStyle>
          <a:p>
            <a:fld id="{C8E6C2F6-B5DD-4FE1-93E2-393B3FBB1006}" type="slidenum">
              <a:rPr lang="ru-RU" altLang="ru-RU"/>
              <a:pPr/>
              <a:t>‹#›</a:t>
            </a:fld>
            <a:endParaRPr lang="ru-RU" altLang="ru-RU"/>
          </a:p>
        </p:txBody>
      </p:sp>
    </p:spTree>
    <p:extLst>
      <p:ext uri="{BB962C8B-B14F-4D97-AF65-F5344CB8AC3E}">
        <p14:creationId xmlns:p14="http://schemas.microsoft.com/office/powerpoint/2010/main" val="3831592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9B11C98-E979-4523-9609-54BA76DE1FAA}" type="datetimeFigureOut">
              <a:rPr lang="ru-RU" altLang="ru-RU"/>
              <a:pPr>
                <a:defRPr/>
              </a:pPr>
              <a:t>13.06.2022</a:t>
            </a:fld>
            <a:endParaRPr lang="ru-RU" alt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ltLang="ru-RU"/>
          </a:p>
        </p:txBody>
      </p:sp>
      <p:sp>
        <p:nvSpPr>
          <p:cNvPr id="6" name="Номер слайда 5"/>
          <p:cNvSpPr>
            <a:spLocks noGrp="1"/>
          </p:cNvSpPr>
          <p:nvPr>
            <p:ph type="sldNum" sz="quarter" idx="12"/>
          </p:nvPr>
        </p:nvSpPr>
        <p:spPr/>
        <p:txBody>
          <a:bodyPr/>
          <a:lstStyle>
            <a:lvl1pPr>
              <a:defRPr/>
            </a:lvl1pPr>
          </a:lstStyle>
          <a:p>
            <a:fld id="{AAA37528-2C57-4A87-B9C5-AD884F15D818}" type="slidenum">
              <a:rPr lang="ru-RU" altLang="ru-RU"/>
              <a:pPr/>
              <a:t>‹#›</a:t>
            </a:fld>
            <a:endParaRPr lang="ru-RU" altLang="ru-RU"/>
          </a:p>
        </p:txBody>
      </p:sp>
    </p:spTree>
    <p:extLst>
      <p:ext uri="{BB962C8B-B14F-4D97-AF65-F5344CB8AC3E}">
        <p14:creationId xmlns:p14="http://schemas.microsoft.com/office/powerpoint/2010/main" val="3576493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214DAD56-9644-4E4C-9A82-73BFC440E9E7}" type="datetimeFigureOut">
              <a:rPr lang="ru-RU" altLang="ru-RU"/>
              <a:pPr>
                <a:defRPr/>
              </a:pPr>
              <a:t>13.06.2022</a:t>
            </a:fld>
            <a:endParaRPr lang="ru-RU" alt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ltLang="ru-RU"/>
          </a:p>
        </p:txBody>
      </p:sp>
      <p:sp>
        <p:nvSpPr>
          <p:cNvPr id="6" name="Номер слайда 5"/>
          <p:cNvSpPr>
            <a:spLocks noGrp="1"/>
          </p:cNvSpPr>
          <p:nvPr>
            <p:ph type="sldNum" sz="quarter" idx="12"/>
          </p:nvPr>
        </p:nvSpPr>
        <p:spPr/>
        <p:txBody>
          <a:bodyPr/>
          <a:lstStyle>
            <a:lvl1pPr>
              <a:defRPr/>
            </a:lvl1pPr>
          </a:lstStyle>
          <a:p>
            <a:fld id="{73B9DA41-B97B-4C50-BD70-F2442A284066}" type="slidenum">
              <a:rPr lang="ru-RU" altLang="ru-RU"/>
              <a:pPr/>
              <a:t>‹#›</a:t>
            </a:fld>
            <a:endParaRPr lang="ru-RU" altLang="ru-RU"/>
          </a:p>
        </p:txBody>
      </p:sp>
    </p:spTree>
    <p:extLst>
      <p:ext uri="{BB962C8B-B14F-4D97-AF65-F5344CB8AC3E}">
        <p14:creationId xmlns:p14="http://schemas.microsoft.com/office/powerpoint/2010/main" val="832379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D0B1F986-4762-4A37-B45D-6B24A3AF231C}" type="datetimeFigureOut">
              <a:rPr lang="ru-RU" altLang="ru-RU"/>
              <a:pPr>
                <a:defRPr/>
              </a:pPr>
              <a:t>13.06.2022</a:t>
            </a:fld>
            <a:endParaRPr lang="ru-RU" alt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ltLang="ru-RU"/>
          </a:p>
        </p:txBody>
      </p:sp>
      <p:sp>
        <p:nvSpPr>
          <p:cNvPr id="7" name="Номер слайда 5"/>
          <p:cNvSpPr>
            <a:spLocks noGrp="1"/>
          </p:cNvSpPr>
          <p:nvPr>
            <p:ph type="sldNum" sz="quarter" idx="12"/>
          </p:nvPr>
        </p:nvSpPr>
        <p:spPr/>
        <p:txBody>
          <a:bodyPr/>
          <a:lstStyle>
            <a:lvl1pPr>
              <a:defRPr/>
            </a:lvl1pPr>
          </a:lstStyle>
          <a:p>
            <a:fld id="{2FBF9CA8-1B8F-4529-9DE5-21A456EF7F41}" type="slidenum">
              <a:rPr lang="ru-RU" altLang="ru-RU"/>
              <a:pPr/>
              <a:t>‹#›</a:t>
            </a:fld>
            <a:endParaRPr lang="ru-RU" altLang="ru-RU"/>
          </a:p>
        </p:txBody>
      </p:sp>
    </p:spTree>
    <p:extLst>
      <p:ext uri="{BB962C8B-B14F-4D97-AF65-F5344CB8AC3E}">
        <p14:creationId xmlns:p14="http://schemas.microsoft.com/office/powerpoint/2010/main" val="3207853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B88D7A54-8F9E-4846-9D4E-1A894168D99A}" type="datetimeFigureOut">
              <a:rPr lang="ru-RU" altLang="ru-RU"/>
              <a:pPr>
                <a:defRPr/>
              </a:pPr>
              <a:t>13.06.2022</a:t>
            </a:fld>
            <a:endParaRPr lang="ru-RU" alt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ltLang="ru-RU"/>
          </a:p>
        </p:txBody>
      </p:sp>
      <p:sp>
        <p:nvSpPr>
          <p:cNvPr id="9" name="Номер слайда 5"/>
          <p:cNvSpPr>
            <a:spLocks noGrp="1"/>
          </p:cNvSpPr>
          <p:nvPr>
            <p:ph type="sldNum" sz="quarter" idx="12"/>
          </p:nvPr>
        </p:nvSpPr>
        <p:spPr/>
        <p:txBody>
          <a:bodyPr/>
          <a:lstStyle>
            <a:lvl1pPr>
              <a:defRPr/>
            </a:lvl1pPr>
          </a:lstStyle>
          <a:p>
            <a:fld id="{3E15BA2D-7221-4D7A-B9FB-7BF4D0BC6DA7}" type="slidenum">
              <a:rPr lang="ru-RU" altLang="ru-RU"/>
              <a:pPr/>
              <a:t>‹#›</a:t>
            </a:fld>
            <a:endParaRPr lang="ru-RU" altLang="ru-RU"/>
          </a:p>
        </p:txBody>
      </p:sp>
    </p:spTree>
    <p:extLst>
      <p:ext uri="{BB962C8B-B14F-4D97-AF65-F5344CB8AC3E}">
        <p14:creationId xmlns:p14="http://schemas.microsoft.com/office/powerpoint/2010/main" val="3186160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AB96552B-1B79-46E9-AFAA-FD86ED5DBEA3}" type="datetimeFigureOut">
              <a:rPr lang="ru-RU" altLang="ru-RU"/>
              <a:pPr>
                <a:defRPr/>
              </a:pPr>
              <a:t>13.06.2022</a:t>
            </a:fld>
            <a:endParaRPr lang="ru-RU" alt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ltLang="ru-RU"/>
          </a:p>
        </p:txBody>
      </p:sp>
      <p:sp>
        <p:nvSpPr>
          <p:cNvPr id="5" name="Номер слайда 5"/>
          <p:cNvSpPr>
            <a:spLocks noGrp="1"/>
          </p:cNvSpPr>
          <p:nvPr>
            <p:ph type="sldNum" sz="quarter" idx="12"/>
          </p:nvPr>
        </p:nvSpPr>
        <p:spPr/>
        <p:txBody>
          <a:bodyPr/>
          <a:lstStyle>
            <a:lvl1pPr>
              <a:defRPr/>
            </a:lvl1pPr>
          </a:lstStyle>
          <a:p>
            <a:fld id="{256F850E-4576-417F-A415-CCFF42BF6F8D}" type="slidenum">
              <a:rPr lang="ru-RU" altLang="ru-RU"/>
              <a:pPr/>
              <a:t>‹#›</a:t>
            </a:fld>
            <a:endParaRPr lang="ru-RU" altLang="ru-RU"/>
          </a:p>
        </p:txBody>
      </p:sp>
    </p:spTree>
    <p:extLst>
      <p:ext uri="{BB962C8B-B14F-4D97-AF65-F5344CB8AC3E}">
        <p14:creationId xmlns:p14="http://schemas.microsoft.com/office/powerpoint/2010/main" val="2452026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FD1F6AB8-32CD-4A23-93BD-DAEFBD6A9EDC}" type="datetimeFigureOut">
              <a:rPr lang="ru-RU" altLang="ru-RU"/>
              <a:pPr>
                <a:defRPr/>
              </a:pPr>
              <a:t>13.06.2022</a:t>
            </a:fld>
            <a:endParaRPr lang="ru-RU" alt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ltLang="ru-RU"/>
          </a:p>
        </p:txBody>
      </p:sp>
      <p:sp>
        <p:nvSpPr>
          <p:cNvPr id="4" name="Номер слайда 5"/>
          <p:cNvSpPr>
            <a:spLocks noGrp="1"/>
          </p:cNvSpPr>
          <p:nvPr>
            <p:ph type="sldNum" sz="quarter" idx="12"/>
          </p:nvPr>
        </p:nvSpPr>
        <p:spPr/>
        <p:txBody>
          <a:bodyPr/>
          <a:lstStyle>
            <a:lvl1pPr>
              <a:defRPr/>
            </a:lvl1pPr>
          </a:lstStyle>
          <a:p>
            <a:fld id="{6FA90EFA-8860-4251-9930-EC783125BCFC}" type="slidenum">
              <a:rPr lang="ru-RU" altLang="ru-RU"/>
              <a:pPr/>
              <a:t>‹#›</a:t>
            </a:fld>
            <a:endParaRPr lang="ru-RU" altLang="ru-RU"/>
          </a:p>
        </p:txBody>
      </p:sp>
    </p:spTree>
    <p:extLst>
      <p:ext uri="{BB962C8B-B14F-4D97-AF65-F5344CB8AC3E}">
        <p14:creationId xmlns:p14="http://schemas.microsoft.com/office/powerpoint/2010/main" val="223190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54405FF-FF55-48A0-B044-8FB8434DFDF7}" type="datetimeFigureOut">
              <a:rPr lang="ru-RU" altLang="ru-RU"/>
              <a:pPr>
                <a:defRPr/>
              </a:pPr>
              <a:t>13.06.2022</a:t>
            </a:fld>
            <a:endParaRPr lang="ru-RU" alt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ltLang="ru-RU"/>
          </a:p>
        </p:txBody>
      </p:sp>
      <p:sp>
        <p:nvSpPr>
          <p:cNvPr id="7" name="Номер слайда 5"/>
          <p:cNvSpPr>
            <a:spLocks noGrp="1"/>
          </p:cNvSpPr>
          <p:nvPr>
            <p:ph type="sldNum" sz="quarter" idx="12"/>
          </p:nvPr>
        </p:nvSpPr>
        <p:spPr/>
        <p:txBody>
          <a:bodyPr/>
          <a:lstStyle>
            <a:lvl1pPr>
              <a:defRPr/>
            </a:lvl1pPr>
          </a:lstStyle>
          <a:p>
            <a:fld id="{3972D29B-D8EE-4EC9-A4D3-F166EAEC3998}" type="slidenum">
              <a:rPr lang="ru-RU" altLang="ru-RU"/>
              <a:pPr/>
              <a:t>‹#›</a:t>
            </a:fld>
            <a:endParaRPr lang="ru-RU" altLang="ru-RU"/>
          </a:p>
        </p:txBody>
      </p:sp>
    </p:spTree>
    <p:extLst>
      <p:ext uri="{BB962C8B-B14F-4D97-AF65-F5344CB8AC3E}">
        <p14:creationId xmlns:p14="http://schemas.microsoft.com/office/powerpoint/2010/main" val="2349717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E987B62-15A9-4F49-AD8D-33D4A97289E9}" type="datetimeFigureOut">
              <a:rPr lang="ru-RU" altLang="ru-RU"/>
              <a:pPr>
                <a:defRPr/>
              </a:pPr>
              <a:t>13.06.2022</a:t>
            </a:fld>
            <a:endParaRPr lang="ru-RU" alt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ltLang="ru-RU"/>
          </a:p>
        </p:txBody>
      </p:sp>
      <p:sp>
        <p:nvSpPr>
          <p:cNvPr id="7" name="Номер слайда 5"/>
          <p:cNvSpPr>
            <a:spLocks noGrp="1"/>
          </p:cNvSpPr>
          <p:nvPr>
            <p:ph type="sldNum" sz="quarter" idx="12"/>
          </p:nvPr>
        </p:nvSpPr>
        <p:spPr/>
        <p:txBody>
          <a:bodyPr/>
          <a:lstStyle>
            <a:lvl1pPr>
              <a:defRPr/>
            </a:lvl1pPr>
          </a:lstStyle>
          <a:p>
            <a:fld id="{26824C97-3BC6-46A9-B292-53E4A3F33E7C}" type="slidenum">
              <a:rPr lang="ru-RU" altLang="ru-RU"/>
              <a:pPr/>
              <a:t>‹#›</a:t>
            </a:fld>
            <a:endParaRPr lang="ru-RU" altLang="ru-RU"/>
          </a:p>
        </p:txBody>
      </p:sp>
    </p:spTree>
    <p:extLst>
      <p:ext uri="{BB962C8B-B14F-4D97-AF65-F5344CB8AC3E}">
        <p14:creationId xmlns:p14="http://schemas.microsoft.com/office/powerpoint/2010/main" val="3687655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charset="0"/>
              </a:defRPr>
            </a:lvl1pPr>
          </a:lstStyle>
          <a:p>
            <a:pPr>
              <a:defRPr/>
            </a:pPr>
            <a:fld id="{AC815209-6308-400B-B4F2-17F145E25C86}" type="datetimeFigureOut">
              <a:rPr lang="ru-RU" altLang="ru-RU"/>
              <a:pPr>
                <a:defRPr/>
              </a:pPr>
              <a:t>13.06.2022</a:t>
            </a:fld>
            <a:endParaRPr lang="ru-RU" alt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charset="0"/>
              </a:defRPr>
            </a:lvl1pPr>
          </a:lstStyle>
          <a:p>
            <a:pPr>
              <a:defRPr/>
            </a:pPr>
            <a:endParaRPr lang="ru-RU" alt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864E892B-CA46-4003-85F5-9EAF5428AD63}"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1313"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8" Type="http://schemas.openxmlformats.org/officeDocument/2006/relationships/hyperlink" Target="http://www.pedlib.ru/Books/5/0347/5_0347-136.shtml" TargetMode="External"/><Relationship Id="rId3" Type="http://schemas.openxmlformats.org/officeDocument/2006/relationships/hyperlink" Target="http://psyjournals.ru/edu_economy_wellbeing/issue/36287_full.shtml" TargetMode="External"/><Relationship Id="rId7" Type="http://schemas.openxmlformats.org/officeDocument/2006/relationships/hyperlink" Target="http://psypress.ru/articles/24481.shtml" TargetMode="External"/><Relationship Id="rId2" Type="http://schemas.openxmlformats.org/officeDocument/2006/relationships/hyperlink" Target="http://www.materinstvo.ru/art/6922" TargetMode="External"/><Relationship Id="rId1" Type="http://schemas.openxmlformats.org/officeDocument/2006/relationships/slideLayout" Target="../slideLayouts/slideLayout2.xml"/><Relationship Id="rId6" Type="http://schemas.openxmlformats.org/officeDocument/2006/relationships/hyperlink" Target="http://www.inclusive-edu.ru/multimedia/" TargetMode="External"/><Relationship Id="rId5" Type="http://schemas.openxmlformats.org/officeDocument/2006/relationships/hyperlink" Target="http://school.msk.ort.ru/integration/index.php?p=teor_inkluziv_obrazov" TargetMode="External"/><Relationship Id="rId10" Type="http://schemas.openxmlformats.org/officeDocument/2006/relationships/hyperlink" Target="http://fictionbook.ru/author/elena_anatolevna_ekjanova/osnoviy_integrirovannogo_obucheniya_poso/read_online.html?page=2" TargetMode="External"/><Relationship Id="rId4" Type="http://schemas.openxmlformats.org/officeDocument/2006/relationships/hyperlink" Target="http://www.dislife.ru/flow/theme/4696" TargetMode="External"/><Relationship Id="rId9" Type="http://schemas.openxmlformats.org/officeDocument/2006/relationships/hyperlink" Target="http://www.maystro.ru/index.php?option=com_content&amp;view=article&amp;id=628:2011-06-17-00-03-59&amp;catid=109:2011-02-06-23-36-45&amp;Itemid=187" TargetMode="Externa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0" y="0"/>
            <a:ext cx="9144000" cy="6858000"/>
          </a:xfrm>
          <a:prstGeom prst="roundRect">
            <a:avLst/>
          </a:prstGeom>
          <a:solidFill>
            <a:srgbClr val="FFC0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Д</a:t>
            </a:r>
          </a:p>
        </p:txBody>
      </p:sp>
      <p:sp>
        <p:nvSpPr>
          <p:cNvPr id="7" name="Скругленный прямоугольник 6"/>
          <p:cNvSpPr/>
          <p:nvPr/>
        </p:nvSpPr>
        <p:spPr>
          <a:xfrm>
            <a:off x="250825" y="404813"/>
            <a:ext cx="6805613" cy="1368425"/>
          </a:xfrm>
          <a:prstGeom prst="roundRect">
            <a:avLst/>
          </a:prstGeom>
          <a:solidFill>
            <a:srgbClr val="FFC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ru-RU" sz="3200" dirty="0">
              <a:solidFill>
                <a:schemeClr val="accent6">
                  <a:lumMod val="50000"/>
                </a:schemeClr>
              </a:solidFill>
            </a:endParaRPr>
          </a:p>
        </p:txBody>
      </p:sp>
      <p:sp>
        <p:nvSpPr>
          <p:cNvPr id="3" name="Подзаголовок 2"/>
          <p:cNvSpPr>
            <a:spLocks noGrp="1"/>
          </p:cNvSpPr>
          <p:nvPr>
            <p:ph type="subTitle" idx="1"/>
          </p:nvPr>
        </p:nvSpPr>
        <p:spPr>
          <a:xfrm>
            <a:off x="250825" y="3573463"/>
            <a:ext cx="3889375" cy="2376487"/>
          </a:xfrm>
        </p:spPr>
        <p:txBody>
          <a:bodyPr rtlCol="0">
            <a:noAutofit/>
          </a:bodyPr>
          <a:lstStyle/>
          <a:p>
            <a:pPr algn="l" eaLnBrk="1" fontAlgn="auto" hangingPunct="1">
              <a:spcAft>
                <a:spcPts val="0"/>
              </a:spcAft>
              <a:buFont typeface="Arial" panose="020B0604020202020204" pitchFamily="34" charset="0"/>
              <a:buChar char="•"/>
              <a:defRPr/>
            </a:pPr>
            <a:r>
              <a:rPr lang="ru-RU" sz="1600" b="1" dirty="0">
                <a:solidFill>
                  <a:srgbClr val="002060"/>
                </a:solidFill>
              </a:rPr>
              <a:t> </a:t>
            </a:r>
            <a:r>
              <a:rPr lang="ru-RU" sz="1600" b="1" dirty="0" smtClean="0">
                <a:solidFill>
                  <a:srgbClr val="002060"/>
                </a:solidFill>
              </a:rPr>
              <a:t>Инклюзия в Федеральном законе «Об </a:t>
            </a:r>
          </a:p>
          <a:p>
            <a:pPr algn="l" eaLnBrk="1" fontAlgn="auto" hangingPunct="1">
              <a:spcAft>
                <a:spcPts val="0"/>
              </a:spcAft>
              <a:buFont typeface="Arial" charset="0"/>
              <a:buNone/>
              <a:defRPr/>
            </a:pPr>
            <a:r>
              <a:rPr lang="ru-RU" sz="1600" b="1" dirty="0">
                <a:solidFill>
                  <a:srgbClr val="002060"/>
                </a:solidFill>
              </a:rPr>
              <a:t>о</a:t>
            </a:r>
            <a:r>
              <a:rPr lang="ru-RU" sz="1600" b="1" dirty="0" smtClean="0">
                <a:solidFill>
                  <a:srgbClr val="002060"/>
                </a:solidFill>
              </a:rPr>
              <a:t>бразовании в </a:t>
            </a:r>
            <a:r>
              <a:rPr lang="ru-RU" sz="1600" b="1" dirty="0" err="1" smtClean="0">
                <a:solidFill>
                  <a:srgbClr val="002060"/>
                </a:solidFill>
              </a:rPr>
              <a:t>Россиийской</a:t>
            </a:r>
            <a:r>
              <a:rPr lang="ru-RU" sz="1600" b="1" dirty="0" smtClean="0">
                <a:solidFill>
                  <a:srgbClr val="002060"/>
                </a:solidFill>
              </a:rPr>
              <a:t> Федерации»</a:t>
            </a:r>
            <a:endParaRPr lang="ru-RU" sz="1400" dirty="0" smtClean="0">
              <a:solidFill>
                <a:schemeClr val="tx1"/>
              </a:solidFill>
            </a:endParaRPr>
          </a:p>
          <a:p>
            <a:pPr algn="l" eaLnBrk="1" fontAlgn="auto" hangingPunct="1">
              <a:spcAft>
                <a:spcPts val="0"/>
              </a:spcAft>
              <a:buFont typeface="Arial" panose="020B0604020202020204" pitchFamily="34" charset="0"/>
              <a:buChar char="•"/>
              <a:defRPr/>
            </a:pPr>
            <a:r>
              <a:rPr lang="ru-RU" sz="1400" dirty="0" smtClean="0">
                <a:solidFill>
                  <a:schemeClr val="tx1"/>
                </a:solidFill>
              </a:rPr>
              <a:t> </a:t>
            </a:r>
            <a:r>
              <a:rPr lang="ru-RU" sz="1600" b="1" dirty="0" smtClean="0">
                <a:solidFill>
                  <a:srgbClr val="002060"/>
                </a:solidFill>
              </a:rPr>
              <a:t>Система понятий</a:t>
            </a:r>
          </a:p>
          <a:p>
            <a:pPr algn="l" eaLnBrk="1" fontAlgn="auto" hangingPunct="1">
              <a:spcAft>
                <a:spcPts val="0"/>
              </a:spcAft>
              <a:buFont typeface="Arial" panose="020B0604020202020204" pitchFamily="34" charset="0"/>
              <a:buChar char="•"/>
              <a:defRPr/>
            </a:pPr>
            <a:r>
              <a:rPr lang="ru-RU" sz="1600" dirty="0" smtClean="0">
                <a:solidFill>
                  <a:srgbClr val="002060"/>
                </a:solidFill>
              </a:rPr>
              <a:t> </a:t>
            </a:r>
            <a:r>
              <a:rPr lang="ru-RU" sz="1600" b="1" dirty="0" smtClean="0">
                <a:solidFill>
                  <a:srgbClr val="002060"/>
                </a:solidFill>
              </a:rPr>
              <a:t>Формы интеграции и инклюзии</a:t>
            </a:r>
          </a:p>
          <a:p>
            <a:pPr algn="l" eaLnBrk="1" fontAlgn="auto" hangingPunct="1">
              <a:spcAft>
                <a:spcPts val="0"/>
              </a:spcAft>
              <a:buFont typeface="Arial" panose="020B0604020202020204" pitchFamily="34" charset="0"/>
              <a:buChar char="•"/>
              <a:defRPr/>
            </a:pPr>
            <a:r>
              <a:rPr lang="ru-RU" sz="1600" b="1" dirty="0" smtClean="0">
                <a:solidFill>
                  <a:srgbClr val="002060"/>
                </a:solidFill>
              </a:rPr>
              <a:t> Задачи</a:t>
            </a:r>
          </a:p>
          <a:p>
            <a:pPr algn="l" eaLnBrk="1" fontAlgn="auto" hangingPunct="1">
              <a:spcAft>
                <a:spcPts val="0"/>
              </a:spcAft>
              <a:buFont typeface="Arial" panose="020B0604020202020204" pitchFamily="34" charset="0"/>
              <a:buChar char="•"/>
              <a:defRPr/>
            </a:pPr>
            <a:r>
              <a:rPr lang="ru-RU" sz="1600" b="1" dirty="0" smtClean="0">
                <a:solidFill>
                  <a:srgbClr val="002060"/>
                </a:solidFill>
              </a:rPr>
              <a:t> Принципы</a:t>
            </a:r>
          </a:p>
          <a:p>
            <a:pPr algn="l" eaLnBrk="1" fontAlgn="auto" hangingPunct="1">
              <a:spcAft>
                <a:spcPts val="0"/>
              </a:spcAft>
              <a:buFont typeface="Arial" panose="020B0604020202020204" pitchFamily="34" charset="0"/>
              <a:buChar char="•"/>
              <a:defRPr/>
            </a:pPr>
            <a:r>
              <a:rPr lang="ru-RU" sz="1600" b="1" dirty="0" smtClean="0">
                <a:solidFill>
                  <a:srgbClr val="002060"/>
                </a:solidFill>
              </a:rPr>
              <a:t> Преимущества и проблемы</a:t>
            </a:r>
          </a:p>
          <a:p>
            <a:pPr algn="l" eaLnBrk="1" fontAlgn="auto" hangingPunct="1">
              <a:spcAft>
                <a:spcPts val="0"/>
              </a:spcAft>
              <a:buFont typeface="Arial" panose="020B0604020202020204" pitchFamily="34" charset="0"/>
              <a:buChar char="•"/>
              <a:defRPr/>
            </a:pPr>
            <a:r>
              <a:rPr lang="ru-RU" sz="1600" b="1" dirty="0" smtClean="0">
                <a:solidFill>
                  <a:srgbClr val="002060"/>
                </a:solidFill>
              </a:rPr>
              <a:t> Перспективы развития</a:t>
            </a:r>
          </a:p>
          <a:p>
            <a:pPr algn="l" eaLnBrk="1" fontAlgn="auto" hangingPunct="1">
              <a:spcAft>
                <a:spcPts val="0"/>
              </a:spcAft>
              <a:defRPr/>
            </a:pPr>
            <a:endParaRPr lang="ru-RU" sz="1400" b="1" dirty="0" smtClean="0">
              <a:solidFill>
                <a:schemeClr val="tx1"/>
              </a:solidFill>
            </a:endParaRPr>
          </a:p>
          <a:p>
            <a:pPr eaLnBrk="1" fontAlgn="auto" hangingPunct="1">
              <a:spcAft>
                <a:spcPts val="0"/>
              </a:spcAft>
              <a:defRPr/>
            </a:pPr>
            <a:endParaRPr lang="ru-RU" sz="1400" b="1" dirty="0" smtClean="0"/>
          </a:p>
          <a:p>
            <a:pPr eaLnBrk="1" fontAlgn="auto" hangingPunct="1">
              <a:spcAft>
                <a:spcPts val="0"/>
              </a:spcAft>
              <a:defRPr/>
            </a:pPr>
            <a:endParaRPr lang="ru-RU" sz="1400" b="1" dirty="0" smtClean="0"/>
          </a:p>
        </p:txBody>
      </p:sp>
      <p:sp>
        <p:nvSpPr>
          <p:cNvPr id="8" name="Скругленный прямоугольник 7"/>
          <p:cNvSpPr/>
          <p:nvPr/>
        </p:nvSpPr>
        <p:spPr>
          <a:xfrm>
            <a:off x="4140200" y="3068638"/>
            <a:ext cx="4824413" cy="2520950"/>
          </a:xfrm>
          <a:prstGeom prst="roundRect">
            <a:avLst/>
          </a:prstGeom>
          <a:solidFill>
            <a:srgbClr val="FFC0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09537">
              <a:spcBef>
                <a:spcPts val="300"/>
              </a:spcBef>
              <a:buClr>
                <a:srgbClr val="A04DA3"/>
              </a:buClr>
              <a:defRPr/>
            </a:pPr>
            <a:r>
              <a:rPr lang="ru-RU" altLang="ru-RU" sz="4000" b="1" i="1" dirty="0">
                <a:solidFill>
                  <a:srgbClr val="002060"/>
                </a:solidFill>
                <a:latin typeface="Georgia"/>
              </a:rPr>
              <a:t>Формы инклюзивного обучения детей с ОВЗ</a:t>
            </a:r>
          </a:p>
        </p:txBody>
      </p:sp>
      <p:pic>
        <p:nvPicPr>
          <p:cNvPr id="205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268413"/>
            <a:ext cx="8569325"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250825" y="260350"/>
            <a:ext cx="8569325" cy="1223963"/>
          </a:xfrm>
          <a:prstGeom prst="roundRect">
            <a:avLst/>
          </a:prstGeom>
          <a:solidFill>
            <a:schemeClr val="bg2">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800" b="1" dirty="0">
                <a:solidFill>
                  <a:srgbClr val="C00000"/>
                </a:solidFill>
              </a:rPr>
              <a:t>Принципы интеграции</a:t>
            </a:r>
            <a:br>
              <a:rPr lang="ru-RU" sz="2800" b="1" dirty="0">
                <a:solidFill>
                  <a:srgbClr val="C00000"/>
                </a:solidFill>
              </a:rPr>
            </a:br>
            <a:r>
              <a:rPr lang="ru-RU" sz="2800" b="1" dirty="0">
                <a:solidFill>
                  <a:srgbClr val="C00000"/>
                </a:solidFill>
              </a:rPr>
              <a:t>различных типов</a:t>
            </a:r>
            <a:r>
              <a:rPr lang="ru-RU" sz="2000" b="1" dirty="0">
                <a:solidFill>
                  <a:srgbClr val="C00000"/>
                </a:solidFill>
              </a:rPr>
              <a:t/>
            </a:r>
            <a:br>
              <a:rPr lang="ru-RU" sz="2000" b="1" dirty="0">
                <a:solidFill>
                  <a:srgbClr val="C00000"/>
                </a:solidFill>
              </a:rPr>
            </a:br>
            <a:r>
              <a:rPr lang="ru-RU" sz="1600" dirty="0">
                <a:solidFill>
                  <a:srgbClr val="C00000"/>
                </a:solidFill>
              </a:rPr>
              <a:t>(по Н.М. Назаровой)</a:t>
            </a:r>
            <a:r>
              <a:rPr lang="ru-RU" sz="1600" b="1" dirty="0">
                <a:solidFill>
                  <a:srgbClr val="C00000"/>
                </a:solidFill>
              </a:rPr>
              <a:t> </a:t>
            </a:r>
            <a:endParaRPr lang="ru-RU" sz="1600" dirty="0">
              <a:solidFill>
                <a:srgbClr val="C00000"/>
              </a:solidFill>
            </a:endParaRPr>
          </a:p>
        </p:txBody>
      </p:sp>
      <p:sp>
        <p:nvSpPr>
          <p:cNvPr id="4" name="Скругленный прямоугольник 3"/>
          <p:cNvSpPr/>
          <p:nvPr/>
        </p:nvSpPr>
        <p:spPr>
          <a:xfrm>
            <a:off x="250825" y="2205038"/>
            <a:ext cx="1944688" cy="3671887"/>
          </a:xfrm>
          <a:prstGeom prst="roundRect">
            <a:avLst/>
          </a:prstGeom>
          <a:solidFill>
            <a:schemeClr val="bg2">
              <a:lumMod val="9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600" b="1" dirty="0">
                <a:solidFill>
                  <a:srgbClr val="C00000"/>
                </a:solidFill>
              </a:rPr>
              <a:t>1.   Ребенок с особыми образовательными потребностями имеет </a:t>
            </a:r>
            <a:r>
              <a:rPr lang="ru-RU" sz="1600" b="1" dirty="0">
                <a:solidFill>
                  <a:srgbClr val="002060"/>
                </a:solidFill>
              </a:rPr>
              <a:t>общие для всех потребности</a:t>
            </a:r>
            <a:r>
              <a:rPr lang="ru-RU" sz="1600" b="1" dirty="0">
                <a:solidFill>
                  <a:schemeClr val="bg2">
                    <a:lumMod val="25000"/>
                  </a:schemeClr>
                </a:solidFill>
              </a:rPr>
              <a:t>,</a:t>
            </a:r>
            <a:r>
              <a:rPr lang="ru-RU" sz="1600" b="1" dirty="0"/>
              <a:t> </a:t>
            </a:r>
            <a:r>
              <a:rPr lang="ru-RU" sz="1600" b="1" dirty="0">
                <a:solidFill>
                  <a:srgbClr val="C00000"/>
                </a:solidFill>
              </a:rPr>
              <a:t>главная из которых — потребность в любви и стимулирующей развитие обстановке.</a:t>
            </a:r>
            <a:r>
              <a:rPr lang="ru-RU" sz="1600" dirty="0">
                <a:solidFill>
                  <a:srgbClr val="C00000"/>
                </a:solidFill>
              </a:rPr>
              <a:t> </a:t>
            </a:r>
          </a:p>
        </p:txBody>
      </p:sp>
      <p:sp>
        <p:nvSpPr>
          <p:cNvPr id="6" name="Скругленный прямоугольник 5"/>
          <p:cNvSpPr/>
          <p:nvPr/>
        </p:nvSpPr>
        <p:spPr>
          <a:xfrm>
            <a:off x="2484438" y="2205038"/>
            <a:ext cx="1943100" cy="3671887"/>
          </a:xfrm>
          <a:prstGeom prst="roundRect">
            <a:avLst/>
          </a:prstGeom>
          <a:solidFill>
            <a:schemeClr val="bg2">
              <a:lumMod val="9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600" b="1" dirty="0">
                <a:solidFill>
                  <a:srgbClr val="C00000"/>
                </a:solidFill>
              </a:rPr>
              <a:t>2.  Ребенок должен вести </a:t>
            </a:r>
            <a:r>
              <a:rPr lang="ru-RU" sz="1600" b="1" i="1" dirty="0">
                <a:solidFill>
                  <a:srgbClr val="002060"/>
                </a:solidFill>
              </a:rPr>
              <a:t>жизнь</a:t>
            </a:r>
            <a:r>
              <a:rPr lang="ru-RU" sz="1600" b="1" dirty="0">
                <a:solidFill>
                  <a:srgbClr val="002060"/>
                </a:solidFill>
              </a:rPr>
              <a:t>, приближающуюся к нормальной </a:t>
            </a:r>
            <a:r>
              <a:rPr lang="ru-RU" sz="1600" b="1" dirty="0">
                <a:solidFill>
                  <a:srgbClr val="C00000"/>
                </a:solidFill>
              </a:rPr>
              <a:t>в максимальной степени. </a:t>
            </a:r>
          </a:p>
        </p:txBody>
      </p:sp>
      <p:sp>
        <p:nvSpPr>
          <p:cNvPr id="7" name="Скругленный прямоугольник 6"/>
          <p:cNvSpPr/>
          <p:nvPr/>
        </p:nvSpPr>
        <p:spPr>
          <a:xfrm>
            <a:off x="4716463" y="2205038"/>
            <a:ext cx="1943100" cy="3671887"/>
          </a:xfrm>
          <a:prstGeom prst="roundRect">
            <a:avLst/>
          </a:prstGeom>
          <a:solidFill>
            <a:schemeClr val="bg2">
              <a:lumMod val="9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600" b="1" dirty="0">
                <a:solidFill>
                  <a:srgbClr val="C00000"/>
                </a:solidFill>
              </a:rPr>
              <a:t>3.  Лучшим местом для ребенка является его </a:t>
            </a:r>
            <a:r>
              <a:rPr lang="ru-RU" sz="1600" b="1" dirty="0">
                <a:solidFill>
                  <a:srgbClr val="002060"/>
                </a:solidFill>
              </a:rPr>
              <a:t>родной дом.</a:t>
            </a:r>
          </a:p>
          <a:p>
            <a:pPr>
              <a:defRPr/>
            </a:pPr>
            <a:r>
              <a:rPr lang="ru-RU" sz="1600" b="1" dirty="0">
                <a:solidFill>
                  <a:srgbClr val="C00000"/>
                </a:solidFill>
              </a:rPr>
              <a:t>И обязанность местных властей — способствовать тому, чтобы дети с особыми образовательными потребностями воспитывались в свои семьях</a:t>
            </a:r>
            <a:r>
              <a:rPr lang="ru-RU" sz="1400" dirty="0">
                <a:solidFill>
                  <a:srgbClr val="C00000"/>
                </a:solidFill>
              </a:rPr>
              <a:t>. </a:t>
            </a:r>
          </a:p>
        </p:txBody>
      </p:sp>
      <p:sp>
        <p:nvSpPr>
          <p:cNvPr id="8" name="Скругленный прямоугольник 7"/>
          <p:cNvSpPr/>
          <p:nvPr/>
        </p:nvSpPr>
        <p:spPr>
          <a:xfrm>
            <a:off x="6948488" y="2236788"/>
            <a:ext cx="1944687" cy="3640137"/>
          </a:xfrm>
          <a:prstGeom prst="roundRect">
            <a:avLst/>
          </a:prstGeom>
          <a:solidFill>
            <a:schemeClr val="bg2">
              <a:lumMod val="9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600" b="1" dirty="0">
                <a:solidFill>
                  <a:srgbClr val="002060"/>
                </a:solidFill>
              </a:rPr>
              <a:t>4.  Учиться могут все дети</a:t>
            </a:r>
            <a:r>
              <a:rPr lang="ru-RU" sz="1600" b="1" dirty="0">
                <a:solidFill>
                  <a:schemeClr val="bg2">
                    <a:lumMod val="25000"/>
                  </a:schemeClr>
                </a:solidFill>
              </a:rPr>
              <a:t>,</a:t>
            </a:r>
            <a:r>
              <a:rPr lang="ru-RU" sz="1600" b="1" dirty="0"/>
              <a:t> </a:t>
            </a:r>
            <a:r>
              <a:rPr lang="ru-RU" sz="1600" b="1" dirty="0">
                <a:solidFill>
                  <a:srgbClr val="C00000"/>
                </a:solidFill>
              </a:rPr>
              <a:t>а значит, всем им, какими бы тяжелым ни были нарушения развития, должна предоставляться возможность получить образование</a:t>
            </a:r>
            <a:r>
              <a:rPr lang="ru-RU" sz="1600" dirty="0">
                <a:solidFill>
                  <a:srgbClr val="C00000"/>
                </a:solidFill>
              </a:rPr>
              <a:t>.</a:t>
            </a:r>
            <a:r>
              <a:rPr lang="ru-RU" sz="1600" dirty="0">
                <a:solidFill>
                  <a:srgbClr val="FF0000"/>
                </a:solidFill>
              </a:rPr>
              <a:t> </a:t>
            </a:r>
          </a:p>
        </p:txBody>
      </p:sp>
      <p:sp>
        <p:nvSpPr>
          <p:cNvPr id="10" name="Скругленный прямоугольник 9"/>
          <p:cNvSpPr/>
          <p:nvPr/>
        </p:nvSpPr>
        <p:spPr>
          <a:xfrm>
            <a:off x="250825" y="5876925"/>
            <a:ext cx="8642350" cy="360363"/>
          </a:xfrm>
          <a:prstGeom prst="roundRect">
            <a:avLst/>
          </a:prstGeom>
          <a:solidFill>
            <a:schemeClr val="accent2">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dirty="0">
                <a:solidFill>
                  <a:srgbClr val="2D4E12"/>
                </a:solidFill>
              </a:rPr>
              <a:t>В основе - концепция «нормализации» условий жизни инвалидов.</a:t>
            </a:r>
          </a:p>
        </p:txBody>
      </p:sp>
      <p:sp>
        <p:nvSpPr>
          <p:cNvPr id="9" name="Стрелка вниз 8"/>
          <p:cNvSpPr/>
          <p:nvPr/>
        </p:nvSpPr>
        <p:spPr>
          <a:xfrm>
            <a:off x="971550" y="1628775"/>
            <a:ext cx="431800" cy="360363"/>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1" name="Стрелка вниз 10"/>
          <p:cNvSpPr/>
          <p:nvPr/>
        </p:nvSpPr>
        <p:spPr>
          <a:xfrm>
            <a:off x="3203575" y="1628775"/>
            <a:ext cx="431800" cy="360363"/>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2" name="Стрелка вниз 11"/>
          <p:cNvSpPr/>
          <p:nvPr/>
        </p:nvSpPr>
        <p:spPr>
          <a:xfrm>
            <a:off x="5508625" y="1628775"/>
            <a:ext cx="431800" cy="360363"/>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3" name="Стрелка вниз 12"/>
          <p:cNvSpPr/>
          <p:nvPr/>
        </p:nvSpPr>
        <p:spPr>
          <a:xfrm>
            <a:off x="7740650" y="1628775"/>
            <a:ext cx="431800" cy="360363"/>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75463" y="260350"/>
            <a:ext cx="2089150" cy="6264275"/>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800" b="1" dirty="0">
                <a:solidFill>
                  <a:srgbClr val="FFFF00"/>
                </a:solidFill>
              </a:rPr>
              <a:t>Организационные принципы </a:t>
            </a:r>
            <a:br>
              <a:rPr lang="ru-RU" sz="2800" b="1" dirty="0">
                <a:solidFill>
                  <a:srgbClr val="FFFF00"/>
                </a:solidFill>
              </a:rPr>
            </a:br>
            <a:r>
              <a:rPr lang="ru-RU" sz="2800" b="1" dirty="0">
                <a:solidFill>
                  <a:srgbClr val="FFFF00"/>
                </a:solidFill>
              </a:rPr>
              <a:t>инклюзии</a:t>
            </a:r>
            <a:r>
              <a:rPr lang="ru-RU" sz="2400" b="1" dirty="0">
                <a:solidFill>
                  <a:srgbClr val="FFFF00"/>
                </a:solidFill>
              </a:rPr>
              <a:t/>
            </a:r>
            <a:br>
              <a:rPr lang="ru-RU" sz="2400" b="1" dirty="0">
                <a:solidFill>
                  <a:srgbClr val="FFFF00"/>
                </a:solidFill>
              </a:rPr>
            </a:br>
            <a:endParaRPr lang="ru-RU" sz="2400" dirty="0">
              <a:solidFill>
                <a:srgbClr val="FFFF00"/>
              </a:solidFill>
            </a:endParaRPr>
          </a:p>
        </p:txBody>
      </p:sp>
      <p:sp>
        <p:nvSpPr>
          <p:cNvPr id="14" name="Выноска 1 13"/>
          <p:cNvSpPr/>
          <p:nvPr/>
        </p:nvSpPr>
        <p:spPr>
          <a:xfrm flipH="1">
            <a:off x="468313" y="331788"/>
            <a:ext cx="4751387" cy="865187"/>
          </a:xfrm>
          <a:prstGeom prst="borderCallout1">
            <a:avLst>
              <a:gd name="adj1" fmla="val 18750"/>
              <a:gd name="adj2" fmla="val -8333"/>
              <a:gd name="adj3" fmla="val 83293"/>
              <a:gd name="adj4" fmla="val -28713"/>
            </a:avLst>
          </a:prstGeom>
          <a:solidFill>
            <a:schemeClr val="bg2">
              <a:lumMod val="9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600" dirty="0">
                <a:solidFill>
                  <a:schemeClr val="tx1">
                    <a:lumMod val="95000"/>
                    <a:lumOff val="5000"/>
                  </a:schemeClr>
                </a:solidFill>
              </a:rPr>
              <a:t>1.   Дети ходят в местный (находящийся рядом с домом) детский сад или школу.</a:t>
            </a:r>
          </a:p>
          <a:p>
            <a:pPr algn="ctr">
              <a:defRPr/>
            </a:pPr>
            <a:endParaRPr lang="ru-RU" sz="1600" dirty="0">
              <a:solidFill>
                <a:schemeClr val="tx1">
                  <a:lumMod val="95000"/>
                  <a:lumOff val="5000"/>
                </a:schemeClr>
              </a:solidFill>
            </a:endParaRPr>
          </a:p>
        </p:txBody>
      </p:sp>
      <p:sp>
        <p:nvSpPr>
          <p:cNvPr id="15" name="Выноска 1 14"/>
          <p:cNvSpPr/>
          <p:nvPr/>
        </p:nvSpPr>
        <p:spPr>
          <a:xfrm flipH="1">
            <a:off x="468313" y="1412875"/>
            <a:ext cx="4751387" cy="1223963"/>
          </a:xfrm>
          <a:prstGeom prst="borderCallout1">
            <a:avLst>
              <a:gd name="adj1" fmla="val 18750"/>
              <a:gd name="adj2" fmla="val -8333"/>
              <a:gd name="adj3" fmla="val 63540"/>
              <a:gd name="adj4" fmla="val -29290"/>
            </a:avLst>
          </a:prstGeom>
          <a:solidFill>
            <a:schemeClr val="bg2">
              <a:lumMod val="9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400" dirty="0">
              <a:solidFill>
                <a:schemeClr val="tx1">
                  <a:lumMod val="95000"/>
                  <a:lumOff val="5000"/>
                </a:schemeClr>
              </a:solidFill>
            </a:endParaRPr>
          </a:p>
          <a:p>
            <a:pPr>
              <a:defRPr/>
            </a:pPr>
            <a:r>
              <a:rPr lang="ru-RU" sz="1600" dirty="0">
                <a:solidFill>
                  <a:schemeClr val="tx1">
                    <a:lumMod val="95000"/>
                    <a:lumOff val="5000"/>
                  </a:schemeClr>
                </a:solidFill>
              </a:rPr>
              <a:t>2.   Программы раннего вмешательства готовят к инклюзии в детскому саду,  обеспечивая право ребенка с ОВЗ на посещение детского сада.</a:t>
            </a:r>
          </a:p>
          <a:p>
            <a:pPr algn="ctr">
              <a:defRPr/>
            </a:pPr>
            <a:endParaRPr lang="ru-RU" sz="1600" dirty="0">
              <a:solidFill>
                <a:schemeClr val="tx1">
                  <a:lumMod val="95000"/>
                  <a:lumOff val="5000"/>
                </a:schemeClr>
              </a:solidFill>
            </a:endParaRPr>
          </a:p>
        </p:txBody>
      </p:sp>
      <p:sp>
        <p:nvSpPr>
          <p:cNvPr id="16" name="Выноска 1 15"/>
          <p:cNvSpPr/>
          <p:nvPr/>
        </p:nvSpPr>
        <p:spPr>
          <a:xfrm flipH="1">
            <a:off x="468313" y="2852738"/>
            <a:ext cx="4751387" cy="1223962"/>
          </a:xfrm>
          <a:prstGeom prst="borderCallout1">
            <a:avLst>
              <a:gd name="adj1" fmla="val 18750"/>
              <a:gd name="adj2" fmla="val -8333"/>
              <a:gd name="adj3" fmla="val 75356"/>
              <a:gd name="adj4" fmla="val -29675"/>
            </a:avLst>
          </a:prstGeom>
          <a:solidFill>
            <a:schemeClr val="bg2">
              <a:lumMod val="9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600" dirty="0">
                <a:solidFill>
                  <a:schemeClr val="tx1">
                    <a:lumMod val="95000"/>
                    <a:lumOff val="5000"/>
                  </a:schemeClr>
                </a:solidFill>
              </a:rPr>
              <a:t>3.   Методология  направлена на поддержку детей с различными способностями </a:t>
            </a:r>
            <a:br>
              <a:rPr lang="ru-RU" sz="1600" dirty="0">
                <a:solidFill>
                  <a:schemeClr val="tx1">
                    <a:lumMod val="95000"/>
                    <a:lumOff val="5000"/>
                  </a:schemeClr>
                </a:solidFill>
              </a:rPr>
            </a:br>
            <a:r>
              <a:rPr lang="ru-RU" sz="1600" dirty="0">
                <a:solidFill>
                  <a:schemeClr val="tx1">
                    <a:lumMod val="95000"/>
                    <a:lumOff val="5000"/>
                  </a:schemeClr>
                </a:solidFill>
              </a:rPr>
              <a:t>(таким образом, улучшается качество обучения не только детей с особыми потребностями, но и показатели всех детей).</a:t>
            </a:r>
          </a:p>
        </p:txBody>
      </p:sp>
      <p:sp>
        <p:nvSpPr>
          <p:cNvPr id="19" name="Выноска 1 18"/>
          <p:cNvSpPr/>
          <p:nvPr/>
        </p:nvSpPr>
        <p:spPr>
          <a:xfrm flipH="1">
            <a:off x="468313" y="4292600"/>
            <a:ext cx="4751387" cy="1008063"/>
          </a:xfrm>
          <a:prstGeom prst="borderCallout1">
            <a:avLst>
              <a:gd name="adj1" fmla="val 18750"/>
              <a:gd name="adj2" fmla="val -8333"/>
              <a:gd name="adj3" fmla="val 83293"/>
              <a:gd name="adj4" fmla="val -28713"/>
            </a:avLst>
          </a:prstGeom>
          <a:solidFill>
            <a:schemeClr val="bg2">
              <a:lumMod val="9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600" dirty="0">
                <a:solidFill>
                  <a:schemeClr val="tx1">
                    <a:lumMod val="95000"/>
                    <a:lumOff val="5000"/>
                  </a:schemeClr>
                </a:solidFill>
              </a:rPr>
              <a:t>4.   Все дети участвуют во всех мероприятиях, где класс и школьная среда (спортивные мероприятия, представления, конкурсы, экскурсии и пр.) являются инклюзивными.</a:t>
            </a:r>
          </a:p>
        </p:txBody>
      </p:sp>
      <p:sp>
        <p:nvSpPr>
          <p:cNvPr id="20" name="Выноска 1 19"/>
          <p:cNvSpPr/>
          <p:nvPr/>
        </p:nvSpPr>
        <p:spPr>
          <a:xfrm flipH="1">
            <a:off x="409575" y="5516563"/>
            <a:ext cx="4751388" cy="936625"/>
          </a:xfrm>
          <a:prstGeom prst="borderCallout1">
            <a:avLst>
              <a:gd name="adj1" fmla="val 18750"/>
              <a:gd name="adj2" fmla="val -8333"/>
              <a:gd name="adj3" fmla="val 90436"/>
              <a:gd name="adj4" fmla="val -29482"/>
            </a:avLst>
          </a:prstGeom>
          <a:solidFill>
            <a:schemeClr val="bg2">
              <a:lumMod val="9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600" dirty="0">
                <a:solidFill>
                  <a:srgbClr val="21390D"/>
                </a:solidFill>
              </a:rPr>
              <a:t>5 .   Индивидуальное детское обучение поддерживается совместной работой учителей, родителей и всеми теми, кто может оказать такую поддержку.</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p:cNvSpPr/>
          <p:nvPr/>
        </p:nvSpPr>
        <p:spPr>
          <a:xfrm>
            <a:off x="395288" y="2924175"/>
            <a:ext cx="8281987" cy="865188"/>
          </a:xfrm>
          <a:prstGeom prst="roundRect">
            <a:avLst/>
          </a:prstGeom>
          <a:ln>
            <a:solidFill>
              <a:srgbClr val="FF7C80"/>
            </a:solidFill>
          </a:ln>
        </p:spPr>
        <p:style>
          <a:lnRef idx="2">
            <a:schemeClr val="accent3"/>
          </a:lnRef>
          <a:fillRef idx="1">
            <a:schemeClr val="lt1"/>
          </a:fillRef>
          <a:effectRef idx="0">
            <a:schemeClr val="accent3"/>
          </a:effectRef>
          <a:fontRef idx="minor">
            <a:schemeClr val="dk1"/>
          </a:fontRef>
        </p:style>
        <p:txBody>
          <a:bodyPr anchor="ctr"/>
          <a:lstStyle/>
          <a:p>
            <a:pPr>
              <a:defRPr/>
            </a:pPr>
            <a:r>
              <a:rPr lang="ru-RU" sz="1600" b="1" dirty="0">
                <a:solidFill>
                  <a:schemeClr val="tx2">
                    <a:lumMod val="75000"/>
                  </a:schemeClr>
                </a:solidFill>
              </a:rPr>
              <a:t/>
            </a:r>
            <a:br>
              <a:rPr lang="ru-RU" sz="1600" b="1" dirty="0">
                <a:solidFill>
                  <a:schemeClr val="tx2">
                    <a:lumMod val="75000"/>
                  </a:schemeClr>
                </a:solidFill>
              </a:rPr>
            </a:br>
            <a:r>
              <a:rPr lang="ru-RU" dirty="0">
                <a:solidFill>
                  <a:srgbClr val="002060"/>
                </a:solidFill>
              </a:rPr>
              <a:t>Инклюзивное образование означает развитие общего образования, основанное </a:t>
            </a:r>
            <a:r>
              <a:rPr lang="ru-RU" b="1" dirty="0">
                <a:solidFill>
                  <a:srgbClr val="C00000"/>
                </a:solidFill>
              </a:rPr>
              <a:t>на идее  физической и организационной доступности </a:t>
            </a:r>
            <a:r>
              <a:rPr lang="ru-RU" dirty="0">
                <a:solidFill>
                  <a:srgbClr val="002060"/>
                </a:solidFill>
              </a:rPr>
              <a:t>для всех детей, в том числе детей с ОВЗ.</a:t>
            </a:r>
          </a:p>
          <a:p>
            <a:pPr>
              <a:defRPr/>
            </a:pPr>
            <a:endParaRPr lang="ru-RU" dirty="0"/>
          </a:p>
        </p:txBody>
      </p:sp>
      <p:sp>
        <p:nvSpPr>
          <p:cNvPr id="8" name="Скругленный прямоугольник 7"/>
          <p:cNvSpPr/>
          <p:nvPr/>
        </p:nvSpPr>
        <p:spPr>
          <a:xfrm>
            <a:off x="395288" y="4149725"/>
            <a:ext cx="8281987" cy="1150938"/>
          </a:xfrm>
          <a:prstGeom prst="roundRect">
            <a:avLst/>
          </a:prstGeom>
          <a:ln/>
        </p:spPr>
        <p:style>
          <a:lnRef idx="2">
            <a:schemeClr val="accent2"/>
          </a:lnRef>
          <a:fillRef idx="1">
            <a:schemeClr val="lt1"/>
          </a:fillRef>
          <a:effectRef idx="0">
            <a:schemeClr val="accent2"/>
          </a:effectRef>
          <a:fontRef idx="minor">
            <a:schemeClr val="dk1"/>
          </a:fontRef>
        </p:style>
        <p:txBody>
          <a:bodyPr anchor="ctr"/>
          <a:lstStyle/>
          <a:p>
            <a:pPr>
              <a:defRPr/>
            </a:pPr>
            <a:r>
              <a:rPr lang="ru-RU" sz="1600" b="1" dirty="0">
                <a:solidFill>
                  <a:schemeClr val="tx2">
                    <a:lumMod val="75000"/>
                  </a:schemeClr>
                </a:solidFill>
              </a:rPr>
              <a:t/>
            </a:r>
            <a:br>
              <a:rPr lang="ru-RU" sz="1600" b="1" dirty="0">
                <a:solidFill>
                  <a:schemeClr val="tx2">
                    <a:lumMod val="75000"/>
                  </a:schemeClr>
                </a:solidFill>
              </a:rPr>
            </a:br>
            <a:r>
              <a:rPr lang="ru-RU" dirty="0">
                <a:solidFill>
                  <a:srgbClr val="002060"/>
                </a:solidFill>
              </a:rPr>
              <a:t>Инклюзивное образование означает развитие гибких подходов, </a:t>
            </a:r>
            <a:br>
              <a:rPr lang="ru-RU" dirty="0">
                <a:solidFill>
                  <a:srgbClr val="002060"/>
                </a:solidFill>
              </a:rPr>
            </a:br>
            <a:r>
              <a:rPr lang="ru-RU" b="1" dirty="0">
                <a:solidFill>
                  <a:srgbClr val="C00000"/>
                </a:solidFill>
              </a:rPr>
              <a:t>основанных на  отношении к детям как индивидуумам с различными потребностями </a:t>
            </a:r>
            <a:r>
              <a:rPr lang="ru-RU" dirty="0">
                <a:solidFill>
                  <a:srgbClr val="002060"/>
                </a:solidFill>
              </a:rPr>
              <a:t>в обучении. </a:t>
            </a:r>
            <a:br>
              <a:rPr lang="ru-RU" dirty="0">
                <a:solidFill>
                  <a:srgbClr val="002060"/>
                </a:solidFill>
              </a:rPr>
            </a:br>
            <a:endParaRPr lang="ru-RU" b="1" i="1" dirty="0">
              <a:solidFill>
                <a:srgbClr val="002060"/>
              </a:solidFill>
            </a:endParaRPr>
          </a:p>
        </p:txBody>
      </p:sp>
      <p:sp>
        <p:nvSpPr>
          <p:cNvPr id="9" name="Скругленный прямоугольник 8"/>
          <p:cNvSpPr/>
          <p:nvPr/>
        </p:nvSpPr>
        <p:spPr>
          <a:xfrm>
            <a:off x="395288" y="1628775"/>
            <a:ext cx="8280400" cy="863600"/>
          </a:xfrm>
          <a:prstGeom prst="roundRect">
            <a:avLst/>
          </a:prstGeom>
          <a:ln/>
        </p:spPr>
        <p:style>
          <a:lnRef idx="2">
            <a:schemeClr val="accent2"/>
          </a:lnRef>
          <a:fillRef idx="1">
            <a:schemeClr val="lt1"/>
          </a:fillRef>
          <a:effectRef idx="0">
            <a:schemeClr val="accent2"/>
          </a:effectRef>
          <a:fontRef idx="minor">
            <a:schemeClr val="dk1"/>
          </a:fontRef>
        </p:style>
        <p:txBody>
          <a:bodyPr anchor="ctr"/>
          <a:lstStyle/>
          <a:p>
            <a:pPr>
              <a:defRPr/>
            </a:pPr>
            <a:r>
              <a:rPr lang="ru-RU" dirty="0">
                <a:solidFill>
                  <a:srgbClr val="002060"/>
                </a:solidFill>
              </a:rPr>
              <a:t>Инклюзивное образование означает </a:t>
            </a:r>
            <a:r>
              <a:rPr lang="ru-RU" b="1" dirty="0">
                <a:solidFill>
                  <a:srgbClr val="C00000"/>
                </a:solidFill>
              </a:rPr>
              <a:t>исключение любой дискриминации детей</a:t>
            </a:r>
            <a:r>
              <a:rPr lang="ru-RU" b="1" dirty="0">
                <a:solidFill>
                  <a:schemeClr val="accent2"/>
                </a:solidFill>
              </a:rPr>
              <a:t>, </a:t>
            </a:r>
            <a:r>
              <a:rPr lang="ru-RU" dirty="0">
                <a:solidFill>
                  <a:srgbClr val="002060"/>
                </a:solidFill>
              </a:rPr>
              <a:t>при создании особых условий для детей с ОВЗ. </a:t>
            </a:r>
          </a:p>
        </p:txBody>
      </p:sp>
      <p:sp>
        <p:nvSpPr>
          <p:cNvPr id="11" name="Скругленный прямоугольник 10"/>
          <p:cNvSpPr/>
          <p:nvPr/>
        </p:nvSpPr>
        <p:spPr>
          <a:xfrm>
            <a:off x="395288" y="5661025"/>
            <a:ext cx="8281987" cy="792163"/>
          </a:xfrm>
          <a:prstGeom prst="roundRect">
            <a:avLst/>
          </a:prstGeom>
          <a:ln>
            <a:solidFill>
              <a:srgbClr val="FF9900"/>
            </a:solidFill>
          </a:ln>
        </p:spPr>
        <p:style>
          <a:lnRef idx="2">
            <a:schemeClr val="accent3"/>
          </a:lnRef>
          <a:fillRef idx="1">
            <a:schemeClr val="lt1"/>
          </a:fillRef>
          <a:effectRef idx="0">
            <a:schemeClr val="accent3"/>
          </a:effectRef>
          <a:fontRef idx="minor">
            <a:schemeClr val="dk1"/>
          </a:fontRef>
        </p:style>
        <p:txBody>
          <a:bodyPr anchor="ctr"/>
          <a:lstStyle/>
          <a:p>
            <a:pPr>
              <a:defRPr/>
            </a:pPr>
            <a:r>
              <a:rPr lang="ru-RU" dirty="0">
                <a:solidFill>
                  <a:srgbClr val="002060"/>
                </a:solidFill>
              </a:rPr>
              <a:t>При эффективности разработанных методик, </a:t>
            </a:r>
            <a:r>
              <a:rPr lang="ru-RU" b="1" dirty="0">
                <a:solidFill>
                  <a:srgbClr val="C00000"/>
                </a:solidFill>
              </a:rPr>
              <a:t>от инклюзии выигрывают все дети</a:t>
            </a:r>
            <a:r>
              <a:rPr lang="ru-RU" b="1" dirty="0">
                <a:solidFill>
                  <a:schemeClr val="accent2"/>
                </a:solidFill>
              </a:rPr>
              <a:t>, </a:t>
            </a:r>
            <a:r>
              <a:rPr lang="ru-RU" dirty="0">
                <a:solidFill>
                  <a:srgbClr val="002060"/>
                </a:solidFill>
              </a:rPr>
              <a:t>не только дети с ОВЗ.</a:t>
            </a:r>
          </a:p>
        </p:txBody>
      </p:sp>
      <p:sp>
        <p:nvSpPr>
          <p:cNvPr id="13" name="Скругленный прямоугольник 12"/>
          <p:cNvSpPr/>
          <p:nvPr/>
        </p:nvSpPr>
        <p:spPr>
          <a:xfrm>
            <a:off x="395288" y="476250"/>
            <a:ext cx="8280400" cy="720725"/>
          </a:xfrm>
          <a:prstGeom prst="roundRect">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400" b="1" dirty="0">
                <a:solidFill>
                  <a:srgbClr val="FFFF00"/>
                </a:solidFill>
              </a:rPr>
              <a:t>Идеология инклюзивного образования:</a:t>
            </a:r>
            <a:endParaRPr lang="ru-RU" sz="2400" dirty="0">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913"/>
            <a:ext cx="8229600" cy="633412"/>
          </a:xfrm>
        </p:spPr>
        <p:txBody>
          <a:bodyPr/>
          <a:lstStyle/>
          <a:p>
            <a:pPr>
              <a:defRPr/>
            </a:pPr>
            <a:r>
              <a:rPr lang="ru-RU" sz="3200" b="1" dirty="0" smtClean="0">
                <a:solidFill>
                  <a:schemeClr val="bg2">
                    <a:lumMod val="25000"/>
                  </a:schemeClr>
                </a:solidFill>
              </a:rPr>
              <a:t>Слагаемые инклюзии</a:t>
            </a:r>
            <a:br>
              <a:rPr lang="ru-RU" sz="3200" b="1" dirty="0" smtClean="0">
                <a:solidFill>
                  <a:schemeClr val="bg2">
                    <a:lumMod val="25000"/>
                  </a:schemeClr>
                </a:solidFill>
              </a:rPr>
            </a:br>
            <a:r>
              <a:rPr lang="ru-RU" sz="1800" b="1" dirty="0" smtClean="0">
                <a:solidFill>
                  <a:schemeClr val="bg2">
                    <a:lumMod val="25000"/>
                  </a:schemeClr>
                </a:solidFill>
              </a:rPr>
              <a:t>(по Ричарду Зингеру) </a:t>
            </a:r>
            <a:endParaRPr lang="ru-RU" sz="1800" b="1" dirty="0">
              <a:solidFill>
                <a:schemeClr val="bg2">
                  <a:lumMod val="25000"/>
                </a:schemeClr>
              </a:solidFill>
            </a:endParaRPr>
          </a:p>
        </p:txBody>
      </p:sp>
      <p:sp>
        <p:nvSpPr>
          <p:cNvPr id="4" name="Овал 3"/>
          <p:cNvSpPr/>
          <p:nvPr/>
        </p:nvSpPr>
        <p:spPr>
          <a:xfrm>
            <a:off x="1042988" y="1055688"/>
            <a:ext cx="3744912" cy="1293812"/>
          </a:xfrm>
          <a:prstGeom prst="ellipse">
            <a:avLst/>
          </a:prstGeom>
          <a:solidFill>
            <a:srgbClr val="FF0000">
              <a:alpha val="58039"/>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b="1" dirty="0">
                <a:solidFill>
                  <a:schemeClr val="accent6">
                    <a:lumMod val="50000"/>
                  </a:schemeClr>
                </a:solidFill>
              </a:rPr>
              <a:t>Общество вне школы </a:t>
            </a:r>
            <a:r>
              <a:rPr lang="ru-RU" sz="1600" dirty="0">
                <a:solidFill>
                  <a:schemeClr val="accent6">
                    <a:lumMod val="50000"/>
                  </a:schemeClr>
                </a:solidFill>
              </a:rPr>
              <a:t>(</a:t>
            </a:r>
            <a:r>
              <a:rPr lang="de-DE" sz="1600" b="1" dirty="0" err="1">
                <a:solidFill>
                  <a:schemeClr val="accent6">
                    <a:lumMod val="50000"/>
                  </a:schemeClr>
                </a:solidFill>
              </a:rPr>
              <a:t>community</a:t>
            </a:r>
            <a:r>
              <a:rPr lang="ru-RU" sz="1600" b="1" dirty="0">
                <a:solidFill>
                  <a:schemeClr val="accent6">
                    <a:lumMod val="50000"/>
                  </a:schemeClr>
                </a:solidFill>
              </a:rPr>
              <a:t>):помощь семьи, соседей, социальных работников, педагогов на дому.</a:t>
            </a:r>
          </a:p>
        </p:txBody>
      </p:sp>
      <p:sp>
        <p:nvSpPr>
          <p:cNvPr id="5" name="Овал 4"/>
          <p:cNvSpPr/>
          <p:nvPr/>
        </p:nvSpPr>
        <p:spPr>
          <a:xfrm>
            <a:off x="2627313" y="1992313"/>
            <a:ext cx="4105275" cy="1292225"/>
          </a:xfrm>
          <a:prstGeom prst="ellipse">
            <a:avLst/>
          </a:prstGeom>
          <a:solidFill>
            <a:srgbClr val="7FD13B">
              <a:alpha val="61176"/>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600" b="1" dirty="0">
              <a:solidFill>
                <a:schemeClr val="accent6">
                  <a:lumMod val="50000"/>
                </a:schemeClr>
              </a:solidFill>
            </a:endParaRPr>
          </a:p>
          <a:p>
            <a:pPr algn="ctr">
              <a:defRPr/>
            </a:pPr>
            <a:r>
              <a:rPr lang="ru-RU" sz="1600" b="1" dirty="0">
                <a:solidFill>
                  <a:schemeClr val="accent6">
                    <a:lumMod val="50000"/>
                  </a:schemeClr>
                </a:solidFill>
              </a:rPr>
              <a:t>В школе </a:t>
            </a:r>
            <a:r>
              <a:rPr lang="ru-RU" sz="1600" dirty="0">
                <a:solidFill>
                  <a:schemeClr val="accent6">
                    <a:lumMod val="50000"/>
                  </a:schemeClr>
                </a:solidFill>
              </a:rPr>
              <a:t/>
            </a:r>
            <a:br>
              <a:rPr lang="ru-RU" sz="1600" dirty="0">
                <a:solidFill>
                  <a:schemeClr val="accent6">
                    <a:lumMod val="50000"/>
                  </a:schemeClr>
                </a:solidFill>
              </a:rPr>
            </a:br>
            <a:r>
              <a:rPr lang="ru-RU" sz="1600" b="1" dirty="0">
                <a:solidFill>
                  <a:schemeClr val="accent6">
                    <a:lumMod val="50000"/>
                  </a:schemeClr>
                </a:solidFill>
              </a:rPr>
              <a:t>вне класса:</a:t>
            </a:r>
            <a:r>
              <a:rPr lang="ru-RU" sz="1600" dirty="0">
                <a:solidFill>
                  <a:schemeClr val="accent6">
                    <a:lumMod val="50000"/>
                  </a:schemeClr>
                </a:solidFill>
              </a:rPr>
              <a:t/>
            </a:r>
            <a:br>
              <a:rPr lang="ru-RU" sz="1600" dirty="0">
                <a:solidFill>
                  <a:schemeClr val="accent6">
                    <a:lumMod val="50000"/>
                  </a:schemeClr>
                </a:solidFill>
              </a:rPr>
            </a:br>
            <a:r>
              <a:rPr lang="ru-RU" sz="1600" b="1" dirty="0">
                <a:solidFill>
                  <a:schemeClr val="accent6">
                    <a:lumMod val="50000"/>
                  </a:schemeClr>
                </a:solidFill>
              </a:rPr>
              <a:t>занятия с психологом,</a:t>
            </a:r>
            <a:br>
              <a:rPr lang="ru-RU" sz="1600" b="1" dirty="0">
                <a:solidFill>
                  <a:schemeClr val="accent6">
                    <a:lumMod val="50000"/>
                  </a:schemeClr>
                </a:solidFill>
              </a:rPr>
            </a:br>
            <a:r>
              <a:rPr lang="ru-RU" sz="1600" b="1" dirty="0">
                <a:solidFill>
                  <a:schemeClr val="accent6">
                    <a:lumMod val="50000"/>
                  </a:schemeClr>
                </a:solidFill>
              </a:rPr>
              <a:t>логопедом</a:t>
            </a:r>
          </a:p>
          <a:p>
            <a:pPr algn="ctr">
              <a:defRPr/>
            </a:pPr>
            <a:endParaRPr lang="ru-RU" sz="1600" b="1" dirty="0">
              <a:solidFill>
                <a:schemeClr val="accent6">
                  <a:lumMod val="50000"/>
                </a:schemeClr>
              </a:solidFill>
            </a:endParaRPr>
          </a:p>
        </p:txBody>
      </p:sp>
      <p:sp>
        <p:nvSpPr>
          <p:cNvPr id="6" name="Овал 5"/>
          <p:cNvSpPr/>
          <p:nvPr/>
        </p:nvSpPr>
        <p:spPr>
          <a:xfrm>
            <a:off x="4400550" y="1055688"/>
            <a:ext cx="3889375" cy="1343025"/>
          </a:xfrm>
          <a:prstGeom prst="ellipse">
            <a:avLst/>
          </a:prstGeom>
          <a:solidFill>
            <a:srgbClr val="FFC000">
              <a:alpha val="61176"/>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b="1" dirty="0">
                <a:solidFill>
                  <a:schemeClr val="accent6">
                    <a:lumMod val="50000"/>
                  </a:schemeClr>
                </a:solidFill>
              </a:rPr>
              <a:t>В классе</a:t>
            </a:r>
            <a:r>
              <a:rPr lang="ru-RU" sz="1600" dirty="0">
                <a:solidFill>
                  <a:schemeClr val="accent6">
                    <a:lumMod val="50000"/>
                  </a:schemeClr>
                </a:solidFill>
              </a:rPr>
              <a:t/>
            </a:r>
            <a:br>
              <a:rPr lang="ru-RU" sz="1600" dirty="0">
                <a:solidFill>
                  <a:schemeClr val="accent6">
                    <a:lumMod val="50000"/>
                  </a:schemeClr>
                </a:solidFill>
              </a:rPr>
            </a:br>
            <a:endParaRPr lang="ru-RU" sz="1600" dirty="0">
              <a:solidFill>
                <a:schemeClr val="accent6">
                  <a:lumMod val="50000"/>
                </a:schemeClr>
              </a:solidFill>
            </a:endParaRPr>
          </a:p>
        </p:txBody>
      </p:sp>
      <p:sp>
        <p:nvSpPr>
          <p:cNvPr id="7" name="Прямоугольник 6"/>
          <p:cNvSpPr/>
          <p:nvPr/>
        </p:nvSpPr>
        <p:spPr>
          <a:xfrm>
            <a:off x="107950" y="3284538"/>
            <a:ext cx="8856663" cy="201612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ru-RU" sz="1300" b="1" dirty="0">
              <a:solidFill>
                <a:schemeClr val="bg2">
                  <a:lumMod val="25000"/>
                </a:schemeClr>
              </a:solidFill>
            </a:endParaRPr>
          </a:p>
          <a:p>
            <a:pPr>
              <a:defRPr/>
            </a:pPr>
            <a:endParaRPr lang="ru-RU" sz="1400" b="1" dirty="0">
              <a:solidFill>
                <a:schemeClr val="bg2">
                  <a:lumMod val="25000"/>
                </a:schemeClr>
              </a:solidFill>
            </a:endParaRPr>
          </a:p>
          <a:p>
            <a:pPr>
              <a:defRPr/>
            </a:pPr>
            <a:r>
              <a:rPr lang="ru-RU" sz="1600" b="1" dirty="0">
                <a:solidFill>
                  <a:srgbClr val="002060"/>
                </a:solidFill>
              </a:rPr>
              <a:t>Пропорции</a:t>
            </a:r>
            <a:r>
              <a:rPr lang="ru-RU" sz="1600" dirty="0">
                <a:solidFill>
                  <a:srgbClr val="002060"/>
                </a:solidFill>
              </a:rPr>
              <a:t> этих элементов зависят от степени нарушения. </a:t>
            </a:r>
            <a:br>
              <a:rPr lang="ru-RU" sz="1600" dirty="0">
                <a:solidFill>
                  <a:srgbClr val="002060"/>
                </a:solidFill>
              </a:rPr>
            </a:br>
            <a:r>
              <a:rPr lang="ru-RU" sz="1600" b="1" dirty="0">
                <a:solidFill>
                  <a:srgbClr val="002060"/>
                </a:solidFill>
              </a:rPr>
              <a:t>Гибкость системы: </a:t>
            </a:r>
            <a:r>
              <a:rPr lang="ru-RU" sz="1600" dirty="0">
                <a:solidFill>
                  <a:srgbClr val="002060"/>
                </a:solidFill>
              </a:rPr>
              <a:t>чем легче нарушение интеллекта, тем большую роль играет работа в классе.</a:t>
            </a:r>
            <a:br>
              <a:rPr lang="ru-RU" sz="1600" dirty="0">
                <a:solidFill>
                  <a:srgbClr val="002060"/>
                </a:solidFill>
              </a:rPr>
            </a:br>
            <a:r>
              <a:rPr lang="ru-RU" sz="1600" b="1" dirty="0">
                <a:solidFill>
                  <a:srgbClr val="002060"/>
                </a:solidFill>
              </a:rPr>
              <a:t>Слепой</a:t>
            </a:r>
            <a:r>
              <a:rPr lang="ru-RU" sz="1600" dirty="0">
                <a:solidFill>
                  <a:srgbClr val="002060"/>
                </a:solidFill>
              </a:rPr>
              <a:t> или </a:t>
            </a:r>
            <a:r>
              <a:rPr lang="ru-RU" sz="1600" b="1" dirty="0">
                <a:solidFill>
                  <a:srgbClr val="002060"/>
                </a:solidFill>
              </a:rPr>
              <a:t>глухой</a:t>
            </a:r>
            <a:r>
              <a:rPr lang="ru-RU" sz="1600" dirty="0">
                <a:solidFill>
                  <a:srgbClr val="002060"/>
                </a:solidFill>
              </a:rPr>
              <a:t> ребёнок может работать наравне со всеми при соответствующем оснащении  процесса (шрифт брайля, помощь </a:t>
            </a:r>
            <a:r>
              <a:rPr lang="ru-RU" sz="1600" dirty="0" err="1">
                <a:solidFill>
                  <a:srgbClr val="002060"/>
                </a:solidFill>
              </a:rPr>
              <a:t>сурдопереводчика</a:t>
            </a:r>
            <a:r>
              <a:rPr lang="ru-RU" sz="1600" dirty="0">
                <a:solidFill>
                  <a:srgbClr val="002060"/>
                </a:solidFill>
              </a:rPr>
              <a:t> и т.п.)</a:t>
            </a:r>
            <a:br>
              <a:rPr lang="ru-RU" sz="1600" dirty="0">
                <a:solidFill>
                  <a:srgbClr val="002060"/>
                </a:solidFill>
              </a:rPr>
            </a:br>
            <a:r>
              <a:rPr lang="ru-RU" sz="1600" b="1" dirty="0">
                <a:solidFill>
                  <a:srgbClr val="002060"/>
                </a:solidFill>
              </a:rPr>
              <a:t>Даже при тяжёлом нарушении интеллекта </a:t>
            </a:r>
            <a:r>
              <a:rPr lang="ru-RU" sz="1600" dirty="0">
                <a:solidFill>
                  <a:srgbClr val="002060"/>
                </a:solidFill>
              </a:rPr>
              <a:t>ребёнок может заниматься в классе: участвовать в играх, на уроках физкультуры, музыки и т.п.  Но в этом случае возрастает роль домашнего обучения.</a:t>
            </a:r>
          </a:p>
          <a:p>
            <a:pPr>
              <a:defRPr/>
            </a:pPr>
            <a:r>
              <a:rPr lang="ru-RU" sz="1600" dirty="0">
                <a:solidFill>
                  <a:srgbClr val="002060"/>
                </a:solidFill>
              </a:rPr>
              <a:t>«</a:t>
            </a:r>
            <a:r>
              <a:rPr lang="ru-RU" sz="1600" b="1" dirty="0">
                <a:solidFill>
                  <a:srgbClr val="002060"/>
                </a:solidFill>
              </a:rPr>
              <a:t>Если вы верите, что каждый ребёнок должен весь день сидеть в классе, - всё, у вас ничего не получится».</a:t>
            </a:r>
          </a:p>
          <a:p>
            <a:pPr algn="r">
              <a:defRPr/>
            </a:pPr>
            <a:r>
              <a:rPr lang="ru-RU" sz="1600" i="1" dirty="0">
                <a:solidFill>
                  <a:schemeClr val="tx1"/>
                </a:solidFill>
              </a:rPr>
              <a:t>(см. </a:t>
            </a:r>
            <a:r>
              <a:rPr lang="ru-RU" sz="1600" b="1" i="1" dirty="0">
                <a:solidFill>
                  <a:schemeClr val="tx1"/>
                </a:solidFill>
              </a:rPr>
              <a:t>лекцию Р. Зингера </a:t>
            </a:r>
            <a:r>
              <a:rPr lang="ru-RU" sz="1600" i="1" dirty="0">
                <a:solidFill>
                  <a:schemeClr val="tx1"/>
                </a:solidFill>
              </a:rPr>
              <a:t>«Международный опыт инклюзии» в МГППУ, 2010 г.) </a:t>
            </a:r>
          </a:p>
          <a:p>
            <a:pPr>
              <a:defRPr/>
            </a:pPr>
            <a:endParaRPr lang="ru-RU" sz="1400" i="1" dirty="0">
              <a:solidFill>
                <a:schemeClr val="tx1"/>
              </a:solidFill>
            </a:endParaRPr>
          </a:p>
        </p:txBody>
      </p:sp>
      <p:graphicFrame>
        <p:nvGraphicFramePr>
          <p:cNvPr id="12" name="Таблица 11"/>
          <p:cNvGraphicFramePr>
            <a:graphicFrameLocks noGrp="1"/>
          </p:cNvGraphicFramePr>
          <p:nvPr/>
        </p:nvGraphicFramePr>
        <p:xfrm>
          <a:off x="468313" y="5411788"/>
          <a:ext cx="8208962" cy="1571625"/>
        </p:xfrm>
        <a:graphic>
          <a:graphicData uri="http://schemas.openxmlformats.org/drawingml/2006/table">
            <a:tbl>
              <a:tblPr firstRow="1" bandRow="1">
                <a:tableStyleId>{5C22544A-7EE6-4342-B048-85BDC9FD1C3A}</a:tableStyleId>
              </a:tblPr>
              <a:tblGrid>
                <a:gridCol w="2351502">
                  <a:extLst>
                    <a:ext uri="{9D8B030D-6E8A-4147-A177-3AD203B41FA5}">
                      <a16:colId xmlns:a16="http://schemas.microsoft.com/office/drawing/2014/main" val="20000"/>
                    </a:ext>
                  </a:extLst>
                </a:gridCol>
                <a:gridCol w="240801">
                  <a:extLst>
                    <a:ext uri="{9D8B030D-6E8A-4147-A177-3AD203B41FA5}">
                      <a16:colId xmlns:a16="http://schemas.microsoft.com/office/drawing/2014/main" val="20001"/>
                    </a:ext>
                  </a:extLst>
                </a:gridCol>
                <a:gridCol w="2938467">
                  <a:extLst>
                    <a:ext uri="{9D8B030D-6E8A-4147-A177-3AD203B41FA5}">
                      <a16:colId xmlns:a16="http://schemas.microsoft.com/office/drawing/2014/main" val="20002"/>
                    </a:ext>
                  </a:extLst>
                </a:gridCol>
                <a:gridCol w="208282">
                  <a:extLst>
                    <a:ext uri="{9D8B030D-6E8A-4147-A177-3AD203B41FA5}">
                      <a16:colId xmlns:a16="http://schemas.microsoft.com/office/drawing/2014/main" val="20003"/>
                    </a:ext>
                  </a:extLst>
                </a:gridCol>
                <a:gridCol w="2469910">
                  <a:extLst>
                    <a:ext uri="{9D8B030D-6E8A-4147-A177-3AD203B41FA5}">
                      <a16:colId xmlns:a16="http://schemas.microsoft.com/office/drawing/2014/main" val="20004"/>
                    </a:ext>
                  </a:extLst>
                </a:gridCol>
              </a:tblGrid>
              <a:tr h="382638">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solidFill>
                            <a:srgbClr val="FF0000"/>
                          </a:solidFill>
                        </a:rPr>
                        <a:t>Результаты успешной инклюзивной программы</a:t>
                      </a:r>
                      <a:r>
                        <a:rPr lang="ru-RU" sz="1400" dirty="0" smtClean="0"/>
                        <a:t>:</a:t>
                      </a:r>
                    </a:p>
                  </a:txBody>
                  <a:tcPr marL="91441" marR="91441" marT="45750" marB="45750"/>
                </a:tc>
                <a:tc hMerge="1">
                  <a:txBody>
                    <a:bodyPr/>
                    <a:lstStyle/>
                    <a:p>
                      <a:endParaRPr lang="ru-RU" dirty="0">
                        <a:solidFill>
                          <a:schemeClr val="bg2">
                            <a:lumMod val="25000"/>
                          </a:schemeClr>
                        </a:solidFill>
                      </a:endParaRPr>
                    </a:p>
                  </a:txBody>
                  <a:tcPr>
                    <a:noFill/>
                  </a:tcPr>
                </a:tc>
                <a:tc hMerge="1">
                  <a:txBody>
                    <a:bodyPr/>
                    <a:lstStyle/>
                    <a:p>
                      <a:endParaRPr lang="ru-RU" sz="1200" dirty="0"/>
                    </a:p>
                  </a:txBody>
                  <a:tcPr/>
                </a:tc>
                <a:tc hMerge="1">
                  <a:txBody>
                    <a:bodyPr/>
                    <a:lstStyle/>
                    <a:p>
                      <a:endParaRPr lang="ru-RU" dirty="0">
                        <a:solidFill>
                          <a:schemeClr val="bg2">
                            <a:lumMod val="25000"/>
                          </a:schemeClr>
                        </a:solidFill>
                      </a:endParaRPr>
                    </a:p>
                  </a:txBody>
                  <a:tcPr>
                    <a:noFill/>
                  </a:tcPr>
                </a:tc>
                <a:tc hMerge="1">
                  <a:txBody>
                    <a:bodyPr/>
                    <a:lstStyle/>
                    <a:p>
                      <a:endParaRPr lang="ru-RU" dirty="0"/>
                    </a:p>
                  </a:txBody>
                  <a:tcPr/>
                </a:tc>
                <a:extLst>
                  <a:ext uri="{0D108BD9-81ED-4DB2-BD59-A6C34878D82A}">
                    <a16:rowId xmlns:a16="http://schemas.microsoft.com/office/drawing/2014/main" val="10000"/>
                  </a:ext>
                </a:extLst>
              </a:tr>
              <a:tr h="118898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solidFill>
                            <a:srgbClr val="FF0000"/>
                          </a:solidFill>
                        </a:rPr>
                        <a:t>Достижения в классе  </a:t>
                      </a:r>
                      <a:br>
                        <a:rPr lang="ru-RU" sz="1800" b="1" dirty="0" smtClean="0">
                          <a:solidFill>
                            <a:srgbClr val="FF0000"/>
                          </a:solidFill>
                        </a:rPr>
                      </a:br>
                      <a:r>
                        <a:rPr lang="ru-RU" sz="1800" b="1" dirty="0" smtClean="0">
                          <a:solidFill>
                            <a:srgbClr val="FF0000"/>
                          </a:solidFill>
                        </a:rPr>
                        <a:t>(с поправкой на возможности) </a:t>
                      </a:r>
                    </a:p>
                    <a:p>
                      <a:pPr algn="ctr"/>
                      <a:endParaRPr lang="ru-RU" sz="1800" dirty="0">
                        <a:solidFill>
                          <a:srgbClr val="FF0000"/>
                        </a:solidFill>
                      </a:endParaRPr>
                    </a:p>
                  </a:txBody>
                  <a:tcPr marL="91441" marR="91441" marT="45750" marB="45750">
                    <a:solidFill>
                      <a:srgbClr val="FFC000"/>
                    </a:solidFill>
                  </a:tcPr>
                </a:tc>
                <a:tc>
                  <a:txBody>
                    <a:bodyPr/>
                    <a:lstStyle/>
                    <a:p>
                      <a:endParaRPr lang="ru-RU" sz="1800" dirty="0">
                        <a:solidFill>
                          <a:schemeClr val="bg2">
                            <a:lumMod val="25000"/>
                          </a:schemeClr>
                        </a:solidFill>
                      </a:endParaRPr>
                    </a:p>
                  </a:txBody>
                  <a:tcPr marL="91441" marR="91441" marT="45750" marB="45750">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smtClean="0">
                          <a:solidFill>
                            <a:srgbClr val="C00000"/>
                          </a:solidFill>
                        </a:rPr>
                        <a:t>Успехи при поддержке специалистов</a:t>
                      </a:r>
                      <a:br>
                        <a:rPr lang="ru-RU" sz="1600" b="1" dirty="0" smtClean="0">
                          <a:solidFill>
                            <a:srgbClr val="C00000"/>
                          </a:solidFill>
                        </a:rPr>
                      </a:br>
                      <a:r>
                        <a:rPr lang="ru-RU" sz="1600" b="1" dirty="0" smtClean="0">
                          <a:solidFill>
                            <a:srgbClr val="C00000"/>
                          </a:solidFill>
                        </a:rPr>
                        <a:t>(логопедов, психологов</a:t>
                      </a:r>
                      <a:r>
                        <a:rPr lang="ru-RU" sz="1600" b="1" baseline="0" dirty="0" smtClean="0">
                          <a:solidFill>
                            <a:srgbClr val="C00000"/>
                          </a:solidFill>
                        </a:rPr>
                        <a:t> и пр.)</a:t>
                      </a:r>
                      <a:endParaRPr lang="ru-RU" sz="1600" b="1" dirty="0" smtClean="0">
                        <a:solidFill>
                          <a:srgbClr val="C00000"/>
                        </a:solidFill>
                      </a:endParaRPr>
                    </a:p>
                    <a:p>
                      <a:endParaRPr lang="ru-RU" sz="1600" dirty="0">
                        <a:solidFill>
                          <a:srgbClr val="C00000"/>
                        </a:solidFill>
                      </a:endParaRPr>
                    </a:p>
                  </a:txBody>
                  <a:tcPr marL="91441" marR="91441" marT="45750" marB="45750">
                    <a:solidFill>
                      <a:schemeClr val="accent1">
                        <a:lumMod val="60000"/>
                        <a:lumOff val="40000"/>
                      </a:schemeClr>
                    </a:solidFill>
                  </a:tcPr>
                </a:tc>
                <a:tc>
                  <a:txBody>
                    <a:bodyPr/>
                    <a:lstStyle/>
                    <a:p>
                      <a:endParaRPr lang="ru-RU" sz="1800" dirty="0">
                        <a:solidFill>
                          <a:schemeClr val="bg2">
                            <a:lumMod val="25000"/>
                          </a:schemeClr>
                        </a:solidFill>
                      </a:endParaRPr>
                    </a:p>
                  </a:txBody>
                  <a:tcPr marL="91441" marR="91441" marT="45750" marB="45750">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solidFill>
                            <a:srgbClr val="0033CC"/>
                          </a:solidFill>
                        </a:rPr>
                        <a:t>Функциональная независимость в социуме</a:t>
                      </a:r>
                      <a:endParaRPr lang="ru-RU" sz="1800" dirty="0" smtClean="0">
                        <a:solidFill>
                          <a:srgbClr val="0033CC"/>
                        </a:solidFill>
                      </a:endParaRPr>
                    </a:p>
                    <a:p>
                      <a:endParaRPr lang="ru-RU" sz="1800" dirty="0">
                        <a:solidFill>
                          <a:srgbClr val="0033CC"/>
                        </a:solidFill>
                      </a:endParaRPr>
                    </a:p>
                  </a:txBody>
                  <a:tcPr marL="91441" marR="91441" marT="45750" marB="45750">
                    <a:solidFill>
                      <a:srgbClr val="F8593E"/>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a:xfrm>
            <a:off x="457200" y="274638"/>
            <a:ext cx="8229600" cy="850900"/>
          </a:xfrm>
        </p:spPr>
        <p:txBody>
          <a:bodyPr/>
          <a:lstStyle/>
          <a:p>
            <a:pPr defTabSz="912813"/>
            <a:r>
              <a:rPr lang="ru-RU" altLang="ru-RU" sz="2800" b="1" smtClean="0">
                <a:solidFill>
                  <a:srgbClr val="C00000"/>
                </a:solidFill>
              </a:rPr>
              <a:t>Условия успешной инклюзии</a:t>
            </a:r>
          </a:p>
        </p:txBody>
      </p:sp>
      <p:graphicFrame>
        <p:nvGraphicFramePr>
          <p:cNvPr id="4" name="Содержимое 3"/>
          <p:cNvGraphicFramePr>
            <a:graphicFrameLocks noGrp="1"/>
          </p:cNvGraphicFramePr>
          <p:nvPr>
            <p:ph idx="1"/>
          </p:nvPr>
        </p:nvGraphicFramePr>
        <p:xfrm>
          <a:off x="250825" y="1109663"/>
          <a:ext cx="8642349" cy="5784850"/>
        </p:xfrm>
        <a:graphic>
          <a:graphicData uri="http://schemas.openxmlformats.org/drawingml/2006/table">
            <a:tbl>
              <a:tblPr firstRow="1" bandRow="1">
                <a:tableStyleId>{5C22544A-7EE6-4342-B048-85BDC9FD1C3A}</a:tableStyleId>
              </a:tblPr>
              <a:tblGrid>
                <a:gridCol w="2178225">
                  <a:extLst>
                    <a:ext uri="{9D8B030D-6E8A-4147-A177-3AD203B41FA5}">
                      <a16:colId xmlns:a16="http://schemas.microsoft.com/office/drawing/2014/main" val="20000"/>
                    </a:ext>
                  </a:extLst>
                </a:gridCol>
                <a:gridCol w="2178225">
                  <a:extLst>
                    <a:ext uri="{9D8B030D-6E8A-4147-A177-3AD203B41FA5}">
                      <a16:colId xmlns:a16="http://schemas.microsoft.com/office/drawing/2014/main" val="20001"/>
                    </a:ext>
                  </a:extLst>
                </a:gridCol>
                <a:gridCol w="2178225">
                  <a:extLst>
                    <a:ext uri="{9D8B030D-6E8A-4147-A177-3AD203B41FA5}">
                      <a16:colId xmlns:a16="http://schemas.microsoft.com/office/drawing/2014/main" val="20002"/>
                    </a:ext>
                  </a:extLst>
                </a:gridCol>
                <a:gridCol w="2107674">
                  <a:extLst>
                    <a:ext uri="{9D8B030D-6E8A-4147-A177-3AD203B41FA5}">
                      <a16:colId xmlns:a16="http://schemas.microsoft.com/office/drawing/2014/main" val="20003"/>
                    </a:ext>
                  </a:extLst>
                </a:gridCol>
              </a:tblGrid>
              <a:tr h="700761">
                <a:tc>
                  <a:txBody>
                    <a:bodyPr/>
                    <a:lstStyle/>
                    <a:p>
                      <a:r>
                        <a:rPr lang="ru-RU" sz="1600" dirty="0" smtClean="0">
                          <a:solidFill>
                            <a:srgbClr val="FFFF00"/>
                          </a:solidFill>
                        </a:rPr>
                        <a:t>Правовые </a:t>
                      </a:r>
                      <a:endParaRPr lang="ru-RU" sz="1600" dirty="0">
                        <a:solidFill>
                          <a:srgbClr val="FFFF00"/>
                        </a:solidFill>
                      </a:endParaRPr>
                    </a:p>
                  </a:txBody>
                  <a:tcPr marL="91439" marR="91439" marT="45697" marB="45697">
                    <a:solidFill>
                      <a:srgbClr val="F8593E"/>
                    </a:solidFill>
                  </a:tcPr>
                </a:tc>
                <a:tc>
                  <a:txBody>
                    <a:bodyPr/>
                    <a:lstStyle/>
                    <a:p>
                      <a:r>
                        <a:rPr lang="ru-RU" sz="1600" dirty="0" smtClean="0">
                          <a:solidFill>
                            <a:srgbClr val="FFFF00"/>
                          </a:solidFill>
                        </a:rPr>
                        <a:t>Ментальные </a:t>
                      </a:r>
                      <a:endParaRPr lang="ru-RU" sz="1600" dirty="0">
                        <a:solidFill>
                          <a:srgbClr val="FFFF00"/>
                        </a:solidFill>
                      </a:endParaRPr>
                    </a:p>
                  </a:txBody>
                  <a:tcPr marL="91439" marR="91439" marT="45697" marB="45697"/>
                </a:tc>
                <a:tc>
                  <a:txBody>
                    <a:bodyPr/>
                    <a:lstStyle/>
                    <a:p>
                      <a:r>
                        <a:rPr lang="ru-RU" sz="1600" dirty="0" smtClean="0">
                          <a:solidFill>
                            <a:srgbClr val="FFFF00"/>
                          </a:solidFill>
                        </a:rPr>
                        <a:t>Организационно-педагогические</a:t>
                      </a:r>
                      <a:endParaRPr lang="ru-RU" sz="1600" dirty="0">
                        <a:solidFill>
                          <a:srgbClr val="FFFF00"/>
                        </a:solidFill>
                      </a:endParaRPr>
                    </a:p>
                  </a:txBody>
                  <a:tcPr marL="91439" marR="91439" marT="45697" marB="45697">
                    <a:solidFill>
                      <a:srgbClr val="FFC000"/>
                    </a:solidFill>
                  </a:tcPr>
                </a:tc>
                <a:tc>
                  <a:txBody>
                    <a:bodyPr/>
                    <a:lstStyle/>
                    <a:p>
                      <a:r>
                        <a:rPr lang="ru-RU" sz="1600" dirty="0" smtClean="0">
                          <a:solidFill>
                            <a:srgbClr val="FFFF00"/>
                          </a:solidFill>
                        </a:rPr>
                        <a:t>Жизнедеятельности</a:t>
                      </a:r>
                      <a:r>
                        <a:rPr lang="ru-RU" sz="1600" dirty="0" smtClean="0"/>
                        <a:t> </a:t>
                      </a:r>
                      <a:endParaRPr lang="ru-RU" sz="1600" dirty="0"/>
                    </a:p>
                  </a:txBody>
                  <a:tcPr marL="91439" marR="91439" marT="45697" marB="45697">
                    <a:solidFill>
                      <a:schemeClr val="accent4">
                        <a:lumMod val="60000"/>
                        <a:lumOff val="40000"/>
                      </a:schemeClr>
                    </a:solidFill>
                  </a:tcPr>
                </a:tc>
                <a:extLst>
                  <a:ext uri="{0D108BD9-81ED-4DB2-BD59-A6C34878D82A}">
                    <a16:rowId xmlns:a16="http://schemas.microsoft.com/office/drawing/2014/main" val="10000"/>
                  </a:ext>
                </a:extLst>
              </a:tr>
              <a:tr h="5084089">
                <a:tc>
                  <a:txBody>
                    <a:bodyPr/>
                    <a:lstStyle/>
                    <a:p>
                      <a:pPr marL="285750" indent="-285750" algn="l">
                        <a:buFont typeface="Arial" pitchFamily="34" charset="0"/>
                        <a:buChar char="•"/>
                      </a:pPr>
                      <a:r>
                        <a:rPr lang="ru-RU" sz="1400" dirty="0" smtClean="0"/>
                        <a:t>Демократичное общество и правовая защищённость.</a:t>
                      </a:r>
                    </a:p>
                    <a:p>
                      <a:pPr marL="342900" indent="-342900" algn="l">
                        <a:buFont typeface="Arial" pitchFamily="34" charset="0"/>
                        <a:buChar char="•"/>
                      </a:pPr>
                      <a:endParaRPr lang="ru-RU" sz="1400" dirty="0" smtClean="0"/>
                    </a:p>
                    <a:p>
                      <a:pPr marL="342900" indent="-342900" algn="l">
                        <a:buFont typeface="Arial" pitchFamily="34" charset="0"/>
                        <a:buChar char="•"/>
                      </a:pPr>
                      <a:r>
                        <a:rPr lang="ru-RU" sz="1400" dirty="0" smtClean="0"/>
                        <a:t>Приоритет интересов ребёнка.</a:t>
                      </a:r>
                    </a:p>
                    <a:p>
                      <a:pPr marL="342900" indent="-342900" algn="l">
                        <a:buFont typeface="Arial" pitchFamily="34" charset="0"/>
                        <a:buChar char="•"/>
                      </a:pPr>
                      <a:endParaRPr lang="ru-RU" sz="1400" dirty="0" smtClean="0"/>
                    </a:p>
                    <a:p>
                      <a:pPr marL="342900" indent="-342900" algn="l">
                        <a:buFont typeface="Arial" pitchFamily="34" charset="0"/>
                        <a:buChar char="•"/>
                      </a:pPr>
                      <a:r>
                        <a:rPr lang="ru-RU" sz="1400" dirty="0" smtClean="0"/>
                        <a:t>Возможность выбора: интеграция/дифференциация.</a:t>
                      </a:r>
                    </a:p>
                    <a:p>
                      <a:pPr marL="342900" indent="-342900" algn="l">
                        <a:buFont typeface="Arial" pitchFamily="34" charset="0"/>
                        <a:buChar char="•"/>
                      </a:pPr>
                      <a:endParaRPr lang="ru-RU" sz="1400" dirty="0" smtClean="0"/>
                    </a:p>
                    <a:p>
                      <a:pPr marL="342900" indent="-342900" algn="l">
                        <a:buFont typeface="Arial" pitchFamily="34" charset="0"/>
                        <a:buChar char="•"/>
                      </a:pPr>
                      <a:r>
                        <a:rPr lang="ru-RU" sz="1400" dirty="0" smtClean="0"/>
                        <a:t>Добровольное согласие родителей детей с ОВЗ.</a:t>
                      </a:r>
                    </a:p>
                    <a:p>
                      <a:pPr marL="342900" indent="-342900" algn="l">
                        <a:buFont typeface="Arial" pitchFamily="34" charset="0"/>
                        <a:buChar char="•"/>
                      </a:pPr>
                      <a:endParaRPr lang="ru-RU" sz="1400" dirty="0" smtClean="0"/>
                    </a:p>
                    <a:p>
                      <a:pPr marL="342900" indent="-342900" algn="l">
                        <a:buFont typeface="Arial" pitchFamily="34" charset="0"/>
                        <a:buChar char="•"/>
                      </a:pPr>
                      <a:endParaRPr lang="ru-RU" sz="1200" dirty="0" smtClean="0"/>
                    </a:p>
                  </a:txBody>
                  <a:tcPr marL="91439" marR="91439" marT="45697" marB="45697">
                    <a:solidFill>
                      <a:srgbClr val="F4A784">
                        <a:alpha val="72941"/>
                      </a:srgbClr>
                    </a:solidFill>
                  </a:tcPr>
                </a:tc>
                <a:tc>
                  <a:txBody>
                    <a:bodyPr/>
                    <a:lstStyle/>
                    <a:p>
                      <a:pPr>
                        <a:buFont typeface="Arial" pitchFamily="34" charset="0"/>
                        <a:buChar char="•"/>
                      </a:pPr>
                      <a:r>
                        <a:rPr lang="ru-RU" sz="1400" dirty="0" smtClean="0"/>
                        <a:t> Готовность ребёнка с ОВЗ.</a:t>
                      </a:r>
                      <a:br>
                        <a:rPr lang="ru-RU" sz="1400" dirty="0" smtClean="0"/>
                      </a:br>
                      <a:endParaRPr lang="ru-RU" sz="1400" dirty="0" smtClean="0"/>
                    </a:p>
                    <a:p>
                      <a:pPr>
                        <a:buFont typeface="Arial" pitchFamily="34" charset="0"/>
                        <a:buChar char="•"/>
                      </a:pPr>
                      <a:r>
                        <a:rPr lang="ru-RU" sz="1400" dirty="0" smtClean="0"/>
                        <a:t>  Готовность</a:t>
                      </a:r>
                      <a:r>
                        <a:rPr lang="ru-RU" sz="1400" baseline="0" dirty="0" smtClean="0"/>
                        <a:t> здоровых детей к совместному обучению.</a:t>
                      </a:r>
                    </a:p>
                    <a:p>
                      <a:pPr>
                        <a:buFont typeface="Arial" pitchFamily="34" charset="0"/>
                        <a:buChar char="•"/>
                      </a:pPr>
                      <a:endParaRPr lang="ru-RU" sz="1400" baseline="0" dirty="0" smtClean="0"/>
                    </a:p>
                    <a:p>
                      <a:pPr>
                        <a:buFont typeface="Arial" pitchFamily="34" charset="0"/>
                        <a:buChar char="•"/>
                      </a:pPr>
                      <a:r>
                        <a:rPr lang="ru-RU" sz="1400" baseline="0" dirty="0" smtClean="0"/>
                        <a:t>  Доброжелательная атмосфера в сообществе детей, родителей и педагогов.</a:t>
                      </a:r>
                    </a:p>
                    <a:p>
                      <a:pPr>
                        <a:buFont typeface="Arial" pitchFamily="34" charset="0"/>
                        <a:buChar char="•"/>
                      </a:pPr>
                      <a:endParaRPr lang="ru-RU" sz="1400" baseline="0" dirty="0" smtClean="0"/>
                    </a:p>
                    <a:p>
                      <a:pPr>
                        <a:buFont typeface="Arial" pitchFamily="34" charset="0"/>
                        <a:buChar char="•"/>
                      </a:pPr>
                      <a:r>
                        <a:rPr lang="ru-RU" sz="1400" baseline="0" dirty="0" smtClean="0"/>
                        <a:t> Готовность общества в целом.</a:t>
                      </a:r>
                    </a:p>
                    <a:p>
                      <a:pPr>
                        <a:buFont typeface="Arial" pitchFamily="34" charset="0"/>
                        <a:buNone/>
                      </a:pPr>
                      <a:r>
                        <a:rPr lang="ru-RU" sz="1400" baseline="0" dirty="0" smtClean="0"/>
                        <a:t> </a:t>
                      </a:r>
                      <a:r>
                        <a:rPr lang="ru-RU" sz="1400" dirty="0" smtClean="0"/>
                        <a:t> </a:t>
                      </a:r>
                      <a:endParaRPr lang="ru-RU" sz="1400" dirty="0"/>
                    </a:p>
                  </a:txBody>
                  <a:tcPr marL="91439" marR="91439" marT="45697" marB="45697">
                    <a:solidFill>
                      <a:schemeClr val="accent1">
                        <a:lumMod val="40000"/>
                        <a:lumOff val="60000"/>
                      </a:schemeClr>
                    </a:solidFill>
                  </a:tcPr>
                </a:tc>
                <a:tc>
                  <a:txBody>
                    <a:bodyPr/>
                    <a:lstStyle/>
                    <a:p>
                      <a:pPr eaLnBrk="1" hangingPunct="1">
                        <a:lnSpc>
                          <a:spcPct val="90000"/>
                        </a:lnSpc>
                        <a:buFont typeface="Arial" pitchFamily="34" charset="0"/>
                        <a:buChar char="•"/>
                      </a:pPr>
                      <a:r>
                        <a:rPr lang="ru-RU" sz="1200" b="0" dirty="0" smtClean="0"/>
                        <a:t> </a:t>
                      </a:r>
                      <a:r>
                        <a:rPr lang="ru-RU" sz="1400" b="0" dirty="0" smtClean="0"/>
                        <a:t>Система ранней диагностики отклонений. </a:t>
                      </a:r>
                    </a:p>
                    <a:p>
                      <a:pPr eaLnBrk="1" hangingPunct="1">
                        <a:lnSpc>
                          <a:spcPct val="90000"/>
                        </a:lnSpc>
                        <a:buFont typeface="Arial" pitchFamily="34" charset="0"/>
                        <a:buChar char="•"/>
                      </a:pPr>
                      <a:r>
                        <a:rPr lang="ru-RU" sz="1400" b="0" dirty="0" smtClean="0"/>
                        <a:t> Финансовое обеспечение.</a:t>
                      </a:r>
                    </a:p>
                    <a:p>
                      <a:pPr eaLnBrk="1" hangingPunct="1">
                        <a:lnSpc>
                          <a:spcPct val="90000"/>
                        </a:lnSpc>
                        <a:buFont typeface="Arial" pitchFamily="34" charset="0"/>
                        <a:buChar char="•"/>
                      </a:pPr>
                      <a:endParaRPr lang="ru-RU" sz="1400" b="0" dirty="0" smtClean="0"/>
                    </a:p>
                    <a:p>
                      <a:pPr eaLnBrk="1" hangingPunct="1">
                        <a:lnSpc>
                          <a:spcPct val="90000"/>
                        </a:lnSpc>
                        <a:buFont typeface="Arial" pitchFamily="34" charset="0"/>
                        <a:buChar char="•"/>
                      </a:pPr>
                      <a:r>
                        <a:rPr lang="ru-RU" sz="1400" b="0" dirty="0" smtClean="0"/>
                        <a:t> Подготовка воспитателей,</a:t>
                      </a:r>
                      <a:r>
                        <a:rPr lang="ru-RU" sz="1400" b="0" baseline="0" dirty="0" smtClean="0"/>
                        <a:t> </a:t>
                      </a:r>
                      <a:r>
                        <a:rPr lang="ru-RU" sz="1400" b="0" baseline="0" dirty="0" err="1" smtClean="0"/>
                        <a:t>кл</a:t>
                      </a:r>
                      <a:r>
                        <a:rPr lang="ru-RU" sz="1400" b="0" baseline="0" dirty="0" smtClean="0"/>
                        <a:t>. руководителей, учителей-предметников, к работе в инклюзивном классе.</a:t>
                      </a:r>
                      <a:endParaRPr lang="ru-RU" sz="1400" b="0" dirty="0" smtClean="0"/>
                    </a:p>
                    <a:p>
                      <a:pPr eaLnBrk="1" hangingPunct="1">
                        <a:lnSpc>
                          <a:spcPct val="90000"/>
                        </a:lnSpc>
                        <a:buFont typeface="Arial" pitchFamily="34" charset="0"/>
                        <a:buChar char="•"/>
                      </a:pPr>
                      <a:endParaRPr lang="ru-RU" sz="1400" b="0" dirty="0" smtClean="0"/>
                    </a:p>
                    <a:p>
                      <a:pPr eaLnBrk="1" hangingPunct="1">
                        <a:lnSpc>
                          <a:spcPct val="90000"/>
                        </a:lnSpc>
                        <a:buFont typeface="Arial" pitchFamily="34" charset="0"/>
                        <a:buChar char="•"/>
                      </a:pPr>
                      <a:r>
                        <a:rPr lang="ru-RU" sz="1400" b="0" dirty="0" smtClean="0"/>
                        <a:t> Наличие ассистента учителя</a:t>
                      </a:r>
                    </a:p>
                    <a:p>
                      <a:pPr eaLnBrk="1" hangingPunct="1">
                        <a:lnSpc>
                          <a:spcPct val="90000"/>
                        </a:lnSpc>
                        <a:buFont typeface="Arial" pitchFamily="34" charset="0"/>
                        <a:buNone/>
                      </a:pPr>
                      <a:r>
                        <a:rPr lang="ru-RU" sz="1400" b="0" baseline="0" dirty="0" smtClean="0"/>
                        <a:t>(</a:t>
                      </a:r>
                      <a:r>
                        <a:rPr lang="ru-RU" sz="1400" b="0" baseline="0" dirty="0" err="1" smtClean="0"/>
                        <a:t>сурдопереводчик</a:t>
                      </a:r>
                      <a:r>
                        <a:rPr lang="ru-RU" sz="1400" b="0" baseline="0" dirty="0" smtClean="0"/>
                        <a:t>, </a:t>
                      </a:r>
                      <a:r>
                        <a:rPr lang="ru-RU" sz="1400" b="0" baseline="0" dirty="0" err="1" smtClean="0"/>
                        <a:t>тьютор</a:t>
                      </a:r>
                      <a:r>
                        <a:rPr lang="ru-RU" sz="1400" b="0" baseline="0" dirty="0" smtClean="0"/>
                        <a:t>).</a:t>
                      </a:r>
                    </a:p>
                    <a:p>
                      <a:pPr eaLnBrk="1" hangingPunct="1">
                        <a:lnSpc>
                          <a:spcPct val="90000"/>
                        </a:lnSpc>
                        <a:buFont typeface="Arial" pitchFamily="34" charset="0"/>
                        <a:buChar char="•"/>
                      </a:pPr>
                      <a:r>
                        <a:rPr lang="ru-RU" sz="1200" b="0" dirty="0" smtClean="0"/>
                        <a:t> </a:t>
                      </a:r>
                      <a:r>
                        <a:rPr lang="ru-RU" sz="1400" b="0" dirty="0" smtClean="0"/>
                        <a:t>Специалисты для поддержки</a:t>
                      </a:r>
                      <a:r>
                        <a:rPr lang="ru-RU" sz="1400" b="0" baseline="0" dirty="0" smtClean="0"/>
                        <a:t> вне класса</a:t>
                      </a:r>
                      <a:br>
                        <a:rPr lang="ru-RU" sz="1400" b="0" baseline="0" dirty="0" smtClean="0"/>
                      </a:br>
                      <a:r>
                        <a:rPr lang="ru-RU" sz="1400" b="0" baseline="0" dirty="0" smtClean="0"/>
                        <a:t>(</a:t>
                      </a:r>
                      <a:r>
                        <a:rPr lang="ru-RU" sz="1400" b="0" dirty="0" smtClean="0"/>
                        <a:t>логопед, специальный</a:t>
                      </a:r>
                      <a:r>
                        <a:rPr lang="ru-RU" sz="1400" b="0" baseline="0" dirty="0" smtClean="0"/>
                        <a:t> психолог)</a:t>
                      </a:r>
                      <a:r>
                        <a:rPr lang="ru-RU" sz="1400" b="0" dirty="0" smtClean="0"/>
                        <a:t>.</a:t>
                      </a:r>
                      <a:br>
                        <a:rPr lang="ru-RU" sz="1400" b="0" dirty="0" smtClean="0"/>
                      </a:br>
                      <a:endParaRPr lang="ru-RU" sz="1400" b="0" dirty="0" smtClean="0"/>
                    </a:p>
                    <a:p>
                      <a:pPr eaLnBrk="1" hangingPunct="1">
                        <a:lnSpc>
                          <a:spcPct val="90000"/>
                        </a:lnSpc>
                        <a:buFont typeface="Arial" pitchFamily="34" charset="0"/>
                        <a:buChar char="•"/>
                      </a:pPr>
                      <a:r>
                        <a:rPr lang="ru-RU" sz="1400" b="0" dirty="0" smtClean="0"/>
                        <a:t> </a:t>
                      </a:r>
                      <a:r>
                        <a:rPr lang="ru-RU" sz="1400" b="0" baseline="0" dirty="0" smtClean="0"/>
                        <a:t>Возможность разработки индивидуального «маршрута» обучения.</a:t>
                      </a:r>
                    </a:p>
                    <a:p>
                      <a:pPr eaLnBrk="1" hangingPunct="1">
                        <a:lnSpc>
                          <a:spcPct val="90000"/>
                        </a:lnSpc>
                        <a:buFont typeface="Arial" pitchFamily="34" charset="0"/>
                        <a:buChar char="•"/>
                      </a:pPr>
                      <a:r>
                        <a:rPr lang="ru-RU" sz="1400" b="0" baseline="0" dirty="0" smtClean="0"/>
                        <a:t> Система оценки результатов</a:t>
                      </a:r>
                      <a:r>
                        <a:rPr lang="ru-RU" sz="1200" b="0" baseline="0" dirty="0" smtClean="0"/>
                        <a:t>.</a:t>
                      </a:r>
                      <a:endParaRPr lang="ru-RU" sz="1200" dirty="0"/>
                    </a:p>
                  </a:txBody>
                  <a:tcPr marL="91439" marR="91439" marT="45697" marB="45697">
                    <a:solidFill>
                      <a:srgbClr val="FFFF66"/>
                    </a:solidFill>
                  </a:tcPr>
                </a:tc>
                <a:tc>
                  <a:txBody>
                    <a:bodyPr/>
                    <a:lstStyle/>
                    <a:p>
                      <a:pPr eaLnBrk="1" hangingPunct="1">
                        <a:lnSpc>
                          <a:spcPct val="80000"/>
                        </a:lnSpc>
                        <a:buFont typeface="Arial" pitchFamily="34" charset="0"/>
                        <a:buChar char="•"/>
                      </a:pPr>
                      <a:r>
                        <a:rPr lang="ru-RU" sz="1200" b="0" dirty="0" smtClean="0"/>
                        <a:t>  </a:t>
                      </a:r>
                      <a:r>
                        <a:rPr lang="ru-RU" sz="1400" b="0" dirty="0" smtClean="0"/>
                        <a:t>Специальное обустройство пришкольной территории,</a:t>
                      </a:r>
                      <a:r>
                        <a:rPr lang="ru-RU" sz="1400" b="0" baseline="0" dirty="0" smtClean="0"/>
                        <a:t> </a:t>
                      </a:r>
                      <a:r>
                        <a:rPr lang="ru-RU" sz="1400" b="0" dirty="0" smtClean="0"/>
                        <a:t>  мест общего пользования  внутри</a:t>
                      </a:r>
                      <a:r>
                        <a:rPr lang="ru-RU" sz="1400" b="0" baseline="0" dirty="0" smtClean="0"/>
                        <a:t> школы </a:t>
                      </a:r>
                      <a:r>
                        <a:rPr lang="ru-RU" sz="1400" b="0" dirty="0" smtClean="0"/>
                        <a:t>(лестниц, коридоров, туалетов),</a:t>
                      </a:r>
                      <a:r>
                        <a:rPr lang="ru-RU" sz="1400" b="0" baseline="0" dirty="0" smtClean="0"/>
                        <a:t> классов.</a:t>
                      </a:r>
                      <a:br>
                        <a:rPr lang="ru-RU" sz="1400" b="0" baseline="0" dirty="0" smtClean="0"/>
                      </a:br>
                      <a:r>
                        <a:rPr lang="ru-RU" sz="1400" b="0" dirty="0" smtClean="0"/>
                        <a:t/>
                      </a:r>
                      <a:br>
                        <a:rPr lang="ru-RU" sz="1400" b="0" dirty="0" smtClean="0"/>
                      </a:br>
                      <a:r>
                        <a:rPr lang="ru-RU" sz="1200" b="0" i="1" dirty="0" smtClean="0"/>
                        <a:t>Например: </a:t>
                      </a:r>
                      <a:r>
                        <a:rPr lang="ru-RU" sz="1200" b="0" dirty="0" smtClean="0"/>
                        <a:t/>
                      </a:r>
                      <a:br>
                        <a:rPr lang="ru-RU" sz="1200" b="0" dirty="0" smtClean="0"/>
                      </a:br>
                      <a:r>
                        <a:rPr lang="ru-RU" sz="1200" b="0" dirty="0" smtClean="0"/>
                        <a:t>пандусы, подъёмники, приспособленные</a:t>
                      </a:r>
                      <a:r>
                        <a:rPr lang="ru-RU" sz="1200" b="0" baseline="0" dirty="0" smtClean="0"/>
                        <a:t> для колясочников двери.</a:t>
                      </a:r>
                      <a:endParaRPr lang="ru-RU" sz="1200" b="0" dirty="0" smtClean="0"/>
                    </a:p>
                    <a:p>
                      <a:pPr eaLnBrk="1" hangingPunct="1">
                        <a:lnSpc>
                          <a:spcPct val="80000"/>
                        </a:lnSpc>
                        <a:buFont typeface="Arial" pitchFamily="34" charset="0"/>
                        <a:buChar char="•"/>
                      </a:pPr>
                      <a:endParaRPr lang="ru-RU" sz="1200" b="0" dirty="0" smtClean="0"/>
                    </a:p>
                    <a:p>
                      <a:pPr eaLnBrk="1" hangingPunct="1">
                        <a:lnSpc>
                          <a:spcPct val="80000"/>
                        </a:lnSpc>
                        <a:buFont typeface="Arial" pitchFamily="34" charset="0"/>
                        <a:buChar char="•"/>
                      </a:pPr>
                      <a:r>
                        <a:rPr lang="ru-RU" sz="1400" b="0" dirty="0" smtClean="0"/>
                        <a:t>  Специальное учебное оборудование, учебные  материалы.</a:t>
                      </a:r>
                      <a:br>
                        <a:rPr lang="ru-RU" sz="1400" b="0" dirty="0" smtClean="0"/>
                      </a:br>
                      <a:endParaRPr lang="ru-RU" sz="1400" b="0" dirty="0" smtClean="0"/>
                    </a:p>
                    <a:p>
                      <a:pPr eaLnBrk="1" hangingPunct="1">
                        <a:lnSpc>
                          <a:spcPct val="80000"/>
                        </a:lnSpc>
                        <a:buFont typeface="Arial" pitchFamily="34" charset="0"/>
                        <a:buNone/>
                      </a:pPr>
                      <a:r>
                        <a:rPr lang="ru-RU" sz="1200" b="0" i="1" dirty="0" smtClean="0"/>
                        <a:t>Например: </a:t>
                      </a:r>
                      <a:r>
                        <a:rPr lang="ru-RU" sz="1200" b="0" dirty="0" smtClean="0"/>
                        <a:t/>
                      </a:r>
                      <a:br>
                        <a:rPr lang="ru-RU" sz="1200" b="0" dirty="0" smtClean="0"/>
                      </a:br>
                      <a:r>
                        <a:rPr lang="ru-RU" sz="1200" b="0" dirty="0" smtClean="0"/>
                        <a:t>индивидуальная звукоусиливающая  аппаратура.</a:t>
                      </a:r>
                    </a:p>
                    <a:p>
                      <a:pPr eaLnBrk="1" hangingPunct="1">
                        <a:lnSpc>
                          <a:spcPct val="80000"/>
                        </a:lnSpc>
                        <a:buFont typeface="Arial" pitchFamily="34" charset="0"/>
                        <a:buChar char="•"/>
                      </a:pPr>
                      <a:endParaRPr lang="ru-RU" sz="1200" b="0" baseline="0" dirty="0" smtClean="0"/>
                    </a:p>
                    <a:p>
                      <a:pPr eaLnBrk="1" hangingPunct="1">
                        <a:lnSpc>
                          <a:spcPct val="80000"/>
                        </a:lnSpc>
                        <a:buFont typeface="Arial" pitchFamily="34" charset="0"/>
                        <a:buChar char="•"/>
                      </a:pPr>
                      <a:r>
                        <a:rPr lang="ru-RU" sz="1200" b="0" baseline="0" dirty="0" smtClean="0"/>
                        <a:t>  </a:t>
                      </a:r>
                      <a:r>
                        <a:rPr lang="ru-RU" sz="1400" b="0" baseline="0" dirty="0" smtClean="0"/>
                        <a:t>Специальный транспорт для детей, ограниченных в передвижении. </a:t>
                      </a:r>
                      <a:endParaRPr lang="ru-RU" sz="1400" b="0" dirty="0" smtClean="0"/>
                    </a:p>
                  </a:txBody>
                  <a:tcPr marL="91439" marR="91439" marT="45697" marB="45697">
                    <a:solidFill>
                      <a:srgbClr val="8BE6FF">
                        <a:alpha val="78039"/>
                      </a:srgb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Скругленный прямоугольник 10"/>
          <p:cNvSpPr/>
          <p:nvPr/>
        </p:nvSpPr>
        <p:spPr>
          <a:xfrm>
            <a:off x="395288" y="260350"/>
            <a:ext cx="8424862" cy="431800"/>
          </a:xfrm>
          <a:prstGeom prst="round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400" b="1" dirty="0">
                <a:solidFill>
                  <a:srgbClr val="FFFF00"/>
                </a:solidFill>
              </a:rPr>
              <a:t>Проблемы инклюзивного образования</a:t>
            </a:r>
            <a:endParaRPr lang="ru-RU" sz="2400" dirty="0">
              <a:solidFill>
                <a:srgbClr val="FFFF00"/>
              </a:solidFill>
            </a:endParaRPr>
          </a:p>
        </p:txBody>
      </p:sp>
      <p:sp>
        <p:nvSpPr>
          <p:cNvPr id="12" name="Скругленный прямоугольник 11"/>
          <p:cNvSpPr/>
          <p:nvPr/>
        </p:nvSpPr>
        <p:spPr>
          <a:xfrm>
            <a:off x="107504" y="3933056"/>
            <a:ext cx="9036496" cy="2924944"/>
          </a:xfrm>
          <a:prstGeom prst="roundRect">
            <a:avLst/>
          </a:prstGeom>
          <a:solidFill>
            <a:srgbClr val="FF0000">
              <a:alpha val="14000"/>
            </a:srgbClr>
          </a:solidFill>
          <a:ln>
            <a:solidFill>
              <a:schemeClr val="bg1"/>
            </a:solidFill>
          </a:ln>
          <a:effectLst>
            <a:outerShdw sx="1000" sy="1000" algn="ctr" rotWithShape="0">
              <a:srgbClr val="000000"/>
            </a:outerShdw>
          </a:effectLst>
          <a:scene3d>
            <a:camera prst="orthographicFront"/>
            <a:lightRig rig="threePt" dir="t"/>
          </a:scene3d>
          <a:sp3d prstMaterial="softEdge"/>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ts val="0"/>
              </a:spcBef>
              <a:buFont typeface="Arial" charset="0"/>
              <a:buNone/>
              <a:defRPr/>
            </a:pPr>
            <a:r>
              <a:rPr lang="ru-RU" sz="1400" b="1" dirty="0">
                <a:solidFill>
                  <a:schemeClr val="tx1"/>
                </a:solidFill>
              </a:rPr>
              <a:t>Профессор Ричард Зингер </a:t>
            </a:r>
            <a:r>
              <a:rPr lang="ru-RU" sz="1400" dirty="0">
                <a:solidFill>
                  <a:schemeClr val="tx1">
                    <a:lumMod val="85000"/>
                    <a:lumOff val="15000"/>
                  </a:schemeClr>
                </a:solidFill>
              </a:rPr>
              <a:t>(Канада) имеет 40-летний опыт продвижения инклюзивного образования в мире.</a:t>
            </a:r>
            <a:br>
              <a:rPr lang="ru-RU" sz="1400" dirty="0">
                <a:solidFill>
                  <a:schemeClr val="tx1">
                    <a:lumMod val="85000"/>
                    <a:lumOff val="15000"/>
                  </a:schemeClr>
                </a:solidFill>
              </a:rPr>
            </a:br>
            <a:r>
              <a:rPr lang="ru-RU" sz="1400" dirty="0">
                <a:solidFill>
                  <a:schemeClr val="tx1">
                    <a:lumMod val="85000"/>
                    <a:lumOff val="15000"/>
                  </a:schemeClr>
                </a:solidFill>
              </a:rPr>
              <a:t>Из лекции в МГППУ 17 мая 2010 г.:</a:t>
            </a:r>
            <a:br>
              <a:rPr lang="ru-RU" sz="1400" dirty="0">
                <a:solidFill>
                  <a:schemeClr val="tx1">
                    <a:lumMod val="85000"/>
                    <a:lumOff val="15000"/>
                  </a:schemeClr>
                </a:solidFill>
              </a:rPr>
            </a:br>
            <a:r>
              <a:rPr lang="ru-RU" sz="1400" dirty="0">
                <a:solidFill>
                  <a:schemeClr val="tx1">
                    <a:lumMod val="85000"/>
                    <a:lumOff val="15000"/>
                  </a:schemeClr>
                </a:solidFill>
              </a:rPr>
              <a:t>«Главное  - не ресурсы, которые есть в обществе, а отношение, которое сформировано в обществе. В Танзании или Перу, где денег немного, существует «культура принадлежности». В этих странах семья  - это не только родители. Это большая семья, это большие семьи. Это способствует инклюзии. Там не стоит вопрос, имеет ли право человек с особенностями развития посещать школу и быть частью общества. Внутри таких культур есть глубокое понимание, что люди с особенностями развития имеют своё место в этом обществе вне зависимости от умений, способностей. </a:t>
            </a:r>
          </a:p>
          <a:p>
            <a:pPr>
              <a:spcBef>
                <a:spcPts val="0"/>
              </a:spcBef>
              <a:buFont typeface="Arial" charset="0"/>
              <a:buNone/>
              <a:defRPr/>
            </a:pPr>
            <a:r>
              <a:rPr lang="ru-RU" sz="1400" dirty="0">
                <a:solidFill>
                  <a:schemeClr val="tx1">
                    <a:lumMod val="85000"/>
                    <a:lumOff val="15000"/>
                  </a:schemeClr>
                </a:solidFill>
              </a:rPr>
              <a:t>Мы смотрим на людей с ограниченными возможностями как на людей, которые чего-то не могут, вместо того, чтобы смотреть  как на людей, которые обладают какими-то дарами и ценны. Такая у нас с вами проблема изначальных установок мировоззрения.</a:t>
            </a:r>
          </a:p>
          <a:p>
            <a:pPr>
              <a:spcBef>
                <a:spcPts val="0"/>
              </a:spcBef>
              <a:buFont typeface="Arial" charset="0"/>
              <a:buNone/>
              <a:defRPr/>
            </a:pPr>
            <a:r>
              <a:rPr lang="ru-RU" sz="1400" dirty="0">
                <a:solidFill>
                  <a:schemeClr val="tx1">
                    <a:lumMod val="85000"/>
                    <a:lumOff val="15000"/>
                  </a:schemeClr>
                </a:solidFill>
              </a:rPr>
              <a:t>Вы можете изменить жизнь многих детей.  Чтобы решить проблему, нужны всего </a:t>
            </a:r>
            <a:r>
              <a:rPr lang="ru-RU" sz="1400" b="1" dirty="0">
                <a:solidFill>
                  <a:schemeClr val="tx1">
                    <a:lumMod val="85000"/>
                    <a:lumOff val="15000"/>
                  </a:schemeClr>
                </a:solidFill>
              </a:rPr>
              <a:t>три вещи </a:t>
            </a:r>
            <a:r>
              <a:rPr lang="ru-RU" sz="1400" dirty="0">
                <a:solidFill>
                  <a:schemeClr val="tx1">
                    <a:lumMod val="85000"/>
                    <a:lumOff val="15000"/>
                  </a:schemeClr>
                </a:solidFill>
              </a:rPr>
              <a:t>(на языке Суахили):</a:t>
            </a:r>
            <a:br>
              <a:rPr lang="ru-RU" sz="1400" dirty="0">
                <a:solidFill>
                  <a:schemeClr val="tx1">
                    <a:lumMod val="85000"/>
                    <a:lumOff val="15000"/>
                  </a:schemeClr>
                </a:solidFill>
              </a:rPr>
            </a:br>
            <a:r>
              <a:rPr lang="ru-RU" sz="1400" dirty="0">
                <a:solidFill>
                  <a:schemeClr val="tx1">
                    <a:lumMod val="85000"/>
                    <a:lumOff val="15000"/>
                  </a:schemeClr>
                </a:solidFill>
              </a:rPr>
              <a:t>Бону, то есть ваш мозг. </a:t>
            </a:r>
            <a:r>
              <a:rPr lang="ru-RU" sz="1400" dirty="0" err="1">
                <a:solidFill>
                  <a:schemeClr val="tx1">
                    <a:lumMod val="85000"/>
                    <a:lumOff val="15000"/>
                  </a:schemeClr>
                </a:solidFill>
              </a:rPr>
              <a:t>Мойл</a:t>
            </a:r>
            <a:r>
              <a:rPr lang="ru-RU" sz="1400" dirty="0">
                <a:solidFill>
                  <a:schemeClr val="tx1">
                    <a:lumMod val="85000"/>
                    <a:lumOff val="15000"/>
                  </a:schemeClr>
                </a:solidFill>
              </a:rPr>
              <a:t>, то есть ваше сердце. </a:t>
            </a:r>
            <a:r>
              <a:rPr lang="ru-RU" sz="1400" dirty="0" err="1">
                <a:solidFill>
                  <a:schemeClr val="tx1">
                    <a:lumMod val="85000"/>
                    <a:lumOff val="15000"/>
                  </a:schemeClr>
                </a:solidFill>
              </a:rPr>
              <a:t>Рохо</a:t>
            </a:r>
            <a:r>
              <a:rPr lang="ru-RU" sz="1400" dirty="0">
                <a:solidFill>
                  <a:schemeClr val="tx1">
                    <a:lumMod val="85000"/>
                    <a:lumOff val="15000"/>
                  </a:schemeClr>
                </a:solidFill>
              </a:rPr>
              <a:t>, то есть ваш дух».</a:t>
            </a:r>
          </a:p>
        </p:txBody>
      </p:sp>
      <p:sp>
        <p:nvSpPr>
          <p:cNvPr id="15" name="Скругленный прямоугольник 14"/>
          <p:cNvSpPr/>
          <p:nvPr/>
        </p:nvSpPr>
        <p:spPr>
          <a:xfrm>
            <a:off x="250825" y="836613"/>
            <a:ext cx="2665413" cy="295275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600" b="1" dirty="0">
                <a:solidFill>
                  <a:srgbClr val="C00000"/>
                </a:solidFill>
              </a:rPr>
              <a:t>Зрелость общества </a:t>
            </a:r>
            <a:endParaRPr lang="ru-RU" sz="1400" dirty="0">
              <a:solidFill>
                <a:srgbClr val="C00000"/>
              </a:solidFill>
            </a:endParaRPr>
          </a:p>
          <a:p>
            <a:pPr>
              <a:defRPr/>
            </a:pPr>
            <a:r>
              <a:rPr lang="ru-RU" sz="1400" dirty="0">
                <a:solidFill>
                  <a:schemeClr val="tx1">
                    <a:lumMod val="85000"/>
                    <a:lumOff val="15000"/>
                  </a:schemeClr>
                </a:solidFill>
              </a:rPr>
              <a:t>Ментальные изменения требуют целого поколения:</a:t>
            </a:r>
          </a:p>
          <a:p>
            <a:pPr>
              <a:buFont typeface="Wingdings" pitchFamily="2" charset="2"/>
              <a:buChar char="§"/>
              <a:defRPr/>
            </a:pPr>
            <a:r>
              <a:rPr lang="ru-RU" sz="1400" dirty="0">
                <a:solidFill>
                  <a:schemeClr val="tx1">
                    <a:lumMod val="85000"/>
                    <a:lumOff val="15000"/>
                  </a:schemeClr>
                </a:solidFill>
              </a:rPr>
              <a:t> Есть предубеждение со стороны некоторых родителей здоровых детей.</a:t>
            </a:r>
          </a:p>
          <a:p>
            <a:pPr>
              <a:buFont typeface="Wingdings" pitchFamily="2" charset="2"/>
              <a:buChar char="§"/>
              <a:defRPr/>
            </a:pPr>
            <a:r>
              <a:rPr lang="ru-RU" sz="1400" dirty="0">
                <a:solidFill>
                  <a:schemeClr val="tx1">
                    <a:lumMod val="85000"/>
                    <a:lumOff val="15000"/>
                  </a:schemeClr>
                </a:solidFill>
              </a:rPr>
              <a:t> В обществе нет понимания  абсолютного понимания права инвалида на выбор формы обучения.</a:t>
            </a:r>
          </a:p>
          <a:p>
            <a:pPr>
              <a:buFont typeface="Wingdings" pitchFamily="2" charset="2"/>
              <a:buChar char="§"/>
              <a:defRPr/>
            </a:pPr>
            <a:r>
              <a:rPr lang="ru-RU" sz="1400" dirty="0">
                <a:solidFill>
                  <a:schemeClr val="tx1">
                    <a:lumMod val="85000"/>
                    <a:lumOff val="15000"/>
                  </a:schemeClr>
                </a:solidFill>
              </a:rPr>
              <a:t> Преобладает благотворительный подход </a:t>
            </a:r>
            <a:br>
              <a:rPr lang="ru-RU" sz="1400" dirty="0">
                <a:solidFill>
                  <a:schemeClr val="tx1">
                    <a:lumMod val="85000"/>
                    <a:lumOff val="15000"/>
                  </a:schemeClr>
                </a:solidFill>
              </a:rPr>
            </a:br>
            <a:r>
              <a:rPr lang="ru-RU" sz="1400" dirty="0">
                <a:solidFill>
                  <a:schemeClr val="tx1">
                    <a:lumMod val="85000"/>
                    <a:lumOff val="15000"/>
                  </a:schemeClr>
                </a:solidFill>
              </a:rPr>
              <a:t>(«из жалости»).</a:t>
            </a:r>
          </a:p>
        </p:txBody>
      </p:sp>
      <p:sp>
        <p:nvSpPr>
          <p:cNvPr id="16" name="Скругленный прямоугольник 15"/>
          <p:cNvSpPr/>
          <p:nvPr/>
        </p:nvSpPr>
        <p:spPr>
          <a:xfrm>
            <a:off x="3203575" y="836613"/>
            <a:ext cx="2592388" cy="295275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b="1" dirty="0">
                <a:solidFill>
                  <a:srgbClr val="C00000"/>
                </a:solidFill>
              </a:rPr>
              <a:t>Зрелость</a:t>
            </a:r>
            <a:br>
              <a:rPr lang="ru-RU" sz="1400" b="1" dirty="0">
                <a:solidFill>
                  <a:srgbClr val="C00000"/>
                </a:solidFill>
              </a:rPr>
            </a:br>
            <a:r>
              <a:rPr lang="ru-RU" sz="1400" b="1" dirty="0">
                <a:solidFill>
                  <a:srgbClr val="C00000"/>
                </a:solidFill>
              </a:rPr>
              <a:t>педагогической системы</a:t>
            </a:r>
            <a:endParaRPr lang="ru-RU" sz="1400" dirty="0">
              <a:solidFill>
                <a:srgbClr val="C00000"/>
              </a:solidFill>
            </a:endParaRPr>
          </a:p>
          <a:p>
            <a:pPr>
              <a:defRPr/>
            </a:pPr>
            <a:r>
              <a:rPr lang="ru-RU" sz="1400" dirty="0">
                <a:solidFill>
                  <a:schemeClr val="tx1">
                    <a:lumMod val="85000"/>
                    <a:lumOff val="15000"/>
                  </a:schemeClr>
                </a:solidFill>
              </a:rPr>
              <a:t>Необходимы:</a:t>
            </a:r>
          </a:p>
          <a:p>
            <a:pPr>
              <a:buFont typeface="Wingdings" pitchFamily="2" charset="2"/>
              <a:buChar char="§"/>
              <a:defRPr/>
            </a:pPr>
            <a:r>
              <a:rPr lang="ru-RU" sz="1400" dirty="0">
                <a:solidFill>
                  <a:schemeClr val="tx1">
                    <a:lumMod val="85000"/>
                    <a:lumOff val="15000"/>
                  </a:schemeClr>
                </a:solidFill>
              </a:rPr>
              <a:t> соответствующие знания и навыки педагогов;</a:t>
            </a:r>
          </a:p>
          <a:p>
            <a:pPr>
              <a:buFont typeface="Wingdings" pitchFamily="2" charset="2"/>
              <a:buChar char="§"/>
              <a:defRPr/>
            </a:pPr>
            <a:r>
              <a:rPr lang="ru-RU" sz="1400" dirty="0">
                <a:solidFill>
                  <a:schemeClr val="tx1">
                    <a:lumMod val="85000"/>
                    <a:lumOff val="15000"/>
                  </a:schemeClr>
                </a:solidFill>
              </a:rPr>
              <a:t> помощь </a:t>
            </a:r>
            <a:r>
              <a:rPr lang="ru-RU" sz="1400" dirty="0" err="1">
                <a:solidFill>
                  <a:schemeClr val="tx1">
                    <a:lumMod val="85000"/>
                    <a:lumOff val="15000"/>
                  </a:schemeClr>
                </a:solidFill>
              </a:rPr>
              <a:t>тьютеров</a:t>
            </a:r>
            <a:r>
              <a:rPr lang="ru-RU" sz="1400" dirty="0">
                <a:solidFill>
                  <a:schemeClr val="tx1">
                    <a:lumMod val="85000"/>
                    <a:lumOff val="15000"/>
                  </a:schemeClr>
                </a:solidFill>
              </a:rPr>
              <a:t>;</a:t>
            </a:r>
          </a:p>
          <a:p>
            <a:pPr>
              <a:buFont typeface="Wingdings" pitchFamily="2" charset="2"/>
              <a:buChar char="§"/>
              <a:defRPr/>
            </a:pPr>
            <a:r>
              <a:rPr lang="ru-RU" sz="1400" dirty="0">
                <a:solidFill>
                  <a:schemeClr val="tx1">
                    <a:lumMod val="85000"/>
                    <a:lumOff val="15000"/>
                  </a:schemeClr>
                </a:solidFill>
              </a:rPr>
              <a:t> гибкость программы обучения и возможность индивидуальных планов;</a:t>
            </a:r>
          </a:p>
          <a:p>
            <a:pPr>
              <a:buFont typeface="Wingdings" pitchFamily="2" charset="2"/>
              <a:buChar char="§"/>
              <a:defRPr/>
            </a:pPr>
            <a:r>
              <a:rPr lang="ru-RU" sz="1400" dirty="0">
                <a:solidFill>
                  <a:schemeClr val="tx1">
                    <a:lumMod val="85000"/>
                    <a:lumOff val="15000"/>
                  </a:schemeClr>
                </a:solidFill>
              </a:rPr>
              <a:t>техническая оснащённость школ (детских садов);</a:t>
            </a:r>
          </a:p>
          <a:p>
            <a:pPr>
              <a:buFont typeface="Wingdings" pitchFamily="2" charset="2"/>
              <a:buChar char="§"/>
              <a:defRPr/>
            </a:pPr>
            <a:r>
              <a:rPr lang="ru-RU" sz="1400" dirty="0">
                <a:solidFill>
                  <a:schemeClr val="tx1">
                    <a:lumMod val="85000"/>
                    <a:lumOff val="15000"/>
                  </a:schemeClr>
                </a:solidFill>
              </a:rPr>
              <a:t> техническая оснащённость уроков для учеников.</a:t>
            </a:r>
          </a:p>
        </p:txBody>
      </p:sp>
      <p:sp>
        <p:nvSpPr>
          <p:cNvPr id="17" name="Скругленный прямоугольник 16"/>
          <p:cNvSpPr/>
          <p:nvPr/>
        </p:nvSpPr>
        <p:spPr>
          <a:xfrm>
            <a:off x="6084888" y="692150"/>
            <a:ext cx="3095625" cy="3097213"/>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b="1" dirty="0">
                <a:solidFill>
                  <a:srgbClr val="C00000"/>
                </a:solidFill>
              </a:rPr>
              <a:t>Адекватность формы обучения</a:t>
            </a:r>
          </a:p>
          <a:p>
            <a:pPr>
              <a:defRPr/>
            </a:pPr>
            <a:r>
              <a:rPr lang="ru-RU" sz="1400" b="1" dirty="0">
                <a:solidFill>
                  <a:srgbClr val="C00000"/>
                </a:solidFill>
              </a:rPr>
              <a:t>потребностям ребёнка</a:t>
            </a:r>
          </a:p>
          <a:p>
            <a:pPr>
              <a:buFont typeface="Wingdings" pitchFamily="2" charset="2"/>
              <a:buChar char="§"/>
              <a:defRPr/>
            </a:pPr>
            <a:r>
              <a:rPr lang="ru-RU" sz="1400" dirty="0">
                <a:solidFill>
                  <a:schemeClr val="tx1">
                    <a:lumMod val="85000"/>
                    <a:lumOff val="15000"/>
                  </a:schemeClr>
                </a:solidFill>
              </a:rPr>
              <a:t> Основной школьной ступени трудно преодолеть ориентацию на цензовое образование. </a:t>
            </a:r>
            <a:r>
              <a:rPr lang="ru-RU" sz="1400" i="1" dirty="0">
                <a:solidFill>
                  <a:schemeClr val="tx1">
                    <a:lumMod val="85000"/>
                    <a:lumOff val="15000"/>
                  </a:schemeClr>
                </a:solidFill>
              </a:rPr>
              <a:t>(по данным С.В. Алёхиной, МГППУ)</a:t>
            </a:r>
          </a:p>
          <a:p>
            <a:pPr>
              <a:buFont typeface="Wingdings" pitchFamily="2" charset="2"/>
              <a:buChar char="§"/>
              <a:defRPr/>
            </a:pPr>
            <a:r>
              <a:rPr lang="ru-RU" sz="1400" dirty="0">
                <a:solidFill>
                  <a:schemeClr val="tx1">
                    <a:lumMod val="85000"/>
                    <a:lumOff val="15000"/>
                  </a:schemeClr>
                </a:solidFill>
              </a:rPr>
              <a:t> При некоторых видах инвалидности инклюзия (как и любая форма интеграции) невозможна:</a:t>
            </a:r>
          </a:p>
          <a:p>
            <a:pPr>
              <a:defRPr/>
            </a:pPr>
            <a:r>
              <a:rPr lang="ru-RU" sz="1400" dirty="0">
                <a:solidFill>
                  <a:schemeClr val="tx1">
                    <a:lumMod val="85000"/>
                    <a:lumOff val="15000"/>
                  </a:schemeClr>
                </a:solidFill>
              </a:rPr>
              <a:t>даже сейчас </a:t>
            </a:r>
            <a:r>
              <a:rPr lang="ru-RU" sz="1400" dirty="0" err="1">
                <a:solidFill>
                  <a:schemeClr val="tx1">
                    <a:lumMod val="85000"/>
                    <a:lumOff val="15000"/>
                  </a:schemeClr>
                </a:solidFill>
              </a:rPr>
              <a:t>ок</a:t>
            </a:r>
            <a:r>
              <a:rPr lang="ru-RU" sz="1400" dirty="0">
                <a:solidFill>
                  <a:schemeClr val="tx1">
                    <a:lumMod val="85000"/>
                    <a:lumOff val="15000"/>
                  </a:schemeClr>
                </a:solidFill>
              </a:rPr>
              <a:t>. 200 тыс. детей с инвалидностью не учатся вообще, даже в системе специального образования. </a:t>
            </a:r>
          </a:p>
          <a:p>
            <a:pPr>
              <a:defRPr/>
            </a:pPr>
            <a:r>
              <a:rPr lang="ru-RU" sz="1400" dirty="0">
                <a:solidFill>
                  <a:schemeClr val="tx1">
                    <a:lumMod val="85000"/>
                    <a:lumOff val="15000"/>
                  </a:schemeClr>
                </a:solidFill>
              </a:rPr>
              <a:t>(</a:t>
            </a:r>
            <a:r>
              <a:rPr lang="ru-RU" sz="1400" i="1" dirty="0">
                <a:solidFill>
                  <a:schemeClr val="tx1">
                    <a:lumMod val="85000"/>
                    <a:lumOff val="15000"/>
                  </a:schemeClr>
                </a:solidFill>
              </a:rPr>
              <a:t>по данным Олега Смолина</a:t>
            </a:r>
            <a:r>
              <a:rPr lang="ru-RU" sz="1200" dirty="0">
                <a:solidFill>
                  <a:schemeClr val="tx1">
                    <a:lumMod val="85000"/>
                    <a:lumOff val="15000"/>
                  </a:schemeClr>
                </a:solidFill>
              </a:rPr>
              <a:t>).</a:t>
            </a:r>
            <a:endParaRPr lang="ru-RU" sz="12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p:cNvSpPr/>
          <p:nvPr/>
        </p:nvSpPr>
        <p:spPr>
          <a:xfrm>
            <a:off x="179388" y="1557338"/>
            <a:ext cx="4105275" cy="5184775"/>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000" b="1" dirty="0">
                <a:solidFill>
                  <a:srgbClr val="FFFF00"/>
                </a:solidFill>
              </a:rPr>
              <a:t>Внешние условия</a:t>
            </a:r>
          </a:p>
          <a:p>
            <a:pPr>
              <a:buFont typeface="Arial" pitchFamily="34" charset="0"/>
              <a:buChar char="•"/>
              <a:defRPr/>
            </a:pPr>
            <a:r>
              <a:rPr lang="ru-RU" sz="1400" dirty="0">
                <a:solidFill>
                  <a:schemeClr val="tx1"/>
                </a:solidFill>
              </a:rPr>
              <a:t> </a:t>
            </a:r>
            <a:r>
              <a:rPr lang="ru-RU" sz="1600" dirty="0">
                <a:solidFill>
                  <a:srgbClr val="0000FF"/>
                </a:solidFill>
              </a:rPr>
              <a:t>Раннее выявление нарушений (на первом году жизни) и проведение коррекционной работы с первых месяцев жизни.</a:t>
            </a:r>
            <a:br>
              <a:rPr lang="ru-RU" sz="1600" dirty="0">
                <a:solidFill>
                  <a:srgbClr val="0000FF"/>
                </a:solidFill>
              </a:rPr>
            </a:br>
            <a:endParaRPr lang="ru-RU" sz="1600" dirty="0">
              <a:solidFill>
                <a:srgbClr val="0000FF"/>
              </a:solidFill>
            </a:endParaRPr>
          </a:p>
          <a:p>
            <a:pPr>
              <a:buFont typeface="Arial" pitchFamily="34" charset="0"/>
              <a:buChar char="•"/>
              <a:defRPr/>
            </a:pPr>
            <a:r>
              <a:rPr lang="ru-RU" sz="1600" dirty="0">
                <a:solidFill>
                  <a:srgbClr val="0000FF"/>
                </a:solidFill>
              </a:rPr>
              <a:t> Желание родителей обучать ребенка вместе со здоровыми детьми, стремление и готовность помогать ребенку в процессе совместного обучения.</a:t>
            </a:r>
            <a:br>
              <a:rPr lang="ru-RU" sz="1600" dirty="0">
                <a:solidFill>
                  <a:srgbClr val="0000FF"/>
                </a:solidFill>
              </a:rPr>
            </a:br>
            <a:endParaRPr lang="ru-RU" sz="1600" dirty="0">
              <a:solidFill>
                <a:srgbClr val="0000FF"/>
              </a:solidFill>
            </a:endParaRPr>
          </a:p>
          <a:p>
            <a:pPr>
              <a:buFont typeface="Arial" pitchFamily="34" charset="0"/>
              <a:buChar char="•"/>
              <a:defRPr/>
            </a:pPr>
            <a:r>
              <a:rPr lang="ru-RU" sz="1600" dirty="0">
                <a:solidFill>
                  <a:srgbClr val="0000FF"/>
                </a:solidFill>
              </a:rPr>
              <a:t> Обязательная коррекционная помощь каждом интегрированному ребёнку с ОВЗ.</a:t>
            </a:r>
          </a:p>
          <a:p>
            <a:pPr>
              <a:buFont typeface="Arial" pitchFamily="34" charset="0"/>
              <a:buChar char="•"/>
              <a:defRPr/>
            </a:pPr>
            <a:endParaRPr lang="ru-RU" sz="1600" dirty="0">
              <a:solidFill>
                <a:srgbClr val="0000FF"/>
              </a:solidFill>
            </a:endParaRPr>
          </a:p>
          <a:p>
            <a:pPr>
              <a:buFont typeface="Arial" pitchFamily="34" charset="0"/>
              <a:buChar char="•"/>
              <a:defRPr/>
            </a:pPr>
            <a:r>
              <a:rPr lang="ru-RU" sz="1600" dirty="0">
                <a:solidFill>
                  <a:srgbClr val="0000FF"/>
                </a:solidFill>
              </a:rPr>
              <a:t> Обоснованный отбор детей с ОВЗ для интегрированного обучения. </a:t>
            </a:r>
          </a:p>
          <a:p>
            <a:pPr>
              <a:buFont typeface="Arial" pitchFamily="34" charset="0"/>
              <a:buChar char="•"/>
              <a:defRPr/>
            </a:pPr>
            <a:endParaRPr lang="ru-RU" sz="1600" dirty="0">
              <a:solidFill>
                <a:srgbClr val="0000FF"/>
              </a:solidFill>
            </a:endParaRPr>
          </a:p>
          <a:p>
            <a:pPr algn="ctr">
              <a:defRPr/>
            </a:pPr>
            <a:endParaRPr lang="ru-RU" sz="1600" dirty="0">
              <a:solidFill>
                <a:srgbClr val="0000FF"/>
              </a:solidFill>
            </a:endParaRPr>
          </a:p>
        </p:txBody>
      </p:sp>
      <p:sp>
        <p:nvSpPr>
          <p:cNvPr id="8" name="Скругленный прямоугольник 7"/>
          <p:cNvSpPr/>
          <p:nvPr/>
        </p:nvSpPr>
        <p:spPr>
          <a:xfrm>
            <a:off x="4679950" y="1557338"/>
            <a:ext cx="4140200" cy="5184775"/>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charset="0"/>
              <a:buNone/>
              <a:defRPr/>
            </a:pPr>
            <a:r>
              <a:rPr lang="ru-RU" b="1" dirty="0">
                <a:solidFill>
                  <a:schemeClr val="tx1"/>
                </a:solidFill>
              </a:rPr>
              <a:t/>
            </a:r>
            <a:br>
              <a:rPr lang="ru-RU" b="1" dirty="0">
                <a:solidFill>
                  <a:schemeClr val="tx1"/>
                </a:solidFill>
              </a:rPr>
            </a:br>
            <a:endParaRPr lang="ru-RU" b="1" dirty="0">
              <a:solidFill>
                <a:schemeClr val="tx1"/>
              </a:solidFill>
            </a:endParaRPr>
          </a:p>
          <a:p>
            <a:pPr algn="ctr">
              <a:buFont typeface="Arial" charset="0"/>
              <a:buNone/>
              <a:defRPr/>
            </a:pPr>
            <a:r>
              <a:rPr lang="ru-RU" sz="2000" b="1" dirty="0">
                <a:solidFill>
                  <a:srgbClr val="FFFF00"/>
                </a:solidFill>
              </a:rPr>
              <a:t>Внутренние условия</a:t>
            </a:r>
          </a:p>
          <a:p>
            <a:pPr>
              <a:buFont typeface="Arial" pitchFamily="34" charset="0"/>
              <a:buChar char="•"/>
              <a:defRPr/>
            </a:pPr>
            <a:r>
              <a:rPr lang="ru-RU" sz="1400" dirty="0">
                <a:solidFill>
                  <a:schemeClr val="tx1"/>
                </a:solidFill>
              </a:rPr>
              <a:t>  </a:t>
            </a:r>
            <a:r>
              <a:rPr lang="ru-RU" sz="1600" dirty="0">
                <a:solidFill>
                  <a:srgbClr val="0033CC"/>
                </a:solidFill>
              </a:rPr>
              <a:t>Уровень психофизического развития ребенка (чем ближе он к норме, тем больше возможность успешного совместного обучения).</a:t>
            </a:r>
          </a:p>
          <a:p>
            <a:pPr>
              <a:buFont typeface="Arial" pitchFamily="34" charset="0"/>
              <a:buChar char="•"/>
              <a:defRPr/>
            </a:pPr>
            <a:endParaRPr lang="ru-RU" sz="1600" dirty="0">
              <a:solidFill>
                <a:srgbClr val="0033CC"/>
              </a:solidFill>
            </a:endParaRPr>
          </a:p>
          <a:p>
            <a:pPr>
              <a:buFont typeface="Arial" pitchFamily="34" charset="0"/>
              <a:buChar char="•"/>
              <a:defRPr/>
            </a:pPr>
            <a:r>
              <a:rPr lang="ru-RU" sz="1600" dirty="0">
                <a:solidFill>
                  <a:srgbClr val="0033CC"/>
                </a:solidFill>
              </a:rPr>
              <a:t> Способность ребенка овладеть общим образовательным стандартом в обычные  сроки: </a:t>
            </a:r>
            <a:br>
              <a:rPr lang="ru-RU" sz="1600" dirty="0">
                <a:solidFill>
                  <a:srgbClr val="0033CC"/>
                </a:solidFill>
              </a:rPr>
            </a:br>
            <a:r>
              <a:rPr lang="ru-RU" sz="1600" b="1" dirty="0">
                <a:solidFill>
                  <a:srgbClr val="0033CC"/>
                </a:solidFill>
              </a:rPr>
              <a:t>наибольшая эффективность </a:t>
            </a:r>
            <a:r>
              <a:rPr lang="ru-RU" sz="1600" dirty="0">
                <a:solidFill>
                  <a:srgbClr val="0033CC"/>
                </a:solidFill>
              </a:rPr>
              <a:t>полной инклюзии – при небольших нарушениями развития (слабовидящих,</a:t>
            </a:r>
            <a:br>
              <a:rPr lang="ru-RU" sz="1600" dirty="0">
                <a:solidFill>
                  <a:srgbClr val="0033CC"/>
                </a:solidFill>
              </a:rPr>
            </a:br>
            <a:r>
              <a:rPr lang="ru-RU" sz="1600" dirty="0">
                <a:solidFill>
                  <a:srgbClr val="0033CC"/>
                </a:solidFill>
              </a:rPr>
              <a:t>слабослышащих, колясочников, с легкой формой ДЦП и др.)</a:t>
            </a:r>
          </a:p>
          <a:p>
            <a:pPr>
              <a:buFont typeface="Arial" pitchFamily="34" charset="0"/>
              <a:buChar char="•"/>
              <a:defRPr/>
            </a:pPr>
            <a:r>
              <a:rPr lang="ru-RU" sz="1600" dirty="0">
                <a:solidFill>
                  <a:srgbClr val="0033CC"/>
                </a:solidFill>
              </a:rPr>
              <a:t> </a:t>
            </a:r>
            <a:r>
              <a:rPr lang="ru-RU" sz="1600" b="1" dirty="0">
                <a:solidFill>
                  <a:srgbClr val="0033CC"/>
                </a:solidFill>
              </a:rPr>
              <a:t>Вариант:</a:t>
            </a:r>
            <a:r>
              <a:rPr lang="ru-RU" sz="1600" dirty="0">
                <a:solidFill>
                  <a:srgbClr val="0033CC"/>
                </a:solidFill>
              </a:rPr>
              <a:t/>
            </a:r>
            <a:br>
              <a:rPr lang="ru-RU" sz="1600" dirty="0">
                <a:solidFill>
                  <a:srgbClr val="0033CC"/>
                </a:solidFill>
              </a:rPr>
            </a:br>
            <a:r>
              <a:rPr lang="ru-RU" sz="1600" dirty="0">
                <a:solidFill>
                  <a:srgbClr val="0033CC"/>
                </a:solidFill>
              </a:rPr>
              <a:t>способность заниматься по индивидуальному маршруту обучения.</a:t>
            </a:r>
            <a:br>
              <a:rPr lang="ru-RU" sz="1600" dirty="0">
                <a:solidFill>
                  <a:srgbClr val="0033CC"/>
                </a:solidFill>
              </a:rPr>
            </a:br>
            <a:endParaRPr lang="ru-RU" sz="1600" dirty="0">
              <a:solidFill>
                <a:srgbClr val="0033CC"/>
              </a:solidFill>
            </a:endParaRPr>
          </a:p>
          <a:p>
            <a:pPr>
              <a:buFont typeface="Arial" pitchFamily="34" charset="0"/>
              <a:buChar char="•"/>
              <a:defRPr/>
            </a:pPr>
            <a:r>
              <a:rPr lang="ru-RU" sz="1600" dirty="0">
                <a:solidFill>
                  <a:srgbClr val="0033CC"/>
                </a:solidFill>
              </a:rPr>
              <a:t> психологическая готовность ученика с ОВЗ заниматься в обычном классе и др.</a:t>
            </a:r>
          </a:p>
          <a:p>
            <a:pPr>
              <a:defRPr/>
            </a:pPr>
            <a:endParaRPr lang="ru-RU" sz="1600" dirty="0">
              <a:solidFill>
                <a:srgbClr val="0033CC"/>
              </a:solidFill>
            </a:endParaRPr>
          </a:p>
          <a:p>
            <a:pPr>
              <a:buFont typeface="Arial" pitchFamily="34" charset="0"/>
              <a:buChar char="•"/>
              <a:defRPr/>
            </a:pPr>
            <a:endParaRPr lang="ru-RU" sz="1600" dirty="0">
              <a:solidFill>
                <a:srgbClr val="0033CC"/>
              </a:solidFill>
            </a:endParaRPr>
          </a:p>
          <a:p>
            <a:pPr algn="ctr">
              <a:defRPr/>
            </a:pPr>
            <a:endParaRPr lang="ru-RU" sz="1200" dirty="0"/>
          </a:p>
        </p:txBody>
      </p:sp>
      <p:sp>
        <p:nvSpPr>
          <p:cNvPr id="12" name="Равнобедренный треугольник 11"/>
          <p:cNvSpPr/>
          <p:nvPr/>
        </p:nvSpPr>
        <p:spPr>
          <a:xfrm>
            <a:off x="1331913" y="188913"/>
            <a:ext cx="6696075" cy="1295400"/>
          </a:xfrm>
          <a:prstGeom prst="triangl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000" b="1" dirty="0">
                <a:solidFill>
                  <a:srgbClr val="FFFF00"/>
                </a:solidFill>
              </a:rPr>
              <a:t>Готовность ребёнка с ОВЗ</a:t>
            </a:r>
          </a:p>
          <a:p>
            <a:pPr algn="ctr">
              <a:defRPr/>
            </a:pPr>
            <a:r>
              <a:rPr lang="ru-RU" sz="2000" b="1" dirty="0">
                <a:solidFill>
                  <a:srgbClr val="FFFF00"/>
                </a:solidFill>
              </a:rPr>
              <a:t>к инклюзии</a:t>
            </a:r>
          </a:p>
          <a:p>
            <a:pPr algn="ctr">
              <a:defRPr/>
            </a:pP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Прямоугольник 2"/>
          <p:cNvSpPr>
            <a:spLocks noChangeArrowheads="1"/>
          </p:cNvSpPr>
          <p:nvPr/>
        </p:nvSpPr>
        <p:spPr bwMode="auto">
          <a:xfrm>
            <a:off x="684213" y="2276475"/>
            <a:ext cx="8208962"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sz="2000">
                <a:solidFill>
                  <a:srgbClr val="002060"/>
                </a:solidFill>
                <a:latin typeface="Times New Roman" panose="02020603050405020304" pitchFamily="18" charset="0"/>
                <a:cs typeface="Times New Roman" panose="02020603050405020304" pitchFamily="18" charset="0"/>
              </a:rPr>
              <a:t>Инклюзивное образование – это такая организация процесса обучения, когда все дети, независимо от их физических, психических интеллектуальных, культурно-этнических, языковых и иных особенностей, включены в общую систему образования и обучаются по месту жительства в общеобразовательных учреждениях, которые оказывают необходимую специальную поддержку детям с учетом их возможностей и особых образовательных потребностей.</a:t>
            </a:r>
          </a:p>
          <a:p>
            <a:pPr eaLnBrk="1" hangingPunct="1"/>
            <a:endParaRPr lang="ru-RU" altLang="ru-RU" sz="2000">
              <a:solidFill>
                <a:srgbClr val="002060"/>
              </a:solidFill>
              <a:latin typeface="Times New Roman" panose="02020603050405020304" pitchFamily="18" charset="0"/>
              <a:cs typeface="Times New Roman" panose="02020603050405020304" pitchFamily="18" charset="0"/>
            </a:endParaRPr>
          </a:p>
        </p:txBody>
      </p:sp>
      <p:sp>
        <p:nvSpPr>
          <p:cNvPr id="18435" name="Заголовок 3"/>
          <p:cNvSpPr>
            <a:spLocks noGrp="1"/>
          </p:cNvSpPr>
          <p:nvPr>
            <p:ph type="title"/>
          </p:nvPr>
        </p:nvSpPr>
        <p:spPr/>
        <p:txBody>
          <a:bodyPr/>
          <a:lstStyle/>
          <a:p>
            <a:r>
              <a:rPr lang="ru-RU" altLang="ru-RU" sz="3200" b="1" smtClean="0">
                <a:solidFill>
                  <a:srgbClr val="C00000"/>
                </a:solidFill>
              </a:rPr>
              <a:t>Понятие об инклюзивном образовании</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457200" y="274638"/>
            <a:ext cx="8229600" cy="561975"/>
          </a:xfrm>
        </p:spPr>
        <p:txBody>
          <a:bodyPr/>
          <a:lstStyle/>
          <a:p>
            <a:r>
              <a:rPr lang="ru-RU" altLang="ru-RU" sz="2400" b="1" smtClean="0">
                <a:solidFill>
                  <a:srgbClr val="C00000"/>
                </a:solidFill>
              </a:rPr>
              <a:t>Инклюзивное образование детей-инвалидов может реализовываться через следующие модели:</a:t>
            </a:r>
          </a:p>
        </p:txBody>
      </p:sp>
      <p:sp>
        <p:nvSpPr>
          <p:cNvPr id="3" name="Прямоугольник 2"/>
          <p:cNvSpPr/>
          <p:nvPr/>
        </p:nvSpPr>
        <p:spPr>
          <a:xfrm>
            <a:off x="107950" y="981075"/>
            <a:ext cx="8856663" cy="6032500"/>
          </a:xfrm>
          <a:prstGeom prst="rect">
            <a:avLst/>
          </a:prstGeom>
        </p:spPr>
        <p:txBody>
          <a:bodyPr>
            <a:spAutoFit/>
          </a:bodyPr>
          <a:lstStyle/>
          <a:p>
            <a:pPr marL="342900" indent="-342900">
              <a:buFontTx/>
              <a:buAutoNum type="arabicParenR"/>
              <a:defRPr/>
            </a:pPr>
            <a:r>
              <a:rPr lang="ru-RU" sz="1600" b="1" dirty="0">
                <a:solidFill>
                  <a:srgbClr val="002060"/>
                </a:solidFill>
                <a:latin typeface="Times New Roman" panose="02020603050405020304" pitchFamily="18" charset="0"/>
                <a:cs typeface="Times New Roman" panose="02020603050405020304" pitchFamily="18" charset="0"/>
              </a:rPr>
              <a:t>полная инклюзия в общеобразовательной организации </a:t>
            </a:r>
            <a:r>
              <a:rPr lang="ru-RU" sz="1600" dirty="0">
                <a:solidFill>
                  <a:srgbClr val="002060"/>
                </a:solidFill>
                <a:latin typeface="Times New Roman" panose="02020603050405020304" pitchFamily="18" charset="0"/>
                <a:cs typeface="Times New Roman" panose="02020603050405020304" pitchFamily="18" charset="0"/>
              </a:rPr>
              <a:t>- дети-инвалиды посещают </a:t>
            </a:r>
          </a:p>
          <a:p>
            <a:pPr>
              <a:defRPr/>
            </a:pPr>
            <a:r>
              <a:rPr lang="ru-RU" sz="1600" dirty="0">
                <a:solidFill>
                  <a:srgbClr val="002060"/>
                </a:solidFill>
                <a:latin typeface="Times New Roman" panose="02020603050405020304" pitchFamily="18" charset="0"/>
                <a:cs typeface="Times New Roman" panose="02020603050405020304" pitchFamily="18" charset="0"/>
              </a:rPr>
              <a:t>общеобразовательные учреждения наряду со здоровыми сверстниками и обучаются по индивидуальным учебным планам,  которые могут совпадать с учебным планом соответствующего класса, а также могут посещать кружки, клубы, внеклассные общешкольные мероприятия и др.;   </a:t>
            </a:r>
          </a:p>
          <a:p>
            <a:pPr marL="342900" indent="-342900">
              <a:buFontTx/>
              <a:buAutoNum type="arabicParenR"/>
              <a:defRPr/>
            </a:pPr>
            <a:r>
              <a:rPr lang="ru-RU" sz="1600" dirty="0">
                <a:solidFill>
                  <a:srgbClr val="002060"/>
                </a:solidFill>
                <a:latin typeface="Times New Roman" panose="02020603050405020304" pitchFamily="18" charset="0"/>
                <a:cs typeface="Times New Roman" panose="02020603050405020304" pitchFamily="18" charset="0"/>
              </a:rPr>
              <a:t> </a:t>
            </a:r>
            <a:r>
              <a:rPr lang="ru-RU" sz="1600" b="1" dirty="0">
                <a:solidFill>
                  <a:srgbClr val="002060"/>
                </a:solidFill>
                <a:latin typeface="Times New Roman" panose="02020603050405020304" pitchFamily="18" charset="0"/>
                <a:cs typeface="Times New Roman" panose="02020603050405020304" pitchFamily="18" charset="0"/>
              </a:rPr>
              <a:t>полная инклюзия в специальной (коррекционной) образовательной организации</a:t>
            </a:r>
            <a:r>
              <a:rPr lang="ru-RU" sz="1600" dirty="0">
                <a:solidFill>
                  <a:srgbClr val="002060"/>
                </a:solidFill>
                <a:latin typeface="Times New Roman" panose="02020603050405020304" pitchFamily="18" charset="0"/>
                <a:cs typeface="Times New Roman" panose="02020603050405020304" pitchFamily="18" charset="0"/>
              </a:rPr>
              <a:t>:</a:t>
            </a:r>
          </a:p>
          <a:p>
            <a:pPr>
              <a:defRPr/>
            </a:pPr>
            <a:r>
              <a:rPr lang="ru-RU" sz="1600" dirty="0">
                <a:solidFill>
                  <a:srgbClr val="002060"/>
                </a:solidFill>
                <a:latin typeface="Times New Roman" panose="02020603050405020304" pitchFamily="18" charset="0"/>
                <a:cs typeface="Times New Roman" panose="02020603050405020304" pitchFamily="18" charset="0"/>
              </a:rPr>
              <a:t> дети-инвалиды посещают специальную (коррекционную) образовательную организацию не по профилю основного заболевания, а  с целью социальной адаптации, речевой среды и обучаются по индивидуальным образовательным маршрутам и индивидуальным учебным планам,  которые могут не совпадать с учебным планом соответствующего класса, а также могут посещать кружки, клубы, внеклассные общешкольные мероприятия и др.;</a:t>
            </a:r>
            <a:r>
              <a:rPr lang="ru-RU" dirty="0">
                <a:solidFill>
                  <a:srgbClr val="002060"/>
                </a:solidFill>
                <a:latin typeface="Times New Roman" panose="02020603050405020304" pitchFamily="18" charset="0"/>
                <a:cs typeface="Times New Roman" panose="02020603050405020304" pitchFamily="18" charset="0"/>
              </a:rPr>
              <a:t>                                                                                                        </a:t>
            </a:r>
          </a:p>
          <a:p>
            <a:pPr marL="342900" indent="-342900">
              <a:buFontTx/>
              <a:buAutoNum type="arabicParenR" startAt="2"/>
              <a:defRPr/>
            </a:pPr>
            <a:r>
              <a:rPr lang="ru-RU" sz="1600" b="1" dirty="0">
                <a:solidFill>
                  <a:srgbClr val="002060"/>
                </a:solidFill>
                <a:latin typeface="Times New Roman" panose="02020603050405020304" pitchFamily="18" charset="0"/>
                <a:cs typeface="Times New Roman" panose="02020603050405020304" pitchFamily="18" charset="0"/>
              </a:rPr>
              <a:t>частичная инклюзия </a:t>
            </a:r>
            <a:r>
              <a:rPr lang="ru-RU" sz="1600" dirty="0">
                <a:solidFill>
                  <a:srgbClr val="002060"/>
                </a:solidFill>
                <a:latin typeface="Times New Roman" panose="02020603050405020304" pitchFamily="18" charset="0"/>
                <a:cs typeface="Times New Roman" panose="02020603050405020304" pitchFamily="18" charset="0"/>
              </a:rPr>
              <a:t>- дети-инвалиды совмещают  индивидуальное обучение на дому с </a:t>
            </a:r>
          </a:p>
          <a:p>
            <a:pPr>
              <a:defRPr/>
            </a:pPr>
            <a:r>
              <a:rPr lang="ru-RU" sz="1600" dirty="0">
                <a:solidFill>
                  <a:srgbClr val="002060"/>
                </a:solidFill>
                <a:latin typeface="Times New Roman" panose="02020603050405020304" pitchFamily="18" charset="0"/>
                <a:cs typeface="Times New Roman" panose="02020603050405020304" pitchFamily="18" charset="0"/>
              </a:rPr>
              <a:t>посещением общеобразовательного учреждения и обучаются по индивидуальным учебным планам, количество часов и предметы которых рекомендует ПМПК по включению детей-инвалидов в инклюзивное и (или) дистанционное образование  по согласованию с родителями (законными представителями). Также дети-инвалиды могут посещать кружки, клубы, внеклассные общешкольные мероприятия и др., если это не противоречит рекомендациям ПМПК; </a:t>
            </a:r>
            <a:r>
              <a:rPr lang="ru-RU" sz="1600" b="1" dirty="0">
                <a:solidFill>
                  <a:srgbClr val="002060"/>
                </a:solidFill>
                <a:latin typeface="Times New Roman" panose="02020603050405020304" pitchFamily="18" charset="0"/>
                <a:cs typeface="Times New Roman" panose="02020603050405020304" pitchFamily="18" charset="0"/>
              </a:rPr>
              <a:t>внешняя </a:t>
            </a:r>
            <a:r>
              <a:rPr lang="ru-RU" sz="1600" dirty="0">
                <a:solidFill>
                  <a:srgbClr val="002060"/>
                </a:solidFill>
                <a:latin typeface="Times New Roman" panose="02020603050405020304" pitchFamily="18" charset="0"/>
                <a:cs typeface="Times New Roman" panose="02020603050405020304" pitchFamily="18" charset="0"/>
              </a:rPr>
              <a:t>(школа-обучение на дому), </a:t>
            </a:r>
            <a:r>
              <a:rPr lang="ru-RU" sz="1600" b="1" dirty="0">
                <a:solidFill>
                  <a:srgbClr val="002060"/>
                </a:solidFill>
                <a:latin typeface="Times New Roman" panose="02020603050405020304" pitchFamily="18" charset="0"/>
                <a:cs typeface="Times New Roman" panose="02020603050405020304" pitchFamily="18" charset="0"/>
              </a:rPr>
              <a:t>внутренняя </a:t>
            </a:r>
            <a:r>
              <a:rPr lang="ru-RU" sz="1600" dirty="0">
                <a:solidFill>
                  <a:srgbClr val="002060"/>
                </a:solidFill>
                <a:latin typeface="Times New Roman" panose="02020603050405020304" pitchFamily="18" charset="0"/>
                <a:cs typeface="Times New Roman" panose="02020603050405020304" pitchFamily="18" charset="0"/>
              </a:rPr>
              <a:t>(Дети с замедленной или отсутствующей положительной динамикой временно переводятся в класс/ возрастную дошкольную группу или на время уроков, занятий, в том числе и на другие формы образовательной деятельности)</a:t>
            </a:r>
          </a:p>
          <a:p>
            <a:pPr>
              <a:defRPr/>
            </a:pPr>
            <a:r>
              <a:rPr lang="ru-RU" sz="1600" dirty="0">
                <a:solidFill>
                  <a:srgbClr val="002060"/>
                </a:solidFill>
                <a:latin typeface="Times New Roman" panose="02020603050405020304" pitchFamily="18" charset="0"/>
                <a:cs typeface="Times New Roman" panose="02020603050405020304" pitchFamily="18" charset="0"/>
              </a:rPr>
              <a:t>3) </a:t>
            </a:r>
            <a:r>
              <a:rPr lang="ru-RU" sz="1600" b="1" dirty="0">
                <a:solidFill>
                  <a:srgbClr val="002060"/>
                </a:solidFill>
                <a:latin typeface="Times New Roman" panose="02020603050405020304" pitchFamily="18" charset="0"/>
                <a:cs typeface="Times New Roman" panose="02020603050405020304" pitchFamily="18" charset="0"/>
              </a:rPr>
              <a:t>внеурочная инклюзия </a:t>
            </a:r>
            <a:r>
              <a:rPr lang="ru-RU" sz="1600" dirty="0">
                <a:solidFill>
                  <a:srgbClr val="002060"/>
                </a:solidFill>
                <a:latin typeface="Times New Roman" panose="02020603050405020304" pitchFamily="18" charset="0"/>
                <a:cs typeface="Times New Roman" panose="02020603050405020304" pitchFamily="18" charset="0"/>
              </a:rPr>
              <a:t>- дети-инвалиды (инвалиды) обучаются только на дому и посещают кружки, клубы, внеклассные общешкольные мероприятия и др. в общеобразовательном учреждении по рекомендациям ПМПК по согласованию с родителями (законными представителями).</a:t>
            </a:r>
          </a:p>
          <a:p>
            <a:pPr>
              <a:defRPr/>
            </a:pPr>
            <a:endParaRPr lang="ru-RU" sz="1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850" y="765175"/>
            <a:ext cx="8569325" cy="5908675"/>
          </a:xfrm>
          <a:prstGeom prst="rect">
            <a:avLst/>
          </a:prstGeom>
        </p:spPr>
        <p:txBody>
          <a:bodyPr>
            <a:spAutoFit/>
          </a:bodyPr>
          <a:lstStyle/>
          <a:p>
            <a:pPr>
              <a:defRPr/>
            </a:pPr>
            <a:r>
              <a:rPr lang="ru-RU" dirty="0">
                <a:solidFill>
                  <a:srgbClr val="002060"/>
                </a:solidFill>
                <a:latin typeface="Arial" charset="0"/>
              </a:rPr>
              <a:t>Обучающиеся переходят на инклюзивное образование:</a:t>
            </a:r>
          </a:p>
          <a:p>
            <a:pPr marL="285750" indent="-285750">
              <a:buFontTx/>
              <a:buChar char="-"/>
              <a:defRPr/>
            </a:pPr>
            <a:r>
              <a:rPr lang="ru-RU" dirty="0">
                <a:solidFill>
                  <a:srgbClr val="002060"/>
                </a:solidFill>
                <a:latin typeface="Arial" charset="0"/>
              </a:rPr>
              <a:t>при наличии рекомендации краевой ПМПК !, </a:t>
            </a:r>
          </a:p>
          <a:p>
            <a:pPr marL="285750" indent="-285750">
              <a:buFontTx/>
              <a:buChar char="-"/>
              <a:defRPr/>
            </a:pPr>
            <a:r>
              <a:rPr lang="ru-RU" dirty="0">
                <a:solidFill>
                  <a:srgbClr val="002060"/>
                </a:solidFill>
                <a:latin typeface="Arial" charset="0"/>
              </a:rPr>
              <a:t>заключения медико-социально-экспертной комиссии (МСЭК) об установлении инвалидности  на любой ступени общего образования (начального общего, основного общего и среднего (полного) общего), </a:t>
            </a:r>
          </a:p>
          <a:p>
            <a:pPr marL="285750" indent="-285750">
              <a:buFontTx/>
              <a:buChar char="-"/>
              <a:defRPr/>
            </a:pPr>
            <a:r>
              <a:rPr lang="ru-RU" dirty="0">
                <a:solidFill>
                  <a:srgbClr val="002060"/>
                </a:solidFill>
                <a:latin typeface="Arial" charset="0"/>
              </a:rPr>
              <a:t>по заявлению родителей (законных представителей).</a:t>
            </a:r>
          </a:p>
          <a:p>
            <a:pPr>
              <a:defRPr/>
            </a:pPr>
            <a:endParaRPr lang="ru-RU" dirty="0">
              <a:solidFill>
                <a:srgbClr val="002060"/>
              </a:solidFill>
              <a:latin typeface="Arial" charset="0"/>
            </a:endParaRPr>
          </a:p>
          <a:p>
            <a:pPr>
              <a:defRPr/>
            </a:pPr>
            <a:r>
              <a:rPr lang="ru-RU" dirty="0">
                <a:solidFill>
                  <a:srgbClr val="002060"/>
                </a:solidFill>
                <a:latin typeface="Arial" charset="0"/>
              </a:rPr>
              <a:t>При переходе на модели «частичная инклюзия» или «внеурочная инклюзия» внутри учреждения, необходимо заключение ПМП(к) и согласие родителей (законных представителей).</a:t>
            </a:r>
          </a:p>
          <a:p>
            <a:pPr>
              <a:defRPr/>
            </a:pPr>
            <a:endParaRPr lang="ru-RU" dirty="0">
              <a:solidFill>
                <a:srgbClr val="002060"/>
              </a:solidFill>
              <a:latin typeface="Arial" charset="0"/>
            </a:endParaRPr>
          </a:p>
          <a:p>
            <a:pPr>
              <a:defRPr/>
            </a:pPr>
            <a:r>
              <a:rPr lang="ru-RU" dirty="0">
                <a:solidFill>
                  <a:srgbClr val="002060"/>
                </a:solidFill>
                <a:latin typeface="Arial" charset="0"/>
              </a:rPr>
              <a:t>В качестве рекомендуемого минимального объема учебной нагрузки детей-инвалидов (инвалидов) могут рассматриваться нормы часов, содержащиеся в письме Министерства народного образования РСФСР от 14 ноября 1988 года № 17-253-6 «Об индивидуальном обучении больных детей на дому». </a:t>
            </a:r>
          </a:p>
          <a:p>
            <a:pPr>
              <a:defRPr/>
            </a:pPr>
            <a:endParaRPr lang="ru-RU" dirty="0">
              <a:solidFill>
                <a:srgbClr val="002060"/>
              </a:solidFill>
              <a:latin typeface="Arial" charset="0"/>
            </a:endParaRPr>
          </a:p>
          <a:p>
            <a:pPr>
              <a:defRPr/>
            </a:pPr>
            <a:r>
              <a:rPr lang="ru-RU" dirty="0">
                <a:solidFill>
                  <a:srgbClr val="002060"/>
                </a:solidFill>
                <a:latin typeface="Arial" charset="0"/>
              </a:rPr>
              <a:t>При наличии соответствующих рекомендаций специалистов количество часов по классам может быть увеличено в пределах максимально допустимой учебной нагрузки, предусмотренной санитарно-гигиеническими требованиями.</a:t>
            </a:r>
          </a:p>
          <a:p>
            <a:pPr>
              <a:defRPr/>
            </a:pPr>
            <a:endParaRPr lang="ru-RU" dirty="0">
              <a:solidFill>
                <a:srgbClr val="002060"/>
              </a:solidFill>
              <a:latin typeface="Arial" charset="0"/>
            </a:endParaRPr>
          </a:p>
        </p:txBody>
      </p:sp>
      <p:sp>
        <p:nvSpPr>
          <p:cNvPr id="20483" name="Заголовок 2"/>
          <p:cNvSpPr>
            <a:spLocks noGrp="1"/>
          </p:cNvSpPr>
          <p:nvPr>
            <p:ph type="title"/>
          </p:nvPr>
        </p:nvSpPr>
        <p:spPr>
          <a:xfrm>
            <a:off x="457200" y="274638"/>
            <a:ext cx="8147050" cy="490537"/>
          </a:xfrm>
        </p:spPr>
        <p:txBody>
          <a:bodyPr/>
          <a:lstStyle/>
          <a:p>
            <a:r>
              <a:rPr lang="ru-RU" altLang="ru-RU" sz="2800" b="1" smtClean="0">
                <a:solidFill>
                  <a:srgbClr val="C00000"/>
                </a:solidFill>
              </a:rPr>
              <a:t>Маршруты инклюзивного ученика</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кругленный прямоугольник 7"/>
          <p:cNvSpPr/>
          <p:nvPr/>
        </p:nvSpPr>
        <p:spPr>
          <a:xfrm>
            <a:off x="250825" y="692150"/>
            <a:ext cx="8713788" cy="2592388"/>
          </a:xfrm>
          <a:prstGeom prst="roundRect">
            <a:avLst/>
          </a:prstGeom>
          <a:solidFill>
            <a:schemeClr val="bg1">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800" b="1" dirty="0">
                <a:solidFill>
                  <a:srgbClr val="C00000"/>
                </a:solidFill>
              </a:rPr>
              <a:t>Законодательные ресурсы </a:t>
            </a:r>
          </a:p>
          <a:p>
            <a:pPr>
              <a:buFont typeface="Arial" pitchFamily="34" charset="0"/>
              <a:buChar char="•"/>
              <a:defRPr/>
            </a:pPr>
            <a:r>
              <a:rPr lang="ru-RU" sz="1400" dirty="0">
                <a:solidFill>
                  <a:schemeClr val="bg2">
                    <a:lumMod val="25000"/>
                  </a:schemeClr>
                </a:solidFill>
              </a:rPr>
              <a:t>  </a:t>
            </a:r>
            <a:r>
              <a:rPr lang="ru-RU" dirty="0">
                <a:solidFill>
                  <a:srgbClr val="002060"/>
                </a:solidFill>
              </a:rPr>
              <a:t>Инклюзивное образование в РФ регулируется Конституцией РФ, федеральным законом «Об образовании в РФ», федеральным законом «О социальной защите инвалидов в РФ</a:t>
            </a:r>
            <a:r>
              <a:rPr lang="ru-RU" b="1" dirty="0">
                <a:solidFill>
                  <a:srgbClr val="002060"/>
                </a:solidFill>
              </a:rPr>
              <a:t>»</a:t>
            </a:r>
            <a:r>
              <a:rPr lang="ru-RU" dirty="0">
                <a:solidFill>
                  <a:srgbClr val="002060"/>
                </a:solidFill>
              </a:rPr>
              <a:t>, а также Конвенцией о правах ребенка и Протоколом №1 Европейской конвенции о защите прав человека и основных свобод. В 2008 году Россия подписала Конвенцию ООН «О правах инвалидов».</a:t>
            </a:r>
            <a:br>
              <a:rPr lang="ru-RU" dirty="0">
                <a:solidFill>
                  <a:srgbClr val="002060"/>
                </a:solidFill>
              </a:rPr>
            </a:br>
            <a:endParaRPr lang="ru-RU" dirty="0">
              <a:solidFill>
                <a:srgbClr val="002060"/>
              </a:solidFill>
            </a:endParaRPr>
          </a:p>
          <a:p>
            <a:pPr>
              <a:buFont typeface="Arial" pitchFamily="34" charset="0"/>
              <a:buChar char="•"/>
              <a:defRPr/>
            </a:pPr>
            <a:r>
              <a:rPr lang="ru-RU" dirty="0">
                <a:solidFill>
                  <a:srgbClr val="002060"/>
                </a:solidFill>
              </a:rPr>
              <a:t>   В РФ действует федеральная программа </a:t>
            </a:r>
            <a:r>
              <a:rPr lang="ru-RU" b="1" dirty="0">
                <a:solidFill>
                  <a:srgbClr val="002060"/>
                </a:solidFill>
              </a:rPr>
              <a:t>«Доступная </a:t>
            </a:r>
            <a:r>
              <a:rPr lang="ru-RU" b="1" dirty="0" smtClean="0">
                <a:solidFill>
                  <a:srgbClr val="002060"/>
                </a:solidFill>
              </a:rPr>
              <a:t>среда»</a:t>
            </a:r>
            <a:endParaRPr lang="ru-RU" dirty="0">
              <a:solidFill>
                <a:srgbClr val="002060"/>
              </a:solidFill>
            </a:endParaRPr>
          </a:p>
        </p:txBody>
      </p:sp>
      <p:sp>
        <p:nvSpPr>
          <p:cNvPr id="3075" name="Прямоугольник 8"/>
          <p:cNvSpPr>
            <a:spLocks noChangeArrowheads="1"/>
          </p:cNvSpPr>
          <p:nvPr/>
        </p:nvSpPr>
        <p:spPr bwMode="auto">
          <a:xfrm>
            <a:off x="1149350" y="188913"/>
            <a:ext cx="6626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defRPr>
                <a:solidFill>
                  <a:schemeClr val="tx1"/>
                </a:solidFill>
                <a:latin typeface="Arial" panose="020B0604020202020204" pitchFamily="34" charset="0"/>
              </a:defRPr>
            </a:lvl1pPr>
            <a:lvl2pPr marL="742950" indent="-285750" defTabSz="912813" eaLnBrk="0" hangingPunct="0">
              <a:defRPr>
                <a:solidFill>
                  <a:schemeClr val="tx1"/>
                </a:solidFill>
                <a:latin typeface="Arial" panose="020B0604020202020204" pitchFamily="34" charset="0"/>
              </a:defRPr>
            </a:lvl2pPr>
            <a:lvl3pPr marL="1143000" indent="-228600" defTabSz="912813" eaLnBrk="0" hangingPunct="0">
              <a:defRPr>
                <a:solidFill>
                  <a:schemeClr val="tx1"/>
                </a:solidFill>
                <a:latin typeface="Arial" panose="020B0604020202020204" pitchFamily="34" charset="0"/>
              </a:defRPr>
            </a:lvl3pPr>
            <a:lvl4pPr marL="1600200" indent="-228600" defTabSz="912813" eaLnBrk="0" hangingPunct="0">
              <a:defRPr>
                <a:solidFill>
                  <a:schemeClr val="tx1"/>
                </a:solidFill>
                <a:latin typeface="Arial" panose="020B0604020202020204" pitchFamily="34" charset="0"/>
              </a:defRPr>
            </a:lvl4pPr>
            <a:lvl5pPr marL="2057400" indent="-228600" defTabSz="912813" eaLnBrk="0" hangingPunct="0">
              <a:defRPr>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sz="2400" b="1">
                <a:solidFill>
                  <a:srgbClr val="C00000"/>
                </a:solidFill>
              </a:rPr>
              <a:t>Интеграция, инклюзия в России</a:t>
            </a:r>
            <a:endParaRPr lang="ru-RU" altLang="ru-RU" sz="2400">
              <a:solidFill>
                <a:srgbClr val="C00000"/>
              </a:solidFill>
            </a:endParaRPr>
          </a:p>
        </p:txBody>
      </p:sp>
      <p:sp>
        <p:nvSpPr>
          <p:cNvPr id="10" name="Скругленный прямоугольник 9"/>
          <p:cNvSpPr/>
          <p:nvPr/>
        </p:nvSpPr>
        <p:spPr>
          <a:xfrm>
            <a:off x="250825" y="3644900"/>
            <a:ext cx="8497888" cy="2952750"/>
          </a:xfrm>
          <a:prstGeom prst="round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bg2">
                  <a:lumMod val="25000"/>
                </a:schemeClr>
              </a:solidFill>
            </a:endParaRPr>
          </a:p>
        </p:txBody>
      </p:sp>
      <p:sp>
        <p:nvSpPr>
          <p:cNvPr id="12" name="Скругленный прямоугольник 11"/>
          <p:cNvSpPr/>
          <p:nvPr/>
        </p:nvSpPr>
        <p:spPr>
          <a:xfrm>
            <a:off x="4643438" y="3933825"/>
            <a:ext cx="4105275" cy="2663825"/>
          </a:xfrm>
          <a:prstGeom prst="roundRect">
            <a:avLst/>
          </a:prstGeom>
          <a:solidFill>
            <a:schemeClr val="bg1">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b="1" dirty="0">
                <a:solidFill>
                  <a:srgbClr val="002060"/>
                </a:solidFill>
              </a:rPr>
              <a:t>Проблемы, затрудняющие продвижение</a:t>
            </a:r>
          </a:p>
          <a:p>
            <a:pPr>
              <a:defRPr/>
            </a:pPr>
            <a:endParaRPr lang="ru-RU" sz="1600" dirty="0">
              <a:solidFill>
                <a:srgbClr val="002060"/>
              </a:solidFill>
            </a:endParaRPr>
          </a:p>
          <a:p>
            <a:pPr>
              <a:buFont typeface="Arial" pitchFamily="34" charset="0"/>
              <a:buChar char="•"/>
              <a:defRPr/>
            </a:pPr>
            <a:r>
              <a:rPr lang="ru-RU" sz="1600" dirty="0">
                <a:solidFill>
                  <a:srgbClr val="002060"/>
                </a:solidFill>
              </a:rPr>
              <a:t> </a:t>
            </a:r>
            <a:r>
              <a:rPr lang="ru-RU" sz="1600" dirty="0" err="1">
                <a:solidFill>
                  <a:srgbClr val="002060"/>
                </a:solidFill>
              </a:rPr>
              <a:t>Неориентированность</a:t>
            </a:r>
            <a:r>
              <a:rPr lang="ru-RU" sz="1600" dirty="0">
                <a:solidFill>
                  <a:srgbClr val="002060"/>
                </a:solidFill>
              </a:rPr>
              <a:t> стандартов общего образования на обучение детей с особыми образовательными потребностями.</a:t>
            </a:r>
            <a:br>
              <a:rPr lang="ru-RU" sz="1600" dirty="0">
                <a:solidFill>
                  <a:srgbClr val="002060"/>
                </a:solidFill>
              </a:rPr>
            </a:br>
            <a:endParaRPr lang="ru-RU" sz="1600" dirty="0">
              <a:solidFill>
                <a:srgbClr val="002060"/>
              </a:solidFill>
            </a:endParaRPr>
          </a:p>
          <a:p>
            <a:pPr>
              <a:buFont typeface="Arial" pitchFamily="34" charset="0"/>
              <a:buChar char="•"/>
              <a:defRPr/>
            </a:pPr>
            <a:r>
              <a:rPr lang="ru-RU" sz="1600" dirty="0">
                <a:solidFill>
                  <a:srgbClr val="002060"/>
                </a:solidFill>
              </a:rPr>
              <a:t> </a:t>
            </a:r>
            <a:r>
              <a:rPr lang="ru-RU" sz="1600" dirty="0" err="1">
                <a:solidFill>
                  <a:srgbClr val="002060"/>
                </a:solidFill>
              </a:rPr>
              <a:t>Неучтённость</a:t>
            </a:r>
            <a:r>
              <a:rPr lang="ru-RU" sz="1600" dirty="0">
                <a:solidFill>
                  <a:srgbClr val="002060"/>
                </a:solidFill>
              </a:rPr>
              <a:t> разного уровня потребностей и нужд детей в зависимости от степени  ОВЗ при организации целевого финансирования.</a:t>
            </a:r>
          </a:p>
          <a:p>
            <a:pPr>
              <a:defRPr/>
            </a:pPr>
            <a:endParaRPr lang="ru-RU" sz="1600" dirty="0">
              <a:solidFill>
                <a:schemeClr val="bg2">
                  <a:lumMod val="25000"/>
                </a:schemeClr>
              </a:solidFill>
            </a:endParaRPr>
          </a:p>
        </p:txBody>
      </p:sp>
      <p:sp>
        <p:nvSpPr>
          <p:cNvPr id="13" name="Скругленный прямоугольник 12"/>
          <p:cNvSpPr/>
          <p:nvPr/>
        </p:nvSpPr>
        <p:spPr>
          <a:xfrm>
            <a:off x="250825" y="3644900"/>
            <a:ext cx="4176713" cy="2952750"/>
          </a:xfrm>
          <a:prstGeom prst="roundRect">
            <a:avLst/>
          </a:prstGeom>
          <a:solidFill>
            <a:schemeClr val="bg1">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400" b="1" dirty="0">
              <a:solidFill>
                <a:srgbClr val="002060"/>
              </a:solidFill>
            </a:endParaRPr>
          </a:p>
          <a:p>
            <a:pPr algn="ctr">
              <a:defRPr/>
            </a:pPr>
            <a:endParaRPr lang="ru-RU" sz="1600" b="1" dirty="0">
              <a:solidFill>
                <a:srgbClr val="002060"/>
              </a:solidFill>
            </a:endParaRPr>
          </a:p>
          <a:p>
            <a:pPr algn="ctr">
              <a:defRPr/>
            </a:pPr>
            <a:r>
              <a:rPr lang="ru-RU" sz="1600" b="1" dirty="0">
                <a:solidFill>
                  <a:srgbClr val="002060"/>
                </a:solidFill>
              </a:rPr>
              <a:t>Элементы программы</a:t>
            </a:r>
            <a:endParaRPr lang="ru-RU" sz="1600" dirty="0">
              <a:solidFill>
                <a:srgbClr val="002060"/>
              </a:solidFill>
            </a:endParaRPr>
          </a:p>
          <a:p>
            <a:pPr>
              <a:buFont typeface="Arial" pitchFamily="34" charset="0"/>
              <a:buChar char="•"/>
              <a:defRPr/>
            </a:pPr>
            <a:r>
              <a:rPr lang="ru-RU" sz="1600" dirty="0">
                <a:solidFill>
                  <a:srgbClr val="002060"/>
                </a:solidFill>
              </a:rPr>
              <a:t> Приспособление физической среды. </a:t>
            </a:r>
          </a:p>
          <a:p>
            <a:pPr>
              <a:buFont typeface="Arial" pitchFamily="34" charset="0"/>
              <a:buChar char="•"/>
              <a:defRPr/>
            </a:pPr>
            <a:r>
              <a:rPr lang="ru-RU" sz="1600" dirty="0">
                <a:solidFill>
                  <a:srgbClr val="002060"/>
                </a:solidFill>
              </a:rPr>
              <a:t> Подготовка педагогов. </a:t>
            </a:r>
          </a:p>
          <a:p>
            <a:pPr>
              <a:buFont typeface="Arial" pitchFamily="34" charset="0"/>
              <a:buChar char="•"/>
              <a:defRPr/>
            </a:pPr>
            <a:r>
              <a:rPr lang="ru-RU" sz="1600" dirty="0">
                <a:solidFill>
                  <a:srgbClr val="002060"/>
                </a:solidFill>
              </a:rPr>
              <a:t> Разработка системы оказания индивидуальной и дополнительной  поддержки. </a:t>
            </a:r>
          </a:p>
          <a:p>
            <a:pPr>
              <a:buFont typeface="Arial" pitchFamily="34" charset="0"/>
              <a:buChar char="•"/>
              <a:defRPr/>
            </a:pPr>
            <a:r>
              <a:rPr lang="ru-RU" sz="1600" dirty="0">
                <a:solidFill>
                  <a:srgbClr val="002060"/>
                </a:solidFill>
              </a:rPr>
              <a:t> Разработка индивидуальных планов обучения. </a:t>
            </a:r>
          </a:p>
          <a:p>
            <a:pPr>
              <a:buFont typeface="Arial" pitchFamily="34" charset="0"/>
              <a:buChar char="•"/>
              <a:defRPr/>
            </a:pPr>
            <a:r>
              <a:rPr lang="ru-RU" sz="1600" dirty="0">
                <a:solidFill>
                  <a:srgbClr val="002060"/>
                </a:solidFill>
              </a:rPr>
              <a:t> Разработка принципов и процедуры оценки и аттестации учащихся, обучающихся по таки</a:t>
            </a:r>
            <a:r>
              <a:rPr lang="ru-RU" sz="1400" dirty="0">
                <a:solidFill>
                  <a:srgbClr val="002060"/>
                </a:solidFill>
              </a:rPr>
              <a:t>м планам.</a:t>
            </a:r>
            <a:br>
              <a:rPr lang="ru-RU" sz="1400" dirty="0">
                <a:solidFill>
                  <a:srgbClr val="002060"/>
                </a:solidFill>
              </a:rPr>
            </a:br>
            <a:endParaRPr lang="ru-RU" sz="1400" dirty="0">
              <a:solidFill>
                <a:srgbClr val="002060"/>
              </a:solidFill>
            </a:endParaRPr>
          </a:p>
        </p:txBody>
      </p:sp>
      <p:sp>
        <p:nvSpPr>
          <p:cNvPr id="3079" name="Прямоугольник 13"/>
          <p:cNvSpPr>
            <a:spLocks noChangeArrowheads="1"/>
          </p:cNvSpPr>
          <p:nvPr/>
        </p:nvSpPr>
        <p:spPr bwMode="auto">
          <a:xfrm>
            <a:off x="1403350" y="2997200"/>
            <a:ext cx="54721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ru-RU" altLang="ru-RU" sz="1600" b="1" dirty="0">
              <a:solidFill>
                <a:srgbClr val="C00000"/>
              </a:solidFill>
            </a:endParaRPr>
          </a:p>
          <a:p>
            <a:pPr algn="ctr" eaLnBrk="1" hangingPunct="1"/>
            <a:r>
              <a:rPr lang="ru-RU" altLang="ru-RU" sz="1600" b="1" dirty="0">
                <a:solidFill>
                  <a:srgbClr val="C00000"/>
                </a:solidFill>
              </a:rPr>
              <a:t>Федеральная программа «Доступная среда</a:t>
            </a:r>
            <a:r>
              <a:rPr lang="ru-RU" altLang="ru-RU" sz="1600" b="1" dirty="0" smtClean="0">
                <a:solidFill>
                  <a:srgbClr val="C00000"/>
                </a:solidFill>
              </a:rPr>
              <a:t>»</a:t>
            </a:r>
            <a:br>
              <a:rPr lang="ru-RU" altLang="ru-RU" sz="1600" b="1" dirty="0" smtClean="0">
                <a:solidFill>
                  <a:srgbClr val="C00000"/>
                </a:solidFill>
              </a:rPr>
            </a:br>
            <a:endParaRPr lang="ru-RU" altLang="ru-RU" sz="1600" b="1" dirty="0">
              <a:solidFill>
                <a:srgbClr val="C0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Прямоугольник 1"/>
          <p:cNvSpPr>
            <a:spLocks noChangeArrowheads="1"/>
          </p:cNvSpPr>
          <p:nvPr/>
        </p:nvSpPr>
        <p:spPr bwMode="auto">
          <a:xfrm>
            <a:off x="0" y="908050"/>
            <a:ext cx="9036050" cy="660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4926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15000"/>
              </a:lnSpc>
            </a:pPr>
            <a:r>
              <a:rPr lang="ru-RU" altLang="ru-RU">
                <a:solidFill>
                  <a:srgbClr val="002060"/>
                </a:solidFill>
                <a:latin typeface="Times New Roman" panose="02020603050405020304" pitchFamily="18" charset="0"/>
                <a:cs typeface="Times New Roman" panose="02020603050405020304" pitchFamily="18" charset="0"/>
              </a:rPr>
              <a:t>Право распределения часов по учебным дисциплинам предоставлено общеобразовательному учреждению по согласованию с муниципальным органом управления образованием, при этом следует учитывать индивидуальные психофизические особенности, интересы детей-инвалидов (инвалидов), рекомендации Межведомственной комиссии, ПМПК (если они имеются).</a:t>
            </a:r>
            <a:endParaRPr lang="ru-RU" altLang="ru-RU" sz="140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eaLnBrk="1" hangingPunct="1">
              <a:lnSpc>
                <a:spcPct val="115000"/>
              </a:lnSpc>
            </a:pPr>
            <a:endParaRPr lang="ru-RU" altLang="ru-RU" sz="140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eaLnBrk="1" hangingPunct="1">
              <a:lnSpc>
                <a:spcPct val="115000"/>
              </a:lnSpc>
            </a:pPr>
            <a:r>
              <a:rPr lang="ru-RU" altLang="ru-RU">
                <a:solidFill>
                  <a:srgbClr val="002060"/>
                </a:solidFill>
                <a:latin typeface="Times New Roman" panose="02020603050405020304" pitchFamily="18" charset="0"/>
                <a:cs typeface="Times New Roman" panose="02020603050405020304" pitchFamily="18" charset="0"/>
              </a:rPr>
              <a:t>Индивидуальный учебный план детей-инвалидов (инвалидов), обучающихся по модели «частичная инклюзия», формируется из предметов индивидуального учебного плана на дому и предметов учебного плана общеобразовательного учреждения, которые не входят в индивидуальный учебный план на дому.</a:t>
            </a:r>
          </a:p>
          <a:p>
            <a:pPr algn="just" eaLnBrk="1" hangingPunct="1">
              <a:lnSpc>
                <a:spcPct val="115000"/>
              </a:lnSpc>
            </a:pPr>
            <a:endParaRPr lang="ru-RU" altLang="ru-RU">
              <a:solidFill>
                <a:srgbClr val="002060"/>
              </a:solidFill>
              <a:latin typeface="Times New Roman" panose="02020603050405020304" pitchFamily="18" charset="0"/>
              <a:cs typeface="Times New Roman" panose="02020603050405020304" pitchFamily="18" charset="0"/>
            </a:endParaRPr>
          </a:p>
          <a:p>
            <a:pPr algn="just" eaLnBrk="1" hangingPunct="1">
              <a:lnSpc>
                <a:spcPct val="115000"/>
              </a:lnSpc>
            </a:pPr>
            <a:r>
              <a:rPr lang="ru-RU" altLang="ru-RU">
                <a:solidFill>
                  <a:srgbClr val="002060"/>
                </a:solidFill>
                <a:latin typeface="Times New Roman" panose="02020603050405020304" pitchFamily="18" charset="0"/>
                <a:cs typeface="Times New Roman" panose="02020603050405020304" pitchFamily="18" charset="0"/>
              </a:rPr>
              <a:t>При изменении состояния здоровья обучающихся возможны изменения индивидуального учебного плана в соответствии с рекомендациями Межведомственной комиссии и по согласованию с родителями (законными представителями).</a:t>
            </a:r>
          </a:p>
          <a:p>
            <a:pPr algn="just" eaLnBrk="1" hangingPunct="1">
              <a:lnSpc>
                <a:spcPct val="115000"/>
              </a:lnSpc>
            </a:pPr>
            <a:r>
              <a:rPr lang="ru-RU" altLang="ru-RU">
                <a:solidFill>
                  <a:srgbClr val="002060"/>
                </a:solidFill>
                <a:latin typeface="Times New Roman" panose="02020603050405020304" pitchFamily="18" charset="0"/>
                <a:ea typeface="Calibri" panose="020F0502020204030204" pitchFamily="34" charset="0"/>
                <a:cs typeface="Calibri" panose="020F0502020204030204" pitchFamily="34" charset="0"/>
              </a:rPr>
              <a:t>Расписание учебных занятий для детей-инвалидов (инвалидов), обучающихся по модели «частичная инклюзия», составляется таким образом, чтобы образовательные программы по  конкретному предмету полностью изучались либо на дому, либо в общеобразовательном учреждении. Расписание занятий </a:t>
            </a:r>
            <a:r>
              <a:rPr lang="ru-RU" altLang="ru-RU" sz="1600">
                <a:solidFill>
                  <a:srgbClr val="002060"/>
                </a:solidFill>
                <a:latin typeface="Times New Roman" panose="02020603050405020304" pitchFamily="18" charset="0"/>
                <a:ea typeface="Calibri" panose="020F0502020204030204" pitchFamily="34" charset="0"/>
                <a:cs typeface="Calibri" panose="020F0502020204030204" pitchFamily="34" charset="0"/>
              </a:rPr>
              <a:t>согласовывается с родителями ребенка и утверждается руководителем образовательного учреждения.</a:t>
            </a:r>
          </a:p>
          <a:p>
            <a:pPr algn="just" eaLnBrk="1" hangingPunct="1">
              <a:lnSpc>
                <a:spcPct val="115000"/>
              </a:lnSpc>
            </a:pPr>
            <a:endParaRPr lang="ru-RU" altLang="ru-RU" sz="1600">
              <a:solidFill>
                <a:srgbClr val="002060"/>
              </a:solidFill>
              <a:latin typeface="Calibri" panose="020F0502020204030204" pitchFamily="34" charset="0"/>
              <a:ea typeface="Calibri" panose="020F0502020204030204" pitchFamily="34" charset="0"/>
              <a:cs typeface="Calibri" panose="020F0502020204030204" pitchFamily="34" charset="0"/>
            </a:endParaRPr>
          </a:p>
          <a:p>
            <a:pPr algn="just" eaLnBrk="1" hangingPunct="1">
              <a:lnSpc>
                <a:spcPct val="115000"/>
              </a:lnSpc>
            </a:pPr>
            <a:r>
              <a:rPr lang="ru-RU" altLang="ru-RU" sz="1600">
                <a:latin typeface="Times New Roman" panose="02020603050405020304" pitchFamily="18" charset="0"/>
                <a:cs typeface="Times New Roman" panose="02020603050405020304" pitchFamily="18" charset="0"/>
              </a:rPr>
              <a:t> </a:t>
            </a:r>
            <a:endParaRPr lang="ru-RU" altLang="ru-RU" sz="1600">
              <a:latin typeface="Calibri" panose="020F0502020204030204" pitchFamily="34" charset="0"/>
              <a:ea typeface="Calibri" panose="020F0502020204030204" pitchFamily="34" charset="0"/>
              <a:cs typeface="Calibri" panose="020F0502020204030204" pitchFamily="34" charset="0"/>
            </a:endParaRPr>
          </a:p>
        </p:txBody>
      </p:sp>
      <p:sp>
        <p:nvSpPr>
          <p:cNvPr id="21507" name="Заголовок 2"/>
          <p:cNvSpPr>
            <a:spLocks noGrp="1"/>
          </p:cNvSpPr>
          <p:nvPr>
            <p:ph type="title"/>
          </p:nvPr>
        </p:nvSpPr>
        <p:spPr>
          <a:xfrm>
            <a:off x="457200" y="-242888"/>
            <a:ext cx="8229600" cy="1295401"/>
          </a:xfrm>
        </p:spPr>
        <p:txBody>
          <a:bodyPr/>
          <a:lstStyle/>
          <a:p>
            <a:r>
              <a:rPr lang="ru-RU" altLang="ru-RU" sz="2800" b="1" smtClean="0">
                <a:solidFill>
                  <a:srgbClr val="C00000"/>
                </a:solidFill>
                <a:latin typeface="Times New Roman" panose="02020603050405020304" pitchFamily="18" charset="0"/>
                <a:cs typeface="Times New Roman" panose="02020603050405020304" pitchFamily="18" charset="0"/>
              </a:rPr>
              <a:t>Индивидуальный образовательный маршрут в условиях инклюзии</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Прямоугольник 1"/>
          <p:cNvSpPr>
            <a:spLocks noChangeArrowheads="1"/>
          </p:cNvSpPr>
          <p:nvPr/>
        </p:nvSpPr>
        <p:spPr bwMode="auto">
          <a:xfrm>
            <a:off x="250825" y="692150"/>
            <a:ext cx="8785225" cy="6105525"/>
          </a:xfrm>
          <a:prstGeom prst="rect">
            <a:avLst/>
          </a:prstGeom>
          <a:noFill/>
          <a:ln>
            <a:noFill/>
          </a:ln>
          <a:extLst/>
        </p:spPr>
        <p:txBody>
          <a:bodyPr>
            <a:spAutoFit/>
          </a:bodyPr>
          <a:lstStyle/>
          <a:p>
            <a:pPr>
              <a:lnSpc>
                <a:spcPct val="115000"/>
              </a:lnSpc>
              <a:spcAft>
                <a:spcPts val="1000"/>
              </a:spcAft>
              <a:defRPr/>
            </a:pPr>
            <a:r>
              <a:rPr lang="ru-RU" altLang="ru-RU" sz="2000" dirty="0">
                <a:solidFill>
                  <a:schemeClr val="accent5">
                    <a:lumMod val="50000"/>
                  </a:schemeClr>
                </a:solidFill>
                <a:latin typeface="Calibri" charset="-52"/>
                <a:ea typeface="Calibri" charset="-52"/>
                <a:cs typeface="Times New Roman" pitchFamily="18" charset="0"/>
              </a:rPr>
              <a:t>При инклюзивном обучении для детей с ОВЗ разрабатываются </a:t>
            </a:r>
            <a:r>
              <a:rPr lang="ru-RU" altLang="ru-RU" sz="2000" b="1" dirty="0">
                <a:solidFill>
                  <a:srgbClr val="C00000"/>
                </a:solidFill>
                <a:latin typeface="Calibri" charset="-52"/>
                <a:ea typeface="Calibri" charset="-52"/>
                <a:cs typeface="Times New Roman" pitchFamily="18" charset="0"/>
              </a:rPr>
              <a:t>индивидуальные учебные планы</a:t>
            </a:r>
            <a:r>
              <a:rPr lang="ru-RU" altLang="ru-RU" sz="2000" dirty="0">
                <a:solidFill>
                  <a:srgbClr val="C00000"/>
                </a:solidFill>
                <a:latin typeface="Calibri" charset="-52"/>
                <a:ea typeface="Calibri" charset="-52"/>
                <a:cs typeface="Times New Roman" pitchFamily="18" charset="0"/>
              </a:rPr>
              <a:t> </a:t>
            </a:r>
            <a:r>
              <a:rPr lang="ru-RU" altLang="ru-RU" sz="2000" dirty="0">
                <a:solidFill>
                  <a:srgbClr val="002060"/>
                </a:solidFill>
                <a:latin typeface="Calibri" charset="-52"/>
                <a:ea typeface="Calibri" charset="-52"/>
                <a:cs typeface="Times New Roman" pitchFamily="18" charset="0"/>
              </a:rPr>
              <a:t>на основе </a:t>
            </a:r>
            <a:r>
              <a:rPr lang="ru-RU" altLang="ru-RU" sz="2000" u="sng" dirty="0">
                <a:solidFill>
                  <a:srgbClr val="C00000"/>
                </a:solidFill>
                <a:latin typeface="Calibri" charset="-52"/>
                <a:ea typeface="Calibri" charset="-52"/>
                <a:cs typeface="Times New Roman" pitchFamily="18" charset="0"/>
              </a:rPr>
              <a:t>базисного учебного плана специального (коррекционного) образовательного учреждения</a:t>
            </a:r>
            <a:r>
              <a:rPr lang="ru-RU" altLang="ru-RU" sz="2000" dirty="0">
                <a:solidFill>
                  <a:srgbClr val="C00000"/>
                </a:solidFill>
                <a:latin typeface="Calibri" charset="-52"/>
                <a:ea typeface="Calibri" charset="-52"/>
                <a:cs typeface="Times New Roman" pitchFamily="18" charset="0"/>
              </a:rPr>
              <a:t> </a:t>
            </a:r>
            <a:r>
              <a:rPr lang="ru-RU" altLang="ru-RU" sz="2000" b="1" dirty="0">
                <a:solidFill>
                  <a:srgbClr val="C00000"/>
                </a:solidFill>
                <a:latin typeface="Calibri" charset="-52"/>
                <a:ea typeface="Calibri" charset="-52"/>
                <a:cs typeface="Times New Roman" pitchFamily="18" charset="0"/>
              </a:rPr>
              <a:t>соответствующего вида и отдельные рабочие программы по каждому учебному предмету учебного плана на основе примерных программ, рекомендованных для обучения ребенка, и на основании федеральных государственных образовательных стандартов.</a:t>
            </a:r>
            <a:endParaRPr lang="ru-RU" altLang="ru-RU" sz="2000" dirty="0">
              <a:solidFill>
                <a:srgbClr val="C00000"/>
              </a:solidFill>
              <a:latin typeface="Calibri" charset="-52"/>
              <a:ea typeface="Calibri" charset="-52"/>
              <a:cs typeface="Times New Roman" pitchFamily="18" charset="0"/>
            </a:endParaRPr>
          </a:p>
          <a:p>
            <a:pPr>
              <a:lnSpc>
                <a:spcPct val="115000"/>
              </a:lnSpc>
              <a:spcAft>
                <a:spcPts val="1000"/>
              </a:spcAft>
              <a:defRPr/>
            </a:pPr>
            <a:r>
              <a:rPr lang="ru-RU" altLang="ru-RU" sz="2000" dirty="0">
                <a:solidFill>
                  <a:srgbClr val="002060"/>
                </a:solidFill>
                <a:latin typeface="Calibri" charset="-52"/>
                <a:ea typeface="Calibri" charset="-52"/>
                <a:cs typeface="Times New Roman" pitchFamily="18" charset="0"/>
              </a:rPr>
              <a:t>Для проведения коррекционных и развивающих занятий в учебном плане предусматриваются часы за счет части учебного плана, формируемого участниками образовательного процесса, либо за счет реализации программ дополнительного образования интеллектуально-познавательной направленности.</a:t>
            </a:r>
          </a:p>
          <a:p>
            <a:pPr>
              <a:lnSpc>
                <a:spcPct val="115000"/>
              </a:lnSpc>
              <a:spcAft>
                <a:spcPts val="1000"/>
              </a:spcAft>
              <a:defRPr/>
            </a:pPr>
            <a:r>
              <a:rPr lang="ru-RU" altLang="ru-RU" sz="2000" u="sng" dirty="0">
                <a:solidFill>
                  <a:srgbClr val="002060"/>
                </a:solidFill>
                <a:latin typeface="Calibri" charset="-52"/>
                <a:ea typeface="Calibri" charset="-52"/>
                <a:cs typeface="Times New Roman" pitchFamily="18" charset="0"/>
              </a:rPr>
              <a:t>Если сроки освоения общеобразовательной  программы не совпадают с нормой, то для детей с ОВЗ заводят отдельный классный журнал, где фиксируют прохождение программного материала.</a:t>
            </a:r>
            <a:endParaRPr lang="ru-RU" altLang="ru-RU" sz="2000" dirty="0">
              <a:solidFill>
                <a:srgbClr val="002060"/>
              </a:solidFill>
              <a:latin typeface="Calibri" charset="-52"/>
              <a:ea typeface="Calibri" charset="-52"/>
              <a:cs typeface="Times New Roman" pitchFamily="18" charset="0"/>
            </a:endParaRPr>
          </a:p>
          <a:p>
            <a:pPr>
              <a:lnSpc>
                <a:spcPct val="115000"/>
              </a:lnSpc>
              <a:spcAft>
                <a:spcPts val="1000"/>
              </a:spcAft>
              <a:defRPr/>
            </a:pPr>
            <a:r>
              <a:rPr lang="ru-RU" altLang="ru-RU" dirty="0">
                <a:latin typeface="Calibri" charset="-52"/>
                <a:ea typeface="Calibri" charset="-52"/>
                <a:cs typeface="Times New Roman" pitchFamily="18" charset="0"/>
              </a:rPr>
              <a:t> </a:t>
            </a:r>
          </a:p>
        </p:txBody>
      </p:sp>
      <p:sp>
        <p:nvSpPr>
          <p:cNvPr id="22531" name="Заголовок 2"/>
          <p:cNvSpPr>
            <a:spLocks noGrp="1"/>
          </p:cNvSpPr>
          <p:nvPr>
            <p:ph type="title"/>
          </p:nvPr>
        </p:nvSpPr>
        <p:spPr>
          <a:xfrm>
            <a:off x="457200" y="0"/>
            <a:ext cx="8229600" cy="836613"/>
          </a:xfrm>
        </p:spPr>
        <p:txBody>
          <a:bodyPr/>
          <a:lstStyle/>
          <a:p>
            <a:r>
              <a:rPr lang="ru-RU" altLang="ru-RU" sz="2400" b="1" smtClean="0">
                <a:solidFill>
                  <a:srgbClr val="C00000"/>
                </a:solidFill>
              </a:rPr>
              <a:t>РАЗРАБОТКА УЧЕБНЫХ ПЛАНОВ И РАБОЧИХ ПРОГРАММ</a:t>
            </a:r>
            <a:r>
              <a:rPr lang="ru-RU" altLang="ru-RU" sz="2400" smtClean="0">
                <a:solidFill>
                  <a:srgbClr val="C00000"/>
                </a:solidFill>
              </a:rPr>
              <a:t/>
            </a:r>
            <a:br>
              <a:rPr lang="ru-RU" altLang="ru-RU" sz="2400" smtClean="0">
                <a:solidFill>
                  <a:srgbClr val="C00000"/>
                </a:solidFill>
              </a:rPr>
            </a:br>
            <a:endParaRPr lang="ru-RU" altLang="ru-RU" sz="2400" smtClean="0">
              <a:solidFill>
                <a:srgbClr val="C0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288" y="620713"/>
            <a:ext cx="8497887" cy="584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Прямоугольник 2"/>
          <p:cNvSpPr>
            <a:spLocks noChangeArrowheads="1"/>
          </p:cNvSpPr>
          <p:nvPr/>
        </p:nvSpPr>
        <p:spPr bwMode="auto">
          <a:xfrm>
            <a:off x="179388" y="115888"/>
            <a:ext cx="8856662" cy="757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a:solidFill>
                  <a:srgbClr val="002060"/>
                </a:solidFill>
                <a:latin typeface="Times New Roman" panose="02020603050405020304" pitchFamily="18" charset="0"/>
                <a:cs typeface="Times New Roman" panose="02020603050405020304" pitchFamily="18" charset="0"/>
              </a:rPr>
              <a:t>Фамилии детей-инвалидов (инвалидов), обучающихся по моделям «частичная инклюзия» и «внеурочная инклюзия» и данные об успеваемости  (результаты промежуточной (четвертные, полугодовые отметки), государственной (итоговой) аттестации, перевод из класса в класс, выпуск из школы)  вносятся в классный журнал соответствующего класса. </a:t>
            </a:r>
          </a:p>
          <a:p>
            <a:pPr eaLnBrk="1" hangingPunct="1"/>
            <a:endParaRPr lang="ru-RU" altLang="ru-RU">
              <a:solidFill>
                <a:srgbClr val="002060"/>
              </a:solidFill>
              <a:latin typeface="Times New Roman" panose="02020603050405020304" pitchFamily="18" charset="0"/>
              <a:cs typeface="Times New Roman" panose="02020603050405020304" pitchFamily="18" charset="0"/>
            </a:endParaRPr>
          </a:p>
          <a:p>
            <a:pPr eaLnBrk="1" hangingPunct="1"/>
            <a:r>
              <a:rPr lang="ru-RU" altLang="ru-RU">
                <a:solidFill>
                  <a:srgbClr val="002060"/>
                </a:solidFill>
                <a:latin typeface="Times New Roman" panose="02020603050405020304" pitchFamily="18" charset="0"/>
                <a:cs typeface="Times New Roman" panose="02020603050405020304" pitchFamily="18" charset="0"/>
              </a:rPr>
              <a:t>На каждого такого обучающегося заводятся индивидуальные журналы, где учителя записывают даты занятий, содержание пройденного материала, количество часов и выставляют текущие отметки как за предметы индивидуального обучения на дому, так и за предметы, изучаемые  в классе.</a:t>
            </a:r>
          </a:p>
          <a:p>
            <a:pPr eaLnBrk="1" hangingPunct="1"/>
            <a:endParaRPr lang="ru-RU" altLang="ru-RU">
              <a:solidFill>
                <a:srgbClr val="002060"/>
              </a:solidFill>
              <a:latin typeface="Times New Roman" panose="02020603050405020304" pitchFamily="18" charset="0"/>
              <a:cs typeface="Times New Roman" panose="02020603050405020304" pitchFamily="18" charset="0"/>
            </a:endParaRPr>
          </a:p>
          <a:p>
            <a:pPr eaLnBrk="1" hangingPunct="1"/>
            <a:r>
              <a:rPr lang="ru-RU" altLang="ru-RU">
                <a:solidFill>
                  <a:srgbClr val="002060"/>
                </a:solidFill>
                <a:latin typeface="Times New Roman" panose="02020603050405020304" pitchFamily="18" charset="0"/>
                <a:cs typeface="Times New Roman" panose="02020603050405020304" pitchFamily="18" charset="0"/>
              </a:rPr>
              <a:t>Контроль за своевременным проведением занятий, за выполнением учебных программ осуществляет общеобразовательное учреждение.</a:t>
            </a:r>
          </a:p>
          <a:p>
            <a:pPr eaLnBrk="1" hangingPunct="1"/>
            <a:endParaRPr lang="ru-RU" altLang="ru-RU">
              <a:solidFill>
                <a:srgbClr val="002060"/>
              </a:solidFill>
              <a:latin typeface="Times New Roman" panose="02020603050405020304" pitchFamily="18" charset="0"/>
              <a:cs typeface="Times New Roman" panose="02020603050405020304" pitchFamily="18" charset="0"/>
            </a:endParaRPr>
          </a:p>
          <a:p>
            <a:pPr eaLnBrk="1" hangingPunct="1"/>
            <a:r>
              <a:rPr lang="ru-RU" altLang="ru-RU">
                <a:solidFill>
                  <a:srgbClr val="002060"/>
                </a:solidFill>
                <a:latin typeface="Times New Roman" panose="02020603050405020304" pitchFamily="18" charset="0"/>
                <a:cs typeface="Times New Roman" panose="02020603050405020304" pitchFamily="18" charset="0"/>
              </a:rPr>
              <a:t>Ответственность за жизнь и здоровье детей-инвалидов в пути следования к общеобразовательному учреждению и обратно несут родители (законные представители).</a:t>
            </a:r>
          </a:p>
          <a:p>
            <a:pPr eaLnBrk="1" hangingPunct="1"/>
            <a:endParaRPr lang="ru-RU" altLang="ru-RU">
              <a:solidFill>
                <a:srgbClr val="002060"/>
              </a:solidFill>
              <a:latin typeface="Times New Roman" panose="02020603050405020304" pitchFamily="18" charset="0"/>
              <a:cs typeface="Times New Roman" panose="02020603050405020304" pitchFamily="18" charset="0"/>
            </a:endParaRPr>
          </a:p>
          <a:p>
            <a:pPr eaLnBrk="1" hangingPunct="1"/>
            <a:r>
              <a:rPr lang="ru-RU" altLang="ru-RU">
                <a:solidFill>
                  <a:srgbClr val="002060"/>
                </a:solidFill>
                <a:latin typeface="Times New Roman" panose="02020603050405020304" pitchFamily="18" charset="0"/>
                <a:cs typeface="Times New Roman" panose="02020603050405020304" pitchFamily="18" charset="0"/>
              </a:rPr>
              <a:t>Промежуточная аттестация, перевод в следующий класс, государственная (итоговая) аттестация выпускников 9, 11 (12) классов, обучающихся инклюзивно, осуществляется в соответствии с Законом  Российской Федерации «Об образовании», Типовым положением об общеобразовательном учреждении, положением общеобразовательного учреждения и другими соответствующими нормативными актами. </a:t>
            </a:r>
          </a:p>
          <a:p>
            <a:pPr eaLnBrk="1" hangingPunct="1"/>
            <a:endParaRPr lang="ru-RU" altLang="ru-RU">
              <a:solidFill>
                <a:srgbClr val="002060"/>
              </a:solidFill>
              <a:latin typeface="Times New Roman" panose="02020603050405020304" pitchFamily="18" charset="0"/>
              <a:cs typeface="Times New Roman" panose="02020603050405020304" pitchFamily="18" charset="0"/>
            </a:endParaRPr>
          </a:p>
          <a:p>
            <a:pPr eaLnBrk="1" hangingPunct="1"/>
            <a:endParaRPr lang="ru-RU" altLang="ru-RU">
              <a:solidFill>
                <a:srgbClr val="002060"/>
              </a:solidFill>
              <a:latin typeface="Times New Roman" panose="02020603050405020304" pitchFamily="18" charset="0"/>
              <a:cs typeface="Times New Roman" panose="02020603050405020304" pitchFamily="18" charset="0"/>
            </a:endParaRPr>
          </a:p>
          <a:p>
            <a:pPr eaLnBrk="1" hangingPunct="1"/>
            <a:endParaRPr lang="ru-RU" altLang="ru-RU">
              <a:solidFill>
                <a:srgbClr val="002060"/>
              </a:solidFill>
              <a:latin typeface="Times New Roman" panose="02020603050405020304" pitchFamily="18" charset="0"/>
              <a:cs typeface="Times New Roman" panose="02020603050405020304" pitchFamily="18" charset="0"/>
            </a:endParaRPr>
          </a:p>
          <a:p>
            <a:pPr eaLnBrk="1" hangingPunct="1"/>
            <a:endParaRPr lang="ru-RU" altLang="ru-RU">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Блок-схема: процесс 5"/>
          <p:cNvSpPr/>
          <p:nvPr/>
        </p:nvSpPr>
        <p:spPr>
          <a:xfrm>
            <a:off x="179388" y="333375"/>
            <a:ext cx="2016125" cy="6119813"/>
          </a:xfrm>
          <a:prstGeom prst="flowChartProcess">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400" b="1" dirty="0">
                <a:solidFill>
                  <a:srgbClr val="FFFF00"/>
                </a:solidFill>
              </a:rPr>
              <a:t>Принципы формирования адаптивной образовательной  программы обучения:</a:t>
            </a:r>
            <a:endParaRPr lang="ru-RU" sz="2400" dirty="0">
              <a:solidFill>
                <a:srgbClr val="FFFF00"/>
              </a:solidFill>
            </a:endParaRPr>
          </a:p>
        </p:txBody>
      </p:sp>
      <p:sp>
        <p:nvSpPr>
          <p:cNvPr id="11" name="Выноска 1 10"/>
          <p:cNvSpPr/>
          <p:nvPr/>
        </p:nvSpPr>
        <p:spPr>
          <a:xfrm>
            <a:off x="3708400" y="3500438"/>
            <a:ext cx="4824413" cy="792162"/>
          </a:xfrm>
          <a:prstGeom prst="borderCallout1">
            <a:avLst>
              <a:gd name="adj1" fmla="val 18750"/>
              <a:gd name="adj2" fmla="val -8333"/>
              <a:gd name="adj3" fmla="val 92875"/>
              <a:gd name="adj4" fmla="val -26203"/>
            </a:avLst>
          </a:prstGeom>
          <a:solidFill>
            <a:schemeClr val="bg2">
              <a:lumMod val="90000"/>
            </a:schemeClr>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1">
                  <a:lumMod val="85000"/>
                  <a:lumOff val="15000"/>
                </a:schemeClr>
              </a:solidFill>
            </a:endParaRPr>
          </a:p>
          <a:p>
            <a:pPr algn="ctr">
              <a:defRPr/>
            </a:pPr>
            <a:r>
              <a:rPr lang="ru-RU" dirty="0">
                <a:solidFill>
                  <a:schemeClr val="tx1">
                    <a:lumMod val="85000"/>
                    <a:lumOff val="15000"/>
                  </a:schemeClr>
                </a:solidFill>
              </a:rPr>
              <a:t>Применимо ко всем составным частям программы и привычной манере поведения в классе </a:t>
            </a:r>
          </a:p>
          <a:p>
            <a:pPr algn="ctr">
              <a:defRPr/>
            </a:pPr>
            <a:endParaRPr lang="ru-RU" dirty="0">
              <a:solidFill>
                <a:schemeClr val="tx1">
                  <a:lumMod val="85000"/>
                  <a:lumOff val="15000"/>
                </a:schemeClr>
              </a:solidFill>
            </a:endParaRPr>
          </a:p>
        </p:txBody>
      </p:sp>
      <p:sp>
        <p:nvSpPr>
          <p:cNvPr id="12" name="Выноска 1 11"/>
          <p:cNvSpPr/>
          <p:nvPr/>
        </p:nvSpPr>
        <p:spPr>
          <a:xfrm>
            <a:off x="3708400" y="4508500"/>
            <a:ext cx="4824413" cy="792163"/>
          </a:xfrm>
          <a:prstGeom prst="borderCallout1">
            <a:avLst>
              <a:gd name="adj1" fmla="val 18750"/>
              <a:gd name="adj2" fmla="val -8333"/>
              <a:gd name="adj3" fmla="val 92875"/>
              <a:gd name="adj4" fmla="val -26203"/>
            </a:avLst>
          </a:prstGeom>
          <a:solidFill>
            <a:schemeClr val="bg2">
              <a:lumMod val="90000"/>
            </a:schemeClr>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1">
                    <a:lumMod val="85000"/>
                    <a:lumOff val="15000"/>
                  </a:schemeClr>
                </a:solidFill>
              </a:rPr>
              <a:t>Обязательно для всех работников, вовлеченных в процесс обучения </a:t>
            </a:r>
          </a:p>
          <a:p>
            <a:pPr algn="ctr">
              <a:defRPr/>
            </a:pPr>
            <a:endParaRPr lang="ru-RU" dirty="0">
              <a:solidFill>
                <a:schemeClr val="tx1">
                  <a:lumMod val="85000"/>
                  <a:lumOff val="15000"/>
                </a:schemeClr>
              </a:solidFill>
            </a:endParaRPr>
          </a:p>
        </p:txBody>
      </p:sp>
      <p:sp>
        <p:nvSpPr>
          <p:cNvPr id="13" name="Выноска 1 12"/>
          <p:cNvSpPr/>
          <p:nvPr/>
        </p:nvSpPr>
        <p:spPr>
          <a:xfrm>
            <a:off x="3708400" y="5516563"/>
            <a:ext cx="4824413" cy="792162"/>
          </a:xfrm>
          <a:prstGeom prst="borderCallout1">
            <a:avLst>
              <a:gd name="adj1" fmla="val 18750"/>
              <a:gd name="adj2" fmla="val -8333"/>
              <a:gd name="adj3" fmla="val 92875"/>
              <a:gd name="adj4" fmla="val -26203"/>
            </a:avLst>
          </a:prstGeom>
          <a:solidFill>
            <a:schemeClr val="bg2">
              <a:lumMod val="90000"/>
            </a:schemeClr>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1">
                    <a:lumMod val="85000"/>
                    <a:lumOff val="15000"/>
                  </a:schemeClr>
                </a:solidFill>
              </a:rPr>
              <a:t>Является наиболее эффективным в повышении успешности ученика</a:t>
            </a:r>
          </a:p>
          <a:p>
            <a:pPr algn="ctr">
              <a:defRPr/>
            </a:pPr>
            <a:endParaRPr lang="ru-RU" dirty="0">
              <a:solidFill>
                <a:schemeClr val="tx1">
                  <a:lumMod val="85000"/>
                  <a:lumOff val="15000"/>
                </a:schemeClr>
              </a:solidFill>
            </a:endParaRPr>
          </a:p>
        </p:txBody>
      </p:sp>
      <p:sp>
        <p:nvSpPr>
          <p:cNvPr id="14" name="Выноска 1 13"/>
          <p:cNvSpPr/>
          <p:nvPr/>
        </p:nvSpPr>
        <p:spPr>
          <a:xfrm>
            <a:off x="3708400" y="476250"/>
            <a:ext cx="4824413" cy="792163"/>
          </a:xfrm>
          <a:prstGeom prst="borderCallout1">
            <a:avLst>
              <a:gd name="adj1" fmla="val 18750"/>
              <a:gd name="adj2" fmla="val -8333"/>
              <a:gd name="adj3" fmla="val 92875"/>
              <a:gd name="adj4" fmla="val -26203"/>
            </a:avLst>
          </a:prstGeom>
          <a:solidFill>
            <a:schemeClr val="bg2">
              <a:lumMod val="90000"/>
            </a:schemeClr>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1">
                    <a:lumMod val="85000"/>
                    <a:lumOff val="15000"/>
                  </a:schemeClr>
                </a:solidFill>
              </a:rPr>
              <a:t>Подходит для всех учеников – не только для учеников с инвалидностью </a:t>
            </a:r>
          </a:p>
          <a:p>
            <a:pPr algn="ctr">
              <a:defRPr/>
            </a:pPr>
            <a:endParaRPr lang="ru-RU" dirty="0">
              <a:solidFill>
                <a:schemeClr val="tx1">
                  <a:lumMod val="85000"/>
                  <a:lumOff val="15000"/>
                </a:schemeClr>
              </a:solidFill>
            </a:endParaRPr>
          </a:p>
        </p:txBody>
      </p:sp>
      <p:sp>
        <p:nvSpPr>
          <p:cNvPr id="15" name="Выноска 1 14"/>
          <p:cNvSpPr/>
          <p:nvPr/>
        </p:nvSpPr>
        <p:spPr>
          <a:xfrm>
            <a:off x="3708400" y="1484313"/>
            <a:ext cx="4824413" cy="792162"/>
          </a:xfrm>
          <a:prstGeom prst="borderCallout1">
            <a:avLst>
              <a:gd name="adj1" fmla="val 18750"/>
              <a:gd name="adj2" fmla="val -8333"/>
              <a:gd name="adj3" fmla="val 92875"/>
              <a:gd name="adj4" fmla="val -26203"/>
            </a:avLst>
          </a:prstGeom>
          <a:solidFill>
            <a:schemeClr val="bg2">
              <a:lumMod val="90000"/>
            </a:schemeClr>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1">
                    <a:lumMod val="85000"/>
                    <a:lumOff val="15000"/>
                  </a:schemeClr>
                </a:solidFill>
              </a:rPr>
              <a:t>Служит средством приспособления к широкому кругу возможностей ученика </a:t>
            </a:r>
          </a:p>
          <a:p>
            <a:pPr algn="ctr">
              <a:defRPr/>
            </a:pPr>
            <a:endParaRPr lang="ru-RU" dirty="0">
              <a:solidFill>
                <a:schemeClr val="tx1">
                  <a:lumMod val="85000"/>
                  <a:lumOff val="15000"/>
                </a:schemeClr>
              </a:solidFill>
            </a:endParaRPr>
          </a:p>
        </p:txBody>
      </p:sp>
      <p:sp>
        <p:nvSpPr>
          <p:cNvPr id="16" name="Выноска 1 15"/>
          <p:cNvSpPr/>
          <p:nvPr/>
        </p:nvSpPr>
        <p:spPr>
          <a:xfrm>
            <a:off x="3708400" y="2492375"/>
            <a:ext cx="4824413" cy="792163"/>
          </a:xfrm>
          <a:prstGeom prst="borderCallout1">
            <a:avLst>
              <a:gd name="adj1" fmla="val 18750"/>
              <a:gd name="adj2" fmla="val -8333"/>
              <a:gd name="adj3" fmla="val 92875"/>
              <a:gd name="adj4" fmla="val -26203"/>
            </a:avLst>
          </a:prstGeom>
          <a:solidFill>
            <a:schemeClr val="bg2">
              <a:lumMod val="90000"/>
            </a:schemeClr>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1">
                  <a:lumMod val="85000"/>
                  <a:lumOff val="15000"/>
                </a:schemeClr>
              </a:solidFill>
            </a:endParaRPr>
          </a:p>
          <a:p>
            <a:pPr algn="ctr">
              <a:defRPr/>
            </a:pPr>
            <a:r>
              <a:rPr lang="ru-RU" dirty="0">
                <a:solidFill>
                  <a:schemeClr val="tx1">
                    <a:lumMod val="85000"/>
                    <a:lumOff val="15000"/>
                  </a:schemeClr>
                </a:solidFill>
              </a:rPr>
              <a:t>Выражает принятие ученика, уважение к его индивидуальным потребностям в обучении </a:t>
            </a:r>
          </a:p>
          <a:p>
            <a:pPr algn="ctr">
              <a:defRPr/>
            </a:pPr>
            <a:endParaRPr lang="ru-RU"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a:xfrm>
            <a:off x="457200" y="274638"/>
            <a:ext cx="8229600" cy="490537"/>
          </a:xfrm>
        </p:spPr>
        <p:txBody>
          <a:bodyPr/>
          <a:lstStyle/>
          <a:p>
            <a:r>
              <a:rPr lang="ru-RU" altLang="ru-RU" sz="2800" b="1" smtClean="0">
                <a:solidFill>
                  <a:srgbClr val="C00000"/>
                </a:solidFill>
              </a:rPr>
              <a:t>Структура адаптивной образовательной программы </a:t>
            </a:r>
            <a:br>
              <a:rPr lang="ru-RU" altLang="ru-RU" sz="2800" b="1" smtClean="0">
                <a:solidFill>
                  <a:srgbClr val="C00000"/>
                </a:solidFill>
              </a:rPr>
            </a:br>
            <a:endParaRPr lang="ru-RU" altLang="ru-RU" sz="2800" b="1" smtClean="0">
              <a:solidFill>
                <a:srgbClr val="C00000"/>
              </a:solidFill>
            </a:endParaRPr>
          </a:p>
        </p:txBody>
      </p:sp>
      <p:sp>
        <p:nvSpPr>
          <p:cNvPr id="3" name="Объект 2"/>
          <p:cNvSpPr>
            <a:spLocks noGrp="1"/>
          </p:cNvSpPr>
          <p:nvPr>
            <p:ph sz="half" idx="1"/>
          </p:nvPr>
        </p:nvSpPr>
        <p:spPr>
          <a:xfrm>
            <a:off x="107950" y="908050"/>
            <a:ext cx="4387850" cy="5834063"/>
          </a:xfrm>
        </p:spPr>
        <p:txBody>
          <a:bodyPr/>
          <a:lstStyle/>
          <a:p>
            <a:pPr marL="342900">
              <a:buFont typeface="Arial" charset="0"/>
              <a:buAutoNum type="arabicPeriod"/>
              <a:defRPr/>
            </a:pPr>
            <a:r>
              <a:rPr lang="ru-RU" sz="1800" b="1" dirty="0" smtClean="0">
                <a:solidFill>
                  <a:srgbClr val="C00000"/>
                </a:solidFill>
              </a:rPr>
              <a:t>Титульный лист</a:t>
            </a:r>
          </a:p>
          <a:p>
            <a:pPr marL="342900">
              <a:buFont typeface="Arial" charset="0"/>
              <a:buAutoNum type="arabicPeriod"/>
              <a:defRPr/>
            </a:pPr>
            <a:r>
              <a:rPr lang="ru-RU" sz="1800" b="1" dirty="0" smtClean="0">
                <a:solidFill>
                  <a:srgbClr val="C00000"/>
                </a:solidFill>
              </a:rPr>
              <a:t>Пояснительная записка </a:t>
            </a:r>
          </a:p>
          <a:p>
            <a:pPr marL="0" indent="0">
              <a:buFont typeface="Arial" charset="0"/>
              <a:buNone/>
              <a:defRPr/>
            </a:pPr>
            <a:r>
              <a:rPr lang="ru-RU" sz="1800" b="1" dirty="0" smtClean="0">
                <a:solidFill>
                  <a:srgbClr val="002060"/>
                </a:solidFill>
              </a:rPr>
              <a:t>Принципы. Цели. Задачи.</a:t>
            </a:r>
          </a:p>
          <a:p>
            <a:pPr marL="342900">
              <a:buFont typeface="Arial" charset="0"/>
              <a:buAutoNum type="arabicPeriod"/>
              <a:defRPr/>
            </a:pPr>
            <a:r>
              <a:rPr lang="ru-RU" sz="1800" b="1" dirty="0" smtClean="0">
                <a:solidFill>
                  <a:srgbClr val="C00000"/>
                </a:solidFill>
              </a:rPr>
              <a:t>Индивидуальный учебный план</a:t>
            </a:r>
          </a:p>
          <a:p>
            <a:pPr marL="0" indent="0">
              <a:buFont typeface="Arial" charset="0"/>
              <a:buNone/>
              <a:defRPr/>
            </a:pPr>
            <a:r>
              <a:rPr lang="ru-RU" sz="1800" dirty="0" smtClean="0">
                <a:solidFill>
                  <a:srgbClr val="002060"/>
                </a:solidFill>
              </a:rPr>
              <a:t>Возможно варьирование внутри содержания индивидуальной программы путем усиления отдельных тем, разделов. Варьирование на уровне содержания индивидуальной образовательной программы осуществляется путем перепланировки количества часов в структурных единицах программы; изменения последовательности изучения отдельных разделов программы, некоторых тем; увеличения объема интегрированных занятий внутри индивидуальной программы</a:t>
            </a:r>
            <a:r>
              <a:rPr lang="ru-RU" sz="1800" dirty="0" smtClean="0"/>
              <a:t>. </a:t>
            </a:r>
          </a:p>
          <a:p>
            <a:pPr marL="0" indent="0">
              <a:buFont typeface="Arial" charset="0"/>
              <a:buNone/>
              <a:defRPr/>
            </a:pPr>
            <a:endParaRPr lang="ru-RU" sz="1800" dirty="0" smtClean="0"/>
          </a:p>
          <a:p>
            <a:pPr marL="0" indent="0">
              <a:buFont typeface="Arial" charset="0"/>
              <a:buNone/>
              <a:defRPr/>
            </a:pPr>
            <a:r>
              <a:rPr lang="ru-RU" sz="1800" b="1" dirty="0" smtClean="0">
                <a:solidFill>
                  <a:srgbClr val="C00000"/>
                </a:solidFill>
              </a:rPr>
              <a:t> </a:t>
            </a:r>
            <a:endParaRPr lang="ru-RU" sz="1800" b="1" dirty="0">
              <a:solidFill>
                <a:srgbClr val="C00000"/>
              </a:solidFill>
            </a:endParaRPr>
          </a:p>
        </p:txBody>
      </p:sp>
      <p:sp>
        <p:nvSpPr>
          <p:cNvPr id="4" name="Объект 3"/>
          <p:cNvSpPr>
            <a:spLocks noGrp="1"/>
          </p:cNvSpPr>
          <p:nvPr>
            <p:ph sz="half" idx="2"/>
          </p:nvPr>
        </p:nvSpPr>
        <p:spPr>
          <a:xfrm>
            <a:off x="4500563" y="908050"/>
            <a:ext cx="4464050" cy="5949950"/>
          </a:xfrm>
        </p:spPr>
        <p:txBody>
          <a:bodyPr/>
          <a:lstStyle/>
          <a:p>
            <a:pPr marL="342900">
              <a:buFont typeface="Arial" charset="0"/>
              <a:buAutoNum type="arabicPeriod" startAt="4"/>
              <a:defRPr/>
            </a:pPr>
            <a:r>
              <a:rPr lang="ru-RU" sz="1800" b="1" dirty="0" smtClean="0">
                <a:solidFill>
                  <a:srgbClr val="C00000"/>
                </a:solidFill>
              </a:rPr>
              <a:t>Содержание программы</a:t>
            </a:r>
          </a:p>
          <a:p>
            <a:pPr marL="0" indent="0">
              <a:buFont typeface="Arial" charset="0"/>
              <a:buNone/>
              <a:defRPr/>
            </a:pPr>
            <a:r>
              <a:rPr lang="ru-RU" sz="1800" b="1" dirty="0">
                <a:solidFill>
                  <a:srgbClr val="C00000"/>
                </a:solidFill>
              </a:rPr>
              <a:t>             </a:t>
            </a:r>
            <a:r>
              <a:rPr lang="ru-RU" sz="1800" b="1" dirty="0" smtClean="0">
                <a:solidFill>
                  <a:srgbClr val="C00000"/>
                </a:solidFill>
              </a:rPr>
              <a:t>4 </a:t>
            </a:r>
            <a:r>
              <a:rPr lang="ru-RU" sz="1800" b="1" dirty="0">
                <a:solidFill>
                  <a:srgbClr val="C00000"/>
                </a:solidFill>
              </a:rPr>
              <a:t>компонента</a:t>
            </a:r>
          </a:p>
          <a:p>
            <a:pPr marL="0" indent="0">
              <a:buFont typeface="Arial" charset="0"/>
              <a:buNone/>
              <a:defRPr/>
            </a:pPr>
            <a:r>
              <a:rPr lang="ru-RU" sz="1800" b="1" dirty="0" smtClean="0">
                <a:solidFill>
                  <a:srgbClr val="002060"/>
                </a:solidFill>
              </a:rPr>
              <a:t>Образовательный </a:t>
            </a:r>
            <a:r>
              <a:rPr lang="ru-RU" sz="1800" b="1" dirty="0">
                <a:solidFill>
                  <a:srgbClr val="002060"/>
                </a:solidFill>
              </a:rPr>
              <a:t>компонент</a:t>
            </a:r>
            <a:r>
              <a:rPr lang="ru-RU" sz="1800" dirty="0">
                <a:solidFill>
                  <a:srgbClr val="002060"/>
                </a:solidFill>
              </a:rPr>
              <a:t>, в котором раскрывается содержание </a:t>
            </a:r>
            <a:r>
              <a:rPr lang="ru-RU" sz="1800" dirty="0" smtClean="0">
                <a:solidFill>
                  <a:srgbClr val="002060"/>
                </a:solidFill>
              </a:rPr>
              <a:t>образования </a:t>
            </a:r>
          </a:p>
          <a:p>
            <a:pPr marL="0" indent="0">
              <a:buFont typeface="Arial" charset="0"/>
              <a:buNone/>
              <a:defRPr/>
            </a:pPr>
            <a:r>
              <a:rPr lang="ru-RU" sz="1800" b="1" dirty="0">
                <a:solidFill>
                  <a:srgbClr val="002060"/>
                </a:solidFill>
              </a:rPr>
              <a:t>Коррекционный </a:t>
            </a:r>
            <a:r>
              <a:rPr lang="ru-RU" sz="1800" b="1" dirty="0" smtClean="0">
                <a:solidFill>
                  <a:srgbClr val="002060"/>
                </a:solidFill>
              </a:rPr>
              <a:t>компонент</a:t>
            </a:r>
            <a:r>
              <a:rPr lang="ru-RU" sz="1800" dirty="0" smtClean="0">
                <a:solidFill>
                  <a:srgbClr val="002060"/>
                </a:solidFill>
              </a:rPr>
              <a:t>:</a:t>
            </a:r>
          </a:p>
          <a:p>
            <a:pPr>
              <a:buFont typeface="Arial" charset="0"/>
              <a:buChar char="•"/>
              <a:defRPr/>
            </a:pPr>
            <a:r>
              <a:rPr lang="ru-RU" sz="1800" dirty="0" smtClean="0">
                <a:solidFill>
                  <a:srgbClr val="002060"/>
                </a:solidFill>
              </a:rPr>
              <a:t>Направления,  </a:t>
            </a:r>
          </a:p>
          <a:p>
            <a:pPr>
              <a:buFont typeface="Arial" charset="0"/>
              <a:buChar char="•"/>
              <a:defRPr/>
            </a:pPr>
            <a:r>
              <a:rPr lang="ru-RU" sz="1800" dirty="0">
                <a:solidFill>
                  <a:srgbClr val="002060"/>
                </a:solidFill>
              </a:rPr>
              <a:t>приемы, методы и </a:t>
            </a:r>
            <a:r>
              <a:rPr lang="ru-RU" sz="1800" dirty="0" smtClean="0">
                <a:solidFill>
                  <a:srgbClr val="002060"/>
                </a:solidFill>
              </a:rPr>
              <a:t>формы</a:t>
            </a:r>
          </a:p>
          <a:p>
            <a:pPr marL="0" indent="0">
              <a:buFont typeface="Arial" charset="0"/>
              <a:buNone/>
              <a:defRPr/>
            </a:pPr>
            <a:r>
              <a:rPr lang="ru-RU" sz="1800" b="1" dirty="0" smtClean="0">
                <a:solidFill>
                  <a:srgbClr val="002060"/>
                </a:solidFill>
              </a:rPr>
              <a:t>Воспитательный </a:t>
            </a:r>
            <a:r>
              <a:rPr lang="ru-RU" sz="1800" b="1" dirty="0">
                <a:solidFill>
                  <a:srgbClr val="002060"/>
                </a:solidFill>
              </a:rPr>
              <a:t>компонент </a:t>
            </a:r>
            <a:r>
              <a:rPr lang="ru-RU" sz="1800" b="1" dirty="0" smtClean="0">
                <a:solidFill>
                  <a:srgbClr val="002060"/>
                </a:solidFill>
              </a:rPr>
              <a:t>:</a:t>
            </a:r>
          </a:p>
          <a:p>
            <a:pPr marL="0" indent="0">
              <a:buFont typeface="Arial" charset="0"/>
              <a:buNone/>
              <a:defRPr/>
            </a:pPr>
            <a:r>
              <a:rPr lang="ru-RU" sz="1800" dirty="0" smtClean="0">
                <a:solidFill>
                  <a:srgbClr val="002060"/>
                </a:solidFill>
              </a:rPr>
              <a:t>условия </a:t>
            </a:r>
            <a:r>
              <a:rPr lang="ru-RU" sz="1800" dirty="0">
                <a:solidFill>
                  <a:srgbClr val="002060"/>
                </a:solidFill>
              </a:rPr>
              <a:t>взаимодействий воспитателей и специалистов с ребенком с ОВЗ или ребенком-инвалидом, а также с  родителями в процессе психолого-педагогического </a:t>
            </a:r>
            <a:r>
              <a:rPr lang="ru-RU" sz="1800" dirty="0" smtClean="0">
                <a:solidFill>
                  <a:srgbClr val="002060"/>
                </a:solidFill>
              </a:rPr>
              <a:t>сопровождения</a:t>
            </a:r>
          </a:p>
          <a:p>
            <a:pPr marL="0" indent="0">
              <a:buFont typeface="Arial" charset="0"/>
              <a:buNone/>
              <a:defRPr/>
            </a:pPr>
            <a:r>
              <a:rPr lang="ru-RU" sz="1800" b="1" dirty="0" smtClean="0">
                <a:solidFill>
                  <a:srgbClr val="002060"/>
                </a:solidFill>
              </a:rPr>
              <a:t>Коррекционный компонент</a:t>
            </a:r>
          </a:p>
          <a:p>
            <a:pPr marL="0" indent="0">
              <a:buFont typeface="Arial" charset="0"/>
              <a:buNone/>
              <a:defRPr/>
            </a:pPr>
            <a:r>
              <a:rPr lang="ru-RU" sz="1800" dirty="0" smtClean="0">
                <a:solidFill>
                  <a:srgbClr val="C00000"/>
                </a:solidFill>
              </a:rPr>
              <a:t>5</a:t>
            </a:r>
            <a:r>
              <a:rPr lang="ru-RU" sz="1800" b="1" dirty="0" smtClean="0">
                <a:solidFill>
                  <a:srgbClr val="C00000"/>
                </a:solidFill>
              </a:rPr>
              <a:t>. Заключение </a:t>
            </a:r>
            <a:r>
              <a:rPr lang="ru-RU" sz="1800" b="1" dirty="0">
                <a:solidFill>
                  <a:srgbClr val="C00000"/>
                </a:solidFill>
              </a:rPr>
              <a:t>и </a:t>
            </a:r>
            <a:r>
              <a:rPr lang="ru-RU" sz="1800" b="1" dirty="0" smtClean="0">
                <a:solidFill>
                  <a:srgbClr val="C00000"/>
                </a:solidFill>
              </a:rPr>
              <a:t>рекомендации</a:t>
            </a:r>
          </a:p>
          <a:p>
            <a:pPr marL="0" indent="0">
              <a:buFont typeface="Arial" charset="0"/>
              <a:buNone/>
              <a:defRPr/>
            </a:pPr>
            <a:r>
              <a:rPr lang="ru-RU" sz="1800" dirty="0">
                <a:solidFill>
                  <a:srgbClr val="002060"/>
                </a:solidFill>
              </a:rPr>
              <a:t>обоснование внесения корректив по результатам промежуточной диагностики и заключение о реализации индивидуальной программы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title"/>
          </p:nvPr>
        </p:nvSpPr>
        <p:spPr>
          <a:xfrm>
            <a:off x="395288" y="115888"/>
            <a:ext cx="8229600" cy="784225"/>
          </a:xfrm>
        </p:spPr>
        <p:txBody>
          <a:bodyPr/>
          <a:lstStyle/>
          <a:p>
            <a:r>
              <a:rPr lang="ru-RU" altLang="ru-RU" sz="2800" b="1" smtClean="0">
                <a:solidFill>
                  <a:srgbClr val="C00000"/>
                </a:solidFill>
              </a:rPr>
              <a:t>Важно !</a:t>
            </a:r>
          </a:p>
        </p:txBody>
      </p:sp>
      <p:sp>
        <p:nvSpPr>
          <p:cNvPr id="27651" name="Объект 2"/>
          <p:cNvSpPr>
            <a:spLocks noGrp="1"/>
          </p:cNvSpPr>
          <p:nvPr>
            <p:ph sz="half" idx="1"/>
          </p:nvPr>
        </p:nvSpPr>
        <p:spPr>
          <a:xfrm>
            <a:off x="323850" y="836613"/>
            <a:ext cx="4171950" cy="5761037"/>
          </a:xfrm>
          <a:solidFill>
            <a:srgbClr val="FFE29B"/>
          </a:solidFill>
        </p:spPr>
        <p:txBody>
          <a:bodyPr/>
          <a:lstStyle/>
          <a:p>
            <a:pPr marL="0" indent="0">
              <a:buFont typeface="Arial" panose="020B0604020202020204" pitchFamily="34" charset="0"/>
              <a:buNone/>
            </a:pPr>
            <a:r>
              <a:rPr lang="ru-RU" altLang="ru-RU" sz="1600" b="1" smtClean="0">
                <a:solidFill>
                  <a:srgbClr val="C00000"/>
                </a:solidFill>
              </a:rPr>
              <a:t>Принципы</a:t>
            </a:r>
          </a:p>
          <a:p>
            <a:pPr marL="0" indent="0">
              <a:buFont typeface="Arial" panose="020B0604020202020204" pitchFamily="34" charset="0"/>
              <a:buNone/>
            </a:pPr>
            <a:r>
              <a:rPr lang="ru-RU" altLang="ru-RU" sz="1800" smtClean="0">
                <a:solidFill>
                  <a:srgbClr val="002060"/>
                </a:solidFill>
              </a:rPr>
              <a:t>Пояснительная записка должна содержать как общедидактические, так и  и «специальные» принципы  (принципы специальной педагогики</a:t>
            </a:r>
            <a:r>
              <a:rPr lang="ru-RU" altLang="ru-RU" sz="1800" smtClean="0"/>
              <a:t>). </a:t>
            </a:r>
          </a:p>
          <a:p>
            <a:pPr marL="0" indent="0">
              <a:buFont typeface="Arial" panose="020B0604020202020204" pitchFamily="34" charset="0"/>
              <a:buNone/>
            </a:pPr>
            <a:r>
              <a:rPr lang="ru-RU" altLang="ru-RU" sz="1800" b="1" smtClean="0">
                <a:solidFill>
                  <a:srgbClr val="C00000"/>
                </a:solidFill>
              </a:rPr>
              <a:t>Цель</a:t>
            </a:r>
            <a:r>
              <a:rPr lang="ru-RU" altLang="ru-RU" sz="1800" smtClean="0"/>
              <a:t>  </a:t>
            </a:r>
            <a:r>
              <a:rPr lang="ru-RU" altLang="ru-RU" sz="1800" smtClean="0">
                <a:solidFill>
                  <a:srgbClr val="002060"/>
                </a:solidFill>
              </a:rPr>
              <a:t>определяет результат работы </a:t>
            </a:r>
          </a:p>
          <a:p>
            <a:pPr marL="0" indent="0">
              <a:buFont typeface="Arial" panose="020B0604020202020204" pitchFamily="34" charset="0"/>
              <a:buNone/>
            </a:pPr>
            <a:r>
              <a:rPr lang="ru-RU" altLang="ru-RU" sz="1800" smtClean="0">
                <a:solidFill>
                  <a:srgbClr val="002060"/>
                </a:solidFill>
              </a:rPr>
              <a:t>Пример: </a:t>
            </a:r>
          </a:p>
          <a:p>
            <a:pPr marL="0" indent="0">
              <a:buFont typeface="Arial" panose="020B0604020202020204" pitchFamily="34" charset="0"/>
              <a:buNone/>
            </a:pPr>
            <a:r>
              <a:rPr lang="ru-RU" altLang="ru-RU" sz="1800" smtClean="0">
                <a:solidFill>
                  <a:srgbClr val="002060"/>
                </a:solidFill>
              </a:rPr>
              <a:t>Создать систему помощи учащимся с ОВЗ для успешного освоения основной образовательной программы  на основе компенсации первичных и пропедевтики вторичных нарушений </a:t>
            </a:r>
          </a:p>
          <a:p>
            <a:pPr marL="0" indent="0">
              <a:buFont typeface="Arial" panose="020B0604020202020204" pitchFamily="34" charset="0"/>
              <a:buNone/>
            </a:pPr>
            <a:r>
              <a:rPr lang="ru-RU" altLang="ru-RU" sz="1800" b="1" smtClean="0">
                <a:solidFill>
                  <a:srgbClr val="C00000"/>
                </a:solidFill>
              </a:rPr>
              <a:t>Задачи</a:t>
            </a:r>
          </a:p>
          <a:p>
            <a:pPr marL="0" indent="0">
              <a:buFont typeface="Arial" panose="020B0604020202020204" pitchFamily="34" charset="0"/>
              <a:buNone/>
            </a:pPr>
            <a:r>
              <a:rPr lang="ru-RU" altLang="ru-RU" sz="1800" smtClean="0">
                <a:solidFill>
                  <a:srgbClr val="002060"/>
                </a:solidFill>
              </a:rPr>
              <a:t> отражают разработку и содержание  основных направлений коррекционной работы:</a:t>
            </a:r>
          </a:p>
          <a:p>
            <a:pPr marL="0" indent="0">
              <a:buFont typeface="Arial" panose="020B0604020202020204" pitchFamily="34" charset="0"/>
              <a:buNone/>
            </a:pPr>
            <a:r>
              <a:rPr lang="ru-RU" altLang="ru-RU" sz="1800" smtClean="0">
                <a:solidFill>
                  <a:srgbClr val="002060"/>
                </a:solidFill>
              </a:rPr>
              <a:t>диагностического; </a:t>
            </a:r>
          </a:p>
          <a:p>
            <a:pPr marL="0" indent="0">
              <a:buFont typeface="Arial" panose="020B0604020202020204" pitchFamily="34" charset="0"/>
              <a:buNone/>
            </a:pPr>
            <a:r>
              <a:rPr lang="ru-RU" altLang="ru-RU" sz="1800" smtClean="0">
                <a:solidFill>
                  <a:srgbClr val="002060"/>
                </a:solidFill>
              </a:rPr>
              <a:t>коррекционно – развивающего;</a:t>
            </a:r>
          </a:p>
          <a:p>
            <a:pPr marL="0" indent="0">
              <a:buFont typeface="Arial" panose="020B0604020202020204" pitchFamily="34" charset="0"/>
              <a:buNone/>
            </a:pPr>
            <a:r>
              <a:rPr lang="ru-RU" altLang="ru-RU" sz="1800" smtClean="0">
                <a:solidFill>
                  <a:srgbClr val="002060"/>
                </a:solidFill>
              </a:rPr>
              <a:t>консультативного;</a:t>
            </a:r>
          </a:p>
          <a:p>
            <a:pPr marL="0" indent="0">
              <a:buFont typeface="Arial" panose="020B0604020202020204" pitchFamily="34" charset="0"/>
              <a:buNone/>
            </a:pPr>
            <a:r>
              <a:rPr lang="ru-RU" altLang="ru-RU" sz="1800" smtClean="0">
                <a:solidFill>
                  <a:srgbClr val="002060"/>
                </a:solidFill>
              </a:rPr>
              <a:t>информационно-просветительского; </a:t>
            </a:r>
          </a:p>
          <a:p>
            <a:pPr marL="0" indent="0">
              <a:buFont typeface="Arial" panose="020B0604020202020204" pitchFamily="34" charset="0"/>
              <a:buNone/>
            </a:pPr>
            <a:endParaRPr lang="ru-RU" altLang="ru-RU" sz="1800" smtClean="0">
              <a:solidFill>
                <a:srgbClr val="002060"/>
              </a:solidFill>
            </a:endParaRPr>
          </a:p>
          <a:p>
            <a:pPr marL="0" indent="0">
              <a:buFont typeface="Arial" panose="020B0604020202020204" pitchFamily="34" charset="0"/>
              <a:buNone/>
            </a:pPr>
            <a:endParaRPr lang="ru-RU" altLang="ru-RU" sz="1600" smtClean="0"/>
          </a:p>
          <a:p>
            <a:pPr marL="0" indent="0">
              <a:buFont typeface="Arial" panose="020B0604020202020204" pitchFamily="34" charset="0"/>
              <a:buNone/>
            </a:pPr>
            <a:endParaRPr lang="ru-RU" altLang="ru-RU" sz="1600" smtClean="0"/>
          </a:p>
        </p:txBody>
      </p:sp>
      <p:sp>
        <p:nvSpPr>
          <p:cNvPr id="4" name="Объект 3"/>
          <p:cNvSpPr>
            <a:spLocks noGrp="1"/>
          </p:cNvSpPr>
          <p:nvPr>
            <p:ph sz="half" idx="2"/>
          </p:nvPr>
        </p:nvSpPr>
        <p:spPr>
          <a:xfrm>
            <a:off x="4648200" y="836613"/>
            <a:ext cx="4038600" cy="5688012"/>
          </a:xfrm>
          <a:solidFill>
            <a:srgbClr val="FFE29B"/>
          </a:solidFill>
        </p:spPr>
        <p:txBody>
          <a:bodyPr/>
          <a:lstStyle/>
          <a:p>
            <a:pPr marL="0" indent="0">
              <a:buFont typeface="Arial" charset="0"/>
              <a:buNone/>
              <a:defRPr/>
            </a:pPr>
            <a:r>
              <a:rPr lang="ru-RU" sz="1800" dirty="0" smtClean="0"/>
              <a:t>    </a:t>
            </a:r>
            <a:r>
              <a:rPr lang="ru-RU" sz="2000" dirty="0" smtClean="0">
                <a:solidFill>
                  <a:srgbClr val="C00000"/>
                </a:solidFill>
              </a:rPr>
              <a:t>Планируемые </a:t>
            </a:r>
            <a:r>
              <a:rPr lang="ru-RU" sz="2000" dirty="0">
                <a:solidFill>
                  <a:srgbClr val="C00000"/>
                </a:solidFill>
              </a:rPr>
              <a:t>результаты </a:t>
            </a:r>
            <a:r>
              <a:rPr lang="ru-RU" sz="2000" dirty="0" smtClean="0">
                <a:solidFill>
                  <a:srgbClr val="C00000"/>
                </a:solidFill>
              </a:rPr>
              <a:t>работы</a:t>
            </a:r>
          </a:p>
          <a:p>
            <a:pPr marL="0" indent="0">
              <a:buFont typeface="Arial" charset="0"/>
              <a:buNone/>
              <a:defRPr/>
            </a:pPr>
            <a:r>
              <a:rPr lang="ru-RU" sz="2000" dirty="0">
                <a:solidFill>
                  <a:srgbClr val="C00000"/>
                </a:solidFill>
              </a:rPr>
              <a:t> </a:t>
            </a:r>
            <a:r>
              <a:rPr lang="ru-RU" sz="2000" dirty="0" smtClean="0">
                <a:solidFill>
                  <a:srgbClr val="C00000"/>
                </a:solidFill>
              </a:rPr>
              <a:t>   с «инклюзивным» учеником</a:t>
            </a:r>
            <a:r>
              <a:rPr lang="ru-RU" sz="2000" dirty="0">
                <a:solidFill>
                  <a:srgbClr val="C00000"/>
                </a:solidFill>
              </a:rPr>
              <a:t/>
            </a:r>
            <a:br>
              <a:rPr lang="ru-RU" sz="2000" dirty="0">
                <a:solidFill>
                  <a:srgbClr val="C00000"/>
                </a:solidFill>
              </a:rPr>
            </a:br>
            <a:endParaRPr lang="ru-RU" sz="2000" dirty="0" smtClean="0">
              <a:solidFill>
                <a:srgbClr val="C00000"/>
              </a:solidFill>
            </a:endParaRPr>
          </a:p>
          <a:p>
            <a:pPr>
              <a:buFont typeface="Arial" charset="0"/>
              <a:buChar char="•"/>
              <a:defRPr/>
            </a:pPr>
            <a:r>
              <a:rPr lang="ru-RU" sz="1800" dirty="0" smtClean="0">
                <a:solidFill>
                  <a:srgbClr val="002060"/>
                </a:solidFill>
              </a:rPr>
              <a:t>особенности </a:t>
            </a:r>
            <a:r>
              <a:rPr lang="ru-RU" sz="1800" dirty="0">
                <a:solidFill>
                  <a:srgbClr val="002060"/>
                </a:solidFill>
              </a:rPr>
              <a:t>овладения содержанием основной образовательной программы; </a:t>
            </a:r>
          </a:p>
          <a:p>
            <a:pPr>
              <a:buFont typeface="Arial" charset="0"/>
              <a:buChar char="•"/>
              <a:defRPr/>
            </a:pPr>
            <a:r>
              <a:rPr lang="ru-RU" sz="1800" dirty="0">
                <a:solidFill>
                  <a:srgbClr val="002060"/>
                </a:solidFill>
              </a:rPr>
              <a:t>индивидуальное продвижение в личностном развитии;</a:t>
            </a:r>
          </a:p>
          <a:p>
            <a:pPr>
              <a:buFont typeface="Arial" charset="0"/>
              <a:buChar char="•"/>
              <a:defRPr/>
            </a:pPr>
            <a:r>
              <a:rPr lang="ru-RU" sz="1800" dirty="0">
                <a:solidFill>
                  <a:srgbClr val="002060"/>
                </a:solidFill>
              </a:rPr>
              <a:t>индивидуальные достижения по отдельным учебным предметам;</a:t>
            </a:r>
          </a:p>
          <a:p>
            <a:pPr>
              <a:buFont typeface="Arial" charset="0"/>
              <a:buChar char="•"/>
              <a:defRPr/>
            </a:pPr>
            <a:r>
              <a:rPr lang="ru-RU" sz="1800" dirty="0">
                <a:solidFill>
                  <a:srgbClr val="002060"/>
                </a:solidFill>
              </a:rPr>
              <a:t>овладение  </a:t>
            </a:r>
            <a:r>
              <a:rPr lang="ru-RU" sz="1800" dirty="0" err="1">
                <a:solidFill>
                  <a:srgbClr val="002060"/>
                </a:solidFill>
              </a:rPr>
              <a:t>общеучебными</a:t>
            </a:r>
            <a:r>
              <a:rPr lang="ru-RU" sz="1800" dirty="0">
                <a:solidFill>
                  <a:srgbClr val="002060"/>
                </a:solidFill>
              </a:rPr>
              <a:t> умениями с учетом индивидуальных возможностей; </a:t>
            </a:r>
          </a:p>
          <a:p>
            <a:pPr>
              <a:buFont typeface="Arial" charset="0"/>
              <a:buChar char="•"/>
              <a:defRPr/>
            </a:pPr>
            <a:endParaRPr lang="ru-RU" sz="1800" dirty="0">
              <a:solidFill>
                <a:srgbClr val="002060"/>
              </a:solidFill>
            </a:endParaRPr>
          </a:p>
          <a:p>
            <a:pPr>
              <a:buFont typeface="Arial" charset="0"/>
              <a:buChar char="•"/>
              <a:defRPr/>
            </a:pPr>
            <a:endParaRPr lang="ru-RU" sz="1800" dirty="0">
              <a:solidFill>
                <a:srgbClr val="00206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a:xfrm>
            <a:off x="195263" y="115888"/>
            <a:ext cx="8929687" cy="850900"/>
          </a:xfrm>
        </p:spPr>
        <p:txBody>
          <a:bodyPr/>
          <a:lstStyle/>
          <a:p>
            <a:r>
              <a:rPr lang="ru-RU" altLang="ru-RU" sz="2800" b="1" smtClean="0">
                <a:solidFill>
                  <a:srgbClr val="C00000"/>
                </a:solidFill>
              </a:rPr>
              <a:t>Индивидуальное оценивание ответов учащихся с ОВЗ</a:t>
            </a:r>
            <a:r>
              <a:rPr lang="ru-RU" altLang="ru-RU" sz="2800" smtClean="0">
                <a:solidFill>
                  <a:srgbClr val="C00000"/>
                </a:solidFill>
              </a:rPr>
              <a:t/>
            </a:r>
            <a:br>
              <a:rPr lang="ru-RU" altLang="ru-RU" sz="2800" smtClean="0">
                <a:solidFill>
                  <a:srgbClr val="C00000"/>
                </a:solidFill>
              </a:rPr>
            </a:br>
            <a:endParaRPr lang="ru-RU" altLang="ru-RU" sz="2800" smtClean="0">
              <a:solidFill>
                <a:srgbClr val="C00000"/>
              </a:solidFill>
            </a:endParaRPr>
          </a:p>
        </p:txBody>
      </p:sp>
      <p:sp>
        <p:nvSpPr>
          <p:cNvPr id="34819" name="Объект 2"/>
          <p:cNvSpPr>
            <a:spLocks noGrp="1"/>
          </p:cNvSpPr>
          <p:nvPr>
            <p:ph idx="1"/>
          </p:nvPr>
        </p:nvSpPr>
        <p:spPr>
          <a:xfrm>
            <a:off x="395288" y="981075"/>
            <a:ext cx="8291512" cy="4319588"/>
          </a:xfrm>
          <a:solidFill>
            <a:schemeClr val="bg2">
              <a:lumMod val="90000"/>
            </a:schemeClr>
          </a:solidFill>
        </p:spPr>
        <p:txBody>
          <a:bodyPr/>
          <a:lstStyle/>
          <a:p>
            <a:pPr algn="just" eaLnBrk="1" hangingPunct="1">
              <a:buFont typeface="Wingdings" pitchFamily="2" charset="2"/>
              <a:buChar char="Ø"/>
              <a:defRPr/>
            </a:pPr>
            <a:endParaRPr lang="en-US" altLang="ru-RU" sz="1800" b="1" dirty="0" smtClean="0"/>
          </a:p>
          <a:p>
            <a:pPr algn="just" eaLnBrk="1" hangingPunct="1">
              <a:buFont typeface="Wingdings" pitchFamily="2" charset="2"/>
              <a:buChar char="Ø"/>
              <a:defRPr/>
            </a:pPr>
            <a:r>
              <a:rPr lang="ru-RU" altLang="ru-RU" sz="1800" dirty="0" smtClean="0">
                <a:solidFill>
                  <a:srgbClr val="002060"/>
                </a:solidFill>
              </a:rPr>
              <a:t>Использование индивидуальной шкалы оценок в соответствии с успехами и затраченными усилиями.</a:t>
            </a:r>
          </a:p>
          <a:p>
            <a:pPr marL="0" indent="0" algn="just" eaLnBrk="1" hangingPunct="1">
              <a:buFont typeface="Arial" charset="0"/>
              <a:buNone/>
              <a:defRPr/>
            </a:pPr>
            <a:endParaRPr lang="ru-RU" altLang="ru-RU" sz="1800" dirty="0" smtClean="0">
              <a:solidFill>
                <a:srgbClr val="002060"/>
              </a:solidFill>
            </a:endParaRPr>
          </a:p>
          <a:p>
            <a:pPr algn="just" eaLnBrk="1" hangingPunct="1">
              <a:buFont typeface="Wingdings" pitchFamily="2" charset="2"/>
              <a:buChar char="Ø"/>
              <a:defRPr/>
            </a:pPr>
            <a:r>
              <a:rPr lang="ru-RU" altLang="ru-RU" sz="1800" dirty="0" smtClean="0">
                <a:solidFill>
                  <a:srgbClr val="002060"/>
                </a:solidFill>
              </a:rPr>
              <a:t>Ежедневная оценка с целью выведения четвертной отметки.</a:t>
            </a:r>
          </a:p>
          <a:p>
            <a:pPr marL="0" indent="0" algn="just" eaLnBrk="1" hangingPunct="1">
              <a:buFont typeface="Arial" charset="0"/>
              <a:buNone/>
              <a:defRPr/>
            </a:pPr>
            <a:endParaRPr lang="ru-RU" altLang="ru-RU" sz="1800" dirty="0" smtClean="0">
              <a:solidFill>
                <a:srgbClr val="002060"/>
              </a:solidFill>
            </a:endParaRPr>
          </a:p>
          <a:p>
            <a:pPr algn="just" eaLnBrk="1" hangingPunct="1">
              <a:buFont typeface="Wingdings" pitchFamily="2" charset="2"/>
              <a:buChar char="Ø"/>
              <a:defRPr/>
            </a:pPr>
            <a:r>
              <a:rPr lang="ru-RU" altLang="ru-RU" sz="1800" dirty="0" smtClean="0">
                <a:solidFill>
                  <a:srgbClr val="002060"/>
                </a:solidFill>
              </a:rPr>
              <a:t>Разрешение переделать задание, с которым он не справился с оценкой переделанных работ.</a:t>
            </a:r>
          </a:p>
          <a:p>
            <a:pPr marL="0" indent="0" algn="just" eaLnBrk="1" hangingPunct="1">
              <a:buFont typeface="Arial" charset="0"/>
              <a:buNone/>
              <a:defRPr/>
            </a:pPr>
            <a:endParaRPr lang="ru-RU" altLang="ru-RU" sz="1800" dirty="0" smtClean="0">
              <a:solidFill>
                <a:srgbClr val="002060"/>
              </a:solidFill>
            </a:endParaRPr>
          </a:p>
          <a:p>
            <a:pPr algn="just" eaLnBrk="1" hangingPunct="1">
              <a:buFont typeface="Wingdings" pitchFamily="2" charset="2"/>
              <a:buChar char="Ø"/>
              <a:defRPr/>
            </a:pPr>
            <a:r>
              <a:rPr lang="ru-RU" altLang="ru-RU" sz="1800" dirty="0" smtClean="0">
                <a:solidFill>
                  <a:srgbClr val="002060"/>
                </a:solidFill>
              </a:rPr>
              <a:t>«Портфель учебных достижений»</a:t>
            </a:r>
          </a:p>
          <a:p>
            <a:pPr marL="0" indent="0" algn="just" eaLnBrk="1" hangingPunct="1">
              <a:buFont typeface="Arial" charset="0"/>
              <a:buNone/>
              <a:defRPr/>
            </a:pPr>
            <a:endParaRPr lang="ru-RU" altLang="ru-RU" sz="1800" dirty="0" smtClean="0">
              <a:solidFill>
                <a:srgbClr val="002060"/>
              </a:solidFill>
            </a:endParaRPr>
          </a:p>
          <a:p>
            <a:pPr algn="just" eaLnBrk="1" hangingPunct="1">
              <a:buFont typeface="Wingdings" pitchFamily="2" charset="2"/>
              <a:buChar char="Ø"/>
              <a:defRPr/>
            </a:pPr>
            <a:r>
              <a:rPr lang="ru-RU" altLang="ru-RU" sz="1800" dirty="0" smtClean="0">
                <a:solidFill>
                  <a:srgbClr val="002060"/>
                </a:solidFill>
              </a:rPr>
              <a:t>Зачетная система.</a:t>
            </a:r>
          </a:p>
          <a:p>
            <a:pPr>
              <a:buFont typeface="Arial" charset="0"/>
              <a:buChar char="•"/>
              <a:defRPr/>
            </a:pPr>
            <a:endParaRPr lang="ru-RU" altLang="ru-RU" sz="1800" dirty="0" smtClean="0">
              <a:solidFill>
                <a:srgbClr val="00206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Заголовок 2"/>
          <p:cNvSpPr>
            <a:spLocks noGrp="1"/>
          </p:cNvSpPr>
          <p:nvPr>
            <p:ph type="title"/>
          </p:nvPr>
        </p:nvSpPr>
        <p:spPr>
          <a:xfrm>
            <a:off x="468313" y="-315913"/>
            <a:ext cx="8229600" cy="1143001"/>
          </a:xfrm>
        </p:spPr>
        <p:txBody>
          <a:bodyPr/>
          <a:lstStyle/>
          <a:p>
            <a:r>
              <a:rPr lang="ru-RU" altLang="ru-RU" sz="2400" b="1" smtClean="0">
                <a:solidFill>
                  <a:srgbClr val="C00000"/>
                </a:solidFill>
              </a:rPr>
              <a:t>Формы инклюзивного урока</a:t>
            </a:r>
          </a:p>
        </p:txBody>
      </p:sp>
      <p:sp>
        <p:nvSpPr>
          <p:cNvPr id="29699" name="Объект 3"/>
          <p:cNvSpPr>
            <a:spLocks noGrp="1"/>
          </p:cNvSpPr>
          <p:nvPr>
            <p:ph sz="half" idx="1"/>
          </p:nvPr>
        </p:nvSpPr>
        <p:spPr>
          <a:xfrm>
            <a:off x="179388" y="549275"/>
            <a:ext cx="3816350" cy="6408738"/>
          </a:xfrm>
          <a:solidFill>
            <a:srgbClr val="FFE29B"/>
          </a:solidFill>
        </p:spPr>
        <p:txBody>
          <a:bodyPr/>
          <a:lstStyle/>
          <a:p>
            <a:r>
              <a:rPr lang="ru-RU" altLang="ru-RU" sz="1800" b="1" smtClean="0">
                <a:solidFill>
                  <a:srgbClr val="002060"/>
                </a:solidFill>
              </a:rPr>
              <a:t>Индивидуальное самообучение</a:t>
            </a:r>
          </a:p>
          <a:p>
            <a:r>
              <a:rPr lang="ru-RU" altLang="ru-RU" sz="1800" b="1" smtClean="0">
                <a:solidFill>
                  <a:srgbClr val="002060"/>
                </a:solidFill>
              </a:rPr>
              <a:t>Парное взаимообучение </a:t>
            </a:r>
            <a:r>
              <a:rPr lang="ru-RU" altLang="ru-RU" sz="1800" smtClean="0">
                <a:solidFill>
                  <a:srgbClr val="002060"/>
                </a:solidFill>
              </a:rPr>
              <a:t>(стабильные пары или пары сменного состава) — объясняют друг другу какой-либо вопрос, защищают свою тему, оценивают результаты работы товарища.</a:t>
            </a:r>
          </a:p>
          <a:p>
            <a:r>
              <a:rPr lang="ru-RU" altLang="ru-RU" sz="1800" b="1" smtClean="0">
                <a:solidFill>
                  <a:srgbClr val="002060"/>
                </a:solidFill>
              </a:rPr>
              <a:t>Групповая работа по общей теме </a:t>
            </a:r>
            <a:r>
              <a:rPr lang="ru-RU" altLang="ru-RU" sz="1800" smtClean="0">
                <a:solidFill>
                  <a:srgbClr val="002060"/>
                </a:solidFill>
              </a:rPr>
              <a:t>— обучение внутри группы: объяснение материала, обсуждение, оценка работы, выступление.</a:t>
            </a:r>
          </a:p>
          <a:p>
            <a:r>
              <a:rPr lang="ru-RU" altLang="ru-RU" sz="1800" b="1" smtClean="0">
                <a:solidFill>
                  <a:srgbClr val="002060"/>
                </a:solidFill>
              </a:rPr>
              <a:t>Взаимообучение групп — группы с разными темами </a:t>
            </a:r>
            <a:r>
              <a:rPr lang="ru-RU" altLang="ru-RU" sz="1800" smtClean="0">
                <a:solidFill>
                  <a:srgbClr val="002060"/>
                </a:solidFill>
              </a:rPr>
              <a:t>обмениваются участниками или объединяются для обмена информацией.</a:t>
            </a:r>
          </a:p>
          <a:p>
            <a:r>
              <a:rPr lang="ru-RU" altLang="ru-RU" sz="1800" b="1" smtClean="0">
                <a:solidFill>
                  <a:srgbClr val="002060"/>
                </a:solidFill>
              </a:rPr>
              <a:t>Ученик вместо учителя</a:t>
            </a:r>
          </a:p>
          <a:p>
            <a:r>
              <a:rPr lang="ru-RU" altLang="ru-RU" sz="1800" b="1" smtClean="0">
                <a:solidFill>
                  <a:srgbClr val="002060"/>
                </a:solidFill>
              </a:rPr>
              <a:t>Подготовка учениками выступлений</a:t>
            </a:r>
          </a:p>
          <a:p>
            <a:r>
              <a:rPr lang="ru-RU" altLang="ru-RU" sz="1800" b="1" smtClean="0">
                <a:solidFill>
                  <a:srgbClr val="002060"/>
                </a:solidFill>
              </a:rPr>
              <a:t>Самоорганизующийся коллектив</a:t>
            </a:r>
          </a:p>
          <a:p>
            <a:endParaRPr lang="ru-RU" altLang="ru-RU" sz="1800" smtClean="0">
              <a:solidFill>
                <a:srgbClr val="002060"/>
              </a:solidFill>
            </a:endParaRPr>
          </a:p>
        </p:txBody>
      </p:sp>
      <p:sp>
        <p:nvSpPr>
          <p:cNvPr id="29700" name="Объект 4"/>
          <p:cNvSpPr>
            <a:spLocks noGrp="1"/>
          </p:cNvSpPr>
          <p:nvPr>
            <p:ph sz="half" idx="2"/>
          </p:nvPr>
        </p:nvSpPr>
        <p:spPr>
          <a:xfrm>
            <a:off x="4140200" y="549275"/>
            <a:ext cx="5003800" cy="6308725"/>
          </a:xfrm>
          <a:solidFill>
            <a:srgbClr val="FFE29B"/>
          </a:solidFill>
        </p:spPr>
        <p:txBody>
          <a:bodyPr/>
          <a:lstStyle/>
          <a:p>
            <a:r>
              <a:rPr lang="ru-RU" altLang="ru-RU" sz="1800" b="1" smtClean="0">
                <a:solidFill>
                  <a:srgbClr val="002060"/>
                </a:solidFill>
              </a:rPr>
              <a:t>Способы образования групп:</a:t>
            </a:r>
          </a:p>
          <a:p>
            <a:r>
              <a:rPr lang="ru-RU" altLang="ru-RU" sz="1600" smtClean="0">
                <a:solidFill>
                  <a:srgbClr val="002060"/>
                </a:solidFill>
              </a:rPr>
              <a:t>1. На основе размещения в классе (4 человека, ряд; формальная основа, оптимальная по времени);</a:t>
            </a:r>
          </a:p>
          <a:p>
            <a:r>
              <a:rPr lang="ru-RU" altLang="ru-RU" sz="1600" smtClean="0">
                <a:solidFill>
                  <a:srgbClr val="002060"/>
                </a:solidFill>
              </a:rPr>
              <a:t>2. Состав определяет учитель (для оперативного решения задач учителя);</a:t>
            </a:r>
          </a:p>
          <a:p>
            <a:r>
              <a:rPr lang="ru-RU" altLang="ru-RU" sz="1600" smtClean="0">
                <a:solidFill>
                  <a:srgbClr val="002060"/>
                </a:solidFill>
              </a:rPr>
              <a:t>3. Самостоятельное распределение учащихся на группы до начала занятий или в начале урока (естественный, но долгий по времени);</a:t>
            </a:r>
          </a:p>
          <a:p>
            <a:r>
              <a:rPr lang="ru-RU" altLang="ru-RU" sz="1600" smtClean="0">
                <a:solidFill>
                  <a:srgbClr val="002060"/>
                </a:solidFill>
              </a:rPr>
              <a:t>4. Учитель (учащиеся) выбирают лидеров, набирающих группу, (группы заполняются равномерно и постепенно);</a:t>
            </a:r>
          </a:p>
          <a:p>
            <a:r>
              <a:rPr lang="ru-RU" altLang="ru-RU" sz="1600" smtClean="0">
                <a:solidFill>
                  <a:srgbClr val="002060"/>
                </a:solidFill>
              </a:rPr>
              <a:t>5. Распределение по группам, основываясь на задании или решаемой проблеме.</a:t>
            </a:r>
          </a:p>
          <a:p>
            <a:r>
              <a:rPr lang="ru-RU" altLang="ru-RU" sz="1600" b="1" smtClean="0">
                <a:solidFill>
                  <a:srgbClr val="002060"/>
                </a:solidFill>
              </a:rPr>
              <a:t>Виды деятельности групп, которым обучаются ученики:</a:t>
            </a:r>
          </a:p>
          <a:p>
            <a:r>
              <a:rPr lang="ru-RU" altLang="ru-RU" sz="1600" smtClean="0">
                <a:solidFill>
                  <a:srgbClr val="002060"/>
                </a:solidFill>
              </a:rPr>
              <a:t>1. подготовка выступления перед классом;</a:t>
            </a:r>
          </a:p>
          <a:p>
            <a:r>
              <a:rPr lang="ru-RU" altLang="ru-RU" sz="1600" smtClean="0">
                <a:solidFill>
                  <a:srgbClr val="002060"/>
                </a:solidFill>
              </a:rPr>
              <a:t>2. «мозговая атака»;</a:t>
            </a:r>
          </a:p>
          <a:p>
            <a:r>
              <a:rPr lang="ru-RU" altLang="ru-RU" sz="1600" smtClean="0">
                <a:solidFill>
                  <a:srgbClr val="002060"/>
                </a:solidFill>
              </a:rPr>
              <a:t>3. выступления внутри группы с демонстрацией лучшего;</a:t>
            </a:r>
          </a:p>
          <a:p>
            <a:r>
              <a:rPr lang="ru-RU" altLang="ru-RU" sz="1600" smtClean="0">
                <a:solidFill>
                  <a:srgbClr val="002060"/>
                </a:solidFill>
              </a:rPr>
              <a:t>4. подготовка группы к взаимодействию с другими группами (подготовка вопросов, заданий, конкурсов...);</a:t>
            </a:r>
          </a:p>
          <a:p>
            <a:endParaRPr lang="ru-RU" altLang="ru-RU" sz="1600" smtClean="0">
              <a:solidFill>
                <a:srgbClr val="00206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Заголовок 3"/>
          <p:cNvSpPr>
            <a:spLocks noGrp="1"/>
          </p:cNvSpPr>
          <p:nvPr>
            <p:ph type="title"/>
          </p:nvPr>
        </p:nvSpPr>
        <p:spPr/>
        <p:txBody>
          <a:bodyPr/>
          <a:lstStyle/>
          <a:p>
            <a:r>
              <a:rPr lang="ru-RU" altLang="ru-RU" sz="3200" b="1" smtClean="0">
                <a:solidFill>
                  <a:srgbClr val="C00000"/>
                </a:solidFill>
              </a:rPr>
              <a:t>Особые педагогические подходы</a:t>
            </a:r>
            <a:endParaRPr lang="ru-RU" altLang="ru-RU" sz="3200" smtClean="0"/>
          </a:p>
        </p:txBody>
      </p:sp>
      <p:sp>
        <p:nvSpPr>
          <p:cNvPr id="6" name="Объект 5"/>
          <p:cNvSpPr>
            <a:spLocks noGrp="1"/>
          </p:cNvSpPr>
          <p:nvPr>
            <p:ph sz="half" idx="1"/>
          </p:nvPr>
        </p:nvSpPr>
        <p:spPr>
          <a:solidFill>
            <a:srgbClr val="FFE29B"/>
          </a:solidFill>
        </p:spPr>
        <p:txBody>
          <a:bodyPr/>
          <a:lstStyle/>
          <a:p>
            <a:pPr>
              <a:buFont typeface="Arial" charset="0"/>
              <a:buChar char="•"/>
              <a:defRPr/>
            </a:pPr>
            <a:r>
              <a:rPr lang="ru-RU" altLang="ru-RU" sz="2000" b="1" dirty="0" err="1">
                <a:solidFill>
                  <a:srgbClr val="C00000"/>
                </a:solidFill>
              </a:rPr>
              <a:t>Деятельностный</a:t>
            </a:r>
            <a:r>
              <a:rPr lang="ru-RU" altLang="ru-RU" sz="2000" b="1" dirty="0">
                <a:solidFill>
                  <a:srgbClr val="C00000"/>
                </a:solidFill>
              </a:rPr>
              <a:t> подход </a:t>
            </a:r>
            <a:endParaRPr lang="en-US" altLang="ru-RU" sz="2000" b="1" dirty="0" smtClean="0">
              <a:solidFill>
                <a:srgbClr val="C00000"/>
              </a:solidFill>
            </a:endParaRPr>
          </a:p>
          <a:p>
            <a:pPr>
              <a:buFont typeface="Arial" charset="0"/>
              <a:buChar char="•"/>
              <a:defRPr/>
            </a:pPr>
            <a:endParaRPr lang="en-US" altLang="ru-RU" sz="2000" b="1" dirty="0">
              <a:solidFill>
                <a:srgbClr val="C00000"/>
              </a:solidFill>
            </a:endParaRPr>
          </a:p>
          <a:p>
            <a:pPr marL="0" indent="0">
              <a:buFont typeface="Arial" charset="0"/>
              <a:buNone/>
              <a:defRPr/>
            </a:pPr>
            <a:r>
              <a:rPr lang="ru-RU" altLang="ru-RU" sz="2000" b="1" dirty="0" smtClean="0">
                <a:solidFill>
                  <a:srgbClr val="002060"/>
                </a:solidFill>
              </a:rPr>
              <a:t>Обучение </a:t>
            </a:r>
            <a:r>
              <a:rPr lang="ru-RU" altLang="ru-RU" sz="2000" b="1" dirty="0">
                <a:solidFill>
                  <a:srgbClr val="002060"/>
                </a:solidFill>
              </a:rPr>
              <a:t>и воспитание осуществляется в формах практической, коллективно-распределенной деятельности. </a:t>
            </a:r>
            <a:endParaRPr lang="ru-RU" altLang="ru-RU" sz="2000" b="1" dirty="0" smtClean="0">
              <a:solidFill>
                <a:srgbClr val="002060"/>
              </a:solidFill>
            </a:endParaRPr>
          </a:p>
          <a:p>
            <a:pPr marL="0" indent="0">
              <a:buFont typeface="Arial" charset="0"/>
              <a:buNone/>
              <a:defRPr/>
            </a:pPr>
            <a:endParaRPr lang="ru-RU" altLang="ru-RU" sz="2000" b="1" dirty="0">
              <a:solidFill>
                <a:srgbClr val="002060"/>
              </a:solidFill>
            </a:endParaRPr>
          </a:p>
          <a:p>
            <a:pPr marL="0" indent="0">
              <a:buFont typeface="Arial" charset="0"/>
              <a:buNone/>
              <a:defRPr/>
            </a:pPr>
            <a:r>
              <a:rPr lang="ru-RU" altLang="ru-RU" sz="2000" b="1" dirty="0" smtClean="0">
                <a:solidFill>
                  <a:srgbClr val="002060"/>
                </a:solidFill>
              </a:rPr>
              <a:t>Учитель </a:t>
            </a:r>
            <a:r>
              <a:rPr lang="ru-RU" altLang="ru-RU" sz="2000" b="1" dirty="0">
                <a:solidFill>
                  <a:srgbClr val="002060"/>
                </a:solidFill>
              </a:rPr>
              <a:t>организует деятельность ребенка, в процессе которой обучающийся осваивает новые знания, умения и навыки.</a:t>
            </a:r>
          </a:p>
          <a:p>
            <a:pPr>
              <a:buFont typeface="Arial" charset="0"/>
              <a:buChar char="•"/>
              <a:defRPr/>
            </a:pPr>
            <a:endParaRPr lang="ru-RU" sz="2000" dirty="0"/>
          </a:p>
        </p:txBody>
      </p:sp>
      <p:sp>
        <p:nvSpPr>
          <p:cNvPr id="30724" name="Объект 6"/>
          <p:cNvSpPr>
            <a:spLocks noGrp="1"/>
          </p:cNvSpPr>
          <p:nvPr>
            <p:ph sz="half" idx="2"/>
          </p:nvPr>
        </p:nvSpPr>
        <p:spPr>
          <a:solidFill>
            <a:srgbClr val="FFE29B"/>
          </a:solidFill>
        </p:spPr>
        <p:txBody>
          <a:bodyPr/>
          <a:lstStyle/>
          <a:p>
            <a:pPr eaLnBrk="1" hangingPunct="1">
              <a:buFont typeface="Wingdings" panose="05000000000000000000" pitchFamily="2" charset="2"/>
              <a:buChar char="Ø"/>
            </a:pPr>
            <a:r>
              <a:rPr lang="ru-RU" altLang="ru-RU" sz="2000" b="1" smtClean="0">
                <a:solidFill>
                  <a:srgbClr val="002060"/>
                </a:solidFill>
              </a:rPr>
              <a:t>Возрастной подход</a:t>
            </a:r>
          </a:p>
          <a:p>
            <a:pPr eaLnBrk="1" hangingPunct="1">
              <a:buFont typeface="Wingdings" panose="05000000000000000000" pitchFamily="2" charset="2"/>
              <a:buChar char="Ø"/>
            </a:pPr>
            <a:r>
              <a:rPr lang="ru-RU" altLang="ru-RU" sz="2000" b="1" smtClean="0">
                <a:solidFill>
                  <a:srgbClr val="002060"/>
                </a:solidFill>
              </a:rPr>
              <a:t>Дифференцированный подход</a:t>
            </a:r>
          </a:p>
          <a:p>
            <a:pPr eaLnBrk="1" hangingPunct="1">
              <a:buFont typeface="Wingdings" panose="05000000000000000000" pitchFamily="2" charset="2"/>
              <a:buChar char="Ø"/>
            </a:pPr>
            <a:r>
              <a:rPr lang="ru-RU" altLang="ru-RU" sz="2000" b="1" smtClean="0">
                <a:solidFill>
                  <a:srgbClr val="002060"/>
                </a:solidFill>
              </a:rPr>
              <a:t>Индивидуальный подход</a:t>
            </a:r>
          </a:p>
          <a:p>
            <a:pPr eaLnBrk="1" hangingPunct="1">
              <a:buFont typeface="Wingdings" panose="05000000000000000000" pitchFamily="2" charset="2"/>
              <a:buChar char="Ø"/>
            </a:pPr>
            <a:r>
              <a:rPr lang="ru-RU" altLang="ru-RU" sz="2000" b="1" smtClean="0">
                <a:solidFill>
                  <a:srgbClr val="002060"/>
                </a:solidFill>
              </a:rPr>
              <a:t>Подход с позиций педагогического оптимизма</a:t>
            </a:r>
          </a:p>
          <a:p>
            <a:endParaRPr lang="ru-RU" altLang="ru-RU" sz="20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457200" y="274638"/>
            <a:ext cx="8229600" cy="706437"/>
          </a:xfrm>
        </p:spPr>
        <p:txBody>
          <a:bodyPr/>
          <a:lstStyle/>
          <a:p>
            <a:r>
              <a:rPr lang="ru-RU" altLang="ru-RU" sz="2400" b="1" smtClean="0">
                <a:solidFill>
                  <a:srgbClr val="C00000"/>
                </a:solidFill>
              </a:rPr>
              <a:t>Инклюзия в Федеральном законе «Об образовании в Российской Федерации от 29 декабря 2012 года.»</a:t>
            </a:r>
          </a:p>
        </p:txBody>
      </p:sp>
      <p:sp>
        <p:nvSpPr>
          <p:cNvPr id="4099" name="Прямоугольник 2"/>
          <p:cNvSpPr>
            <a:spLocks noChangeArrowheads="1"/>
          </p:cNvSpPr>
          <p:nvPr/>
        </p:nvSpPr>
        <p:spPr bwMode="auto">
          <a:xfrm>
            <a:off x="250825" y="1196975"/>
            <a:ext cx="8642350" cy="108267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4926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15000"/>
              </a:lnSpc>
            </a:pPr>
            <a:r>
              <a:rPr lang="ru-RU" altLang="ru-RU" sz="1400">
                <a:latin typeface="Times New Roman" panose="02020603050405020304" pitchFamily="18" charset="0"/>
                <a:cs typeface="Times New Roman" panose="02020603050405020304" pitchFamily="18" charset="0"/>
              </a:rPr>
              <a:t>В соответствии </a:t>
            </a:r>
            <a:r>
              <a:rPr lang="ru-RU" altLang="ru-RU" sz="1400" b="1">
                <a:latin typeface="Times New Roman" panose="02020603050405020304" pitchFamily="18" charset="0"/>
                <a:cs typeface="Times New Roman" panose="02020603050405020304" pitchFamily="18" charset="0"/>
              </a:rPr>
              <a:t>с п. 1 ст. 5 </a:t>
            </a:r>
            <a:r>
              <a:rPr lang="ru-RU" altLang="ru-RU" sz="1400">
                <a:latin typeface="Times New Roman" panose="02020603050405020304" pitchFamily="18" charset="0"/>
                <a:cs typeface="Times New Roman" panose="02020603050405020304" pitchFamily="18" charset="0"/>
              </a:rPr>
              <a:t>Закона в Российской Федерации гарантируется право каждого человека на образование. Исходя из этого в п. 2 ст. 3 устанавливается, что одним из основных принципов государственной политики и правового регулирования отношений в сфере образования является обеспечение права каждого человека на образование, недопустимость дискриминации в сфере образования*.</a:t>
            </a:r>
            <a:endParaRPr lang="ru-RU" altLang="ru-RU" sz="1400">
              <a:latin typeface="Calibri" panose="020F0502020204030204" pitchFamily="34"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250825" y="2587625"/>
            <a:ext cx="8642350" cy="1046163"/>
          </a:xfrm>
          <a:prstGeom prst="rect">
            <a:avLst/>
          </a:prstGeom>
          <a:solidFill>
            <a:schemeClr val="bg2">
              <a:lumMod val="90000"/>
            </a:schemeClr>
          </a:solidFill>
        </p:spPr>
        <p:txBody>
          <a:bodyPr>
            <a:spAutoFit/>
          </a:bodyPr>
          <a:lstStyle/>
          <a:p>
            <a:pPr>
              <a:defRPr/>
            </a:pPr>
            <a:r>
              <a:rPr lang="ru-RU" sz="1400" b="1" dirty="0">
                <a:latin typeface="Times New Roman" panose="02020603050405020304" pitchFamily="18" charset="0"/>
                <a:cs typeface="Times New Roman" panose="02020603050405020304" pitchFamily="18" charset="0"/>
              </a:rPr>
              <a:t>п. 16 ст. 2</a:t>
            </a:r>
            <a:r>
              <a:rPr lang="ru-RU" sz="1400" dirty="0">
                <a:latin typeface="Times New Roman" panose="02020603050405020304" pitchFamily="18" charset="0"/>
                <a:cs typeface="Times New Roman" panose="02020603050405020304" pitchFamily="18" charset="0"/>
              </a:rPr>
              <a:t> дается понятие «обучающийся с ограниченными возможностями здоровья». Это физическое лицо, имеющее недостатки в физическом и (или) психологическом развитии, подтвержденные психолого-медико-педагогической комиссией и препятствующие получению образования без создания специальных условий. </a:t>
            </a:r>
          </a:p>
          <a:p>
            <a:pPr>
              <a:defRPr/>
            </a:pPr>
            <a:endParaRPr lang="ru-RU" dirty="0">
              <a:latin typeface="Times New Roman" panose="02020603050405020304" pitchFamily="18" charset="0"/>
              <a:cs typeface="Times New Roman" panose="02020603050405020304" pitchFamily="18" charset="0"/>
            </a:endParaRPr>
          </a:p>
        </p:txBody>
      </p:sp>
      <p:sp>
        <p:nvSpPr>
          <p:cNvPr id="4101" name="Прямоугольник 5"/>
          <p:cNvSpPr>
            <a:spLocks noChangeArrowheads="1"/>
          </p:cNvSpPr>
          <p:nvPr/>
        </p:nvSpPr>
        <p:spPr bwMode="auto">
          <a:xfrm>
            <a:off x="250825" y="3910013"/>
            <a:ext cx="8642350" cy="801687"/>
          </a:xfrm>
          <a:prstGeom prst="rect">
            <a:avLst/>
          </a:prstGeom>
          <a:solidFill>
            <a:srgbClr val="FFE29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sz="1400">
                <a:latin typeface="Times New Roman" panose="02020603050405020304" pitchFamily="18" charset="0"/>
                <a:cs typeface="Times New Roman" panose="02020603050405020304" pitchFamily="18" charset="0"/>
              </a:rPr>
              <a:t>Согласно п. 4 ст. 79 Закона об образовании образование обучающихся с ограниченными возможностями здоровья может быть организовано как совместно с другими обучающимися, так и в отдельных классах, группах или в отдельных организациях, осуществляющих образовательную деятельность</a:t>
            </a:r>
            <a:r>
              <a:rPr lang="ru-RU" altLang="ru-RU"/>
              <a:t>. </a:t>
            </a:r>
          </a:p>
        </p:txBody>
      </p:sp>
      <p:sp>
        <p:nvSpPr>
          <p:cNvPr id="7" name="Прямоугольник 6"/>
          <p:cNvSpPr/>
          <p:nvPr/>
        </p:nvSpPr>
        <p:spPr>
          <a:xfrm>
            <a:off x="179388" y="4797425"/>
            <a:ext cx="8713787" cy="738188"/>
          </a:xfrm>
          <a:prstGeom prst="rect">
            <a:avLst/>
          </a:prstGeom>
          <a:solidFill>
            <a:schemeClr val="bg2">
              <a:lumMod val="90000"/>
            </a:schemeClr>
          </a:solidFill>
        </p:spPr>
        <p:txBody>
          <a:bodyPr>
            <a:spAutoFit/>
          </a:bodyPr>
          <a:lstStyle/>
          <a:p>
            <a:pPr>
              <a:defRPr/>
            </a:pPr>
            <a:r>
              <a:rPr lang="ru-RU" sz="1400" dirty="0">
                <a:latin typeface="Times New Roman" panose="02020603050405020304" pitchFamily="18" charset="0"/>
                <a:cs typeface="Times New Roman" panose="02020603050405020304" pitchFamily="18" charset="0"/>
              </a:rPr>
              <a:t>Впервые в федеральном законодательстве закрепляется понятие инклюзивного образования (п. 27 ст. 2). Это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a:t>
            </a:r>
          </a:p>
        </p:txBody>
      </p:sp>
      <p:sp>
        <p:nvSpPr>
          <p:cNvPr id="8" name="Прямоугольник 7"/>
          <p:cNvSpPr/>
          <p:nvPr/>
        </p:nvSpPr>
        <p:spPr>
          <a:xfrm>
            <a:off x="250825" y="5732463"/>
            <a:ext cx="8785225" cy="955675"/>
          </a:xfrm>
          <a:prstGeom prst="rect">
            <a:avLst/>
          </a:prstGeom>
          <a:solidFill>
            <a:schemeClr val="accent3">
              <a:lumMod val="40000"/>
              <a:lumOff val="60000"/>
            </a:schemeClr>
          </a:solidFill>
        </p:spPr>
        <p:txBody>
          <a:bodyPr>
            <a:spAutoFit/>
          </a:bodyPr>
          <a:lstStyle/>
          <a:p>
            <a:pPr>
              <a:defRPr/>
            </a:pPr>
            <a:r>
              <a:rPr lang="ru-RU" sz="1400" dirty="0">
                <a:latin typeface="Times New Roman" panose="02020603050405020304" pitchFamily="18" charset="0"/>
                <a:cs typeface="Times New Roman" panose="02020603050405020304" pitchFamily="18" charset="0"/>
              </a:rPr>
              <a:t>В соответствии с п. 2 ст. 79 Закона общее образование обучающихся с ограниченными возможностями здоровья осуществляется в организациях, осуществляющих образовательную деятельность по адаптированным основным общеобразовательным программам. В таких организациях создаются специальные условия для получения образования указанными обучающимися.</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3"/>
          <p:cNvSpPr>
            <a:spLocks noGrp="1"/>
          </p:cNvSpPr>
          <p:nvPr>
            <p:ph type="title"/>
          </p:nvPr>
        </p:nvSpPr>
        <p:spPr>
          <a:xfrm>
            <a:off x="0" y="-100013"/>
            <a:ext cx="9144000" cy="1368426"/>
          </a:xfrm>
        </p:spPr>
        <p:txBody>
          <a:bodyPr/>
          <a:lstStyle/>
          <a:p>
            <a:r>
              <a:rPr lang="en-US" altLang="ru-RU" sz="2800" b="1" smtClean="0">
                <a:solidFill>
                  <a:srgbClr val="C00000"/>
                </a:solidFill>
              </a:rPr>
              <a:t/>
            </a:r>
            <a:br>
              <a:rPr lang="en-US" altLang="ru-RU" sz="2800" b="1" smtClean="0">
                <a:solidFill>
                  <a:srgbClr val="C00000"/>
                </a:solidFill>
              </a:rPr>
            </a:br>
            <a:r>
              <a:rPr lang="ru-RU" altLang="ru-RU" sz="2800" b="1" smtClean="0">
                <a:solidFill>
                  <a:srgbClr val="C00000"/>
                </a:solidFill>
              </a:rPr>
              <a:t/>
            </a:r>
            <a:br>
              <a:rPr lang="ru-RU" altLang="ru-RU" sz="2800" b="1" smtClean="0">
                <a:solidFill>
                  <a:srgbClr val="C00000"/>
                </a:solidFill>
              </a:rPr>
            </a:br>
            <a:r>
              <a:rPr lang="ru-RU" altLang="ru-RU" sz="2800" b="1" smtClean="0">
                <a:solidFill>
                  <a:srgbClr val="C00000"/>
                </a:solidFill>
              </a:rPr>
              <a:t>Специальные методические приемы для обучения детей с ОВЗ</a:t>
            </a:r>
            <a:r>
              <a:rPr lang="en-US" altLang="ru-RU" sz="2800" b="1" smtClean="0">
                <a:solidFill>
                  <a:srgbClr val="C00000"/>
                </a:solidFill>
              </a:rPr>
              <a:t/>
            </a:r>
            <a:br>
              <a:rPr lang="en-US" altLang="ru-RU" sz="2800" b="1" smtClean="0">
                <a:solidFill>
                  <a:srgbClr val="C00000"/>
                </a:solidFill>
              </a:rPr>
            </a:br>
            <a:r>
              <a:rPr lang="ru-RU" altLang="ru-RU" sz="2800" b="1" smtClean="0">
                <a:solidFill>
                  <a:srgbClr val="C00000"/>
                </a:solidFill>
              </a:rPr>
              <a:t/>
            </a:r>
            <a:br>
              <a:rPr lang="ru-RU" altLang="ru-RU" sz="2800" b="1" smtClean="0">
                <a:solidFill>
                  <a:srgbClr val="C00000"/>
                </a:solidFill>
              </a:rPr>
            </a:br>
            <a:endParaRPr lang="ru-RU" altLang="ru-RU" sz="2800" smtClean="0">
              <a:solidFill>
                <a:srgbClr val="C00000"/>
              </a:solidFill>
            </a:endParaRPr>
          </a:p>
        </p:txBody>
      </p:sp>
      <p:sp>
        <p:nvSpPr>
          <p:cNvPr id="5" name="Прямоугольник 4"/>
          <p:cNvSpPr/>
          <p:nvPr/>
        </p:nvSpPr>
        <p:spPr>
          <a:xfrm>
            <a:off x="250825" y="1125538"/>
            <a:ext cx="8569325" cy="5600700"/>
          </a:xfrm>
          <a:prstGeom prst="rect">
            <a:avLst/>
          </a:prstGeom>
          <a:solidFill>
            <a:srgbClr val="FFE29B"/>
          </a:solidFill>
        </p:spPr>
        <p:txBody>
          <a:bodyPr>
            <a:spAutoFit/>
          </a:bodyPr>
          <a:lstStyle/>
          <a:p>
            <a:pPr marL="365760" indent="-256032" algn="just" fontAlgn="auto">
              <a:spcAft>
                <a:spcPts val="0"/>
              </a:spcAft>
              <a:buClr>
                <a:schemeClr val="accent3"/>
              </a:buClr>
              <a:buFont typeface="Wingdings" pitchFamily="2" charset="2"/>
              <a:buChar char="Ø"/>
              <a:defRPr/>
            </a:pPr>
            <a:r>
              <a:rPr lang="ru-RU" dirty="0">
                <a:solidFill>
                  <a:srgbClr val="002060"/>
                </a:solidFill>
                <a:latin typeface="Arial" charset="0"/>
              </a:rPr>
              <a:t>Рациональная дозировка на уроке содержания учебного материала.</a:t>
            </a:r>
          </a:p>
          <a:p>
            <a:pPr marL="365760" indent="-256032" algn="just" fontAlgn="auto">
              <a:spcAft>
                <a:spcPts val="0"/>
              </a:spcAft>
              <a:buClr>
                <a:schemeClr val="accent3"/>
              </a:buClr>
              <a:buFont typeface="Wingdings" pitchFamily="2" charset="2"/>
              <a:buChar char="Ø"/>
              <a:defRPr/>
            </a:pPr>
            <a:r>
              <a:rPr lang="ru-RU" dirty="0">
                <a:solidFill>
                  <a:srgbClr val="002060"/>
                </a:solidFill>
                <a:latin typeface="Arial" charset="0"/>
              </a:rPr>
              <a:t>Дробление большого задания на этапы.</a:t>
            </a:r>
          </a:p>
          <a:p>
            <a:pPr marL="365760" indent="-256032" algn="just" fontAlgn="auto">
              <a:spcAft>
                <a:spcPts val="0"/>
              </a:spcAft>
              <a:buClr>
                <a:schemeClr val="accent3"/>
              </a:buClr>
              <a:buFont typeface="Wingdings" pitchFamily="2" charset="2"/>
              <a:buChar char="Ø"/>
              <a:defRPr/>
            </a:pPr>
            <a:r>
              <a:rPr lang="ru-RU" dirty="0">
                <a:solidFill>
                  <a:srgbClr val="002060"/>
                </a:solidFill>
                <a:latin typeface="Arial" charset="0"/>
              </a:rPr>
              <a:t>Поэтапное разъяснение заданий.</a:t>
            </a:r>
          </a:p>
          <a:p>
            <a:pPr marL="365760" indent="-256032" algn="just" fontAlgn="auto">
              <a:spcAft>
                <a:spcPts val="0"/>
              </a:spcAft>
              <a:buClr>
                <a:schemeClr val="accent3"/>
              </a:buClr>
              <a:buFont typeface="Wingdings" pitchFamily="2" charset="2"/>
              <a:buChar char="Ø"/>
              <a:defRPr/>
            </a:pPr>
            <a:r>
              <a:rPr lang="ru-RU" dirty="0">
                <a:solidFill>
                  <a:srgbClr val="002060"/>
                </a:solidFill>
                <a:latin typeface="Arial" charset="0"/>
              </a:rPr>
              <a:t>Последовательное выполнение этапов задания с контролем каждого этапа.</a:t>
            </a:r>
          </a:p>
          <a:p>
            <a:pPr marL="365760" indent="-256032" algn="just" fontAlgn="auto">
              <a:spcAft>
                <a:spcPts val="0"/>
              </a:spcAft>
              <a:buClr>
                <a:schemeClr val="accent3"/>
              </a:buClr>
              <a:buFont typeface="Wingdings" pitchFamily="2" charset="2"/>
              <a:buChar char="Ø"/>
              <a:defRPr/>
            </a:pPr>
            <a:r>
              <a:rPr lang="ru-RU" dirty="0">
                <a:solidFill>
                  <a:srgbClr val="002060"/>
                </a:solidFill>
                <a:latin typeface="Arial" charset="0"/>
              </a:rPr>
              <a:t>Осуществление повторности при обучении на всех этапах и звеньях урока.</a:t>
            </a:r>
          </a:p>
          <a:p>
            <a:pPr marL="365760" indent="-256032" algn="just" fontAlgn="auto">
              <a:spcAft>
                <a:spcPts val="0"/>
              </a:spcAft>
              <a:buClr>
                <a:schemeClr val="accent3"/>
              </a:buClr>
              <a:buFont typeface="Wingdings" pitchFamily="2" charset="2"/>
              <a:buChar char="Ø"/>
              <a:defRPr/>
            </a:pPr>
            <a:r>
              <a:rPr lang="ru-RU" dirty="0">
                <a:solidFill>
                  <a:srgbClr val="002060"/>
                </a:solidFill>
                <a:latin typeface="Arial" charset="0"/>
              </a:rPr>
              <a:t>Повторение учащимся инструкции к выполнению задания.</a:t>
            </a:r>
          </a:p>
          <a:p>
            <a:pPr marL="365760" indent="-256032" algn="just" fontAlgn="auto">
              <a:spcAft>
                <a:spcPts val="0"/>
              </a:spcAft>
              <a:buClr>
                <a:schemeClr val="accent3"/>
              </a:buClr>
              <a:buFont typeface="Wingdings" pitchFamily="2" charset="2"/>
              <a:buChar char="Ø"/>
              <a:defRPr/>
            </a:pPr>
            <a:r>
              <a:rPr lang="ru-RU" dirty="0">
                <a:solidFill>
                  <a:srgbClr val="002060"/>
                </a:solidFill>
                <a:latin typeface="Arial" charset="0"/>
              </a:rPr>
              <a:t>Обеспечение аудио-визуальными техническими средствами обучения.</a:t>
            </a:r>
            <a:endParaRPr lang="en-US" dirty="0">
              <a:solidFill>
                <a:srgbClr val="002060"/>
              </a:solidFill>
              <a:latin typeface="Arial" charset="0"/>
            </a:endParaRPr>
          </a:p>
          <a:p>
            <a:pPr marL="365760" indent="-256032" fontAlgn="auto">
              <a:spcAft>
                <a:spcPts val="0"/>
              </a:spcAft>
              <a:buClr>
                <a:schemeClr val="accent3"/>
              </a:buClr>
              <a:buFont typeface="Wingdings" pitchFamily="2" charset="2"/>
              <a:buChar char="Ø"/>
              <a:defRPr/>
            </a:pPr>
            <a:r>
              <a:rPr lang="ru-RU" dirty="0">
                <a:solidFill>
                  <a:srgbClr val="002060"/>
                </a:solidFill>
                <a:latin typeface="Arial" charset="0"/>
                <a:cs typeface="Times New Roman" pitchFamily="18" charset="0"/>
              </a:rPr>
              <a:t>Предоставление дополнительного времени для завершения задания.</a:t>
            </a:r>
          </a:p>
          <a:p>
            <a:pPr marL="365760" indent="-256032" fontAlgn="auto">
              <a:spcAft>
                <a:spcPts val="0"/>
              </a:spcAft>
              <a:buClr>
                <a:schemeClr val="accent3"/>
              </a:buClr>
              <a:buFont typeface="Wingdings" pitchFamily="2" charset="2"/>
              <a:buChar char="Ø"/>
              <a:defRPr/>
            </a:pPr>
            <a:r>
              <a:rPr lang="ru-RU" dirty="0">
                <a:solidFill>
                  <a:srgbClr val="002060"/>
                </a:solidFill>
                <a:latin typeface="Arial" charset="0"/>
                <a:cs typeface="Times New Roman" pitchFamily="18" charset="0"/>
              </a:rPr>
              <a:t>Предоставление дополнительного времени для сдачи домашнего задания.</a:t>
            </a:r>
          </a:p>
          <a:p>
            <a:pPr marL="365760" indent="-256032" fontAlgn="auto">
              <a:spcAft>
                <a:spcPts val="0"/>
              </a:spcAft>
              <a:buClr>
                <a:schemeClr val="accent3"/>
              </a:buClr>
              <a:buFont typeface="Wingdings" pitchFamily="2" charset="2"/>
              <a:buChar char="Ø"/>
              <a:defRPr/>
            </a:pPr>
            <a:r>
              <a:rPr lang="ru-RU" dirty="0">
                <a:solidFill>
                  <a:srgbClr val="002060"/>
                </a:solidFill>
                <a:latin typeface="Arial" charset="0"/>
                <a:cs typeface="Times New Roman" pitchFamily="18" charset="0"/>
              </a:rPr>
              <a:t>Выполнение диктантов в индивидуальном режиме.</a:t>
            </a:r>
          </a:p>
          <a:p>
            <a:pPr marL="365760" indent="-256032" fontAlgn="auto">
              <a:spcAft>
                <a:spcPts val="0"/>
              </a:spcAft>
              <a:buClr>
                <a:schemeClr val="accent3"/>
              </a:buClr>
              <a:buFont typeface="Wingdings" pitchFamily="2" charset="2"/>
              <a:buChar char="Ø"/>
              <a:defRPr/>
            </a:pPr>
            <a:r>
              <a:rPr lang="ru-RU" sz="1600" dirty="0">
                <a:solidFill>
                  <a:srgbClr val="002060"/>
                </a:solidFill>
                <a:latin typeface="Arial" charset="0"/>
              </a:rPr>
              <a:t>Близость к учащимся во время объяснения задания.</a:t>
            </a:r>
            <a:endParaRPr lang="ru-RU" sz="1600" dirty="0">
              <a:solidFill>
                <a:srgbClr val="002060"/>
              </a:solidFill>
              <a:latin typeface="Arial" charset="0"/>
              <a:cs typeface="Times New Roman" pitchFamily="18" charset="0"/>
            </a:endParaRPr>
          </a:p>
          <a:p>
            <a:pPr marL="365760" indent="-256032" fontAlgn="auto">
              <a:spcAft>
                <a:spcPts val="0"/>
              </a:spcAft>
              <a:buClr>
                <a:schemeClr val="accent3"/>
              </a:buClr>
              <a:buFont typeface="Wingdings" pitchFamily="2" charset="2"/>
              <a:buChar char="Ø"/>
              <a:defRPr/>
            </a:pPr>
            <a:r>
              <a:rPr lang="ru-RU" dirty="0">
                <a:solidFill>
                  <a:srgbClr val="002060"/>
                </a:solidFill>
                <a:latin typeface="Arial" charset="0"/>
                <a:cs typeface="Times New Roman" pitchFamily="18" charset="0"/>
              </a:rPr>
              <a:t>Максимальная опора на чувственный опыт ребенка.</a:t>
            </a:r>
          </a:p>
          <a:p>
            <a:pPr marL="365760" indent="-256032" fontAlgn="auto">
              <a:spcAft>
                <a:spcPts val="0"/>
              </a:spcAft>
              <a:buClr>
                <a:schemeClr val="accent3"/>
              </a:buClr>
              <a:buFont typeface="Wingdings" pitchFamily="2" charset="2"/>
              <a:buChar char="Ø"/>
              <a:defRPr/>
            </a:pPr>
            <a:r>
              <a:rPr lang="ru-RU" dirty="0">
                <a:solidFill>
                  <a:srgbClr val="002060"/>
                </a:solidFill>
                <a:latin typeface="Arial" charset="0"/>
                <a:cs typeface="Times New Roman" pitchFamily="18" charset="0"/>
              </a:rPr>
              <a:t>Максимальная опора на практическую деятельность и опыт ученика.</a:t>
            </a:r>
          </a:p>
          <a:p>
            <a:pPr marL="365760" indent="-256032" fontAlgn="auto">
              <a:spcAft>
                <a:spcPts val="0"/>
              </a:spcAft>
              <a:buClr>
                <a:schemeClr val="accent3"/>
              </a:buClr>
              <a:buFont typeface="Wingdings" pitchFamily="2" charset="2"/>
              <a:buChar char="Ø"/>
              <a:defRPr/>
            </a:pPr>
            <a:r>
              <a:rPr lang="ru-RU" dirty="0">
                <a:solidFill>
                  <a:srgbClr val="002060"/>
                </a:solidFill>
                <a:latin typeface="Arial" charset="0"/>
                <a:cs typeface="Times New Roman" pitchFamily="18" charset="0"/>
              </a:rPr>
              <a:t>Опора на более развитые способности ребенка.</a:t>
            </a:r>
          </a:p>
          <a:p>
            <a:pPr marL="365760" indent="-256032" fontAlgn="auto">
              <a:spcAft>
                <a:spcPts val="0"/>
              </a:spcAft>
              <a:buClr>
                <a:schemeClr val="accent3"/>
              </a:buClr>
              <a:buFont typeface="Georgia"/>
              <a:buChar char="•"/>
              <a:defRPr/>
            </a:pPr>
            <a:endParaRPr lang="ru-RU" dirty="0">
              <a:solidFill>
                <a:srgbClr val="002060"/>
              </a:solidFill>
              <a:latin typeface="Arial" charset="0"/>
              <a:cs typeface="Times New Roman" pitchFamily="18" charset="0"/>
            </a:endParaRPr>
          </a:p>
          <a:p>
            <a:pPr marL="365760" indent="-256032" algn="just" fontAlgn="auto">
              <a:spcAft>
                <a:spcPts val="0"/>
              </a:spcAft>
              <a:buClr>
                <a:schemeClr val="accent3"/>
              </a:buClr>
              <a:buFont typeface="Wingdings" pitchFamily="2" charset="2"/>
              <a:buChar char="Ø"/>
              <a:defRPr/>
            </a:pPr>
            <a:endParaRPr lang="ru-RU" dirty="0">
              <a:solidFill>
                <a:srgbClr val="002060"/>
              </a:solidFill>
              <a:latin typeface="Arial" charset="0"/>
            </a:endParaRPr>
          </a:p>
          <a:p>
            <a:pPr marL="365760" indent="-256032" fontAlgn="auto">
              <a:spcAft>
                <a:spcPts val="0"/>
              </a:spcAft>
              <a:buClr>
                <a:schemeClr val="accent3"/>
              </a:buClr>
              <a:buFont typeface="Georgia"/>
              <a:buChar char="•"/>
              <a:defRPr/>
            </a:pPr>
            <a:endParaRPr lang="ru-RU" dirty="0">
              <a:solidFill>
                <a:srgbClr val="002060"/>
              </a:solidFill>
              <a:latin typeface="Arial" charset="0"/>
            </a:endParaRPr>
          </a:p>
          <a:p>
            <a:pPr marL="365760" indent="-256032" fontAlgn="auto">
              <a:spcAft>
                <a:spcPts val="0"/>
              </a:spcAft>
              <a:buClr>
                <a:schemeClr val="accent3"/>
              </a:buClr>
              <a:buFont typeface="Georgia"/>
              <a:buChar char="•"/>
              <a:defRPr/>
            </a:pPr>
            <a:endParaRPr lang="ru-RU" dirty="0">
              <a:solidFill>
                <a:srgbClr val="002060"/>
              </a:solidFill>
              <a:latin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Прямоугольник 4"/>
          <p:cNvSpPr>
            <a:spLocks noChangeArrowheads="1"/>
          </p:cNvSpPr>
          <p:nvPr/>
        </p:nvSpPr>
        <p:spPr bwMode="auto">
          <a:xfrm>
            <a:off x="179388" y="404813"/>
            <a:ext cx="8785225" cy="4800600"/>
          </a:xfrm>
          <a:prstGeom prst="rect">
            <a:avLst/>
          </a:prstGeom>
          <a:solidFill>
            <a:srgbClr val="FFE29B"/>
          </a:solidFill>
          <a:ln>
            <a:noFill/>
          </a:ln>
          <a:extLst/>
        </p:spPr>
        <p:txBody>
          <a:bodyPr>
            <a:spAutoFit/>
          </a:bodyPr>
          <a:lstStyle/>
          <a:p>
            <a:pPr>
              <a:defRPr/>
            </a:pPr>
            <a:r>
              <a:rPr lang="ru-RU" altLang="ru-RU" dirty="0">
                <a:solidFill>
                  <a:schemeClr val="accent5">
                    <a:lumMod val="50000"/>
                  </a:schemeClr>
                </a:solidFill>
                <a:latin typeface="Arial" charset="0"/>
              </a:rPr>
              <a:t>1.</a:t>
            </a:r>
            <a:r>
              <a:rPr lang="ru-RU" altLang="ru-RU" b="1" dirty="0">
                <a:solidFill>
                  <a:schemeClr val="accent5">
                    <a:lumMod val="50000"/>
                  </a:schemeClr>
                </a:solidFill>
                <a:latin typeface="Arial" charset="0"/>
              </a:rPr>
              <a:t>Заключение</a:t>
            </a:r>
            <a:r>
              <a:rPr lang="ru-RU" altLang="ru-RU" dirty="0">
                <a:solidFill>
                  <a:schemeClr val="accent5">
                    <a:lumMod val="50000"/>
                  </a:schemeClr>
                </a:solidFill>
                <a:latin typeface="Arial" charset="0"/>
              </a:rPr>
              <a:t> краевой, городской ПМПК по включению детей-инвалидов в инклюзивное образование, в котором должно быть прописано</a:t>
            </a:r>
            <a:r>
              <a:rPr lang="ru-RU" altLang="ru-RU" dirty="0">
                <a:solidFill>
                  <a:srgbClr val="FF0000"/>
                </a:solidFill>
                <a:latin typeface="Arial" charset="0"/>
              </a:rPr>
              <a:t>:</a:t>
            </a:r>
          </a:p>
          <a:p>
            <a:pPr>
              <a:defRPr/>
            </a:pPr>
            <a:r>
              <a:rPr lang="ru-RU" altLang="ru-RU" dirty="0">
                <a:solidFill>
                  <a:srgbClr val="0033CC"/>
                </a:solidFill>
                <a:latin typeface="Arial" charset="0"/>
              </a:rPr>
              <a:t>- рекомендуемая учебная нагрузка на учащегося (количество дней в неделю, часов в день);</a:t>
            </a:r>
          </a:p>
          <a:p>
            <a:pPr>
              <a:defRPr/>
            </a:pPr>
            <a:r>
              <a:rPr lang="ru-RU" altLang="ru-RU" dirty="0">
                <a:solidFill>
                  <a:srgbClr val="0033CC"/>
                </a:solidFill>
                <a:latin typeface="Arial" charset="0"/>
              </a:rPr>
              <a:t>- оборудование технических условий (при необходимости);</a:t>
            </a:r>
          </a:p>
          <a:p>
            <a:pPr>
              <a:defRPr/>
            </a:pPr>
            <a:r>
              <a:rPr lang="ru-RU" altLang="ru-RU" dirty="0">
                <a:solidFill>
                  <a:srgbClr val="0033CC"/>
                </a:solidFill>
                <a:latin typeface="Arial" charset="0"/>
              </a:rPr>
              <a:t>- сопровождение и (или) присутствие родителей (законных представителей) во время учебного процесса (при необходимости);</a:t>
            </a:r>
          </a:p>
          <a:p>
            <a:pPr>
              <a:defRPr/>
            </a:pPr>
            <a:r>
              <a:rPr lang="ru-RU" altLang="ru-RU" dirty="0">
                <a:solidFill>
                  <a:srgbClr val="0033CC"/>
                </a:solidFill>
                <a:latin typeface="Arial" charset="0"/>
              </a:rPr>
              <a:t>- возможность получения дополнительного образования;</a:t>
            </a:r>
          </a:p>
          <a:p>
            <a:pPr marL="285750" indent="-285750">
              <a:buFontTx/>
              <a:buChar char="-"/>
              <a:defRPr/>
            </a:pPr>
            <a:r>
              <a:rPr lang="ru-RU" altLang="ru-RU" dirty="0">
                <a:solidFill>
                  <a:srgbClr val="0033CC"/>
                </a:solidFill>
                <a:latin typeface="Arial" charset="0"/>
              </a:rPr>
              <a:t>организация психолого-педагогического сопровождения обучающегося с указанием специалистов и допустимой нагрузки (количество часов в неделю).</a:t>
            </a:r>
          </a:p>
          <a:p>
            <a:pPr marL="285750" indent="-285750">
              <a:buFontTx/>
              <a:buChar char="-"/>
              <a:defRPr/>
            </a:pPr>
            <a:endParaRPr lang="ru-RU" altLang="ru-RU" dirty="0">
              <a:solidFill>
                <a:srgbClr val="0033CC"/>
              </a:solidFill>
              <a:latin typeface="Arial" charset="0"/>
            </a:endParaRPr>
          </a:p>
          <a:p>
            <a:pPr>
              <a:defRPr/>
            </a:pPr>
            <a:r>
              <a:rPr lang="ru-RU" altLang="ru-RU" dirty="0">
                <a:solidFill>
                  <a:srgbClr val="002060"/>
                </a:solidFill>
                <a:latin typeface="Arial" charset="0"/>
              </a:rPr>
              <a:t>2. </a:t>
            </a:r>
            <a:r>
              <a:rPr lang="ru-RU" altLang="ru-RU" b="1" dirty="0">
                <a:solidFill>
                  <a:srgbClr val="002060"/>
                </a:solidFill>
                <a:latin typeface="Arial" charset="0"/>
              </a:rPr>
              <a:t>Заявление родителей </a:t>
            </a:r>
            <a:r>
              <a:rPr lang="ru-RU" altLang="ru-RU" dirty="0">
                <a:solidFill>
                  <a:srgbClr val="002060"/>
                </a:solidFill>
                <a:latin typeface="Arial" charset="0"/>
              </a:rPr>
              <a:t>с обязательным указанием цели инклюзивного образования для их ребенка, часов аудиторной учебной нагрузки, дополнительного образования, психолого-педагогического сопровождения в соответствии с рекомендациями ПМПК.</a:t>
            </a:r>
          </a:p>
          <a:p>
            <a:pPr>
              <a:defRPr/>
            </a:pPr>
            <a:r>
              <a:rPr lang="ru-RU" altLang="ru-RU" dirty="0">
                <a:solidFill>
                  <a:srgbClr val="D60093"/>
                </a:solidFill>
                <a:latin typeface="Arial" charset="0"/>
              </a:rPr>
              <a:t> </a:t>
            </a:r>
          </a:p>
        </p:txBody>
      </p:sp>
      <p:sp>
        <p:nvSpPr>
          <p:cNvPr id="32771" name="Заголовок 5"/>
          <p:cNvSpPr>
            <a:spLocks noGrp="1"/>
          </p:cNvSpPr>
          <p:nvPr>
            <p:ph type="title" idx="4294967295"/>
          </p:nvPr>
        </p:nvSpPr>
        <p:spPr>
          <a:xfrm>
            <a:off x="107950" y="44450"/>
            <a:ext cx="9036050" cy="360363"/>
          </a:xfrm>
        </p:spPr>
        <p:txBody>
          <a:bodyPr/>
          <a:lstStyle/>
          <a:p>
            <a:r>
              <a:rPr lang="ru-RU" altLang="ru-RU" sz="1800" b="1" smtClean="0">
                <a:solidFill>
                  <a:srgbClr val="C00000"/>
                </a:solidFill>
              </a:rPr>
              <a:t>ОБЯЗАТЕЛЬНАЯ ДОКУМЕНТАЦИЯ ПО ОРГАНИЗАЦИИ ИНКЛЮЗИВНОГО ОБРАЗОВАНИЯ</a:t>
            </a:r>
            <a:endParaRPr lang="ru-RU" altLang="ru-RU" sz="1800" smtClean="0">
              <a:solidFill>
                <a:srgbClr val="C0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Прямоугольник 1"/>
          <p:cNvSpPr>
            <a:spLocks noChangeArrowheads="1"/>
          </p:cNvSpPr>
          <p:nvPr/>
        </p:nvSpPr>
        <p:spPr bwMode="auto">
          <a:xfrm>
            <a:off x="323850" y="333375"/>
            <a:ext cx="8569325" cy="609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b="1">
                <a:solidFill>
                  <a:srgbClr val="C00000"/>
                </a:solidFill>
              </a:rPr>
              <a:t>ОБЯЗАТЕЛЬНАЯ ДОКУМЕНТАЦИЯ ПО ОРГАНИЗАЦИИ ИНКЛЮЗИВНОГО ОБРАЗОВАНИЯ</a:t>
            </a:r>
          </a:p>
          <a:p>
            <a:pPr eaLnBrk="1" hangingPunct="1"/>
            <a:endParaRPr lang="ru-RU" altLang="ru-RU"/>
          </a:p>
          <a:p>
            <a:pPr eaLnBrk="1" hangingPunct="1"/>
            <a:r>
              <a:rPr lang="ru-RU" altLang="ru-RU" sz="1600">
                <a:solidFill>
                  <a:srgbClr val="002060"/>
                </a:solidFill>
              </a:rPr>
              <a:t>3. Приказ общеобразовательного учреждения об организации инклюзивного образования для ребенка-инвалида (инвалидов), в котором должна быть указана аудиторная учебная нагрузка на обучающегося инклюзивно, сопровождение и (или) присутствие родителей (законных представителей) во время учебного процесса (при необходимости), часы дополнительного образования (если оно рекомендовано ПМПК), организация психолого-педагогического сопровождения, а также возложение ответственности за жизнь и здоровье обучающегося на педагогических и (или) административных работников (руководителей структурных подразделений) общеобразовательного учреждения.</a:t>
            </a:r>
          </a:p>
          <a:p>
            <a:pPr eaLnBrk="1" hangingPunct="1"/>
            <a:endParaRPr lang="ru-RU" altLang="ru-RU" sz="1600">
              <a:solidFill>
                <a:srgbClr val="002060"/>
              </a:solidFill>
            </a:endParaRPr>
          </a:p>
          <a:p>
            <a:pPr eaLnBrk="1" hangingPunct="1"/>
            <a:r>
              <a:rPr lang="ru-RU" altLang="ru-RU" sz="1600">
                <a:solidFill>
                  <a:srgbClr val="002060"/>
                </a:solidFill>
              </a:rPr>
              <a:t>4. Индивидуальный учебный план ребенка-инвалида (инвалида) с полной учебной нагрузкой (с учетом индивидуального обучения на дому, инклюзивного образования, дистанционного образования (при наличии) в соответствии с прилагаемой формой.  </a:t>
            </a:r>
          </a:p>
          <a:p>
            <a:pPr eaLnBrk="1" hangingPunct="1"/>
            <a:endParaRPr lang="ru-RU" altLang="ru-RU" sz="1600">
              <a:solidFill>
                <a:srgbClr val="002060"/>
              </a:solidFill>
            </a:endParaRPr>
          </a:p>
          <a:p>
            <a:pPr eaLnBrk="1" hangingPunct="1"/>
            <a:r>
              <a:rPr lang="ru-RU" altLang="ru-RU" sz="1600">
                <a:solidFill>
                  <a:srgbClr val="002060"/>
                </a:solidFill>
              </a:rPr>
              <a:t>5. План воспитательной работы учреждения, который должен включать в себя мероприятия, связанные с просветительской деятельностью, направленные на воспитание у учащихся, педагогов и родителей гуманного отношения к инвалидам; проведение мониторинговых исследований, опросов, анкетирования с целью изучения общественного мнения по вопросам инклюзивного образования и др.  </a:t>
            </a:r>
          </a:p>
          <a:p>
            <a:pPr eaLnBrk="1" hangingPunct="1"/>
            <a:r>
              <a:rPr lang="ru-RU" altLang="ru-RU" sz="1600">
                <a:solidFill>
                  <a:srgbClr val="002060"/>
                </a:solidFill>
              </a:rPr>
              <a:t> </a:t>
            </a:r>
          </a:p>
          <a:p>
            <a:pPr eaLnBrk="1" hangingPunct="1"/>
            <a:r>
              <a:rPr lang="ru-RU" altLang="ru-RU" sz="1600">
                <a:solidFill>
                  <a:srgbClr val="002060"/>
                </a:solidFill>
              </a:rPr>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Заголовок 1"/>
          <p:cNvSpPr>
            <a:spLocks noGrp="1"/>
          </p:cNvSpPr>
          <p:nvPr>
            <p:ph type="title"/>
          </p:nvPr>
        </p:nvSpPr>
        <p:spPr>
          <a:xfrm>
            <a:off x="457200" y="274638"/>
            <a:ext cx="8229600" cy="777875"/>
          </a:xfrm>
        </p:spPr>
        <p:txBody>
          <a:bodyPr/>
          <a:lstStyle/>
          <a:p>
            <a:r>
              <a:rPr lang="ru-RU" altLang="ru-RU" sz="2800" b="1" smtClean="0">
                <a:solidFill>
                  <a:srgbClr val="C00000"/>
                </a:solidFill>
              </a:rPr>
              <a:t>Результаты инклюзии</a:t>
            </a:r>
          </a:p>
        </p:txBody>
      </p:sp>
      <p:sp>
        <p:nvSpPr>
          <p:cNvPr id="34819" name="Объект 2"/>
          <p:cNvSpPr>
            <a:spLocks noGrp="1"/>
          </p:cNvSpPr>
          <p:nvPr>
            <p:ph idx="1"/>
          </p:nvPr>
        </p:nvSpPr>
        <p:spPr>
          <a:solidFill>
            <a:srgbClr val="FFE29B"/>
          </a:solidFill>
        </p:spPr>
        <p:txBody>
          <a:bodyPr/>
          <a:lstStyle/>
          <a:p>
            <a:r>
              <a:rPr lang="ru-RU" altLang="ru-RU" sz="1800" smtClean="0">
                <a:solidFill>
                  <a:srgbClr val="002060"/>
                </a:solidFill>
              </a:rPr>
              <a:t>У учеников есть возможность активного и постоянного участия во всех мероприятиях общеобразовательного процесса.</a:t>
            </a:r>
          </a:p>
          <a:p>
            <a:endParaRPr lang="ru-RU" altLang="ru-RU" sz="1800" smtClean="0">
              <a:solidFill>
                <a:srgbClr val="002060"/>
              </a:solidFill>
            </a:endParaRPr>
          </a:p>
          <a:p>
            <a:r>
              <a:rPr lang="ru-RU" altLang="ru-RU" sz="1800" smtClean="0">
                <a:solidFill>
                  <a:srgbClr val="002060"/>
                </a:solidFill>
              </a:rPr>
              <a:t>Адаптация как можно менее навязчива и не содействует выработке стереотипов.</a:t>
            </a:r>
          </a:p>
          <a:p>
            <a:endParaRPr lang="ru-RU" altLang="ru-RU" sz="1800" smtClean="0">
              <a:solidFill>
                <a:srgbClr val="002060"/>
              </a:solidFill>
            </a:endParaRPr>
          </a:p>
          <a:p>
            <a:r>
              <a:rPr lang="ru-RU" altLang="ru-RU" sz="1800" smtClean="0">
                <a:solidFill>
                  <a:srgbClr val="002060"/>
                </a:solidFill>
              </a:rPr>
              <a:t>Мероприятия направлены на включение учениика , но достаточно для него сложна. Индивидуальная помощь не отделяет и не и не изолирует ученика.</a:t>
            </a:r>
          </a:p>
          <a:p>
            <a:endParaRPr lang="ru-RU" altLang="ru-RU" sz="1800" smtClean="0">
              <a:solidFill>
                <a:srgbClr val="002060"/>
              </a:solidFill>
            </a:endParaRPr>
          </a:p>
          <a:p>
            <a:r>
              <a:rPr lang="ru-RU" altLang="ru-RU" sz="1800" smtClean="0">
                <a:solidFill>
                  <a:srgbClr val="002060"/>
                </a:solidFill>
              </a:rPr>
              <a:t>Появляются возможности для обобщения и  передачи навыков.</a:t>
            </a:r>
          </a:p>
          <a:p>
            <a:endParaRPr lang="ru-RU" altLang="ru-RU" sz="1800" smtClean="0">
              <a:solidFill>
                <a:srgbClr val="002060"/>
              </a:solidFill>
            </a:endParaRPr>
          </a:p>
          <a:p>
            <a:r>
              <a:rPr lang="ru-RU" altLang="ru-RU" sz="1800" smtClean="0">
                <a:solidFill>
                  <a:srgbClr val="002060"/>
                </a:solidFill>
              </a:rPr>
              <a:t>Педагоги общего и специального преподавания разделяют обязанности в планировании, проведении и оценке уроков.</a:t>
            </a:r>
          </a:p>
          <a:p>
            <a:endParaRPr lang="ru-RU" altLang="ru-RU" sz="1800" smtClean="0">
              <a:solidFill>
                <a:srgbClr val="00206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250825" y="333375"/>
            <a:ext cx="8642350" cy="1295400"/>
          </a:xfrm>
          <a:prstGeom prst="round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400" b="1" dirty="0">
                <a:solidFill>
                  <a:srgbClr val="FFFF00"/>
                </a:solidFill>
              </a:rPr>
              <a:t>Сильные стороны </a:t>
            </a:r>
          </a:p>
          <a:p>
            <a:pPr algn="ctr">
              <a:defRPr/>
            </a:pPr>
            <a:r>
              <a:rPr lang="ru-RU" sz="2400" b="1" dirty="0">
                <a:solidFill>
                  <a:srgbClr val="FFFF00"/>
                </a:solidFill>
              </a:rPr>
              <a:t>Дифференцированного специального образования</a:t>
            </a:r>
            <a:r>
              <a:rPr lang="ru-RU" sz="2400" dirty="0"/>
              <a:t/>
            </a:r>
            <a:br>
              <a:rPr lang="ru-RU" sz="2400" dirty="0"/>
            </a:br>
            <a:r>
              <a:rPr lang="ru-RU" dirty="0">
                <a:solidFill>
                  <a:srgbClr val="FFFF00"/>
                </a:solidFill>
              </a:rPr>
              <a:t>(</a:t>
            </a:r>
            <a:r>
              <a:rPr lang="ru-RU" sz="2000" b="1" dirty="0">
                <a:solidFill>
                  <a:srgbClr val="FFFF00"/>
                </a:solidFill>
              </a:rPr>
              <a:t>в учебных/воспитательных учреждениях и на дому)</a:t>
            </a:r>
          </a:p>
          <a:p>
            <a:pPr algn="ctr">
              <a:defRPr/>
            </a:pPr>
            <a:r>
              <a:rPr lang="ru-RU" dirty="0">
                <a:solidFill>
                  <a:srgbClr val="FF0000"/>
                </a:solidFill>
              </a:rPr>
              <a:t> </a:t>
            </a:r>
          </a:p>
        </p:txBody>
      </p:sp>
      <p:sp>
        <p:nvSpPr>
          <p:cNvPr id="10" name="Стрелка вниз 9"/>
          <p:cNvSpPr/>
          <p:nvPr/>
        </p:nvSpPr>
        <p:spPr>
          <a:xfrm>
            <a:off x="1331913" y="1773238"/>
            <a:ext cx="484187" cy="360362"/>
          </a:xfrm>
          <a:prstGeom prst="downArrow">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1" name="Стрелка вниз 10"/>
          <p:cNvSpPr/>
          <p:nvPr/>
        </p:nvSpPr>
        <p:spPr>
          <a:xfrm>
            <a:off x="4356100" y="1773238"/>
            <a:ext cx="484188" cy="1223962"/>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2" name="Стрелка вниз 11"/>
          <p:cNvSpPr/>
          <p:nvPr/>
        </p:nvSpPr>
        <p:spPr>
          <a:xfrm>
            <a:off x="7327900" y="1773238"/>
            <a:ext cx="484188" cy="2016125"/>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3" name="Скругленный прямоугольник 12"/>
          <p:cNvSpPr/>
          <p:nvPr/>
        </p:nvSpPr>
        <p:spPr>
          <a:xfrm>
            <a:off x="250825" y="2276475"/>
            <a:ext cx="2736850" cy="2232025"/>
          </a:xfrm>
          <a:prstGeom prst="roundRect">
            <a:avLst/>
          </a:prstGeom>
          <a:solidFill>
            <a:srgbClr val="FF6600">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400" b="1" dirty="0">
                <a:solidFill>
                  <a:schemeClr val="bg2">
                    <a:lumMod val="75000"/>
                  </a:schemeClr>
                </a:solidFill>
              </a:rPr>
              <a:t>Подготовленные кадры</a:t>
            </a:r>
          </a:p>
        </p:txBody>
      </p:sp>
      <p:sp>
        <p:nvSpPr>
          <p:cNvPr id="14" name="Скругленный прямоугольник 13"/>
          <p:cNvSpPr/>
          <p:nvPr/>
        </p:nvSpPr>
        <p:spPr>
          <a:xfrm>
            <a:off x="3203575" y="3213100"/>
            <a:ext cx="2736850" cy="2232025"/>
          </a:xfrm>
          <a:prstGeom prst="roundRect">
            <a:avLst/>
          </a:prstGeom>
          <a:solidFill>
            <a:srgbClr val="C00000">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400" b="1" dirty="0">
                <a:solidFill>
                  <a:schemeClr val="bg2">
                    <a:lumMod val="75000"/>
                  </a:schemeClr>
                </a:solidFill>
              </a:rPr>
              <a:t>Разработанные методики</a:t>
            </a:r>
          </a:p>
        </p:txBody>
      </p:sp>
      <p:sp>
        <p:nvSpPr>
          <p:cNvPr id="15" name="Скругленный прямоугольник 14"/>
          <p:cNvSpPr/>
          <p:nvPr/>
        </p:nvSpPr>
        <p:spPr>
          <a:xfrm>
            <a:off x="6156325" y="4149725"/>
            <a:ext cx="2879725" cy="2232025"/>
          </a:xfrm>
          <a:prstGeom prst="roundRect">
            <a:avLst/>
          </a:prstGeom>
          <a:solidFill>
            <a:srgbClr val="0070C0">
              <a:alpha val="8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400" b="1" dirty="0">
                <a:solidFill>
                  <a:srgbClr val="FFFF00"/>
                </a:solidFill>
              </a:rPr>
              <a:t>Приспособленная среда</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Овал 69"/>
          <p:cNvSpPr/>
          <p:nvPr/>
        </p:nvSpPr>
        <p:spPr>
          <a:xfrm>
            <a:off x="1763713" y="1844675"/>
            <a:ext cx="5329237" cy="3959225"/>
          </a:xfrm>
          <a:prstGeom prst="ellipse">
            <a:avLst/>
          </a:prstGeom>
          <a:noFill/>
          <a:ln>
            <a:solidFill>
              <a:srgbClr val="F63B1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36867" name="Заголовок 1"/>
          <p:cNvSpPr>
            <a:spLocks noGrp="1"/>
          </p:cNvSpPr>
          <p:nvPr>
            <p:ph type="title"/>
          </p:nvPr>
        </p:nvSpPr>
        <p:spPr>
          <a:xfrm>
            <a:off x="395288" y="188913"/>
            <a:ext cx="8229600" cy="936625"/>
          </a:xfrm>
        </p:spPr>
        <p:txBody>
          <a:bodyPr/>
          <a:lstStyle/>
          <a:p>
            <a:r>
              <a:rPr lang="ru-RU" altLang="ru-RU" sz="2800" b="1" smtClean="0">
                <a:solidFill>
                  <a:srgbClr val="C00000"/>
                </a:solidFill>
              </a:rPr>
              <a:t>Достоинства инклюзивного образования </a:t>
            </a:r>
            <a:br>
              <a:rPr lang="ru-RU" altLang="ru-RU" sz="2800" b="1" smtClean="0">
                <a:solidFill>
                  <a:srgbClr val="C00000"/>
                </a:solidFill>
              </a:rPr>
            </a:br>
            <a:r>
              <a:rPr lang="ru-RU" altLang="ru-RU" sz="2800" b="1" smtClean="0">
                <a:solidFill>
                  <a:srgbClr val="C00000"/>
                </a:solidFill>
              </a:rPr>
              <a:t>(в интересах ребёнка и общества)</a:t>
            </a:r>
          </a:p>
        </p:txBody>
      </p:sp>
      <p:sp>
        <p:nvSpPr>
          <p:cNvPr id="45" name="Овал 12"/>
          <p:cNvSpPr/>
          <p:nvPr/>
        </p:nvSpPr>
        <p:spPr>
          <a:xfrm>
            <a:off x="6297613" y="2124075"/>
            <a:ext cx="1020762" cy="1020763"/>
          </a:xfrm>
          <a:prstGeom prst="rect">
            <a:avLst/>
          </a:prstGeom>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lIns="13970" tIns="13970" rIns="13970" bIns="13970" spcCol="1270" anchor="ctr"/>
          <a:lstStyle/>
          <a:p>
            <a:pPr algn="ctr" defTabSz="488950">
              <a:lnSpc>
                <a:spcPct val="90000"/>
              </a:lnSpc>
              <a:spcAft>
                <a:spcPct val="35000"/>
              </a:spcAft>
              <a:defRPr/>
            </a:pPr>
            <a:endParaRPr lang="ru-RU" sz="1200" b="1" dirty="0"/>
          </a:p>
        </p:txBody>
      </p:sp>
      <p:sp>
        <p:nvSpPr>
          <p:cNvPr id="42" name="Овал 41"/>
          <p:cNvSpPr/>
          <p:nvPr/>
        </p:nvSpPr>
        <p:spPr>
          <a:xfrm>
            <a:off x="5867400" y="3932238"/>
            <a:ext cx="2017713" cy="1584325"/>
          </a:xfrm>
          <a:prstGeom prst="ellipse">
            <a:avLst/>
          </a:prstGeom>
          <a:solidFill>
            <a:srgbClr val="F67B00"/>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ru-RU" sz="1600" b="1" dirty="0">
                <a:solidFill>
                  <a:srgbClr val="FFFF00"/>
                </a:solidFill>
              </a:rPr>
              <a:t>Воспитание отзывчивости у здоровых. </a:t>
            </a:r>
            <a:r>
              <a:rPr lang="ru-RU" sz="1600" b="1" dirty="0" err="1">
                <a:solidFill>
                  <a:srgbClr val="FFFF00"/>
                </a:solidFill>
              </a:rPr>
              <a:t>Гуманизация</a:t>
            </a:r>
            <a:r>
              <a:rPr lang="ru-RU" sz="1600" b="1" dirty="0">
                <a:solidFill>
                  <a:srgbClr val="FFFF00"/>
                </a:solidFill>
              </a:rPr>
              <a:t> общества.</a:t>
            </a:r>
            <a:br>
              <a:rPr lang="ru-RU" sz="1600" b="1" dirty="0">
                <a:solidFill>
                  <a:srgbClr val="FFFF00"/>
                </a:solidFill>
              </a:rPr>
            </a:br>
            <a:endParaRPr lang="ru-RU" sz="1600" b="1" dirty="0">
              <a:solidFill>
                <a:srgbClr val="FFFF00"/>
              </a:solidFill>
            </a:endParaRPr>
          </a:p>
        </p:txBody>
      </p:sp>
      <p:sp>
        <p:nvSpPr>
          <p:cNvPr id="40" name="Овал 39"/>
          <p:cNvSpPr/>
          <p:nvPr/>
        </p:nvSpPr>
        <p:spPr>
          <a:xfrm>
            <a:off x="1116013" y="3965575"/>
            <a:ext cx="2016125" cy="1587500"/>
          </a:xfrm>
          <a:prstGeom prst="ellipse">
            <a:avLst/>
          </a:prstGeom>
          <a:solidFill>
            <a:srgbClr val="F67B00"/>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defRPr/>
            </a:pPr>
            <a:endParaRPr lang="ru-RU" sz="1200" b="1" dirty="0"/>
          </a:p>
          <a:p>
            <a:pPr algn="ctr">
              <a:defRPr/>
            </a:pPr>
            <a:r>
              <a:rPr lang="ru-RU" sz="1600" b="1" dirty="0">
                <a:solidFill>
                  <a:srgbClr val="FFFF00"/>
                </a:solidFill>
              </a:rPr>
              <a:t>Полноценное образование</a:t>
            </a:r>
          </a:p>
        </p:txBody>
      </p:sp>
      <p:sp>
        <p:nvSpPr>
          <p:cNvPr id="39" name="Овал 18"/>
          <p:cNvSpPr/>
          <p:nvPr/>
        </p:nvSpPr>
        <p:spPr>
          <a:xfrm>
            <a:off x="1635125" y="2157413"/>
            <a:ext cx="1120775" cy="814387"/>
          </a:xfrm>
          <a:prstGeom prst="rect">
            <a:avLst/>
          </a:prstGeom>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lIns="13970" tIns="13970" rIns="13970" bIns="13970" spcCol="1270" anchor="ctr"/>
          <a:lstStyle/>
          <a:p>
            <a:pPr algn="ctr" defTabSz="488950">
              <a:lnSpc>
                <a:spcPct val="90000"/>
              </a:lnSpc>
              <a:spcAft>
                <a:spcPct val="35000"/>
              </a:spcAft>
              <a:defRPr/>
            </a:pPr>
            <a:endParaRPr lang="ru-RU" sz="1200" b="1" dirty="0"/>
          </a:p>
        </p:txBody>
      </p:sp>
      <p:grpSp>
        <p:nvGrpSpPr>
          <p:cNvPr id="2" name="Группа 47"/>
          <p:cNvGrpSpPr>
            <a:grpSpLocks/>
          </p:cNvGrpSpPr>
          <p:nvPr/>
        </p:nvGrpSpPr>
        <p:grpSpPr bwMode="auto">
          <a:xfrm>
            <a:off x="3492499" y="1382713"/>
            <a:ext cx="1943100" cy="1398587"/>
            <a:chOff x="3226126" y="120968"/>
            <a:chExt cx="1452101" cy="1399901"/>
          </a:xfrm>
          <a:effectLst>
            <a:outerShdw blurRad="50800" dist="38100" dir="2700000" algn="tl" rotWithShape="0">
              <a:prstClr val="black">
                <a:alpha val="40000"/>
              </a:prstClr>
            </a:outerShdw>
          </a:effectLst>
        </p:grpSpPr>
        <p:sp>
          <p:nvSpPr>
            <p:cNvPr id="49" name="Овал 48"/>
            <p:cNvSpPr/>
            <p:nvPr/>
          </p:nvSpPr>
          <p:spPr>
            <a:xfrm>
              <a:off x="3226126" y="120968"/>
              <a:ext cx="1399901" cy="1399901"/>
            </a:xfrm>
            <a:prstGeom prst="ellipse">
              <a:avLst/>
            </a:prstGeom>
            <a:solidFill>
              <a:srgbClr val="F67B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0" name="Овал 4"/>
            <p:cNvSpPr/>
            <p:nvPr/>
          </p:nvSpPr>
          <p:spPr>
            <a:xfrm>
              <a:off x="3226126" y="325947"/>
              <a:ext cx="1452101" cy="989942"/>
            </a:xfrm>
            <a:prstGeom prst="rect">
              <a:avLst/>
            </a:prstGeom>
          </p:spPr>
          <p:style>
            <a:lnRef idx="0">
              <a:scrgbClr r="0" g="0" b="0"/>
            </a:lnRef>
            <a:fillRef idx="0">
              <a:scrgbClr r="0" g="0" b="0"/>
            </a:fillRef>
            <a:effectRef idx="0">
              <a:scrgbClr r="0" g="0" b="0"/>
            </a:effectRef>
            <a:fontRef idx="minor">
              <a:schemeClr val="lt1"/>
            </a:fontRef>
          </p:style>
          <p:txBody>
            <a:bodyPr lIns="13970" tIns="13970" rIns="13970" bIns="13970" spcCol="1270" anchor="ctr"/>
            <a:lstStyle/>
            <a:p>
              <a:pPr algn="ctr" defTabSz="488950">
                <a:lnSpc>
                  <a:spcPct val="90000"/>
                </a:lnSpc>
                <a:spcAft>
                  <a:spcPct val="35000"/>
                </a:spcAft>
                <a:defRPr/>
              </a:pPr>
              <a:r>
                <a:rPr lang="ru-RU" sz="1600" b="1" dirty="0">
                  <a:solidFill>
                    <a:srgbClr val="FFFF00"/>
                  </a:solidFill>
                </a:rPr>
                <a:t>Уверенность ребёнка в себе </a:t>
              </a:r>
            </a:p>
          </p:txBody>
        </p:sp>
      </p:grpSp>
      <p:sp>
        <p:nvSpPr>
          <p:cNvPr id="52" name="Овал 51"/>
          <p:cNvSpPr/>
          <p:nvPr/>
        </p:nvSpPr>
        <p:spPr>
          <a:xfrm>
            <a:off x="3563938" y="4868863"/>
            <a:ext cx="1871662" cy="1584325"/>
          </a:xfrm>
          <a:prstGeom prst="ellipse">
            <a:avLst/>
          </a:prstGeom>
          <a:solidFill>
            <a:srgbClr val="F67B00"/>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endParaRPr lang="ru-RU" sz="1200" b="1" dirty="0"/>
          </a:p>
          <a:p>
            <a:pPr algn="ctr">
              <a:defRPr/>
            </a:pPr>
            <a:r>
              <a:rPr lang="ru-RU" sz="1600" b="1" dirty="0">
                <a:solidFill>
                  <a:srgbClr val="FFFF00"/>
                </a:solidFill>
              </a:rPr>
              <a:t>Адаптация</a:t>
            </a:r>
          </a:p>
          <a:p>
            <a:pPr algn="ctr">
              <a:defRPr/>
            </a:pPr>
            <a:r>
              <a:rPr lang="ru-RU" sz="1600" b="1" dirty="0">
                <a:solidFill>
                  <a:srgbClr val="FFFF00"/>
                </a:solidFill>
              </a:rPr>
              <a:t>и интеграция в социум</a:t>
            </a:r>
          </a:p>
        </p:txBody>
      </p:sp>
      <p:sp>
        <p:nvSpPr>
          <p:cNvPr id="54" name="Овал 53"/>
          <p:cNvSpPr/>
          <p:nvPr/>
        </p:nvSpPr>
        <p:spPr>
          <a:xfrm>
            <a:off x="5940425" y="2060575"/>
            <a:ext cx="1944688" cy="1512888"/>
          </a:xfrm>
          <a:prstGeom prst="ellipse">
            <a:avLst/>
          </a:prstGeom>
          <a:solidFill>
            <a:srgbClr val="F67B00"/>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endParaRPr lang="ru-RU" sz="1400" b="1" dirty="0"/>
          </a:p>
          <a:p>
            <a:pPr algn="ctr">
              <a:defRPr/>
            </a:pPr>
            <a:r>
              <a:rPr lang="ru-RU" sz="1600" b="1" dirty="0">
                <a:solidFill>
                  <a:srgbClr val="FFFF00"/>
                </a:solidFill>
              </a:rPr>
              <a:t>Общение со сверстниками</a:t>
            </a:r>
          </a:p>
        </p:txBody>
      </p:sp>
      <p:sp>
        <p:nvSpPr>
          <p:cNvPr id="55" name="Овал 54"/>
          <p:cNvSpPr/>
          <p:nvPr/>
        </p:nvSpPr>
        <p:spPr>
          <a:xfrm>
            <a:off x="1187450" y="2081213"/>
            <a:ext cx="2016125" cy="1563687"/>
          </a:xfrm>
          <a:prstGeom prst="ellipse">
            <a:avLst/>
          </a:prstGeom>
          <a:solidFill>
            <a:srgbClr val="F67B00"/>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ru-RU" sz="1600" b="1" dirty="0">
                <a:solidFill>
                  <a:srgbClr val="FFFF00"/>
                </a:solidFill>
              </a:rPr>
              <a:t>Понимание проблем инвалидов,</a:t>
            </a:r>
            <a:br>
              <a:rPr lang="ru-RU" sz="1600" b="1" dirty="0">
                <a:solidFill>
                  <a:srgbClr val="FFFF00"/>
                </a:solidFill>
              </a:rPr>
            </a:br>
            <a:r>
              <a:rPr lang="ru-RU" sz="1600" b="1" dirty="0">
                <a:solidFill>
                  <a:srgbClr val="FFFF00"/>
                </a:solidFill>
              </a:rPr>
              <a:t>улучшение</a:t>
            </a:r>
            <a:br>
              <a:rPr lang="ru-RU" sz="1600" b="1" dirty="0">
                <a:solidFill>
                  <a:srgbClr val="FFFF00"/>
                </a:solidFill>
              </a:rPr>
            </a:br>
            <a:r>
              <a:rPr lang="ru-RU" sz="1600" b="1" dirty="0">
                <a:solidFill>
                  <a:srgbClr val="FFFF00"/>
                </a:solidFill>
              </a:rPr>
              <a:t>соц. системы</a:t>
            </a:r>
          </a:p>
        </p:txBody>
      </p:sp>
      <p:cxnSp>
        <p:nvCxnSpPr>
          <p:cNvPr id="62" name="Прямая соединительная линия 61"/>
          <p:cNvCxnSpPr/>
          <p:nvPr/>
        </p:nvCxnSpPr>
        <p:spPr>
          <a:xfrm>
            <a:off x="3203575" y="3140075"/>
            <a:ext cx="2663825" cy="1296988"/>
          </a:xfrm>
          <a:prstGeom prst="line">
            <a:avLst/>
          </a:prstGeom>
          <a:ln w="28575">
            <a:solidFill>
              <a:srgbClr val="F8593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3" name="Прямая соединительная линия 62"/>
          <p:cNvCxnSpPr/>
          <p:nvPr/>
        </p:nvCxnSpPr>
        <p:spPr>
          <a:xfrm flipV="1">
            <a:off x="3132138" y="3068638"/>
            <a:ext cx="2808287" cy="1295400"/>
          </a:xfrm>
          <a:prstGeom prst="line">
            <a:avLst/>
          </a:prstGeom>
          <a:ln w="28575">
            <a:solidFill>
              <a:srgbClr val="F8593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6" name="Прямая соединительная линия 65"/>
          <p:cNvCxnSpPr/>
          <p:nvPr/>
        </p:nvCxnSpPr>
        <p:spPr>
          <a:xfrm>
            <a:off x="4429125" y="2781300"/>
            <a:ext cx="71438" cy="2016125"/>
          </a:xfrm>
          <a:prstGeom prst="line">
            <a:avLst/>
          </a:prstGeom>
          <a:ln w="28575">
            <a:solidFill>
              <a:srgbClr val="F8593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3" name="Группа 32"/>
          <p:cNvGrpSpPr>
            <a:grpSpLocks/>
          </p:cNvGrpSpPr>
          <p:nvPr/>
        </p:nvGrpSpPr>
        <p:grpSpPr bwMode="auto">
          <a:xfrm>
            <a:off x="3347442" y="3006035"/>
            <a:ext cx="2304653" cy="1752600"/>
            <a:chOff x="2935731" y="1858007"/>
            <a:chExt cx="2304652" cy="1370172"/>
          </a:xfrm>
          <a:effectLst>
            <a:outerShdw blurRad="50800" dist="38100" dir="2700000" algn="tl" rotWithShape="0">
              <a:prstClr val="black">
                <a:alpha val="40000"/>
              </a:prstClr>
            </a:outerShdw>
          </a:effectLst>
        </p:grpSpPr>
        <p:sp>
          <p:nvSpPr>
            <p:cNvPr id="46" name="Овал 45"/>
            <p:cNvSpPr/>
            <p:nvPr/>
          </p:nvSpPr>
          <p:spPr>
            <a:xfrm>
              <a:off x="2935731" y="1858007"/>
              <a:ext cx="2304652" cy="1370172"/>
            </a:xfrm>
            <a:prstGeom prst="ellipse">
              <a:avLst/>
            </a:prstGeom>
            <a:solidFill>
              <a:schemeClr val="bg2">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7" name="Овал 10"/>
            <p:cNvSpPr/>
            <p:nvPr/>
          </p:nvSpPr>
          <p:spPr>
            <a:xfrm>
              <a:off x="3326852" y="2033542"/>
              <a:ext cx="1543049" cy="883662"/>
            </a:xfrm>
            <a:prstGeom prst="rect">
              <a:avLst/>
            </a:prstGeom>
          </p:spPr>
          <p:style>
            <a:lnRef idx="0">
              <a:scrgbClr r="0" g="0" b="0"/>
            </a:lnRef>
            <a:fillRef idx="0">
              <a:scrgbClr r="0" g="0" b="0"/>
            </a:fillRef>
            <a:effectRef idx="0">
              <a:scrgbClr r="0" g="0" b="0"/>
            </a:effectRef>
            <a:fontRef idx="minor">
              <a:schemeClr val="lt1"/>
            </a:fontRef>
          </p:style>
          <p:txBody>
            <a:bodyPr lIns="24130" tIns="24130" rIns="24130" bIns="24130" spcCol="1270" anchor="ctr"/>
            <a:lstStyle/>
            <a:p>
              <a:pPr algn="ctr" defTabSz="844550">
                <a:lnSpc>
                  <a:spcPct val="90000"/>
                </a:lnSpc>
                <a:spcAft>
                  <a:spcPct val="35000"/>
                </a:spcAft>
                <a:defRPr/>
              </a:pPr>
              <a:r>
                <a:rPr lang="ru-RU" b="1" dirty="0">
                  <a:solidFill>
                    <a:srgbClr val="C00000"/>
                  </a:solidFill>
                </a:rPr>
                <a:t>Инклюзивное</a:t>
              </a:r>
              <a:br>
                <a:rPr lang="ru-RU" b="1" dirty="0">
                  <a:solidFill>
                    <a:srgbClr val="C00000"/>
                  </a:solidFill>
                </a:rPr>
              </a:br>
              <a:r>
                <a:rPr lang="ru-RU" b="1" dirty="0">
                  <a:solidFill>
                    <a:srgbClr val="C00000"/>
                  </a:solidFill>
                </a:rPr>
                <a:t>обучение</a:t>
              </a:r>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1"/>
          <p:cNvSpPr>
            <a:spLocks noGrp="1"/>
          </p:cNvSpPr>
          <p:nvPr>
            <p:ph type="title"/>
          </p:nvPr>
        </p:nvSpPr>
        <p:spPr/>
        <p:txBody>
          <a:bodyPr/>
          <a:lstStyle/>
          <a:p>
            <a:pPr defTabSz="912813"/>
            <a:r>
              <a:rPr lang="ru-RU" altLang="ru-RU" sz="2800" b="1" smtClean="0">
                <a:solidFill>
                  <a:srgbClr val="C00000"/>
                </a:solidFill>
              </a:rPr>
              <a:t>«Инклюзия» / «интеграция»</a:t>
            </a:r>
            <a:br>
              <a:rPr lang="ru-RU" altLang="ru-RU" sz="2800" b="1" smtClean="0">
                <a:solidFill>
                  <a:srgbClr val="C00000"/>
                </a:solidFill>
              </a:rPr>
            </a:br>
            <a:r>
              <a:rPr lang="ru-RU" altLang="ru-RU" sz="2800" b="1" smtClean="0">
                <a:solidFill>
                  <a:srgbClr val="C00000"/>
                </a:solidFill>
              </a:rPr>
              <a:t>О шаткости терминов</a:t>
            </a:r>
          </a:p>
        </p:txBody>
      </p:sp>
      <p:sp>
        <p:nvSpPr>
          <p:cNvPr id="2" name="Объект 1"/>
          <p:cNvSpPr>
            <a:spLocks noGrp="1"/>
          </p:cNvSpPr>
          <p:nvPr>
            <p:ph sz="half" idx="1"/>
          </p:nvPr>
        </p:nvSpPr>
        <p:spPr>
          <a:xfrm>
            <a:off x="457200" y="1600200"/>
            <a:ext cx="4038600" cy="5068888"/>
          </a:xfrm>
          <a:solidFill>
            <a:srgbClr val="FFE29B"/>
          </a:solidFill>
        </p:spPr>
        <p:txBody>
          <a:bodyPr/>
          <a:lstStyle/>
          <a:p>
            <a:pPr marL="0" indent="0" eaLnBrk="1" hangingPunct="1">
              <a:spcBef>
                <a:spcPct val="0"/>
              </a:spcBef>
              <a:buFont typeface="Arial" charset="0"/>
              <a:buNone/>
              <a:defRPr/>
            </a:pPr>
            <a:r>
              <a:rPr lang="ru-RU" altLang="ru-RU" sz="2000" b="1" dirty="0">
                <a:solidFill>
                  <a:srgbClr val="C00000"/>
                </a:solidFill>
                <a:latin typeface="Times New Roman" pitchFamily="18" charset="0"/>
                <a:cs typeface="Times New Roman" pitchFamily="18" charset="0"/>
              </a:rPr>
              <a:t>Интеграция</a:t>
            </a:r>
            <a:endParaRPr lang="ru-RU" altLang="ru-RU" sz="2000" dirty="0">
              <a:solidFill>
                <a:srgbClr val="C00000"/>
              </a:solidFill>
              <a:latin typeface="Times New Roman" pitchFamily="18" charset="0"/>
              <a:cs typeface="Times New Roman" pitchFamily="18" charset="0"/>
            </a:endParaRPr>
          </a:p>
          <a:p>
            <a:pPr eaLnBrk="1" hangingPunct="1">
              <a:buFont typeface="Arial" charset="0"/>
              <a:buChar char="•"/>
              <a:defRPr/>
            </a:pPr>
            <a:r>
              <a:rPr lang="ru-RU" sz="1800" dirty="0">
                <a:solidFill>
                  <a:srgbClr val="002060"/>
                </a:solidFill>
              </a:rPr>
              <a:t>Внимание направлено на проблемы «особых» детей</a:t>
            </a:r>
          </a:p>
          <a:p>
            <a:pPr eaLnBrk="1" hangingPunct="1">
              <a:buFont typeface="Arial" charset="0"/>
              <a:buChar char="•"/>
              <a:defRPr/>
            </a:pPr>
            <a:r>
              <a:rPr lang="ru-RU" sz="1800" dirty="0">
                <a:solidFill>
                  <a:srgbClr val="002060"/>
                </a:solidFill>
              </a:rPr>
              <a:t>Необходимое требование – изменение субъекта (ребенка с проблемами)</a:t>
            </a:r>
          </a:p>
          <a:p>
            <a:pPr eaLnBrk="1" hangingPunct="1">
              <a:buFont typeface="Arial" charset="0"/>
              <a:buChar char="•"/>
              <a:defRPr/>
            </a:pPr>
            <a:r>
              <a:rPr lang="ru-RU" sz="1800" dirty="0">
                <a:solidFill>
                  <a:srgbClr val="002060"/>
                </a:solidFill>
              </a:rPr>
              <a:t>Преимущество от этого процесса получают только дети с особыми потребностями</a:t>
            </a:r>
          </a:p>
          <a:p>
            <a:pPr eaLnBrk="1" hangingPunct="1">
              <a:buFont typeface="Arial" charset="0"/>
              <a:buChar char="•"/>
              <a:defRPr/>
            </a:pPr>
            <a:r>
              <a:rPr lang="ru-RU" sz="1800" dirty="0">
                <a:solidFill>
                  <a:srgbClr val="002060"/>
                </a:solidFill>
              </a:rPr>
              <a:t>Профессиональная, специальная экспертиза и формальная поддержка</a:t>
            </a:r>
          </a:p>
          <a:p>
            <a:pPr eaLnBrk="1" hangingPunct="1">
              <a:buFont typeface="Arial" charset="0"/>
              <a:buChar char="•"/>
              <a:defRPr/>
            </a:pPr>
            <a:r>
              <a:rPr lang="ru-RU" sz="1800" dirty="0">
                <a:solidFill>
                  <a:srgbClr val="002060"/>
                </a:solidFill>
              </a:rPr>
              <a:t>Возможно использование специальных методов обучения и терапия</a:t>
            </a:r>
          </a:p>
          <a:p>
            <a:pPr eaLnBrk="1" hangingPunct="1">
              <a:buFont typeface="Arial" charset="0"/>
              <a:buChar char="•"/>
              <a:defRPr/>
            </a:pPr>
            <a:r>
              <a:rPr lang="ru-RU" sz="1800" dirty="0">
                <a:solidFill>
                  <a:srgbClr val="002060"/>
                </a:solidFill>
              </a:rPr>
              <a:t>Ассимиляция</a:t>
            </a:r>
          </a:p>
          <a:p>
            <a:pPr>
              <a:buFont typeface="Arial" charset="0"/>
              <a:buChar char="•"/>
              <a:defRPr/>
            </a:pPr>
            <a:endParaRPr lang="ru-RU" sz="1800" dirty="0"/>
          </a:p>
        </p:txBody>
      </p:sp>
      <p:sp>
        <p:nvSpPr>
          <p:cNvPr id="37892" name="Объект 2"/>
          <p:cNvSpPr>
            <a:spLocks noGrp="1"/>
          </p:cNvSpPr>
          <p:nvPr>
            <p:ph sz="half" idx="2"/>
          </p:nvPr>
        </p:nvSpPr>
        <p:spPr>
          <a:xfrm>
            <a:off x="4648200" y="1600200"/>
            <a:ext cx="4038600" cy="5068888"/>
          </a:xfrm>
          <a:solidFill>
            <a:srgbClr val="FFE29B"/>
          </a:solidFill>
        </p:spPr>
        <p:txBody>
          <a:bodyPr/>
          <a:lstStyle/>
          <a:p>
            <a:r>
              <a:rPr lang="ru-RU" altLang="ru-RU" sz="2000" b="1" smtClean="0">
                <a:solidFill>
                  <a:srgbClr val="C00000"/>
                </a:solidFill>
                <a:latin typeface="Times New Roman" panose="02020603050405020304" pitchFamily="18" charset="0"/>
                <a:cs typeface="Times New Roman" panose="02020603050405020304" pitchFamily="18" charset="0"/>
              </a:rPr>
              <a:t>Инклюзия</a:t>
            </a:r>
            <a:endParaRPr lang="ru-RU" altLang="ru-RU" sz="2000" smtClean="0">
              <a:solidFill>
                <a:srgbClr val="C00000"/>
              </a:solidFill>
              <a:latin typeface="Times New Roman" panose="02020603050405020304" pitchFamily="18" charset="0"/>
              <a:cs typeface="Times New Roman" panose="02020603050405020304" pitchFamily="18" charset="0"/>
            </a:endParaRPr>
          </a:p>
          <a:p>
            <a:pPr eaLnBrk="1" hangingPunct="1"/>
            <a:r>
              <a:rPr lang="ru-RU" altLang="ru-RU" sz="1800" smtClean="0">
                <a:solidFill>
                  <a:srgbClr val="002060"/>
                </a:solidFill>
              </a:rPr>
              <a:t>Внимание направлено на всех детей детского сада, школы.</a:t>
            </a:r>
          </a:p>
          <a:p>
            <a:pPr eaLnBrk="1" hangingPunct="1"/>
            <a:r>
              <a:rPr lang="ru-RU" altLang="ru-RU" sz="1800" smtClean="0">
                <a:solidFill>
                  <a:srgbClr val="002060"/>
                </a:solidFill>
              </a:rPr>
              <a:t>Изменяются  детский сад, школа.</a:t>
            </a:r>
          </a:p>
          <a:p>
            <a:pPr eaLnBrk="1" hangingPunct="1"/>
            <a:r>
              <a:rPr lang="ru-RU" altLang="ru-RU" sz="1800" smtClean="0">
                <a:solidFill>
                  <a:srgbClr val="002060"/>
                </a:solidFill>
              </a:rPr>
              <a:t>Преимущества получают все дети</a:t>
            </a:r>
          </a:p>
          <a:p>
            <a:pPr eaLnBrk="1" hangingPunct="1"/>
            <a:r>
              <a:rPr lang="ru-RU" altLang="ru-RU" sz="1800" smtClean="0">
                <a:solidFill>
                  <a:srgbClr val="002060"/>
                </a:solidFill>
              </a:rPr>
              <a:t>Неформальная поддержка и экспертиза воспитателя детского сада, учителя массового класса</a:t>
            </a:r>
          </a:p>
          <a:p>
            <a:pPr eaLnBrk="1" hangingPunct="1"/>
            <a:r>
              <a:rPr lang="ru-RU" altLang="ru-RU" sz="1800" smtClean="0">
                <a:solidFill>
                  <a:srgbClr val="002060"/>
                </a:solidFill>
              </a:rPr>
              <a:t>Качественное обучение и воспитание всех детей – учеников школы</a:t>
            </a:r>
          </a:p>
          <a:p>
            <a:pPr eaLnBrk="1" hangingPunct="1"/>
            <a:r>
              <a:rPr lang="ru-RU" altLang="ru-RU" sz="1800" smtClean="0">
                <a:solidFill>
                  <a:srgbClr val="002060"/>
                </a:solidFill>
              </a:rPr>
              <a:t>Трансформация</a:t>
            </a:r>
          </a:p>
          <a:p>
            <a:endParaRPr lang="ru-RU" altLang="ru-RU" sz="18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Заголовок 1"/>
          <p:cNvSpPr>
            <a:spLocks noGrp="1"/>
          </p:cNvSpPr>
          <p:nvPr>
            <p:ph type="title"/>
          </p:nvPr>
        </p:nvSpPr>
        <p:spPr>
          <a:xfrm>
            <a:off x="457200" y="274638"/>
            <a:ext cx="8229600" cy="706437"/>
          </a:xfrm>
        </p:spPr>
        <p:txBody>
          <a:bodyPr/>
          <a:lstStyle/>
          <a:p>
            <a:r>
              <a:rPr lang="ru-RU" altLang="ru-RU" sz="2400" b="1" smtClean="0">
                <a:solidFill>
                  <a:srgbClr val="C00000"/>
                </a:solidFill>
              </a:rPr>
              <a:t>Пути развития специального образования</a:t>
            </a:r>
            <a:r>
              <a:rPr lang="ru-RU" altLang="ru-RU" sz="2400" smtClean="0">
                <a:solidFill>
                  <a:srgbClr val="C00000"/>
                </a:solidFill>
              </a:rPr>
              <a:t/>
            </a:r>
            <a:br>
              <a:rPr lang="ru-RU" altLang="ru-RU" sz="2400" smtClean="0">
                <a:solidFill>
                  <a:srgbClr val="C00000"/>
                </a:solidFill>
              </a:rPr>
            </a:br>
            <a:r>
              <a:rPr lang="ru-RU" altLang="ru-RU" sz="1800" smtClean="0">
                <a:solidFill>
                  <a:srgbClr val="C00000"/>
                </a:solidFill>
              </a:rPr>
              <a:t>(по Л.М. Шипициной)</a:t>
            </a:r>
          </a:p>
        </p:txBody>
      </p:sp>
      <p:sp>
        <p:nvSpPr>
          <p:cNvPr id="20" name="Скругленный прямоугольник 19"/>
          <p:cNvSpPr/>
          <p:nvPr/>
        </p:nvSpPr>
        <p:spPr>
          <a:xfrm>
            <a:off x="2411413" y="1412875"/>
            <a:ext cx="4176712" cy="503238"/>
          </a:xfrm>
          <a:prstGeom prst="roundRect">
            <a:avLst/>
          </a:prstGeom>
          <a:solidFill>
            <a:srgbClr val="C00000">
              <a:alpha val="95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000" b="1" dirty="0">
                <a:solidFill>
                  <a:srgbClr val="FFFF00"/>
                </a:solidFill>
              </a:rPr>
              <a:t>Сетевое инклюзивное обучение</a:t>
            </a:r>
          </a:p>
        </p:txBody>
      </p:sp>
      <p:sp>
        <p:nvSpPr>
          <p:cNvPr id="22" name="Блок-схема: альтернативный процесс 21"/>
          <p:cNvSpPr/>
          <p:nvPr/>
        </p:nvSpPr>
        <p:spPr>
          <a:xfrm>
            <a:off x="323850" y="2349500"/>
            <a:ext cx="4032250" cy="647700"/>
          </a:xfrm>
          <a:prstGeom prst="flowChartAlternateProcess">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rgbClr val="FFFF00"/>
                </a:solidFill>
              </a:rPr>
              <a:t>Дифференциация</a:t>
            </a:r>
          </a:p>
        </p:txBody>
      </p:sp>
      <p:sp>
        <p:nvSpPr>
          <p:cNvPr id="24" name="Блок-схема: альтернативный процесс 23"/>
          <p:cNvSpPr/>
          <p:nvPr/>
        </p:nvSpPr>
        <p:spPr>
          <a:xfrm>
            <a:off x="4643438" y="2349500"/>
            <a:ext cx="3744912" cy="647700"/>
          </a:xfrm>
          <a:prstGeom prst="flowChartAlternateProcess">
            <a:avLst/>
          </a:prstGeom>
          <a:solidFill>
            <a:srgbClr val="F67B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rgbClr val="FFFF00"/>
                </a:solidFill>
              </a:rPr>
              <a:t>Интеграция / Инклюзия</a:t>
            </a:r>
          </a:p>
        </p:txBody>
      </p:sp>
      <p:sp>
        <p:nvSpPr>
          <p:cNvPr id="25" name="Блок-схема: альтернативный процесс 24"/>
          <p:cNvSpPr/>
          <p:nvPr/>
        </p:nvSpPr>
        <p:spPr>
          <a:xfrm>
            <a:off x="250825" y="3357563"/>
            <a:ext cx="1800225" cy="2159000"/>
          </a:xfrm>
          <a:prstGeom prst="flowChartAlternateProcess">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400" b="1" dirty="0"/>
              <a:t/>
            </a:r>
            <a:br>
              <a:rPr lang="ru-RU" sz="1400" b="1" dirty="0"/>
            </a:br>
            <a:r>
              <a:rPr lang="ru-RU" sz="1600" b="1" dirty="0">
                <a:solidFill>
                  <a:srgbClr val="FFFF00"/>
                </a:solidFill>
              </a:rPr>
              <a:t>Совершенствование сети специальных учреждений</a:t>
            </a:r>
            <a:br>
              <a:rPr lang="ru-RU" sz="1600" b="1" dirty="0">
                <a:solidFill>
                  <a:srgbClr val="FFFF00"/>
                </a:solidFill>
              </a:rPr>
            </a:br>
            <a:r>
              <a:rPr lang="ru-RU" sz="1600" b="1" dirty="0">
                <a:solidFill>
                  <a:srgbClr val="FFFF00"/>
                </a:solidFill>
              </a:rPr>
              <a:t/>
            </a:r>
            <a:br>
              <a:rPr lang="ru-RU" sz="1600" b="1" dirty="0">
                <a:solidFill>
                  <a:srgbClr val="FFFF00"/>
                </a:solidFill>
              </a:rPr>
            </a:br>
            <a:r>
              <a:rPr lang="ru-RU" sz="1600" b="1" dirty="0">
                <a:solidFill>
                  <a:srgbClr val="FFFF00"/>
                </a:solidFill>
              </a:rPr>
              <a:t>(8 видов) </a:t>
            </a:r>
          </a:p>
          <a:p>
            <a:pPr algn="ctr">
              <a:defRPr/>
            </a:pPr>
            <a:endParaRPr lang="ru-RU" sz="1600" b="1" dirty="0">
              <a:solidFill>
                <a:srgbClr val="FFFF00"/>
              </a:solidFill>
            </a:endParaRPr>
          </a:p>
          <a:p>
            <a:pPr algn="ctr">
              <a:defRPr/>
            </a:pPr>
            <a:endParaRPr lang="ru-RU" sz="1600" b="1" dirty="0">
              <a:solidFill>
                <a:srgbClr val="FFFF00"/>
              </a:solidFill>
            </a:endParaRPr>
          </a:p>
          <a:p>
            <a:pPr algn="ctr">
              <a:defRPr/>
            </a:pPr>
            <a:endParaRPr lang="ru-RU" sz="1400" b="1" dirty="0"/>
          </a:p>
        </p:txBody>
      </p:sp>
      <p:sp>
        <p:nvSpPr>
          <p:cNvPr id="26" name="Блок-схема: альтернативный процесс 25"/>
          <p:cNvSpPr/>
          <p:nvPr/>
        </p:nvSpPr>
        <p:spPr>
          <a:xfrm>
            <a:off x="2195513" y="3357563"/>
            <a:ext cx="1800225" cy="2159000"/>
          </a:xfrm>
          <a:prstGeom prst="flowChartAlternateProcess">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600" b="1" dirty="0">
              <a:solidFill>
                <a:srgbClr val="FFFF00"/>
              </a:solidFill>
            </a:endParaRPr>
          </a:p>
          <a:p>
            <a:pPr>
              <a:defRPr/>
            </a:pPr>
            <a:r>
              <a:rPr lang="ru-RU" sz="1600" b="1" dirty="0">
                <a:solidFill>
                  <a:srgbClr val="FFFF00"/>
                </a:solidFill>
              </a:rPr>
              <a:t>Дальнейшая дифференциация:</a:t>
            </a:r>
            <a:br>
              <a:rPr lang="ru-RU" sz="1600" b="1" dirty="0">
                <a:solidFill>
                  <a:srgbClr val="FFFF00"/>
                </a:solidFill>
              </a:rPr>
            </a:br>
            <a:r>
              <a:rPr lang="ru-RU" sz="1600" dirty="0">
                <a:solidFill>
                  <a:srgbClr val="FFFF00"/>
                </a:solidFill>
              </a:rPr>
              <a:t>учреждения для детей с аутизмом, </a:t>
            </a:r>
            <a:r>
              <a:rPr lang="ru-RU" sz="1600" dirty="0" err="1">
                <a:solidFill>
                  <a:srgbClr val="FFFF00"/>
                </a:solidFill>
              </a:rPr>
              <a:t>девиантным</a:t>
            </a:r>
            <a:r>
              <a:rPr lang="ru-RU" sz="1600" dirty="0">
                <a:solidFill>
                  <a:srgbClr val="FFFF00"/>
                </a:solidFill>
              </a:rPr>
              <a:t> поведением и т.д.</a:t>
            </a:r>
          </a:p>
        </p:txBody>
      </p:sp>
      <p:sp>
        <p:nvSpPr>
          <p:cNvPr id="27" name="Блок-схема: альтернативный процесс 26"/>
          <p:cNvSpPr/>
          <p:nvPr/>
        </p:nvSpPr>
        <p:spPr>
          <a:xfrm>
            <a:off x="4859338" y="3357563"/>
            <a:ext cx="1657350" cy="2159000"/>
          </a:xfrm>
          <a:prstGeom prst="flowChartAlternateProcess">
            <a:avLst/>
          </a:prstGeom>
          <a:solidFill>
            <a:srgbClr val="F67B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600" b="1" dirty="0">
              <a:solidFill>
                <a:srgbClr val="FFFF00"/>
              </a:solidFill>
            </a:endParaRPr>
          </a:p>
          <a:p>
            <a:pPr algn="ctr">
              <a:defRPr/>
            </a:pPr>
            <a:endParaRPr lang="ru-RU" sz="1600" b="1" dirty="0">
              <a:solidFill>
                <a:srgbClr val="FFFF00"/>
              </a:solidFill>
            </a:endParaRPr>
          </a:p>
          <a:p>
            <a:pPr algn="ctr">
              <a:defRPr/>
            </a:pPr>
            <a:endParaRPr lang="ru-RU" sz="1600" b="1" dirty="0">
              <a:solidFill>
                <a:srgbClr val="FFFF00"/>
              </a:solidFill>
            </a:endParaRPr>
          </a:p>
          <a:p>
            <a:pPr algn="ctr">
              <a:defRPr/>
            </a:pPr>
            <a:r>
              <a:rPr lang="ru-RU" sz="1600" b="1" dirty="0">
                <a:solidFill>
                  <a:srgbClr val="FFFF00"/>
                </a:solidFill>
              </a:rPr>
              <a:t>Социальная интеграция</a:t>
            </a:r>
          </a:p>
          <a:p>
            <a:pPr algn="ctr">
              <a:defRPr/>
            </a:pPr>
            <a:endParaRPr lang="ru-RU" sz="1600" b="1" dirty="0">
              <a:solidFill>
                <a:srgbClr val="FFFF00"/>
              </a:solidFill>
            </a:endParaRPr>
          </a:p>
          <a:p>
            <a:pPr algn="ctr">
              <a:defRPr/>
            </a:pPr>
            <a:endParaRPr lang="ru-RU" sz="1600" b="1" dirty="0">
              <a:solidFill>
                <a:srgbClr val="FFFF00"/>
              </a:solidFill>
            </a:endParaRPr>
          </a:p>
          <a:p>
            <a:pPr algn="ctr">
              <a:defRPr/>
            </a:pPr>
            <a:r>
              <a:rPr lang="ru-RU" sz="1600" b="1" dirty="0">
                <a:solidFill>
                  <a:srgbClr val="FFFF00"/>
                </a:solidFill>
              </a:rPr>
              <a:t>Интегрированное обучение</a:t>
            </a:r>
          </a:p>
          <a:p>
            <a:pPr algn="ctr">
              <a:defRPr/>
            </a:pPr>
            <a:endParaRPr lang="ru-RU" sz="1600" b="1" dirty="0">
              <a:solidFill>
                <a:srgbClr val="FFFF00"/>
              </a:solidFill>
            </a:endParaRPr>
          </a:p>
          <a:p>
            <a:pPr algn="ctr">
              <a:defRPr/>
            </a:pPr>
            <a:endParaRPr lang="ru-RU" sz="1600" b="1" dirty="0">
              <a:solidFill>
                <a:srgbClr val="FFFF00"/>
              </a:solidFill>
            </a:endParaRPr>
          </a:p>
          <a:p>
            <a:pPr algn="ctr">
              <a:defRPr/>
            </a:pPr>
            <a:endParaRPr lang="ru-RU" sz="1400" b="1" dirty="0"/>
          </a:p>
          <a:p>
            <a:pPr algn="ctr">
              <a:defRPr/>
            </a:pPr>
            <a:endParaRPr lang="ru-RU" sz="1400" b="1" dirty="0"/>
          </a:p>
          <a:p>
            <a:pPr algn="ctr">
              <a:defRPr/>
            </a:pPr>
            <a:endParaRPr lang="ru-RU" sz="1400" b="1" dirty="0"/>
          </a:p>
        </p:txBody>
      </p:sp>
      <p:sp>
        <p:nvSpPr>
          <p:cNvPr id="28" name="Блок-схема: альтернативный процесс 27"/>
          <p:cNvSpPr/>
          <p:nvPr/>
        </p:nvSpPr>
        <p:spPr>
          <a:xfrm>
            <a:off x="6732588" y="3357563"/>
            <a:ext cx="1655762" cy="2159000"/>
          </a:xfrm>
          <a:prstGeom prst="flowChartAlternateProcess">
            <a:avLst/>
          </a:prstGeom>
          <a:solidFill>
            <a:srgbClr val="F67B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800" b="1" dirty="0">
                <a:solidFill>
                  <a:srgbClr val="FFFF00"/>
                </a:solidFill>
              </a:rPr>
              <a:t>?</a:t>
            </a:r>
            <a:endParaRPr lang="ru-RU" sz="8800" b="1" dirty="0">
              <a:solidFill>
                <a:srgbClr val="FFFF00"/>
              </a:solidFill>
            </a:endParaRPr>
          </a:p>
        </p:txBody>
      </p:sp>
      <p:sp>
        <p:nvSpPr>
          <p:cNvPr id="32" name="Стрелка вниз 31"/>
          <p:cNvSpPr/>
          <p:nvPr/>
        </p:nvSpPr>
        <p:spPr>
          <a:xfrm>
            <a:off x="3276600" y="1989138"/>
            <a:ext cx="484188" cy="287337"/>
          </a:xfrm>
          <a:prstGeom prst="downArrow">
            <a:avLst/>
          </a:prstGeom>
          <a:solidFill>
            <a:schemeClr val="accent4">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3" name="Стрелка вниз 32"/>
          <p:cNvSpPr/>
          <p:nvPr/>
        </p:nvSpPr>
        <p:spPr>
          <a:xfrm>
            <a:off x="5238750" y="1989138"/>
            <a:ext cx="485775" cy="287337"/>
          </a:xfrm>
          <a:prstGeom prst="downArrow">
            <a:avLst/>
          </a:prstGeom>
          <a:solidFill>
            <a:schemeClr val="accent4">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4" name="Стрелка вниз 33"/>
          <p:cNvSpPr/>
          <p:nvPr/>
        </p:nvSpPr>
        <p:spPr>
          <a:xfrm>
            <a:off x="1331913" y="3068638"/>
            <a:ext cx="484187" cy="215900"/>
          </a:xfrm>
          <a:prstGeom prst="downArrow">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5" name="Стрелка вниз 34"/>
          <p:cNvSpPr/>
          <p:nvPr/>
        </p:nvSpPr>
        <p:spPr>
          <a:xfrm>
            <a:off x="3295650" y="3068638"/>
            <a:ext cx="484188" cy="215900"/>
          </a:xfrm>
          <a:prstGeom prst="downArrow">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6" name="Стрелка вниз 35"/>
          <p:cNvSpPr/>
          <p:nvPr/>
        </p:nvSpPr>
        <p:spPr>
          <a:xfrm>
            <a:off x="5364163" y="3068638"/>
            <a:ext cx="484187" cy="215900"/>
          </a:xfrm>
          <a:prstGeom prst="downArrow">
            <a:avLst/>
          </a:prstGeom>
          <a:solidFill>
            <a:srgbClr val="F67B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7" name="Стрелка вниз 36"/>
          <p:cNvSpPr/>
          <p:nvPr/>
        </p:nvSpPr>
        <p:spPr>
          <a:xfrm>
            <a:off x="7327900" y="3068638"/>
            <a:ext cx="484188" cy="215900"/>
          </a:xfrm>
          <a:prstGeom prst="downArrow">
            <a:avLst/>
          </a:prstGeom>
          <a:solidFill>
            <a:srgbClr val="F67B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Заголовок 6"/>
          <p:cNvSpPr>
            <a:spLocks noGrp="1"/>
          </p:cNvSpPr>
          <p:nvPr>
            <p:ph type="title"/>
          </p:nvPr>
        </p:nvSpPr>
        <p:spPr>
          <a:xfrm>
            <a:off x="457200" y="115888"/>
            <a:ext cx="8229600" cy="865187"/>
          </a:xfrm>
        </p:spPr>
        <p:txBody>
          <a:bodyPr/>
          <a:lstStyle/>
          <a:p>
            <a:r>
              <a:rPr lang="ru-RU" altLang="ru-RU" sz="2800" b="1" smtClean="0">
                <a:solidFill>
                  <a:srgbClr val="C00000"/>
                </a:solidFill>
              </a:rPr>
              <a:t>Инклюзивная  школа –это </a:t>
            </a:r>
            <a:br>
              <a:rPr lang="ru-RU" altLang="ru-RU" sz="2800" b="1" smtClean="0">
                <a:solidFill>
                  <a:srgbClr val="C00000"/>
                </a:solidFill>
              </a:rPr>
            </a:br>
            <a:r>
              <a:rPr lang="ru-RU" altLang="ru-RU" sz="2800" b="1" smtClean="0">
                <a:solidFill>
                  <a:srgbClr val="C00000"/>
                </a:solidFill>
              </a:rPr>
              <a:t>ШКОЛА ДЛЯ ВСЕХ</a:t>
            </a:r>
            <a:endParaRPr lang="ru-RU" altLang="ru-RU" sz="2800" smtClean="0"/>
          </a:p>
        </p:txBody>
      </p:sp>
      <p:sp>
        <p:nvSpPr>
          <p:cNvPr id="39939" name="Объект 7"/>
          <p:cNvSpPr>
            <a:spLocks noGrp="1"/>
          </p:cNvSpPr>
          <p:nvPr>
            <p:ph idx="1"/>
          </p:nvPr>
        </p:nvSpPr>
        <p:spPr>
          <a:solidFill>
            <a:srgbClr val="FFE29B"/>
          </a:solidFill>
        </p:spPr>
        <p:txBody>
          <a:bodyPr/>
          <a:lstStyle/>
          <a:p>
            <a:pPr eaLnBrk="1" hangingPunct="1">
              <a:buFont typeface="Wingdings" panose="05000000000000000000" pitchFamily="2" charset="2"/>
              <a:buChar char="Ø"/>
            </a:pPr>
            <a:r>
              <a:rPr lang="ru-RU" altLang="ru-RU" sz="1800" b="1" smtClean="0">
                <a:solidFill>
                  <a:srgbClr val="002060"/>
                </a:solidFill>
              </a:rPr>
              <a:t>Школа для всех : </a:t>
            </a:r>
            <a:r>
              <a:rPr lang="ru-RU" altLang="ru-RU" sz="1800" smtClean="0"/>
              <a:t> принимает  и ценит разнообразие и готова обучать всех детей с использованием индивидуального подхода ( </a:t>
            </a:r>
            <a:r>
              <a:rPr lang="ru-RU" altLang="ru-RU" sz="1800" b="1" smtClean="0">
                <a:solidFill>
                  <a:srgbClr val="002060"/>
                </a:solidFill>
              </a:rPr>
              <a:t>ВСЕХ</a:t>
            </a:r>
            <a:r>
              <a:rPr lang="ru-RU" altLang="ru-RU" sz="1800" smtClean="0"/>
              <a:t>, в том числе с ОВЗ)/</a:t>
            </a:r>
            <a:r>
              <a:rPr lang="ru-RU" altLang="ru-RU" sz="1800" b="1" smtClean="0">
                <a:solidFill>
                  <a:srgbClr val="002060"/>
                </a:solidFill>
              </a:rPr>
              <a:t> </a:t>
            </a:r>
          </a:p>
          <a:p>
            <a:pPr eaLnBrk="1" hangingPunct="1">
              <a:buFont typeface="Wingdings" panose="05000000000000000000" pitchFamily="2" charset="2"/>
              <a:buChar char="Ø"/>
            </a:pPr>
            <a:r>
              <a:rPr lang="ru-RU" altLang="ru-RU" sz="1800" b="1" smtClean="0">
                <a:solidFill>
                  <a:srgbClr val="002060"/>
                </a:solidFill>
              </a:rPr>
              <a:t>Школа личностного развития </a:t>
            </a:r>
            <a:r>
              <a:rPr lang="ru-RU" altLang="ru-RU" sz="1800" smtClean="0"/>
              <a:t>/обеспечивает процесс развития. Наряду с обучением и воспитанием  </a:t>
            </a:r>
            <a:r>
              <a:rPr lang="ru-RU" altLang="ru-RU" sz="1800" b="1" smtClean="0">
                <a:solidFill>
                  <a:srgbClr val="002060"/>
                </a:solidFill>
              </a:rPr>
              <a:t>ВСЕХ </a:t>
            </a:r>
            <a:r>
              <a:rPr lang="ru-RU" altLang="ru-RU" sz="1800" smtClean="0"/>
              <a:t>(детям с ОВЗ нужна специальная ППМС – помощь)/</a:t>
            </a:r>
          </a:p>
          <a:p>
            <a:pPr eaLnBrk="1" hangingPunct="1">
              <a:buFont typeface="Wingdings" panose="05000000000000000000" pitchFamily="2" charset="2"/>
              <a:buChar char="Ø"/>
            </a:pPr>
            <a:r>
              <a:rPr lang="ru-RU" altLang="ru-RU" sz="1800" b="1" smtClean="0">
                <a:solidFill>
                  <a:srgbClr val="002060"/>
                </a:solidFill>
              </a:rPr>
              <a:t>Школа психологического комфорта </a:t>
            </a:r>
            <a:r>
              <a:rPr lang="ru-RU" altLang="ru-RU" sz="1800" smtClean="0"/>
              <a:t>/ обеспечивает психологическую поддержку, а не давление, взаимопомощь, а не конкуренцию </a:t>
            </a:r>
            <a:r>
              <a:rPr lang="ru-RU" altLang="ru-RU" sz="1800" b="1" smtClean="0">
                <a:solidFill>
                  <a:srgbClr val="002060"/>
                </a:solidFill>
              </a:rPr>
              <a:t>ВСЕХ </a:t>
            </a:r>
            <a:r>
              <a:rPr lang="ru-RU" altLang="ru-RU" sz="1800" smtClean="0"/>
              <a:t>(дети с ОВЗ нуждаются  в поддержке ещё больше, чем их сверстники)/</a:t>
            </a:r>
          </a:p>
          <a:p>
            <a:pPr eaLnBrk="1" hangingPunct="1">
              <a:buFont typeface="Wingdings" panose="05000000000000000000" pitchFamily="2" charset="2"/>
              <a:buChar char="Ø"/>
            </a:pPr>
            <a:r>
              <a:rPr lang="ru-RU" altLang="ru-RU" sz="1800" b="1" smtClean="0">
                <a:solidFill>
                  <a:srgbClr val="002060"/>
                </a:solidFill>
              </a:rPr>
              <a:t>Школа  психологической  безопасности </a:t>
            </a:r>
            <a:r>
              <a:rPr lang="ru-RU" altLang="ru-RU" sz="1800" smtClean="0"/>
              <a:t>/ защищает  </a:t>
            </a:r>
            <a:r>
              <a:rPr lang="ru-RU" altLang="ru-RU" sz="1800" b="1" smtClean="0">
                <a:solidFill>
                  <a:srgbClr val="002060"/>
                </a:solidFill>
              </a:rPr>
              <a:t>ВСЕХ</a:t>
            </a:r>
            <a:r>
              <a:rPr lang="ru-RU" altLang="ru-RU" sz="1800" smtClean="0"/>
              <a:t> детей от угроз их достоинству  и самооценке, от психологического  насилия и разочарования ( а ребёнок с ОВЗ   максимально уязвим)/</a:t>
            </a:r>
          </a:p>
          <a:p>
            <a:pPr eaLnBrk="1" hangingPunct="1">
              <a:buFont typeface="Wingdings" panose="05000000000000000000" pitchFamily="2" charset="2"/>
              <a:buChar char="Ø"/>
            </a:pPr>
            <a:r>
              <a:rPr lang="ru-RU" altLang="ru-RU" sz="1800" b="1" smtClean="0">
                <a:solidFill>
                  <a:srgbClr val="002060"/>
                </a:solidFill>
              </a:rPr>
              <a:t>Школа  здоровья </a:t>
            </a:r>
            <a:r>
              <a:rPr lang="ru-RU" altLang="ru-RU" sz="1800" smtClean="0"/>
              <a:t>– максимально  использует  способы укрепления и сохранения  здоровья  всех  детей ( а возможности здоровья детей с ОВЗ  ограничены и их необходимо усиливать)\</a:t>
            </a:r>
          </a:p>
          <a:p>
            <a:endParaRPr lang="ru-RU" altLang="ru-RU" sz="18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Заголовок 1"/>
          <p:cNvSpPr>
            <a:spLocks noGrp="1"/>
          </p:cNvSpPr>
          <p:nvPr>
            <p:ph type="title"/>
          </p:nvPr>
        </p:nvSpPr>
        <p:spPr>
          <a:xfrm>
            <a:off x="457200" y="188913"/>
            <a:ext cx="8229600" cy="431800"/>
          </a:xfrm>
        </p:spPr>
        <p:txBody>
          <a:bodyPr/>
          <a:lstStyle/>
          <a:p>
            <a:r>
              <a:rPr lang="ru-RU" altLang="ru-RU" sz="2800" b="1" smtClean="0">
                <a:solidFill>
                  <a:srgbClr val="C00000"/>
                </a:solidFill>
              </a:rPr>
              <a:t>Проведение ЕГЭ</a:t>
            </a:r>
          </a:p>
        </p:txBody>
      </p:sp>
      <p:sp>
        <p:nvSpPr>
          <p:cNvPr id="3" name="Прямоугольник 2"/>
          <p:cNvSpPr/>
          <p:nvPr/>
        </p:nvSpPr>
        <p:spPr>
          <a:xfrm>
            <a:off x="250825" y="765175"/>
            <a:ext cx="8713788" cy="1476375"/>
          </a:xfrm>
          <a:prstGeom prst="rect">
            <a:avLst/>
          </a:prstGeom>
          <a:solidFill>
            <a:schemeClr val="bg2">
              <a:lumMod val="50000"/>
            </a:schemeClr>
          </a:solidFill>
        </p:spPr>
        <p:txBody>
          <a:bodyPr>
            <a:spAutoFit/>
          </a:bodyPr>
          <a:lstStyle/>
          <a:p>
            <a:pPr>
              <a:defRPr/>
            </a:pPr>
            <a:r>
              <a:rPr lang="ru-RU" dirty="0">
                <a:latin typeface="Arial" charset="0"/>
              </a:rPr>
              <a:t>Особенности проведения ЕГЭ для выпускников с ограниченными возможностями здоровья регламентируются пунктами 5, 29, 34, 36 Порядка проведения единого государственного экзамена, утверждённого приказом </a:t>
            </a:r>
            <a:r>
              <a:rPr lang="ru-RU" dirty="0" err="1">
                <a:latin typeface="Arial" charset="0"/>
              </a:rPr>
              <a:t>Минобрнауки</a:t>
            </a:r>
            <a:r>
              <a:rPr lang="ru-RU" dirty="0">
                <a:latin typeface="Arial" charset="0"/>
              </a:rPr>
              <a:t> России от 24 февраля 2009 г. N 57 (зарегистрирован Минюстом России 26 марта 2009 г., регистрационный N 13600.</a:t>
            </a:r>
          </a:p>
        </p:txBody>
      </p:sp>
      <p:sp>
        <p:nvSpPr>
          <p:cNvPr id="40964" name="Прямоугольник 3"/>
          <p:cNvSpPr>
            <a:spLocks noChangeArrowheads="1"/>
          </p:cNvSpPr>
          <p:nvPr/>
        </p:nvSpPr>
        <p:spPr bwMode="auto">
          <a:xfrm>
            <a:off x="250825" y="2492375"/>
            <a:ext cx="8713788" cy="230822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a:t>Выбранные выпускником форма (формы) государственной (итоговой) аттестации и общеобразовательные предметы, по которым он планирует сдавать экзамены, указываются им в соответствующем заявлении.</a:t>
            </a:r>
          </a:p>
          <a:p>
            <a:pPr eaLnBrk="1" hangingPunct="1"/>
            <a:r>
              <a:rPr lang="ru-RU" altLang="ru-RU"/>
              <a:t>Государственный выпускной экзамен и ЕГЭ для выпускников с ограниченными возможностями здоровья </a:t>
            </a:r>
            <a:r>
              <a:rPr lang="ru-RU" altLang="ru-RU" b="1" i="1"/>
              <a:t>организуются с учётом особенностей психофизического развития, индивидуальных возможностей выпускников и состояния их здоровья</a:t>
            </a:r>
            <a:r>
              <a:rPr lang="ru-RU" altLang="ru-RU"/>
              <a:t> и в соответствии с требованиями законодательства Российской Федерации.</a:t>
            </a:r>
          </a:p>
        </p:txBody>
      </p:sp>
      <p:sp>
        <p:nvSpPr>
          <p:cNvPr id="5" name="Прямоугольник 4"/>
          <p:cNvSpPr/>
          <p:nvPr/>
        </p:nvSpPr>
        <p:spPr>
          <a:xfrm>
            <a:off x="250825" y="4941888"/>
            <a:ext cx="8569325" cy="1754187"/>
          </a:xfrm>
          <a:prstGeom prst="rect">
            <a:avLst/>
          </a:prstGeom>
          <a:solidFill>
            <a:schemeClr val="bg2">
              <a:lumMod val="75000"/>
            </a:schemeClr>
          </a:solidFill>
        </p:spPr>
        <p:txBody>
          <a:bodyPr>
            <a:spAutoFit/>
          </a:bodyPr>
          <a:lstStyle/>
          <a:p>
            <a:pPr>
              <a:defRPr/>
            </a:pPr>
            <a:r>
              <a:rPr lang="ru-RU" dirty="0">
                <a:latin typeface="Arial" charset="0"/>
              </a:rPr>
              <a:t>Кроме того, для обучающихся, находившихся в лечебно-профилактических учреждениях более четырех месяцев, предшествующих проведению государственной (итоговой) аттестации, при сдаче ЕГЭ  необходимо организовать питание и перерывы для проведения необходимых медико-профилактических процедур в аудиториях во время проведения экзамена.</a:t>
            </a:r>
          </a:p>
          <a:p>
            <a:pPr>
              <a:defRPr/>
            </a:pPr>
            <a:r>
              <a:rPr lang="ru-RU" dirty="0">
                <a:latin typeface="Arial"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Прямоугольник 2"/>
          <p:cNvSpPr>
            <a:spLocks noChangeArrowheads="1"/>
          </p:cNvSpPr>
          <p:nvPr/>
        </p:nvSpPr>
        <p:spPr bwMode="auto">
          <a:xfrm>
            <a:off x="179388" y="115888"/>
            <a:ext cx="8785225" cy="2032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sz="1400">
                <a:latin typeface="Times New Roman" panose="02020603050405020304" pitchFamily="18" charset="0"/>
                <a:cs typeface="Times New Roman" panose="02020603050405020304" pitchFamily="18" charset="0"/>
              </a:rPr>
              <a:t>Согласно п. 3 той же статьи под специальными условиями для получения образования обучающимися с ограниченными возможностями здоровья понимаются условия обучения, воспитания и развития таких обучающихся, включающие в себя использование специальных образовательных программ и методов обучения и воспитания, специальных учебников, учебных пособий и дидактических материалов, специальных технических средств обучения коллективного и индивидуального пользования, предоставление услуг ассистента (помощника), оказывающего обучающимся необходимую техническую помощь, проведение групповых и индивидуальных коррекционных занятий, обеспечение доступа в здания организаций, осуществляющих образовательную деятельность, и другие условия, без которых невозможно или затруднено освоение образовательных программ обучающимися с ограниченными возможностями здоровья.</a:t>
            </a:r>
          </a:p>
        </p:txBody>
      </p:sp>
      <p:sp>
        <p:nvSpPr>
          <p:cNvPr id="5123" name="Прямоугольник 3"/>
          <p:cNvSpPr>
            <a:spLocks noChangeArrowheads="1"/>
          </p:cNvSpPr>
          <p:nvPr/>
        </p:nvSpPr>
        <p:spPr bwMode="auto">
          <a:xfrm>
            <a:off x="107950" y="2060575"/>
            <a:ext cx="8856663" cy="738188"/>
          </a:xfrm>
          <a:prstGeom prst="rect">
            <a:avLst/>
          </a:prstGeom>
          <a:solidFill>
            <a:srgbClr val="CCFF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sz="1400">
                <a:latin typeface="Times New Roman" panose="02020603050405020304" pitchFamily="18" charset="0"/>
                <a:cs typeface="Times New Roman" panose="02020603050405020304" pitchFamily="18" charset="0"/>
              </a:rPr>
              <a:t>согласно п. 11 ст. 79 при получении образования обучающимся с ограниченными возможностями здоровья предоставляются бесплатно специальные учебники и учебные пособия, иная учебная литература, а также услуги сурдопереводчиков и тифлосурдопереводчиков. </a:t>
            </a:r>
          </a:p>
        </p:txBody>
      </p:sp>
      <p:sp>
        <p:nvSpPr>
          <p:cNvPr id="5124" name="Прямоугольник 4"/>
          <p:cNvSpPr>
            <a:spLocks noChangeArrowheads="1"/>
          </p:cNvSpPr>
          <p:nvPr/>
        </p:nvSpPr>
        <p:spPr bwMode="auto">
          <a:xfrm>
            <a:off x="179388" y="2636838"/>
            <a:ext cx="8785225" cy="16002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sz="1400">
                <a:latin typeface="Times New Roman" panose="02020603050405020304" pitchFamily="18" charset="0"/>
                <a:cs typeface="Times New Roman" panose="02020603050405020304" pitchFamily="18" charset="0"/>
              </a:rPr>
              <a:t>(п. 2 ст. 34), - обучающиеся имеют право на предоставление условий для обучения с учетом особенностей их психофизического развития и состояния здоровья, в том числе получение социально-педагогической и психологической помощи, бесплатной психолого-медико-педагогической коррекции. Этому праву корреспондируется обязанность педагогических работников (пп. 6 п. 1 ст. 48) учитывать особенности психофизического развития обучающихся и состояние их здоровья, соблюдать специальные условия, необходимые для получения образования лицами с ограниченными возможностями здоровья, взаимодействовать при необходимости с медицинскими организациями.</a:t>
            </a:r>
          </a:p>
        </p:txBody>
      </p:sp>
      <p:sp>
        <p:nvSpPr>
          <p:cNvPr id="5125" name="Прямоугольник 6"/>
          <p:cNvSpPr>
            <a:spLocks noChangeArrowheads="1"/>
          </p:cNvSpPr>
          <p:nvPr/>
        </p:nvSpPr>
        <p:spPr bwMode="auto">
          <a:xfrm>
            <a:off x="107950" y="4237038"/>
            <a:ext cx="8856663" cy="738187"/>
          </a:xfrm>
          <a:prstGeom prst="rect">
            <a:avLst/>
          </a:prstGeom>
          <a:solidFill>
            <a:srgbClr val="CCFF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sz="1400">
                <a:latin typeface="Times New Roman" panose="02020603050405020304" pitchFamily="18" charset="0"/>
                <a:cs typeface="Times New Roman" panose="02020603050405020304" pitchFamily="18" charset="0"/>
              </a:rPr>
              <a:t>Закон устанавливает порядок оказания психолого-педагогической, медицинской и социальной помощи (ст. 42). Эта помощь оказывается детям, испытывающим трудности в освоении основных общеобразовательных программ, а также трудности в развитии и социальной адаптации.</a:t>
            </a:r>
          </a:p>
        </p:txBody>
      </p:sp>
      <p:sp>
        <p:nvSpPr>
          <p:cNvPr id="5126" name="Прямоугольник 7"/>
          <p:cNvSpPr>
            <a:spLocks noChangeArrowheads="1"/>
          </p:cNvSpPr>
          <p:nvPr/>
        </p:nvSpPr>
        <p:spPr bwMode="auto">
          <a:xfrm>
            <a:off x="107950" y="4975225"/>
            <a:ext cx="8856663" cy="1816100"/>
          </a:xfrm>
          <a:prstGeom prst="rect">
            <a:avLst/>
          </a:prstGeom>
          <a:solidFill>
            <a:srgbClr val="FFE29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sz="1400"/>
              <a:t>Согласно п. 8 ст. 79 Закона об образовании профессиональное обучение и профессиональное образование обучающихся с ограниченными возможностями здоровья осуществляются на основе образовательных программ, адаптированных при необходимости для обучения указанных обучающихся. В соответствии с п. 10 той же статьи профессиональными образовательными организациями и образовательными организациями высшего образования, а также организациями, осуществляющими образовательную деятельность по основным программам профессионального обучения, должны быть созданы специальные условия для получения образования обучающимися с ограниченными возможностями здоровья.</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Заголовок 1"/>
          <p:cNvSpPr>
            <a:spLocks noGrp="1"/>
          </p:cNvSpPr>
          <p:nvPr>
            <p:ph type="title"/>
          </p:nvPr>
        </p:nvSpPr>
        <p:spPr/>
        <p:txBody>
          <a:bodyPr/>
          <a:lstStyle/>
          <a:p>
            <a:r>
              <a:rPr lang="ru-RU" altLang="ru-RU" sz="2400" b="1" smtClean="0">
                <a:solidFill>
                  <a:srgbClr val="002060"/>
                </a:solidFill>
                <a:latin typeface="Georgia" panose="02040502050405020303" pitchFamily="18" charset="0"/>
              </a:rPr>
              <a:t>Щадящий охранительно</a:t>
            </a:r>
            <a:r>
              <a:rPr lang="en-US" altLang="ru-RU" sz="2400" b="1" smtClean="0">
                <a:solidFill>
                  <a:srgbClr val="002060"/>
                </a:solidFill>
                <a:latin typeface="Georgia" panose="02040502050405020303" pitchFamily="18" charset="0"/>
              </a:rPr>
              <a:t> </a:t>
            </a:r>
            <a:r>
              <a:rPr lang="ru-RU" altLang="ru-RU" sz="2400" b="1" smtClean="0">
                <a:solidFill>
                  <a:srgbClr val="002060"/>
                </a:solidFill>
                <a:latin typeface="Georgia" panose="02040502050405020303" pitchFamily="18" charset="0"/>
              </a:rPr>
              <a:t>– педагогический режим</a:t>
            </a:r>
            <a:endParaRPr lang="ru-RU" altLang="ru-RU" sz="2400" smtClean="0"/>
          </a:p>
        </p:txBody>
      </p:sp>
      <p:sp>
        <p:nvSpPr>
          <p:cNvPr id="3" name="Объект 2"/>
          <p:cNvSpPr>
            <a:spLocks noGrp="1"/>
          </p:cNvSpPr>
          <p:nvPr>
            <p:ph idx="4294967295"/>
          </p:nvPr>
        </p:nvSpPr>
        <p:spPr>
          <a:xfrm>
            <a:off x="250825" y="1484313"/>
            <a:ext cx="8642350" cy="5113337"/>
          </a:xfrm>
          <a:solidFill>
            <a:srgbClr val="FFE29B"/>
          </a:solidFill>
        </p:spPr>
        <p:txBody>
          <a:bodyPr/>
          <a:lstStyle/>
          <a:p>
            <a:pPr algn="just" eaLnBrk="1" hangingPunct="1">
              <a:buFont typeface="Wingdings" pitchFamily="2" charset="2"/>
              <a:buChar char="Ø"/>
              <a:defRPr/>
            </a:pPr>
            <a:r>
              <a:rPr lang="ru-RU" altLang="ru-RU" sz="1800" b="1" dirty="0" smtClean="0"/>
              <a:t>Создание климата психологического комфорта;</a:t>
            </a:r>
            <a:br>
              <a:rPr lang="ru-RU" altLang="ru-RU" sz="1800" b="1" dirty="0" smtClean="0"/>
            </a:br>
            <a:r>
              <a:rPr lang="ru-RU" altLang="ru-RU" sz="1800" b="1" dirty="0" smtClean="0"/>
              <a:t>обеспечение успешности учебной деятельности во фронтальной и индивидуальной работе с учащимися.</a:t>
            </a:r>
            <a:endParaRPr lang="en-US" altLang="ru-RU" sz="1800" b="1" dirty="0" smtClean="0"/>
          </a:p>
          <a:p>
            <a:pPr algn="just" eaLnBrk="1" hangingPunct="1">
              <a:buFont typeface="Wingdings" pitchFamily="2" charset="2"/>
              <a:buChar char="Ø"/>
              <a:defRPr/>
            </a:pPr>
            <a:endParaRPr lang="ru-RU" altLang="ru-RU" sz="1800" b="1" dirty="0" smtClean="0"/>
          </a:p>
          <a:p>
            <a:pPr algn="just" eaLnBrk="1" hangingPunct="1">
              <a:buFont typeface="Wingdings" pitchFamily="2" charset="2"/>
              <a:buChar char="Ø"/>
              <a:defRPr/>
            </a:pPr>
            <a:r>
              <a:rPr lang="ru-RU" altLang="ru-RU" sz="1800" b="1" dirty="0" smtClean="0"/>
              <a:t>Предупреждение психофизических перегрузок, эмоциональных срывов.</a:t>
            </a:r>
            <a:endParaRPr lang="en-US" altLang="ru-RU" sz="1800" b="1" dirty="0" smtClean="0"/>
          </a:p>
          <a:p>
            <a:pPr algn="just" eaLnBrk="1" hangingPunct="1">
              <a:buFont typeface="Wingdings" pitchFamily="2" charset="2"/>
              <a:buChar char="Ø"/>
              <a:defRPr/>
            </a:pPr>
            <a:endParaRPr lang="ru-RU" altLang="ru-RU" sz="1800" b="1" dirty="0" smtClean="0"/>
          </a:p>
          <a:p>
            <a:pPr algn="just" eaLnBrk="1" hangingPunct="1">
              <a:buFont typeface="Wingdings" pitchFamily="2" charset="2"/>
              <a:buChar char="Ø"/>
              <a:defRPr/>
            </a:pPr>
            <a:r>
              <a:rPr lang="ru-RU" altLang="ru-RU" sz="1800" b="1" dirty="0" smtClean="0"/>
              <a:t>Специальные релаксационные, психотерапевтические занятиями с психологом.</a:t>
            </a:r>
            <a:endParaRPr lang="en-US" altLang="ru-RU" sz="1800" b="1" dirty="0" smtClean="0"/>
          </a:p>
          <a:p>
            <a:pPr algn="just" eaLnBrk="1" hangingPunct="1">
              <a:buFont typeface="Wingdings" pitchFamily="2" charset="2"/>
              <a:buChar char="Ø"/>
              <a:defRPr/>
            </a:pPr>
            <a:endParaRPr lang="ru-RU" altLang="ru-RU" sz="1800" b="1" dirty="0" smtClean="0"/>
          </a:p>
          <a:p>
            <a:pPr algn="just" eaLnBrk="1" hangingPunct="1">
              <a:buFont typeface="Wingdings" pitchFamily="2" charset="2"/>
              <a:buChar char="Ø"/>
              <a:defRPr/>
            </a:pPr>
            <a:r>
              <a:rPr lang="ru-RU" altLang="ru-RU" sz="1800" b="1" dirty="0" smtClean="0"/>
              <a:t>Проведение на каждом уроке динамической паузы с включением </a:t>
            </a:r>
            <a:r>
              <a:rPr lang="ru-RU" altLang="ru-RU" sz="1800" b="1" dirty="0" err="1" smtClean="0"/>
              <a:t>лечебно</a:t>
            </a:r>
            <a:r>
              <a:rPr lang="ru-RU" altLang="ru-RU" sz="1800" b="1" dirty="0" smtClean="0"/>
              <a:t> – коррекционных мероприятий;</a:t>
            </a:r>
            <a:endParaRPr lang="en-US" altLang="ru-RU" sz="1800" b="1" dirty="0" smtClean="0"/>
          </a:p>
          <a:p>
            <a:pPr algn="just" eaLnBrk="1" hangingPunct="1">
              <a:buFont typeface="Wingdings" pitchFamily="2" charset="2"/>
              <a:buChar char="Ø"/>
              <a:defRPr/>
            </a:pPr>
            <a:endParaRPr lang="en-US" altLang="ru-RU" sz="1800" b="1" dirty="0" smtClean="0"/>
          </a:p>
          <a:p>
            <a:pPr algn="just" eaLnBrk="1" hangingPunct="1">
              <a:buFont typeface="Wingdings" pitchFamily="2" charset="2"/>
              <a:buChar char="Ø"/>
              <a:defRPr/>
            </a:pPr>
            <a:r>
              <a:rPr lang="ru-RU" altLang="ru-RU" sz="1800" b="1" dirty="0" smtClean="0"/>
              <a:t>продолжительностью перемен (не менее 10 мин. между уроками и 20 мин. после третьего урока).</a:t>
            </a:r>
            <a:endParaRPr lang="en-US" altLang="ru-RU" sz="1800" b="1" dirty="0" smtClean="0"/>
          </a:p>
          <a:p>
            <a:pPr marL="0" indent="0" algn="just" eaLnBrk="1" hangingPunct="1">
              <a:buFont typeface="Arial" charset="0"/>
              <a:buNone/>
              <a:defRPr/>
            </a:pPr>
            <a:endParaRPr lang="ru-RU" altLang="ru-RU" sz="1800" b="1" dirty="0" smtClean="0"/>
          </a:p>
          <a:p>
            <a:pPr eaLnBrk="1" hangingPunct="1">
              <a:buFont typeface="Wingdings" pitchFamily="2" charset="2"/>
              <a:buChar char="Ø"/>
              <a:defRPr/>
            </a:pPr>
            <a:r>
              <a:rPr lang="ru-RU" altLang="ru-RU" sz="1800" b="1" dirty="0" smtClean="0"/>
              <a:t> Особое оформление классных комнат, которое должно учитывать специфику восприятия и работоспособности школьников.</a:t>
            </a:r>
            <a:br>
              <a:rPr lang="ru-RU" altLang="ru-RU" sz="1800" b="1" dirty="0" smtClean="0"/>
            </a:br>
            <a:endParaRPr lang="ru-RU" sz="18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Заголовок 1"/>
          <p:cNvSpPr>
            <a:spLocks noGrp="1"/>
          </p:cNvSpPr>
          <p:nvPr>
            <p:ph type="title"/>
          </p:nvPr>
        </p:nvSpPr>
        <p:spPr/>
        <p:txBody>
          <a:bodyPr/>
          <a:lstStyle/>
          <a:p>
            <a:r>
              <a:rPr lang="ru-RU" altLang="ru-RU" b="1" smtClean="0">
                <a:solidFill>
                  <a:srgbClr val="C00000"/>
                </a:solidFill>
              </a:rPr>
              <a:t>Риски</a:t>
            </a:r>
          </a:p>
        </p:txBody>
      </p:sp>
      <p:sp>
        <p:nvSpPr>
          <p:cNvPr id="2" name="Объект 1"/>
          <p:cNvSpPr>
            <a:spLocks noGrp="1"/>
          </p:cNvSpPr>
          <p:nvPr>
            <p:ph sz="half" idx="1"/>
          </p:nvPr>
        </p:nvSpPr>
        <p:spPr>
          <a:solidFill>
            <a:schemeClr val="tx2">
              <a:lumMod val="20000"/>
              <a:lumOff val="80000"/>
            </a:schemeClr>
          </a:solidFill>
        </p:spPr>
        <p:txBody>
          <a:bodyPr/>
          <a:lstStyle/>
          <a:p>
            <a:pPr>
              <a:buFont typeface="Arial" charset="0"/>
              <a:buChar char="•"/>
              <a:defRPr/>
            </a:pPr>
            <a:r>
              <a:rPr lang="ru-RU" b="1" dirty="0">
                <a:solidFill>
                  <a:srgbClr val="C00000"/>
                </a:solidFill>
              </a:rPr>
              <a:t>Инклюзия как проект:</a:t>
            </a:r>
          </a:p>
          <a:p>
            <a:pPr>
              <a:buFont typeface="Arial" charset="0"/>
              <a:buChar char="•"/>
              <a:defRPr/>
            </a:pPr>
            <a:r>
              <a:rPr lang="ru-RU" dirty="0"/>
              <a:t>«</a:t>
            </a:r>
            <a:r>
              <a:rPr lang="ru-RU" dirty="0" smtClean="0"/>
              <a:t>Предварительно произведён анализ</a:t>
            </a:r>
            <a:endParaRPr lang="ru-RU" dirty="0"/>
          </a:p>
          <a:p>
            <a:pPr>
              <a:buFont typeface="Arial" charset="0"/>
              <a:buChar char="•"/>
              <a:defRPr/>
            </a:pPr>
            <a:r>
              <a:rPr lang="ru-RU" dirty="0"/>
              <a:t>Поэтапно</a:t>
            </a:r>
          </a:p>
          <a:p>
            <a:pPr>
              <a:buFont typeface="Arial" charset="0"/>
              <a:buChar char="•"/>
              <a:defRPr/>
            </a:pPr>
            <a:r>
              <a:rPr lang="ru-RU" dirty="0" err="1"/>
              <a:t>Ресурсно</a:t>
            </a:r>
            <a:r>
              <a:rPr lang="ru-RU" dirty="0"/>
              <a:t> обеспеченно</a:t>
            </a:r>
          </a:p>
          <a:p>
            <a:pPr>
              <a:buFont typeface="Arial" charset="0"/>
              <a:buChar char="•"/>
              <a:defRPr/>
            </a:pPr>
            <a:r>
              <a:rPr lang="ru-RU" dirty="0"/>
              <a:t>Целенаправленно</a:t>
            </a:r>
          </a:p>
          <a:p>
            <a:pPr>
              <a:buFont typeface="Arial" charset="0"/>
              <a:buChar char="•"/>
              <a:defRPr/>
            </a:pPr>
            <a:endParaRPr lang="ru-RU" dirty="0"/>
          </a:p>
          <a:p>
            <a:pPr>
              <a:buFont typeface="Arial" charset="0"/>
              <a:buChar char="•"/>
              <a:defRPr/>
            </a:pPr>
            <a:endParaRPr lang="ru-RU" dirty="0"/>
          </a:p>
        </p:txBody>
      </p:sp>
      <p:sp>
        <p:nvSpPr>
          <p:cNvPr id="43012" name="Объект 2"/>
          <p:cNvSpPr>
            <a:spLocks noGrp="1"/>
          </p:cNvSpPr>
          <p:nvPr>
            <p:ph sz="half" idx="2"/>
          </p:nvPr>
        </p:nvSpPr>
        <p:spPr>
          <a:solidFill>
            <a:schemeClr val="accent1"/>
          </a:solidFill>
        </p:spPr>
        <p:txBody>
          <a:bodyPr/>
          <a:lstStyle/>
          <a:p>
            <a:r>
              <a:rPr lang="ru-RU" altLang="ru-RU" b="1" smtClean="0">
                <a:solidFill>
                  <a:srgbClr val="C00000"/>
                </a:solidFill>
              </a:rPr>
              <a:t>Инклюзия как провал:</a:t>
            </a:r>
          </a:p>
          <a:p>
            <a:r>
              <a:rPr lang="ru-RU" altLang="ru-RU" smtClean="0"/>
              <a:t>Тотально</a:t>
            </a:r>
          </a:p>
          <a:p>
            <a:r>
              <a:rPr lang="ru-RU" altLang="ru-RU" smtClean="0"/>
              <a:t>Формально</a:t>
            </a:r>
          </a:p>
          <a:p>
            <a:r>
              <a:rPr lang="ru-RU" altLang="ru-RU" smtClean="0"/>
              <a:t>В приказном порядке</a:t>
            </a:r>
          </a:p>
          <a:p>
            <a:r>
              <a:rPr lang="ru-RU" altLang="ru-RU" smtClean="0"/>
              <a:t>Разрушительно</a:t>
            </a:r>
          </a:p>
          <a:p>
            <a:endParaRPr lang="ru-RU" altLang="ru-RU"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a:xfrm>
            <a:off x="457200" y="0"/>
            <a:ext cx="8229600" cy="476250"/>
          </a:xfrm>
        </p:spPr>
        <p:txBody>
          <a:bodyPr/>
          <a:lstStyle/>
          <a:p>
            <a:pPr>
              <a:defRPr/>
            </a:pPr>
            <a:r>
              <a:rPr lang="ru-RU" sz="3200" b="1" dirty="0" smtClean="0">
                <a:solidFill>
                  <a:schemeClr val="bg2">
                    <a:lumMod val="25000"/>
                  </a:schemeClr>
                </a:solidFill>
              </a:rPr>
              <a:t>Источники</a:t>
            </a:r>
          </a:p>
        </p:txBody>
      </p:sp>
      <p:sp>
        <p:nvSpPr>
          <p:cNvPr id="26627" name="Содержимое 2"/>
          <p:cNvSpPr>
            <a:spLocks noGrp="1"/>
          </p:cNvSpPr>
          <p:nvPr>
            <p:ph idx="1"/>
          </p:nvPr>
        </p:nvSpPr>
        <p:spPr>
          <a:xfrm>
            <a:off x="34925" y="404813"/>
            <a:ext cx="9074150" cy="6624637"/>
          </a:xfrm>
        </p:spPr>
        <p:txBody>
          <a:bodyPr/>
          <a:lstStyle/>
          <a:p>
            <a:pPr marL="0" indent="0">
              <a:spcBef>
                <a:spcPts val="0"/>
              </a:spcBef>
              <a:defRPr/>
            </a:pPr>
            <a:r>
              <a:rPr lang="ru-RU" sz="1600" dirty="0" smtClean="0"/>
              <a:t> </a:t>
            </a:r>
            <a:r>
              <a:rPr lang="ru-RU" sz="1600" dirty="0" smtClean="0">
                <a:solidFill>
                  <a:srgbClr val="0000FF"/>
                </a:solidFill>
              </a:rPr>
              <a:t>Инклюзивное образование – московский опыт:  </a:t>
            </a:r>
            <a:r>
              <a:rPr lang="ru-RU" sz="1600" u="sng" dirty="0" smtClean="0">
                <a:solidFill>
                  <a:srgbClr val="0000FF"/>
                </a:solidFill>
                <a:hlinkClick r:id="rId2"/>
              </a:rPr>
              <a:t>http://www.materinstvo.ru/art/6922</a:t>
            </a:r>
            <a:endParaRPr lang="ru-RU" sz="1600" u="sng" dirty="0" smtClean="0">
              <a:solidFill>
                <a:srgbClr val="0000FF"/>
              </a:solidFill>
            </a:endParaRPr>
          </a:p>
          <a:p>
            <a:pPr marL="0" indent="0">
              <a:spcBef>
                <a:spcPts val="0"/>
              </a:spcBef>
              <a:defRPr/>
            </a:pPr>
            <a:r>
              <a:rPr lang="ru-RU" sz="1600" dirty="0" smtClean="0">
                <a:solidFill>
                  <a:srgbClr val="0000FF"/>
                </a:solidFill>
              </a:rPr>
              <a:t> Алехина С.В., Инклюзивное образование в России /Алехина С.В., директор Института проблем интегрированного (инклюзивного) образования МГППУ: </a:t>
            </a:r>
            <a:r>
              <a:rPr lang="de-DE" sz="1600" dirty="0" smtClean="0">
                <a:solidFill>
                  <a:srgbClr val="0000FF"/>
                </a:solidFill>
                <a:hlinkClick r:id="rId3"/>
              </a:rPr>
              <a:t>http://psyjournals.ru/edu_economy_wellbeing/issue/36287_full.shtml</a:t>
            </a:r>
            <a:endParaRPr lang="ru-RU" sz="1600" dirty="0" smtClean="0">
              <a:solidFill>
                <a:srgbClr val="0000FF"/>
              </a:solidFill>
            </a:endParaRPr>
          </a:p>
          <a:p>
            <a:pPr marL="0" indent="0">
              <a:spcBef>
                <a:spcPts val="0"/>
              </a:spcBef>
              <a:defRPr/>
            </a:pPr>
            <a:endParaRPr lang="ru-RU" sz="1600" dirty="0" smtClean="0">
              <a:solidFill>
                <a:srgbClr val="0000FF"/>
              </a:solidFill>
            </a:endParaRPr>
          </a:p>
          <a:p>
            <a:pPr marL="0" indent="0">
              <a:spcBef>
                <a:spcPts val="0"/>
              </a:spcBef>
              <a:defRPr/>
            </a:pPr>
            <a:r>
              <a:rPr lang="ru-RU" sz="1600" dirty="0" smtClean="0">
                <a:solidFill>
                  <a:srgbClr val="0000FF"/>
                </a:solidFill>
              </a:rPr>
              <a:t> Инклюзивное образование в России и Москве. Статистика и справочные материалы:  </a:t>
            </a:r>
            <a:r>
              <a:rPr lang="de-DE" sz="1600" dirty="0" smtClean="0">
                <a:solidFill>
                  <a:srgbClr val="0000FF"/>
                </a:solidFill>
                <a:hlinkClick r:id="rId4"/>
              </a:rPr>
              <a:t>http://www.dislife.ru/flow/theme/4696</a:t>
            </a:r>
            <a:endParaRPr lang="ru-RU" sz="1600" smtClean="0">
              <a:solidFill>
                <a:srgbClr val="0000FF"/>
              </a:solidFill>
            </a:endParaRPr>
          </a:p>
          <a:p>
            <a:pPr marL="0" indent="0">
              <a:spcBef>
                <a:spcPts val="0"/>
              </a:spcBef>
              <a:defRPr/>
            </a:pPr>
            <a:endParaRPr lang="ru-RU" sz="1600" dirty="0" smtClean="0">
              <a:solidFill>
                <a:srgbClr val="0000FF"/>
              </a:solidFill>
            </a:endParaRPr>
          </a:p>
          <a:p>
            <a:pPr marL="0" indent="0">
              <a:spcBef>
                <a:spcPts val="0"/>
              </a:spcBef>
              <a:defRPr/>
            </a:pPr>
            <a:r>
              <a:rPr lang="ru-RU" sz="1600" dirty="0" smtClean="0">
                <a:solidFill>
                  <a:srgbClr val="0000FF"/>
                </a:solidFill>
              </a:rPr>
              <a:t> Совместный проект ЕАР/</a:t>
            </a:r>
            <a:r>
              <a:rPr lang="ru-RU" sz="1600" dirty="0" err="1" smtClean="0">
                <a:solidFill>
                  <a:srgbClr val="0000FF"/>
                </a:solidFill>
              </a:rPr>
              <a:t>Джойнт</a:t>
            </a:r>
            <a:r>
              <a:rPr lang="ru-RU" sz="1600" dirty="0" smtClean="0">
                <a:solidFill>
                  <a:srgbClr val="0000FF"/>
                </a:solidFill>
              </a:rPr>
              <a:t> «Интеграция детей со специальными потребностями в еврейскую общину г. Москвы»:</a:t>
            </a:r>
            <a:r>
              <a:rPr lang="ru-RU" sz="1600" u="sng" dirty="0" smtClean="0">
                <a:solidFill>
                  <a:srgbClr val="0000FF"/>
                </a:solidFill>
                <a:hlinkClick r:id="rId5"/>
              </a:rPr>
              <a:t> http://school.msk.ort.ru/integration/index.php?p=teor_inkluziv_obrazov</a:t>
            </a:r>
            <a:endParaRPr lang="ru-RU" sz="1600" dirty="0" smtClean="0">
              <a:solidFill>
                <a:srgbClr val="0000FF"/>
              </a:solidFill>
            </a:endParaRPr>
          </a:p>
          <a:p>
            <a:pPr marL="0" indent="0">
              <a:spcBef>
                <a:spcPts val="0"/>
              </a:spcBef>
              <a:defRPr/>
            </a:pPr>
            <a:endParaRPr lang="ru-RU" sz="1600" dirty="0" smtClean="0">
              <a:solidFill>
                <a:srgbClr val="0000FF"/>
              </a:solidFill>
            </a:endParaRPr>
          </a:p>
          <a:p>
            <a:pPr marL="0" indent="0">
              <a:spcBef>
                <a:spcPts val="0"/>
              </a:spcBef>
              <a:defRPr/>
            </a:pPr>
            <a:r>
              <a:rPr lang="ru-RU" sz="1600" dirty="0" smtClean="0">
                <a:solidFill>
                  <a:srgbClr val="0000FF"/>
                </a:solidFill>
              </a:rPr>
              <a:t> «Инклюзивное образование: методика, практика, технология».  Материалы международной конференции в МГППУ (июль 2011 г.):   </a:t>
            </a:r>
            <a:r>
              <a:rPr lang="de-DE" sz="1600" dirty="0" smtClean="0">
                <a:solidFill>
                  <a:srgbClr val="0000FF"/>
                </a:solidFill>
                <a:hlinkClick r:id="rId6"/>
              </a:rPr>
              <a:t>http://www.inclusive-edu.ru/multimedia/</a:t>
            </a:r>
            <a:endParaRPr lang="ru-RU" sz="1600" dirty="0" smtClean="0">
              <a:solidFill>
                <a:srgbClr val="0000FF"/>
              </a:solidFill>
            </a:endParaRPr>
          </a:p>
          <a:p>
            <a:pPr marL="0" indent="0">
              <a:spcBef>
                <a:spcPts val="0"/>
              </a:spcBef>
              <a:defRPr/>
            </a:pPr>
            <a:endParaRPr lang="ru-RU" sz="1600" dirty="0" smtClean="0">
              <a:solidFill>
                <a:srgbClr val="0000FF"/>
              </a:solidFill>
            </a:endParaRPr>
          </a:p>
          <a:p>
            <a:pPr marL="0" indent="0">
              <a:spcBef>
                <a:spcPts val="0"/>
              </a:spcBef>
              <a:defRPr/>
            </a:pPr>
            <a:r>
              <a:rPr lang="ru-RU" sz="1600" dirty="0" smtClean="0">
                <a:solidFill>
                  <a:srgbClr val="0000FF"/>
                </a:solidFill>
              </a:rPr>
              <a:t> Лекция «Международный опыт инклюзии» :</a:t>
            </a:r>
            <a:r>
              <a:rPr lang="de-DE" sz="1600" u="sng" dirty="0" smtClean="0">
                <a:solidFill>
                  <a:srgbClr val="0000FF"/>
                </a:solidFill>
                <a:hlinkClick r:id="rId7"/>
              </a:rPr>
              <a:t>http://psypress.ru/articles/24481.shtml</a:t>
            </a:r>
            <a:endParaRPr lang="ru-RU" sz="1600" u="sng" dirty="0" smtClean="0">
              <a:solidFill>
                <a:srgbClr val="0000FF"/>
              </a:solidFill>
            </a:endParaRPr>
          </a:p>
          <a:p>
            <a:pPr marL="0" indent="0">
              <a:spcBef>
                <a:spcPts val="0"/>
              </a:spcBef>
              <a:defRPr/>
            </a:pPr>
            <a:endParaRPr lang="ru-RU" sz="1600" u="sng" dirty="0" smtClean="0">
              <a:solidFill>
                <a:srgbClr val="0000FF"/>
              </a:solidFill>
            </a:endParaRPr>
          </a:p>
          <a:p>
            <a:pPr marL="0" indent="0">
              <a:spcBef>
                <a:spcPts val="0"/>
              </a:spcBef>
              <a:defRPr/>
            </a:pPr>
            <a:r>
              <a:rPr lang="ru-RU" sz="1600" dirty="0" smtClean="0">
                <a:solidFill>
                  <a:srgbClr val="0000FF"/>
                </a:solidFill>
              </a:rPr>
              <a:t>  Акатов Л.И. Социальная реабилитация детей с ограниченными возможностями здоровья. Психологические основы: Учеб. пособие для студ. </a:t>
            </a:r>
            <a:r>
              <a:rPr lang="ru-RU" sz="1600" dirty="0" err="1" smtClean="0">
                <a:solidFill>
                  <a:srgbClr val="0000FF"/>
                </a:solidFill>
              </a:rPr>
              <a:t>высш</a:t>
            </a:r>
            <a:r>
              <a:rPr lang="ru-RU" sz="1600" dirty="0" smtClean="0">
                <a:solidFill>
                  <a:srgbClr val="0000FF"/>
                </a:solidFill>
              </a:rPr>
              <a:t>. учеб. Заведений. — М. : </a:t>
            </a:r>
            <a:r>
              <a:rPr lang="ru-RU" sz="1600" dirty="0" err="1" smtClean="0">
                <a:solidFill>
                  <a:srgbClr val="0000FF"/>
                </a:solidFill>
              </a:rPr>
              <a:t>Гуманит</a:t>
            </a:r>
            <a:r>
              <a:rPr lang="ru-RU" sz="1600" dirty="0" smtClean="0">
                <a:solidFill>
                  <a:srgbClr val="0000FF"/>
                </a:solidFill>
              </a:rPr>
              <a:t>. изд. центр ВЛАДОС. — 2003. — 368 с.: </a:t>
            </a:r>
            <a:r>
              <a:rPr lang="de-DE" sz="1600" dirty="0" smtClean="0">
                <a:solidFill>
                  <a:srgbClr val="0000FF"/>
                </a:solidFill>
                <a:hlinkClick r:id="rId8"/>
              </a:rPr>
              <a:t>http://www.pedlib.ru/Books/5/0347/5_0347-136.shtml</a:t>
            </a:r>
            <a:endParaRPr lang="ru-RU" sz="1600" dirty="0" smtClean="0">
              <a:solidFill>
                <a:srgbClr val="0000FF"/>
              </a:solidFill>
            </a:endParaRPr>
          </a:p>
          <a:p>
            <a:pPr marL="0" indent="0">
              <a:spcBef>
                <a:spcPts val="0"/>
              </a:spcBef>
              <a:defRPr/>
            </a:pPr>
            <a:r>
              <a:rPr lang="ru-RU" sz="1600" dirty="0" smtClean="0">
                <a:solidFill>
                  <a:srgbClr val="0000FF"/>
                </a:solidFill>
              </a:rPr>
              <a:t> Проблема обучения детей с ОИН (статья): </a:t>
            </a:r>
          </a:p>
          <a:p>
            <a:pPr marL="0" indent="0">
              <a:spcBef>
                <a:spcPts val="0"/>
              </a:spcBef>
              <a:buFont typeface="Arial" charset="0"/>
              <a:buNone/>
              <a:defRPr/>
            </a:pPr>
            <a:r>
              <a:rPr lang="de-DE" sz="1600" dirty="0" smtClean="0">
                <a:solidFill>
                  <a:srgbClr val="0000FF"/>
                </a:solidFill>
                <a:hlinkClick r:id="rId9"/>
              </a:rPr>
              <a:t>http://www.maystro.ru/index.php?option=com_content&amp;view=article&amp;id=628:2011-06-17-00-03-59&amp;catid=109:2011-02-06-23-36-45&amp;Itemid=187</a:t>
            </a:r>
            <a:endParaRPr lang="ru-RU" sz="1600" dirty="0" smtClean="0">
              <a:solidFill>
                <a:srgbClr val="0000FF"/>
              </a:solidFill>
            </a:endParaRPr>
          </a:p>
          <a:p>
            <a:pPr marL="0" indent="0">
              <a:spcBef>
                <a:spcPts val="0"/>
              </a:spcBef>
              <a:defRPr/>
            </a:pPr>
            <a:endParaRPr lang="ru-RU" sz="1600" dirty="0" smtClean="0">
              <a:solidFill>
                <a:srgbClr val="0000FF"/>
              </a:solidFill>
            </a:endParaRPr>
          </a:p>
          <a:p>
            <a:pPr marL="0" indent="0">
              <a:spcBef>
                <a:spcPts val="0"/>
              </a:spcBef>
              <a:defRPr/>
            </a:pPr>
            <a:r>
              <a:rPr lang="ru-RU" sz="1600" dirty="0" err="1" smtClean="0">
                <a:solidFill>
                  <a:srgbClr val="0000FF"/>
                </a:solidFill>
              </a:rPr>
              <a:t>Екжанова</a:t>
            </a:r>
            <a:r>
              <a:rPr lang="ru-RU" sz="1600" dirty="0" smtClean="0">
                <a:solidFill>
                  <a:srgbClr val="0000FF"/>
                </a:solidFill>
              </a:rPr>
              <a:t> Е.А., </a:t>
            </a:r>
            <a:r>
              <a:rPr lang="ru-RU" sz="1600" dirty="0" err="1" smtClean="0">
                <a:solidFill>
                  <a:srgbClr val="0000FF"/>
                </a:solidFill>
              </a:rPr>
              <a:t>Резникова</a:t>
            </a:r>
            <a:r>
              <a:rPr lang="ru-RU" sz="1600" dirty="0" smtClean="0">
                <a:solidFill>
                  <a:srgbClr val="0000FF"/>
                </a:solidFill>
              </a:rPr>
              <a:t> Е. В. Основы интегрированного обучения. — М. : Дрофа . — 2008.:</a:t>
            </a:r>
            <a:r>
              <a:rPr lang="de-DE" sz="1600" dirty="0" smtClean="0">
                <a:solidFill>
                  <a:srgbClr val="0000FF"/>
                </a:solidFill>
              </a:rPr>
              <a:t> </a:t>
            </a:r>
            <a:r>
              <a:rPr lang="de-DE" sz="1600" dirty="0" smtClean="0">
                <a:solidFill>
                  <a:srgbClr val="0000FF"/>
                </a:solidFill>
                <a:hlinkClick r:id="rId10"/>
              </a:rPr>
              <a:t>http://fictionbook.ru/author/elena_anatolevna_ekjanova/osnoviy_integrirovannogo_obucheniya_poso/read_online.html?page=2</a:t>
            </a:r>
            <a:endParaRPr lang="ru-RU" sz="1600" dirty="0" smtClean="0">
              <a:solidFill>
                <a:srgbClr val="0000FF"/>
              </a:solidFill>
            </a:endParaRPr>
          </a:p>
          <a:p>
            <a:pPr marL="342900">
              <a:buFont typeface="Arial" charset="0"/>
              <a:buChar char="•"/>
              <a:defRPr/>
            </a:pPr>
            <a:endParaRPr lang="ru-RU" sz="1600" b="1" dirty="0" smtClean="0"/>
          </a:p>
          <a:p>
            <a:pPr marL="342900">
              <a:buFont typeface="Arial" charset="0"/>
              <a:buNone/>
              <a:defRPr/>
            </a:pPr>
            <a:endParaRPr lang="ru-RU" sz="1200" dirty="0" smtClean="0"/>
          </a:p>
          <a:p>
            <a:pPr marL="342900">
              <a:buFont typeface="Arial" charset="0"/>
              <a:buChar char="•"/>
              <a:defRPr/>
            </a:pPr>
            <a:endParaRPr lang="ru-RU" sz="1200" dirty="0" smtClean="0"/>
          </a:p>
          <a:p>
            <a:pPr marL="342900">
              <a:buFont typeface="Arial" charset="0"/>
              <a:buChar char="•"/>
              <a:defRPr/>
            </a:pPr>
            <a:endParaRPr lang="ru-RU" sz="1200" dirty="0" smtClean="0"/>
          </a:p>
          <a:p>
            <a:pPr marL="342900">
              <a:buFont typeface="Arial" charset="0"/>
              <a:buNone/>
              <a:defRPr/>
            </a:pPr>
            <a:endParaRPr lang="ru-RU" sz="1200" b="1" dirty="0" smtClean="0"/>
          </a:p>
          <a:p>
            <a:pPr marL="342900">
              <a:buFont typeface="Arial" charset="0"/>
              <a:buNone/>
              <a:defRPr/>
            </a:pPr>
            <a:endParaRPr lang="ru-RU" sz="1200" b="1" dirty="0" smtClean="0"/>
          </a:p>
          <a:p>
            <a:pPr marL="342900">
              <a:buFont typeface="Arial" charset="0"/>
              <a:buChar char="•"/>
              <a:defRPr/>
            </a:pPr>
            <a:endParaRPr lang="ru-RU" sz="1200"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Заголовок 1"/>
          <p:cNvSpPr>
            <a:spLocks noGrp="1"/>
          </p:cNvSpPr>
          <p:nvPr>
            <p:ph type="title"/>
          </p:nvPr>
        </p:nvSpPr>
        <p:spPr>
          <a:xfrm>
            <a:off x="415925" y="188913"/>
            <a:ext cx="8229600" cy="1143000"/>
          </a:xfrm>
        </p:spPr>
        <p:txBody>
          <a:bodyPr/>
          <a:lstStyle/>
          <a:p>
            <a:r>
              <a:rPr lang="ru-RU" altLang="ru-RU" b="1" smtClean="0">
                <a:solidFill>
                  <a:srgbClr val="C00000"/>
                </a:solidFill>
              </a:rPr>
              <a:t>СПАСИБО ЗА ВНИМАНИЕ !</a:t>
            </a:r>
          </a:p>
        </p:txBody>
      </p:sp>
      <p:sp>
        <p:nvSpPr>
          <p:cNvPr id="45059" name="Объект 2"/>
          <p:cNvSpPr>
            <a:spLocks noGrp="1"/>
          </p:cNvSpPr>
          <p:nvPr>
            <p:ph idx="1"/>
          </p:nvPr>
        </p:nvSpPr>
        <p:spPr/>
        <p:txBody>
          <a:bodyPr/>
          <a:lstStyle/>
          <a:p>
            <a:endParaRPr lang="ru-RU" altLang="ru-RU" smtClean="0"/>
          </a:p>
        </p:txBody>
      </p:sp>
      <p:pic>
        <p:nvPicPr>
          <p:cNvPr id="4506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662113"/>
            <a:ext cx="8207375" cy="443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Прямоугольник 1"/>
          <p:cNvSpPr>
            <a:spLocks noChangeArrowheads="1"/>
          </p:cNvSpPr>
          <p:nvPr/>
        </p:nvSpPr>
        <p:spPr bwMode="auto">
          <a:xfrm>
            <a:off x="468313" y="0"/>
            <a:ext cx="8351837" cy="1384300"/>
          </a:xfrm>
          <a:prstGeom prst="rect">
            <a:avLst/>
          </a:prstGeom>
          <a:solidFill>
            <a:srgbClr val="FFE29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sz="1400">
                <a:latin typeface="Times New Roman" panose="02020603050405020304" pitchFamily="18" charset="0"/>
                <a:cs typeface="Times New Roman" panose="02020603050405020304" pitchFamily="18" charset="0"/>
              </a:rPr>
              <a:t>Для развития инклюзивности профессионального образования и повышения его доступности важное значение имеет то, что для инвалидов установлены особые права при приеме в вуз на обучение по программам бакалавриата и спецалитета.</a:t>
            </a:r>
          </a:p>
          <a:p>
            <a:pPr eaLnBrk="1" hangingPunct="1"/>
            <a:r>
              <a:rPr lang="ru-RU" altLang="ru-RU" sz="1400">
                <a:latin typeface="Times New Roman" panose="02020603050405020304" pitchFamily="18" charset="0"/>
                <a:cs typeface="Times New Roman" panose="02020603050405020304" pitchFamily="18" charset="0"/>
              </a:rPr>
              <a:t>По общим правилам согласно ст. 70 прием на обучение по этим программам проводится на основании результатов единого государственного экзамена. При этом вуз устанавливает минимальное количество баллов, необходимое для приема.</a:t>
            </a:r>
          </a:p>
        </p:txBody>
      </p:sp>
      <p:sp>
        <p:nvSpPr>
          <p:cNvPr id="6147" name="Прямоугольник 2"/>
          <p:cNvSpPr>
            <a:spLocks noChangeArrowheads="1"/>
          </p:cNvSpPr>
          <p:nvPr/>
        </p:nvSpPr>
        <p:spPr bwMode="auto">
          <a:xfrm>
            <a:off x="468313" y="1557338"/>
            <a:ext cx="8207375" cy="1168400"/>
          </a:xfrm>
          <a:prstGeom prst="rect">
            <a:avLst/>
          </a:prstGeom>
          <a:solidFill>
            <a:srgbClr val="CCFF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sz="1400">
                <a:latin typeface="Times New Roman" panose="02020603050405020304" pitchFamily="18" charset="0"/>
                <a:cs typeface="Times New Roman" panose="02020603050405020304" pitchFamily="18" charset="0"/>
              </a:rPr>
              <a:t>Согласно ст. 71 для приема детей-инвалидов, инвалидов I и II групп, инвалидов с детства, инвалидов вследствие военной травмы или заболевания, полученного в период прохождения военной службы, вуз устанавливает квоту. Эта квота не может быть менее чем десять процентов общего объема контрольных цифр приема граждан, обучающихся за государственный счет. Указанные категории лиц принимаются при условии успешного прохождения вступительных испытаний.</a:t>
            </a:r>
          </a:p>
        </p:txBody>
      </p:sp>
      <p:sp>
        <p:nvSpPr>
          <p:cNvPr id="6148" name="Прямоугольник 3"/>
          <p:cNvSpPr>
            <a:spLocks noChangeArrowheads="1"/>
          </p:cNvSpPr>
          <p:nvPr/>
        </p:nvSpPr>
        <p:spPr bwMode="auto">
          <a:xfrm>
            <a:off x="468313" y="2924175"/>
            <a:ext cx="8207375" cy="1601788"/>
          </a:xfrm>
          <a:prstGeom prst="rect">
            <a:avLst/>
          </a:prstGeom>
          <a:solidFill>
            <a:srgbClr val="FFE29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sz="1400"/>
              <a:t>Законом предусмотрены меры социальной поддержки студентов-инвалидов. В соответствии ст. 36 студентам, являющимся детьми-инвалидами, инвалидами I и II групп, инвалидами с детства, а также инвалидами вследствие военной травмы или заболевания, полученного в период прохождения военной службы, устанавливается государственная социальная стипендия. Согласно ст. 39 тем же категориям студентов жилые помещения в специализированном жилищном фонде образовательной организации предоставляются бесплатно в первоочередном порядке.</a:t>
            </a:r>
          </a:p>
        </p:txBody>
      </p:sp>
      <p:sp>
        <p:nvSpPr>
          <p:cNvPr id="6149" name="Прямоугольник 4"/>
          <p:cNvSpPr>
            <a:spLocks noChangeArrowheads="1"/>
          </p:cNvSpPr>
          <p:nvPr/>
        </p:nvSpPr>
        <p:spPr bwMode="auto">
          <a:xfrm>
            <a:off x="468313" y="4868863"/>
            <a:ext cx="8135937"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sz="1400">
                <a:latin typeface="Times New Roman" panose="02020603050405020304" pitchFamily="18" charset="0"/>
                <a:cs typeface="Times New Roman" panose="02020603050405020304" pitchFamily="18" charset="0"/>
              </a:rPr>
              <a:t>Можно с уверенностью констатировать, что закон регулирует все ключевые, базовые вопросы организации инклюзивного образования. </a:t>
            </a:r>
          </a:p>
          <a:p>
            <a:pPr eaLnBrk="1" hangingPunct="1"/>
            <a:endParaRPr lang="ru-RU" altLang="ru-RU" sz="1400">
              <a:latin typeface="Times New Roman" panose="02020603050405020304" pitchFamily="18" charset="0"/>
              <a:cs typeface="Times New Roman" panose="02020603050405020304" pitchFamily="18" charset="0"/>
            </a:endParaRPr>
          </a:p>
          <a:p>
            <a:pPr eaLnBrk="1" hangingPunct="1"/>
            <a:r>
              <a:rPr lang="ru-RU" altLang="ru-RU" sz="1400">
                <a:latin typeface="Times New Roman" panose="02020603050405020304" pitchFamily="18" charset="0"/>
                <a:cs typeface="Times New Roman" panose="02020603050405020304" pitchFamily="18" charset="0"/>
              </a:rPr>
              <a:t>В настоящее время главной задачей является адекватное развитие положений закона в подзаконных актах с целью создания правовой базы для реализации отечественных научных разработок, касающихся  инклюзивного образования граждан с ОВЗ.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323850" y="1628775"/>
            <a:ext cx="8424863" cy="720725"/>
          </a:xfrm>
          <a:prstGeom prst="roundRect">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600" dirty="0">
                <a:solidFill>
                  <a:srgbClr val="002060"/>
                </a:solidFill>
              </a:rPr>
              <a:t>Первые инклюзивные образовательные учреждения появились в нашей стране на рубеже 1980 - 1990 гг. </a:t>
            </a:r>
          </a:p>
        </p:txBody>
      </p:sp>
      <p:sp>
        <p:nvSpPr>
          <p:cNvPr id="7" name="Скругленный прямоугольник 6"/>
          <p:cNvSpPr/>
          <p:nvPr/>
        </p:nvSpPr>
        <p:spPr>
          <a:xfrm>
            <a:off x="287338" y="912813"/>
            <a:ext cx="8424862" cy="360362"/>
          </a:xfrm>
          <a:prstGeom prst="roundRect">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rgbClr val="C00000"/>
                </a:solidFill>
              </a:rPr>
              <a:t>ОСОБЕННОСТИ  ВОПЛОЩЕНИЯ </a:t>
            </a:r>
            <a:endParaRPr lang="ru-RU" dirty="0">
              <a:solidFill>
                <a:srgbClr val="C00000"/>
              </a:solidFill>
            </a:endParaRPr>
          </a:p>
        </p:txBody>
      </p:sp>
      <p:sp>
        <p:nvSpPr>
          <p:cNvPr id="4" name="Скругленный прямоугольник 3"/>
          <p:cNvSpPr/>
          <p:nvPr/>
        </p:nvSpPr>
        <p:spPr>
          <a:xfrm>
            <a:off x="323850" y="3141663"/>
            <a:ext cx="8280400" cy="1452562"/>
          </a:xfrm>
          <a:prstGeom prst="roundRect">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dirty="0">
                <a:solidFill>
                  <a:srgbClr val="002060"/>
                </a:solidFill>
              </a:rPr>
              <a:t>Рассмотрение образования через призму </a:t>
            </a:r>
            <a:r>
              <a:rPr lang="ru-RU" dirty="0" err="1">
                <a:solidFill>
                  <a:srgbClr val="002060"/>
                </a:solidFill>
              </a:rPr>
              <a:t>инклюзивности</a:t>
            </a:r>
            <a:r>
              <a:rPr lang="ru-RU" dirty="0">
                <a:solidFill>
                  <a:srgbClr val="002060"/>
                </a:solidFill>
              </a:rPr>
              <a:t> предполагает изменение представления о том, что проблемой является ребёнок. И переход к пониманию того, что в изменении нуждается сама система образования». </a:t>
            </a:r>
            <a:br>
              <a:rPr lang="ru-RU" dirty="0">
                <a:solidFill>
                  <a:srgbClr val="002060"/>
                </a:solidFill>
              </a:rPr>
            </a:br>
            <a:r>
              <a:rPr lang="ru-RU" dirty="0">
                <a:solidFill>
                  <a:srgbClr val="002060"/>
                </a:solidFill>
              </a:rPr>
              <a:t>(Светлана Алёхина, директор Института проблем интегративного (инклюзивного) образования МГППУ, Там же.)</a:t>
            </a:r>
          </a:p>
        </p:txBody>
      </p:sp>
      <p:sp>
        <p:nvSpPr>
          <p:cNvPr id="6" name="Скругленный прямоугольник 5"/>
          <p:cNvSpPr/>
          <p:nvPr/>
        </p:nvSpPr>
        <p:spPr>
          <a:xfrm>
            <a:off x="323850" y="5229225"/>
            <a:ext cx="8424863" cy="1295400"/>
          </a:xfrm>
          <a:prstGeom prst="roundRect">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600" dirty="0">
                <a:solidFill>
                  <a:srgbClr val="002060"/>
                </a:solidFill>
              </a:rPr>
              <a:t>По данным Михаила Терентьева (депутата Госдумы), в России около 500 тыс. детей с инвалидностью  хотят и способны учиться в обычных школах.  </a:t>
            </a:r>
          </a:p>
          <a:p>
            <a:pPr>
              <a:defRPr/>
            </a:pPr>
            <a:r>
              <a:rPr lang="ru-RU" sz="1600" i="1" dirty="0">
                <a:solidFill>
                  <a:srgbClr val="002060"/>
                </a:solidFill>
              </a:rPr>
              <a:t>(Озвучено на международной конференции «Инклюзивное образование: методика, практика, технология», в МГППУ,</a:t>
            </a:r>
            <a:r>
              <a:rPr lang="en-US" sz="1600" i="1" dirty="0">
                <a:solidFill>
                  <a:srgbClr val="002060"/>
                </a:solidFill>
              </a:rPr>
              <a:t> </a:t>
            </a:r>
            <a:r>
              <a:rPr lang="ru-RU" sz="1600" i="1" dirty="0">
                <a:solidFill>
                  <a:srgbClr val="002060"/>
                </a:solidFill>
              </a:rPr>
              <a:t>июль 2011 г.)</a:t>
            </a:r>
          </a:p>
        </p:txBody>
      </p:sp>
      <p:sp>
        <p:nvSpPr>
          <p:cNvPr id="8" name="Скругленный прямоугольник 7"/>
          <p:cNvSpPr/>
          <p:nvPr/>
        </p:nvSpPr>
        <p:spPr>
          <a:xfrm>
            <a:off x="323850" y="4594225"/>
            <a:ext cx="8429625" cy="635000"/>
          </a:xfrm>
          <a:prstGeom prst="roundRect">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600" dirty="0">
                <a:solidFill>
                  <a:srgbClr val="002060"/>
                </a:solidFill>
              </a:rPr>
              <a:t>Инициаторы инклюзии - объединения родителей детей с ОВЗ и общественные организации отстаивающие права и  интересы людей с инвалидностью.</a:t>
            </a:r>
          </a:p>
        </p:txBody>
      </p:sp>
      <p:sp>
        <p:nvSpPr>
          <p:cNvPr id="9" name="Скругленный прямоугольник 8"/>
          <p:cNvSpPr/>
          <p:nvPr/>
        </p:nvSpPr>
        <p:spPr>
          <a:xfrm>
            <a:off x="323850" y="2492375"/>
            <a:ext cx="8424863" cy="649288"/>
          </a:xfrm>
          <a:prstGeom prst="roundRect">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600" dirty="0">
                <a:solidFill>
                  <a:srgbClr val="002060"/>
                </a:solidFill>
              </a:rPr>
              <a:t>В России образовательная интеграция реализуется в основном методом </a:t>
            </a:r>
            <a:r>
              <a:rPr lang="ru-RU" sz="1600" b="1" i="1" dirty="0">
                <a:solidFill>
                  <a:srgbClr val="002060"/>
                </a:solidFill>
              </a:rPr>
              <a:t>экстраполяции</a:t>
            </a:r>
            <a:r>
              <a:rPr lang="ru-RU" sz="1600" i="1" dirty="0">
                <a:solidFill>
                  <a:srgbClr val="002060"/>
                </a:solidFill>
              </a:rPr>
              <a:t> </a:t>
            </a:r>
            <a:r>
              <a:rPr lang="ru-RU" sz="1600" dirty="0">
                <a:solidFill>
                  <a:srgbClr val="002060"/>
                </a:solidFill>
              </a:rPr>
              <a:t>зарубежного опыта  и его адаптацией под российские условия.</a:t>
            </a:r>
            <a:r>
              <a:rPr lang="ru-RU" sz="1400" dirty="0">
                <a:solidFill>
                  <a:schemeClr val="bg2">
                    <a:lumMod val="25000"/>
                  </a:schemeClr>
                </a:solidFill>
              </a:rPr>
              <a:t> </a:t>
            </a:r>
          </a:p>
        </p:txBody>
      </p:sp>
      <p:sp>
        <p:nvSpPr>
          <p:cNvPr id="7176" name="Прямоугольник 9"/>
          <p:cNvSpPr>
            <a:spLocks noChangeArrowheads="1"/>
          </p:cNvSpPr>
          <p:nvPr/>
        </p:nvSpPr>
        <p:spPr bwMode="auto">
          <a:xfrm>
            <a:off x="1476375" y="260350"/>
            <a:ext cx="6048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defRPr>
                <a:solidFill>
                  <a:schemeClr val="tx1"/>
                </a:solidFill>
                <a:latin typeface="Arial" panose="020B0604020202020204" pitchFamily="34" charset="0"/>
              </a:defRPr>
            </a:lvl1pPr>
            <a:lvl2pPr marL="742950" indent="-285750" defTabSz="912813" eaLnBrk="0" hangingPunct="0">
              <a:defRPr>
                <a:solidFill>
                  <a:schemeClr val="tx1"/>
                </a:solidFill>
                <a:latin typeface="Arial" panose="020B0604020202020204" pitchFamily="34" charset="0"/>
              </a:defRPr>
            </a:lvl2pPr>
            <a:lvl3pPr marL="1143000" indent="-228600" defTabSz="912813" eaLnBrk="0" hangingPunct="0">
              <a:defRPr>
                <a:solidFill>
                  <a:schemeClr val="tx1"/>
                </a:solidFill>
                <a:latin typeface="Arial" panose="020B0604020202020204" pitchFamily="34" charset="0"/>
              </a:defRPr>
            </a:lvl3pPr>
            <a:lvl4pPr marL="1600200" indent="-228600" defTabSz="912813" eaLnBrk="0" hangingPunct="0">
              <a:defRPr>
                <a:solidFill>
                  <a:schemeClr val="tx1"/>
                </a:solidFill>
                <a:latin typeface="Arial" panose="020B0604020202020204" pitchFamily="34" charset="0"/>
              </a:defRPr>
            </a:lvl4pPr>
            <a:lvl5pPr marL="2057400" indent="-228600" defTabSz="912813" eaLnBrk="0" hangingPunct="0">
              <a:defRPr>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sz="2400" b="1">
                <a:solidFill>
                  <a:srgbClr val="C00000"/>
                </a:solidFill>
              </a:rPr>
              <a:t>Интеграция, инклюзия в России</a:t>
            </a:r>
            <a:endParaRPr lang="ru-RU" altLang="ru-RU" sz="240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180975" y="-100013"/>
            <a:ext cx="9540875" cy="936626"/>
          </a:xfrm>
        </p:spPr>
        <p:txBody>
          <a:bodyPr/>
          <a:lstStyle/>
          <a:p>
            <a:pPr defTabSz="912813"/>
            <a:r>
              <a:rPr lang="ru-RU" altLang="ru-RU" sz="2800" b="1" smtClean="0">
                <a:solidFill>
                  <a:srgbClr val="C00000"/>
                </a:solidFill>
              </a:rPr>
              <a:t>«Инклюзия» / «интеграция»</a:t>
            </a:r>
            <a:br>
              <a:rPr lang="ru-RU" altLang="ru-RU" sz="2800" b="1" smtClean="0">
                <a:solidFill>
                  <a:srgbClr val="C00000"/>
                </a:solidFill>
              </a:rPr>
            </a:br>
            <a:r>
              <a:rPr lang="ru-RU" altLang="ru-RU" sz="2800" b="1" smtClean="0">
                <a:solidFill>
                  <a:srgbClr val="C00000"/>
                </a:solidFill>
              </a:rPr>
              <a:t>О шаткости терминов</a:t>
            </a:r>
          </a:p>
        </p:txBody>
      </p:sp>
      <p:sp>
        <p:nvSpPr>
          <p:cNvPr id="8195" name="Содержимое 2"/>
          <p:cNvSpPr>
            <a:spLocks noGrp="1"/>
          </p:cNvSpPr>
          <p:nvPr>
            <p:ph idx="1"/>
          </p:nvPr>
        </p:nvSpPr>
        <p:spPr>
          <a:xfrm>
            <a:off x="107950" y="836613"/>
            <a:ext cx="9036050" cy="6021387"/>
          </a:xfrm>
        </p:spPr>
        <p:txBody>
          <a:bodyPr/>
          <a:lstStyle/>
          <a:p>
            <a:pPr defTabSz="912813">
              <a:buFont typeface="Arial" panose="020B0604020202020204" pitchFamily="34" charset="0"/>
              <a:buNone/>
            </a:pPr>
            <a:r>
              <a:rPr lang="ru-RU" altLang="ru-RU" sz="1800" smtClean="0">
                <a:solidFill>
                  <a:srgbClr val="002060"/>
                </a:solidFill>
              </a:rPr>
              <a:t>В американской педагогической литературе встречается понятие </a:t>
            </a:r>
            <a:r>
              <a:rPr lang="ru-RU" altLang="ru-RU" sz="1800" i="1" smtClean="0">
                <a:solidFill>
                  <a:srgbClr val="002060"/>
                </a:solidFill>
              </a:rPr>
              <a:t>mainstreaming</a:t>
            </a:r>
            <a:r>
              <a:rPr lang="ru-RU" altLang="ru-RU" sz="1800" smtClean="0">
                <a:solidFill>
                  <a:srgbClr val="002060"/>
                </a:solidFill>
              </a:rPr>
              <a:t> (дословно  - включение в общий поток).</a:t>
            </a:r>
          </a:p>
          <a:p>
            <a:pPr defTabSz="912813">
              <a:buFont typeface="Arial" panose="020B0604020202020204" pitchFamily="34" charset="0"/>
              <a:buNone/>
            </a:pPr>
            <a:r>
              <a:rPr lang="ru-RU" altLang="ru-RU" sz="1800" smtClean="0">
                <a:solidFill>
                  <a:srgbClr val="002060"/>
                </a:solidFill>
              </a:rPr>
              <a:t>В Великобритании говорят о </a:t>
            </a:r>
            <a:r>
              <a:rPr lang="ru-RU" altLang="ru-RU" sz="1800" i="1" smtClean="0">
                <a:solidFill>
                  <a:srgbClr val="002060"/>
                </a:solidFill>
              </a:rPr>
              <a:t>social invention </a:t>
            </a:r>
            <a:r>
              <a:rPr lang="ru-RU" altLang="ru-RU" sz="1800" smtClean="0">
                <a:solidFill>
                  <a:srgbClr val="002060"/>
                </a:solidFill>
              </a:rPr>
              <a:t>(социальное изобретение). </a:t>
            </a:r>
          </a:p>
          <a:p>
            <a:pPr defTabSz="912813">
              <a:buFont typeface="Arial" panose="020B0604020202020204" pitchFamily="34" charset="0"/>
              <a:buNone/>
            </a:pPr>
            <a:r>
              <a:rPr lang="ru-RU" altLang="ru-RU" sz="1800" smtClean="0">
                <a:solidFill>
                  <a:srgbClr val="002060"/>
                </a:solidFill>
              </a:rPr>
              <a:t>Нам более привычны </a:t>
            </a:r>
            <a:r>
              <a:rPr lang="ru-RU" altLang="ru-RU" sz="1800" b="1" i="1" smtClean="0">
                <a:solidFill>
                  <a:srgbClr val="002060"/>
                </a:solidFill>
              </a:rPr>
              <a:t>integration</a:t>
            </a:r>
            <a:r>
              <a:rPr lang="ru-RU" altLang="ru-RU" sz="1800" smtClean="0">
                <a:solidFill>
                  <a:srgbClr val="002060"/>
                </a:solidFill>
              </a:rPr>
              <a:t> (интеграция, слияние, соединение, внедрение) и</a:t>
            </a:r>
          </a:p>
          <a:p>
            <a:pPr defTabSz="912813">
              <a:buFont typeface="Arial" panose="020B0604020202020204" pitchFamily="34" charset="0"/>
              <a:buNone/>
            </a:pPr>
            <a:r>
              <a:rPr lang="ru-RU" altLang="ru-RU" sz="1800" b="1" i="1" smtClean="0">
                <a:solidFill>
                  <a:srgbClr val="002060"/>
                </a:solidFill>
              </a:rPr>
              <a:t>inclusion</a:t>
            </a:r>
            <a:r>
              <a:rPr lang="ru-RU" altLang="ru-RU" sz="1800" b="1" smtClean="0">
                <a:solidFill>
                  <a:srgbClr val="002060"/>
                </a:solidFill>
              </a:rPr>
              <a:t> </a:t>
            </a:r>
            <a:r>
              <a:rPr lang="ru-RU" altLang="ru-RU" sz="1800" smtClean="0">
                <a:solidFill>
                  <a:srgbClr val="002060"/>
                </a:solidFill>
              </a:rPr>
              <a:t>(инклюзия, включение, вхождение, присоединение).</a:t>
            </a:r>
          </a:p>
          <a:p>
            <a:pPr defTabSz="912813">
              <a:buFont typeface="Arial" panose="020B0604020202020204" pitchFamily="34" charset="0"/>
              <a:buNone/>
            </a:pPr>
            <a:r>
              <a:rPr lang="ru-RU" altLang="ru-RU" sz="1800" smtClean="0">
                <a:solidFill>
                  <a:srgbClr val="002060"/>
                </a:solidFill>
              </a:rPr>
              <a:t>В отечественной литературе встречаются оба эти термина. </a:t>
            </a:r>
          </a:p>
          <a:p>
            <a:pPr defTabSz="912813">
              <a:buFont typeface="Arial" panose="020B0604020202020204" pitchFamily="34" charset="0"/>
              <a:buNone/>
            </a:pPr>
            <a:r>
              <a:rPr lang="ru-RU" altLang="ru-RU" sz="1800" smtClean="0">
                <a:solidFill>
                  <a:srgbClr val="002060"/>
                </a:solidFill>
              </a:rPr>
              <a:t>Однако, если у термина </a:t>
            </a:r>
            <a:r>
              <a:rPr lang="ru-RU" altLang="ru-RU" sz="1800" b="1" smtClean="0">
                <a:solidFill>
                  <a:srgbClr val="002060"/>
                </a:solidFill>
              </a:rPr>
              <a:t>«инклюзия» </a:t>
            </a:r>
            <a:r>
              <a:rPr lang="ru-RU" altLang="ru-RU" sz="1800" smtClean="0">
                <a:solidFill>
                  <a:srgbClr val="002060"/>
                </a:solidFill>
              </a:rPr>
              <a:t>минимум разночтений, то слово </a:t>
            </a:r>
            <a:r>
              <a:rPr lang="ru-RU" altLang="ru-RU" sz="1800" b="1" smtClean="0">
                <a:solidFill>
                  <a:srgbClr val="002060"/>
                </a:solidFill>
              </a:rPr>
              <a:t>«интеграция» </a:t>
            </a:r>
            <a:r>
              <a:rPr lang="ru-RU" altLang="ru-RU" sz="1800" smtClean="0">
                <a:solidFill>
                  <a:srgbClr val="002060"/>
                </a:solidFill>
              </a:rPr>
              <a:t>каждый раз требует уточнений, т.к. оно может обозначать и собственно интегрированное образование, и инклюзивное.</a:t>
            </a:r>
          </a:p>
          <a:p>
            <a:pPr defTabSz="912813">
              <a:buFont typeface="Arial" panose="020B0604020202020204" pitchFamily="34" charset="0"/>
              <a:buNone/>
            </a:pPr>
            <a:r>
              <a:rPr lang="ru-RU" altLang="ru-RU" sz="1800" i="1" smtClean="0">
                <a:solidFill>
                  <a:srgbClr val="002060"/>
                </a:solidFill>
              </a:rPr>
              <a:t>Например</a:t>
            </a:r>
          </a:p>
          <a:p>
            <a:pPr defTabSz="912813">
              <a:buFont typeface="Arial" panose="020B0604020202020204" pitchFamily="34" charset="0"/>
              <a:buNone/>
            </a:pPr>
            <a:r>
              <a:rPr lang="ru-RU" altLang="ru-RU" sz="1800" smtClean="0">
                <a:solidFill>
                  <a:srgbClr val="002060"/>
                </a:solidFill>
              </a:rPr>
              <a:t>Е. А. Екжанова и Е. В. Резникова в пособии «Основы интегрированного обучения» </a:t>
            </a:r>
          </a:p>
          <a:p>
            <a:pPr defTabSz="912813">
              <a:buFont typeface="Arial" panose="020B0604020202020204" pitchFamily="34" charset="0"/>
              <a:buNone/>
            </a:pPr>
            <a:r>
              <a:rPr lang="ru-RU" altLang="ru-RU" sz="1800" smtClean="0">
                <a:solidFill>
                  <a:srgbClr val="002060"/>
                </a:solidFill>
              </a:rPr>
              <a:t>перечисляют формы интеграции, которые по существу являются формами инклюзивного образования. </a:t>
            </a:r>
          </a:p>
          <a:p>
            <a:pPr defTabSz="912813">
              <a:buFont typeface="Arial" panose="020B0604020202020204" pitchFamily="34" charset="0"/>
              <a:buNone/>
            </a:pPr>
            <a:r>
              <a:rPr lang="ru-RU" altLang="ru-RU" sz="1800" smtClean="0">
                <a:solidFill>
                  <a:srgbClr val="002060"/>
                </a:solidFill>
              </a:rPr>
              <a:t>Н.М Назарова описывает два вида интеграции (интернальный и экстернальный), один из которых</a:t>
            </a:r>
          </a:p>
          <a:p>
            <a:pPr defTabSz="912813">
              <a:buFont typeface="Arial" panose="020B0604020202020204" pitchFamily="34" charset="0"/>
              <a:buNone/>
            </a:pPr>
            <a:r>
              <a:rPr lang="ru-RU" altLang="ru-RU" sz="1800" smtClean="0">
                <a:solidFill>
                  <a:srgbClr val="002060"/>
                </a:solidFill>
              </a:rPr>
              <a:t>включает в себя и инклюзию (наряду с другой формой).</a:t>
            </a:r>
          </a:p>
          <a:p>
            <a:pPr defTabSz="912813">
              <a:buFont typeface="Arial" panose="020B0604020202020204" pitchFamily="34" charset="0"/>
              <a:buNone/>
            </a:pPr>
            <a:endParaRPr lang="ru-RU" altLang="ru-RU" sz="1800" smtClean="0">
              <a:solidFill>
                <a:srgbClr val="002060"/>
              </a:solidFill>
            </a:endParaRPr>
          </a:p>
          <a:p>
            <a:pPr defTabSz="912813">
              <a:buFont typeface="Arial" panose="020B0604020202020204" pitchFamily="34" charset="0"/>
              <a:buNone/>
            </a:pPr>
            <a:r>
              <a:rPr lang="ru-RU" altLang="ru-RU" sz="1800" smtClean="0">
                <a:solidFill>
                  <a:srgbClr val="002060"/>
                </a:solidFill>
              </a:rPr>
              <a:t>Поэтому сначала уточним термины.</a:t>
            </a:r>
          </a:p>
          <a:p>
            <a:pPr defTabSz="912813">
              <a:buFont typeface="Arial" panose="020B0604020202020204" pitchFamily="34" charset="0"/>
              <a:buNone/>
            </a:pPr>
            <a:r>
              <a:rPr lang="ru-RU" altLang="ru-RU" sz="1800" b="1" smtClean="0">
                <a:solidFill>
                  <a:srgbClr val="002060"/>
                </a:solidFill>
              </a:rPr>
              <a:t> </a:t>
            </a:r>
          </a:p>
          <a:p>
            <a:pPr defTabSz="912813">
              <a:buFont typeface="Arial" panose="020B0604020202020204" pitchFamily="34" charset="0"/>
              <a:buNone/>
            </a:pPr>
            <a:endParaRPr lang="ru-RU" altLang="ru-RU"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idx="4294967295"/>
          </p:nvPr>
        </p:nvSpPr>
        <p:spPr>
          <a:xfrm>
            <a:off x="0" y="274638"/>
            <a:ext cx="8229600" cy="1143000"/>
          </a:xfrm>
        </p:spPr>
        <p:txBody>
          <a:bodyPr/>
          <a:lstStyle/>
          <a:p>
            <a:pPr defTabSz="912813" eaLnBrk="1" hangingPunct="1"/>
            <a:r>
              <a:rPr lang="ru-RU" altLang="ru-RU" sz="3200" b="1" smtClean="0">
                <a:solidFill>
                  <a:srgbClr val="C00000"/>
                </a:solidFill>
              </a:rPr>
              <a:t>Уточнение </a:t>
            </a:r>
          </a:p>
        </p:txBody>
      </p:sp>
      <p:sp>
        <p:nvSpPr>
          <p:cNvPr id="9219" name="TextBox 3"/>
          <p:cNvSpPr txBox="1">
            <a:spLocks noChangeArrowheads="1"/>
          </p:cNvSpPr>
          <p:nvPr/>
        </p:nvSpPr>
        <p:spPr bwMode="auto">
          <a:xfrm>
            <a:off x="468313" y="836613"/>
            <a:ext cx="8064500" cy="600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defRPr>
                <a:solidFill>
                  <a:schemeClr val="tx1"/>
                </a:solidFill>
                <a:latin typeface="Arial" panose="020B0604020202020204" pitchFamily="34" charset="0"/>
              </a:defRPr>
            </a:lvl1pPr>
            <a:lvl2pPr marL="742950" indent="-285750" defTabSz="912813" eaLnBrk="0" hangingPunct="0">
              <a:defRPr>
                <a:solidFill>
                  <a:schemeClr val="tx1"/>
                </a:solidFill>
                <a:latin typeface="Arial" panose="020B0604020202020204" pitchFamily="34" charset="0"/>
              </a:defRPr>
            </a:lvl2pPr>
            <a:lvl3pPr marL="1143000" indent="-228600" defTabSz="912813" eaLnBrk="0" hangingPunct="0">
              <a:defRPr>
                <a:solidFill>
                  <a:schemeClr val="tx1"/>
                </a:solidFill>
                <a:latin typeface="Arial" panose="020B0604020202020204" pitchFamily="34" charset="0"/>
              </a:defRPr>
            </a:lvl3pPr>
            <a:lvl4pPr marL="1600200" indent="-228600" defTabSz="912813" eaLnBrk="0" hangingPunct="0">
              <a:defRPr>
                <a:solidFill>
                  <a:schemeClr val="tx1"/>
                </a:solidFill>
                <a:latin typeface="Arial" panose="020B0604020202020204" pitchFamily="34" charset="0"/>
              </a:defRPr>
            </a:lvl4pPr>
            <a:lvl5pPr marL="2057400" indent="-228600" defTabSz="912813" eaLnBrk="0" hangingPunct="0">
              <a:defRPr>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sz="1600" b="1">
              <a:solidFill>
                <a:srgbClr val="C00000"/>
              </a:solidFill>
            </a:endParaRPr>
          </a:p>
          <a:p>
            <a:pPr eaLnBrk="1" hangingPunct="1"/>
            <a:r>
              <a:rPr lang="ru-RU" altLang="ru-RU" sz="1600" b="1">
                <a:solidFill>
                  <a:srgbClr val="C00000"/>
                </a:solidFill>
              </a:rPr>
              <a:t>Интеграция : </a:t>
            </a:r>
            <a:r>
              <a:rPr lang="ru-RU" altLang="ru-RU" sz="1600">
                <a:solidFill>
                  <a:srgbClr val="002060"/>
                </a:solidFill>
              </a:rPr>
              <a:t>приведение потребностей детей с психическими и физическими нарушениями в соответствие с системой образования, остающейся в целом неизменной, не приспособленной для них. </a:t>
            </a:r>
          </a:p>
          <a:p>
            <a:pPr eaLnBrk="1" hangingPunct="1"/>
            <a:r>
              <a:rPr lang="ru-RU" altLang="ru-RU" sz="1600" b="1">
                <a:solidFill>
                  <a:srgbClr val="C00000"/>
                </a:solidFill>
              </a:rPr>
              <a:t>Инклюзия, т.е. </a:t>
            </a:r>
            <a:r>
              <a:rPr lang="ru-RU" altLang="ru-RU" sz="1600">
                <a:solidFill>
                  <a:srgbClr val="002060"/>
                </a:solidFill>
              </a:rPr>
              <a:t>включение (inclusion): </a:t>
            </a:r>
          </a:p>
          <a:p>
            <a:pPr eaLnBrk="1" hangingPunct="1"/>
            <a:r>
              <a:rPr lang="ru-RU" altLang="ru-RU" sz="1600">
                <a:solidFill>
                  <a:srgbClr val="002060"/>
                </a:solidFill>
              </a:rPr>
              <a:t>реформирование школ и перепланировка </a:t>
            </a:r>
          </a:p>
          <a:p>
            <a:pPr eaLnBrk="1" hangingPunct="1"/>
            <a:r>
              <a:rPr lang="ru-RU" altLang="ru-RU" sz="1600">
                <a:solidFill>
                  <a:srgbClr val="002060"/>
                </a:solidFill>
              </a:rPr>
              <a:t>учебных помещений так, чтобы они </a:t>
            </a:r>
          </a:p>
          <a:p>
            <a:pPr eaLnBrk="1" hangingPunct="1"/>
            <a:r>
              <a:rPr lang="ru-RU" altLang="ru-RU" sz="1600">
                <a:solidFill>
                  <a:srgbClr val="002060"/>
                </a:solidFill>
              </a:rPr>
              <a:t>отвечали нуждам и потребностям всех </a:t>
            </a:r>
          </a:p>
          <a:p>
            <a:pPr eaLnBrk="1" hangingPunct="1"/>
            <a:r>
              <a:rPr lang="ru-RU" altLang="ru-RU" sz="1600">
                <a:solidFill>
                  <a:srgbClr val="002060"/>
                </a:solidFill>
              </a:rPr>
              <a:t>детей без исключения</a:t>
            </a:r>
          </a:p>
          <a:p>
            <a:pPr eaLnBrk="1" hangingPunct="1"/>
            <a:r>
              <a:rPr lang="ru-RU" altLang="ru-RU" sz="1600">
                <a:solidFill>
                  <a:srgbClr val="002060"/>
                </a:solidFill>
              </a:rPr>
              <a:t>.</a:t>
            </a:r>
            <a:r>
              <a:rPr lang="ru-RU" altLang="ru-RU" sz="1600" b="1">
                <a:solidFill>
                  <a:srgbClr val="C00000"/>
                </a:solidFill>
              </a:rPr>
              <a:t>Интеграция </a:t>
            </a:r>
            <a:r>
              <a:rPr lang="ru-RU" altLang="ru-RU" sz="1600"/>
              <a:t>–  </a:t>
            </a:r>
            <a:r>
              <a:rPr lang="ru-RU" altLang="ru-RU" sz="1600">
                <a:solidFill>
                  <a:srgbClr val="002060"/>
                </a:solidFill>
              </a:rPr>
              <a:t>это  совместное </a:t>
            </a:r>
          </a:p>
          <a:p>
            <a:pPr eaLnBrk="1" hangingPunct="1"/>
            <a:r>
              <a:rPr lang="ru-RU" altLang="ru-RU" sz="1600">
                <a:solidFill>
                  <a:srgbClr val="002060"/>
                </a:solidFill>
              </a:rPr>
              <a:t>обучение  (воспитание) детей с </a:t>
            </a:r>
          </a:p>
          <a:p>
            <a:pPr eaLnBrk="1" hangingPunct="1"/>
            <a:r>
              <a:rPr lang="ru-RU" altLang="ru-RU" sz="1600">
                <a:solidFill>
                  <a:srgbClr val="002060"/>
                </a:solidFill>
              </a:rPr>
              <a:t>разными видами ограничений</a:t>
            </a:r>
          </a:p>
          <a:p>
            <a:pPr eaLnBrk="1" hangingPunct="1"/>
            <a:r>
              <a:rPr lang="ru-RU" altLang="ru-RU" sz="1600">
                <a:solidFill>
                  <a:srgbClr val="002060"/>
                </a:solidFill>
              </a:rPr>
              <a:t> возможностей здоровья (ОВЗ),</a:t>
            </a:r>
          </a:p>
          <a:p>
            <a:pPr eaLnBrk="1" hangingPunct="1"/>
            <a:r>
              <a:rPr lang="ru-RU" altLang="ru-RU" sz="1600">
                <a:solidFill>
                  <a:srgbClr val="002060"/>
                </a:solidFill>
              </a:rPr>
              <a:t> а также детей с ОВЗ и дете</a:t>
            </a:r>
            <a:r>
              <a:rPr lang="ru-RU" altLang="ru-RU" sz="1600"/>
              <a:t>й</a:t>
            </a:r>
          </a:p>
          <a:p>
            <a:pPr eaLnBrk="1" hangingPunct="1"/>
            <a:r>
              <a:rPr lang="ru-RU" altLang="ru-RU" sz="1600"/>
              <a:t> </a:t>
            </a:r>
            <a:r>
              <a:rPr lang="ru-RU" altLang="ru-RU" sz="1600">
                <a:solidFill>
                  <a:srgbClr val="002060"/>
                </a:solidFill>
              </a:rPr>
              <a:t>здоровых.</a:t>
            </a:r>
          </a:p>
          <a:p>
            <a:pPr eaLnBrk="1" hangingPunct="1">
              <a:buFont typeface="Arial" panose="020B0604020202020204" pitchFamily="34" charset="0"/>
              <a:buNone/>
            </a:pPr>
            <a:r>
              <a:rPr lang="ru-RU" altLang="ru-RU" sz="1600">
                <a:solidFill>
                  <a:srgbClr val="C00000"/>
                </a:solidFill>
              </a:rPr>
              <a:t>Виды и формы отличаются друг от друга: </a:t>
            </a:r>
          </a:p>
          <a:p>
            <a:pPr eaLnBrk="1" hangingPunct="1">
              <a:buFont typeface="Arial" panose="020B0604020202020204" pitchFamily="34" charset="0"/>
              <a:buNone/>
            </a:pPr>
            <a:endParaRPr lang="ru-RU" altLang="ru-RU" sz="1600" b="1">
              <a:solidFill>
                <a:srgbClr val="C00000"/>
              </a:solidFill>
            </a:endParaRPr>
          </a:p>
          <a:p>
            <a:pPr eaLnBrk="1" hangingPunct="1">
              <a:buFont typeface="Arial" panose="020B0604020202020204" pitchFamily="34" charset="0"/>
              <a:buNone/>
            </a:pPr>
            <a:r>
              <a:rPr lang="ru-RU" altLang="ru-RU" sz="1600" b="1">
                <a:solidFill>
                  <a:srgbClr val="002060"/>
                </a:solidFill>
              </a:rPr>
              <a:t>а) </a:t>
            </a:r>
            <a:r>
              <a:rPr lang="ru-RU" altLang="ru-RU" sz="1600">
                <a:solidFill>
                  <a:srgbClr val="002060"/>
                </a:solidFill>
              </a:rPr>
              <a:t>по степени интеграции (взаимодействия) </a:t>
            </a:r>
          </a:p>
          <a:p>
            <a:pPr eaLnBrk="1" hangingPunct="1">
              <a:buFont typeface="Arial" panose="020B0604020202020204" pitchFamily="34" charset="0"/>
              <a:buNone/>
            </a:pPr>
            <a:r>
              <a:rPr lang="ru-RU" altLang="ru-RU" sz="1600">
                <a:solidFill>
                  <a:srgbClr val="002060"/>
                </a:solidFill>
              </a:rPr>
              <a:t>между системами специального и </a:t>
            </a:r>
          </a:p>
          <a:p>
            <a:pPr eaLnBrk="1" hangingPunct="1">
              <a:buFont typeface="Arial" panose="020B0604020202020204" pitchFamily="34" charset="0"/>
              <a:buNone/>
            </a:pPr>
            <a:r>
              <a:rPr lang="ru-RU" altLang="ru-RU" sz="1600">
                <a:solidFill>
                  <a:srgbClr val="002060"/>
                </a:solidFill>
              </a:rPr>
              <a:t>массового образования. </a:t>
            </a:r>
          </a:p>
          <a:p>
            <a:pPr eaLnBrk="1" hangingPunct="1">
              <a:buFont typeface="Arial" panose="020B0604020202020204" pitchFamily="34" charset="0"/>
              <a:buNone/>
            </a:pPr>
            <a:endParaRPr lang="ru-RU" altLang="ru-RU" sz="1600" b="1">
              <a:solidFill>
                <a:srgbClr val="002060"/>
              </a:solidFill>
            </a:endParaRPr>
          </a:p>
          <a:p>
            <a:pPr eaLnBrk="1" hangingPunct="1">
              <a:buFont typeface="Arial" panose="020B0604020202020204" pitchFamily="34" charset="0"/>
              <a:buNone/>
            </a:pPr>
            <a:r>
              <a:rPr lang="ru-RU" altLang="ru-RU" sz="1600" b="1">
                <a:solidFill>
                  <a:srgbClr val="002060"/>
                </a:solidFill>
              </a:rPr>
              <a:t>б)</a:t>
            </a:r>
            <a:r>
              <a:rPr lang="ru-RU" altLang="ru-RU" sz="1600">
                <a:solidFill>
                  <a:srgbClr val="002060"/>
                </a:solidFill>
              </a:rPr>
              <a:t> по степени интеграции каждого </a:t>
            </a:r>
          </a:p>
          <a:p>
            <a:pPr eaLnBrk="1" hangingPunct="1">
              <a:buFont typeface="Arial" panose="020B0604020202020204" pitchFamily="34" charset="0"/>
              <a:buNone/>
            </a:pPr>
            <a:r>
              <a:rPr lang="ru-RU" altLang="ru-RU" sz="1600">
                <a:solidFill>
                  <a:srgbClr val="002060"/>
                </a:solidFill>
              </a:rPr>
              <a:t>ребёнка  </a:t>
            </a:r>
          </a:p>
          <a:p>
            <a:pPr eaLnBrk="1" hangingPunct="1"/>
            <a:endParaRPr lang="ru-RU" altLang="ru-RU" sz="1600" b="1">
              <a:solidFill>
                <a:srgbClr val="002060"/>
              </a:solidFill>
            </a:endParaRPr>
          </a:p>
        </p:txBody>
      </p:sp>
      <p:sp>
        <p:nvSpPr>
          <p:cNvPr id="8" name="Скругленный прямоугольник 7"/>
          <p:cNvSpPr/>
          <p:nvPr/>
        </p:nvSpPr>
        <p:spPr>
          <a:xfrm>
            <a:off x="4787900" y="1989138"/>
            <a:ext cx="3744913" cy="4319587"/>
          </a:xfrm>
          <a:prstGeom prst="roundRect">
            <a:avLst/>
          </a:prstGeom>
          <a:solidFill>
            <a:schemeClr val="accent3">
              <a:lumMod val="75000"/>
              <a:alpha val="23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b="1" dirty="0">
                <a:solidFill>
                  <a:srgbClr val="C00000"/>
                </a:solidFill>
              </a:rPr>
              <a:t> Межсистемная интеграция (взаимодействие)</a:t>
            </a:r>
            <a:endParaRPr lang="ru-RU" sz="1600" b="1" dirty="0">
              <a:solidFill>
                <a:schemeClr val="tx1"/>
              </a:solidFill>
            </a:endParaRPr>
          </a:p>
          <a:p>
            <a:pPr>
              <a:defRPr/>
            </a:pPr>
            <a:r>
              <a:rPr lang="ru-RU" sz="1600" b="1" dirty="0" err="1">
                <a:solidFill>
                  <a:schemeClr val="tx1"/>
                </a:solidFill>
              </a:rPr>
              <a:t>Интернальная</a:t>
            </a:r>
            <a:r>
              <a:rPr lang="ru-RU" sz="1600" b="1" dirty="0">
                <a:solidFill>
                  <a:schemeClr val="tx1"/>
                </a:solidFill>
              </a:rPr>
              <a:t> интеграция – </a:t>
            </a:r>
            <a:r>
              <a:rPr lang="ru-RU" sz="1600" dirty="0">
                <a:solidFill>
                  <a:schemeClr val="tx1"/>
                </a:solidFill>
              </a:rPr>
              <a:t>объединение учеников (воспитанников) внутри системы специального образования. </a:t>
            </a:r>
            <a:br>
              <a:rPr lang="ru-RU" sz="1600" dirty="0">
                <a:solidFill>
                  <a:schemeClr val="tx1"/>
                </a:solidFill>
              </a:rPr>
            </a:br>
            <a:r>
              <a:rPr lang="ru-RU" sz="1600" dirty="0">
                <a:solidFill>
                  <a:schemeClr val="tx1"/>
                </a:solidFill>
              </a:rPr>
              <a:t>Например, одну и ту же школу (детский сад) могут посещать дети с поражением слуха и дети с тяжелыми нарушениями речи. </a:t>
            </a:r>
            <a:br>
              <a:rPr lang="ru-RU" sz="1600" dirty="0">
                <a:solidFill>
                  <a:schemeClr val="tx1"/>
                </a:solidFill>
              </a:rPr>
            </a:br>
            <a:r>
              <a:rPr lang="ru-RU" sz="1600" dirty="0">
                <a:solidFill>
                  <a:schemeClr val="tx1"/>
                </a:solidFill>
              </a:rPr>
              <a:t/>
            </a:r>
            <a:br>
              <a:rPr lang="ru-RU" sz="1600" dirty="0">
                <a:solidFill>
                  <a:schemeClr val="tx1"/>
                </a:solidFill>
              </a:rPr>
            </a:br>
            <a:r>
              <a:rPr lang="ru-RU" sz="1600" b="1" dirty="0" err="1">
                <a:solidFill>
                  <a:schemeClr val="tx1"/>
                </a:solidFill>
              </a:rPr>
              <a:t>Экстернальная</a:t>
            </a:r>
            <a:r>
              <a:rPr lang="ru-RU" sz="1600" b="1" dirty="0">
                <a:solidFill>
                  <a:schemeClr val="tx1"/>
                </a:solidFill>
              </a:rPr>
              <a:t> интеграция – </a:t>
            </a:r>
            <a:r>
              <a:rPr lang="ru-RU" sz="1600" dirty="0">
                <a:solidFill>
                  <a:schemeClr val="tx1"/>
                </a:solidFill>
              </a:rPr>
              <a:t>специальное образование внутри  системы массового образования. </a:t>
            </a:r>
          </a:p>
          <a:p>
            <a:pPr algn="r">
              <a:defRPr/>
            </a:pPr>
            <a:r>
              <a:rPr lang="ru-RU" sz="1400" i="1" dirty="0">
                <a:solidFill>
                  <a:schemeClr val="tx1"/>
                </a:solidFill>
              </a:rPr>
              <a:t>(См.  Специальная педагогика / под ред. Н.М Назаровой. </a:t>
            </a:r>
            <a:r>
              <a:rPr lang="ru-RU" sz="1400" b="1" i="1" dirty="0">
                <a:solidFill>
                  <a:schemeClr val="tx1"/>
                </a:solidFill>
              </a:rPr>
              <a:t>–</a:t>
            </a:r>
            <a:r>
              <a:rPr lang="ru-RU" sz="1400" i="1" dirty="0">
                <a:solidFill>
                  <a:schemeClr val="tx1"/>
                </a:solidFill>
              </a:rPr>
              <a:t> М.: АСА</a:t>
            </a:r>
            <a:r>
              <a:rPr lang="en-US" sz="1400" i="1" dirty="0">
                <a:solidFill>
                  <a:schemeClr val="tx1"/>
                </a:solidFill>
              </a:rPr>
              <a:t>DEM</a:t>
            </a:r>
            <a:r>
              <a:rPr lang="ru-RU" sz="1400" i="1" dirty="0">
                <a:solidFill>
                  <a:schemeClr val="tx1"/>
                </a:solidFill>
              </a:rPr>
              <a:t>А. </a:t>
            </a:r>
            <a:r>
              <a:rPr lang="ru-RU" sz="1400" b="1" i="1" dirty="0">
                <a:solidFill>
                  <a:schemeClr val="tx1"/>
                </a:solidFill>
              </a:rPr>
              <a:t>–</a:t>
            </a:r>
            <a:r>
              <a:rPr lang="ru-RU" sz="1400" i="1" dirty="0">
                <a:solidFill>
                  <a:schemeClr val="tx1"/>
                </a:solidFill>
              </a:rPr>
              <a:t> 2000)</a:t>
            </a:r>
            <a:endParaRPr lang="ru-RU" sz="14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вал 2"/>
          <p:cNvSpPr/>
          <p:nvPr/>
        </p:nvSpPr>
        <p:spPr>
          <a:xfrm>
            <a:off x="900113" y="549275"/>
            <a:ext cx="3455987" cy="935038"/>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000" b="1" dirty="0">
                <a:solidFill>
                  <a:schemeClr val="bg1"/>
                </a:solidFill>
              </a:rPr>
              <a:t>ИНТЕГРАЦИЯ</a:t>
            </a:r>
          </a:p>
        </p:txBody>
      </p:sp>
      <p:sp>
        <p:nvSpPr>
          <p:cNvPr id="6" name="Овал 5"/>
          <p:cNvSpPr/>
          <p:nvPr/>
        </p:nvSpPr>
        <p:spPr>
          <a:xfrm>
            <a:off x="900113" y="2349500"/>
            <a:ext cx="2447925" cy="935038"/>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2000" dirty="0"/>
          </a:p>
          <a:p>
            <a:pPr algn="ctr">
              <a:defRPr/>
            </a:pPr>
            <a:r>
              <a:rPr lang="ru-RU" sz="2000" dirty="0" err="1"/>
              <a:t>Интернальная</a:t>
            </a:r>
            <a:endParaRPr lang="ru-RU" sz="2400" dirty="0"/>
          </a:p>
          <a:p>
            <a:pPr algn="ctr">
              <a:defRPr/>
            </a:pPr>
            <a:endParaRPr lang="ru-RU" sz="2000" dirty="0"/>
          </a:p>
        </p:txBody>
      </p:sp>
      <p:sp>
        <p:nvSpPr>
          <p:cNvPr id="7" name="Овал 6"/>
          <p:cNvSpPr/>
          <p:nvPr/>
        </p:nvSpPr>
        <p:spPr>
          <a:xfrm>
            <a:off x="3211513" y="4076700"/>
            <a:ext cx="2224087" cy="1944688"/>
          </a:xfrm>
          <a:prstGeom prst="ellipse">
            <a:avLst/>
          </a:prstGeom>
          <a:solidFill>
            <a:srgbClr val="82C836"/>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600" dirty="0"/>
          </a:p>
          <a:p>
            <a:pPr algn="ctr">
              <a:defRPr/>
            </a:pPr>
            <a:r>
              <a:rPr lang="ru-RU" sz="1600" b="1" dirty="0">
                <a:solidFill>
                  <a:srgbClr val="C00000"/>
                </a:solidFill>
              </a:rPr>
              <a:t>В специальных </a:t>
            </a:r>
            <a:r>
              <a:rPr lang="ru-RU" sz="1600" dirty="0">
                <a:solidFill>
                  <a:srgbClr val="C00000"/>
                </a:solidFill>
              </a:rPr>
              <a:t>классах (группах)</a:t>
            </a:r>
          </a:p>
          <a:p>
            <a:pPr algn="ctr">
              <a:defRPr/>
            </a:pPr>
            <a:r>
              <a:rPr lang="ru-RU" sz="1600" dirty="0">
                <a:solidFill>
                  <a:srgbClr val="C00000"/>
                </a:solidFill>
              </a:rPr>
              <a:t>массовых  школ (садов)</a:t>
            </a:r>
          </a:p>
          <a:p>
            <a:pPr algn="ctr">
              <a:defRPr/>
            </a:pPr>
            <a:r>
              <a:rPr lang="ru-RU" sz="1600" dirty="0">
                <a:solidFill>
                  <a:srgbClr val="C00000"/>
                </a:solidFill>
              </a:rPr>
              <a:t> </a:t>
            </a:r>
          </a:p>
        </p:txBody>
      </p:sp>
      <p:sp>
        <p:nvSpPr>
          <p:cNvPr id="9" name="Овал 8"/>
          <p:cNvSpPr/>
          <p:nvPr/>
        </p:nvSpPr>
        <p:spPr>
          <a:xfrm>
            <a:off x="4716463" y="2349500"/>
            <a:ext cx="2376487" cy="935038"/>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err="1"/>
              <a:t>Экстернальная</a:t>
            </a:r>
            <a:endParaRPr lang="ru-RU" sz="2000" b="1" dirty="0"/>
          </a:p>
        </p:txBody>
      </p:sp>
      <p:sp>
        <p:nvSpPr>
          <p:cNvPr id="12" name="Овал 11"/>
          <p:cNvSpPr/>
          <p:nvPr/>
        </p:nvSpPr>
        <p:spPr>
          <a:xfrm>
            <a:off x="6227763" y="4149725"/>
            <a:ext cx="2160587" cy="1871663"/>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bg1"/>
                </a:solidFill>
              </a:rPr>
              <a:t>ИНКЛЮЗИЯ</a:t>
            </a:r>
            <a:r>
              <a:rPr lang="ru-RU" dirty="0">
                <a:solidFill>
                  <a:schemeClr val="bg1"/>
                </a:solidFill>
              </a:rPr>
              <a:t>:</a:t>
            </a:r>
          </a:p>
          <a:p>
            <a:pPr algn="ctr">
              <a:defRPr/>
            </a:pPr>
            <a:r>
              <a:rPr lang="ru-RU" sz="1600" dirty="0">
                <a:solidFill>
                  <a:schemeClr val="bg1"/>
                </a:solidFill>
              </a:rPr>
              <a:t>в обычном классе (группе) массовой школы (сада)</a:t>
            </a:r>
          </a:p>
        </p:txBody>
      </p:sp>
      <p:cxnSp>
        <p:nvCxnSpPr>
          <p:cNvPr id="21" name="Прямая со стрелкой 20"/>
          <p:cNvCxnSpPr/>
          <p:nvPr/>
        </p:nvCxnSpPr>
        <p:spPr>
          <a:xfrm>
            <a:off x="4140200" y="1484313"/>
            <a:ext cx="863600" cy="576262"/>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a:off x="2195513" y="1628775"/>
            <a:ext cx="0" cy="576263"/>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flipH="1">
            <a:off x="4859338" y="3429000"/>
            <a:ext cx="576262" cy="576263"/>
          </a:xfrm>
          <a:prstGeom prst="straightConnector1">
            <a:avLst/>
          </a:prstGeom>
          <a:ln w="57150">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p:nvPr/>
        </p:nvCxnSpPr>
        <p:spPr>
          <a:xfrm>
            <a:off x="6588125" y="3500438"/>
            <a:ext cx="576263" cy="504825"/>
          </a:xfrm>
          <a:prstGeom prst="straightConnector1">
            <a:avLst/>
          </a:prstGeom>
          <a:ln w="57150">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Прямоугольник 15"/>
          <p:cNvSpPr/>
          <p:nvPr/>
        </p:nvSpPr>
        <p:spPr>
          <a:xfrm>
            <a:off x="5364163" y="333375"/>
            <a:ext cx="3529012" cy="863600"/>
          </a:xfrm>
          <a:prstGeom prst="rect">
            <a:avLst/>
          </a:prstGeom>
          <a:solidFill>
            <a:schemeClr val="accent3">
              <a:lumMod val="40000"/>
              <a:lumOff val="60000"/>
            </a:schemeClr>
          </a:solidFill>
          <a:ln>
            <a:noFill/>
          </a:ln>
        </p:spPr>
        <p:style>
          <a:lnRef idx="1">
            <a:schemeClr val="accent1"/>
          </a:lnRef>
          <a:fillRef idx="1001">
            <a:schemeClr val="lt1"/>
          </a:fillRef>
          <a:effectRef idx="1">
            <a:schemeClr val="accent1"/>
          </a:effectRef>
          <a:fontRef idx="minor">
            <a:schemeClr val="dk1"/>
          </a:fontRef>
        </p:style>
        <p:txBody>
          <a:bodyPr anchor="ctr"/>
          <a:lstStyle/>
          <a:p>
            <a:pPr>
              <a:defRPr/>
            </a:pPr>
            <a:r>
              <a:rPr lang="ru-RU" sz="1600" b="1" dirty="0">
                <a:solidFill>
                  <a:srgbClr val="C00000"/>
                </a:solidFill>
              </a:rPr>
              <a:t>Инклюзия</a:t>
            </a:r>
            <a:r>
              <a:rPr lang="ru-RU" sz="1600" dirty="0">
                <a:solidFill>
                  <a:srgbClr val="C00000"/>
                </a:solidFill>
              </a:rPr>
              <a:t> – самый радикальный вариант интеграции. </a:t>
            </a:r>
            <a:r>
              <a:rPr lang="ru-RU" dirty="0">
                <a:solidFill>
                  <a:srgbClr val="C00000"/>
                </a:solidFill>
              </a:rPr>
              <a:t> </a:t>
            </a:r>
          </a:p>
        </p:txBody>
      </p:sp>
      <p:sp>
        <p:nvSpPr>
          <p:cNvPr id="4" name="Овал 3"/>
          <p:cNvSpPr/>
          <p:nvPr/>
        </p:nvSpPr>
        <p:spPr>
          <a:xfrm>
            <a:off x="201613" y="4149725"/>
            <a:ext cx="2449512" cy="230505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bg1"/>
                </a:solidFill>
              </a:rPr>
              <a:t>При </a:t>
            </a:r>
            <a:r>
              <a:rPr lang="ru-RU" b="1" dirty="0" err="1">
                <a:solidFill>
                  <a:schemeClr val="bg1"/>
                </a:solidFill>
              </a:rPr>
              <a:t>интернальной</a:t>
            </a:r>
            <a:r>
              <a:rPr lang="ru-RU" b="1" dirty="0">
                <a:solidFill>
                  <a:schemeClr val="bg1"/>
                </a:solidFill>
              </a:rPr>
              <a:t> форме – выбор принципа комплектования контингента</a:t>
            </a:r>
            <a:br>
              <a:rPr lang="ru-RU" b="1" dirty="0">
                <a:solidFill>
                  <a:schemeClr val="bg1"/>
                </a:solidFill>
              </a:rPr>
            </a:br>
            <a:r>
              <a:rPr lang="ru-RU" b="1" dirty="0">
                <a:solidFill>
                  <a:schemeClr val="bg1"/>
                </a:solidFill>
              </a:rPr>
              <a:t>(РДА+ДЦП и др.)</a:t>
            </a:r>
          </a:p>
        </p:txBody>
      </p:sp>
      <p:cxnSp>
        <p:nvCxnSpPr>
          <p:cNvPr id="24" name="Прямая со стрелкой 23"/>
          <p:cNvCxnSpPr/>
          <p:nvPr/>
        </p:nvCxnSpPr>
        <p:spPr>
          <a:xfrm flipH="1">
            <a:off x="1628775" y="3429000"/>
            <a:ext cx="576263" cy="576263"/>
          </a:xfrm>
          <a:prstGeom prst="straightConnector1">
            <a:avLst/>
          </a:prstGeom>
          <a:ln w="57150">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4175</TotalTime>
  <Words>4550</Words>
  <Application>Microsoft Office PowerPoint</Application>
  <PresentationFormat>Экран (4:3)</PresentationFormat>
  <Paragraphs>504</Paragraphs>
  <Slides>43</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43</vt:i4>
      </vt:variant>
    </vt:vector>
  </HeadingPairs>
  <TitlesOfParts>
    <vt:vector size="49" baseType="lpstr">
      <vt:lpstr>Arial</vt:lpstr>
      <vt:lpstr>Calibri</vt:lpstr>
      <vt:lpstr>Georgia</vt:lpstr>
      <vt:lpstr>Times New Roman</vt:lpstr>
      <vt:lpstr>Wingdings</vt:lpstr>
      <vt:lpstr>Тема Office</vt:lpstr>
      <vt:lpstr>Презентация PowerPoint</vt:lpstr>
      <vt:lpstr>Презентация PowerPoint</vt:lpstr>
      <vt:lpstr>Инклюзия в Федеральном законе «Об образовании в Российской Федерации от 29 декабря 2012 года.»</vt:lpstr>
      <vt:lpstr>Презентация PowerPoint</vt:lpstr>
      <vt:lpstr>Презентация PowerPoint</vt:lpstr>
      <vt:lpstr>Презентация PowerPoint</vt:lpstr>
      <vt:lpstr>«Инклюзия» / «интеграция» О шаткости терминов</vt:lpstr>
      <vt:lpstr>Уточнение </vt:lpstr>
      <vt:lpstr>Презентация PowerPoint</vt:lpstr>
      <vt:lpstr>Презентация PowerPoint</vt:lpstr>
      <vt:lpstr>Презентация PowerPoint</vt:lpstr>
      <vt:lpstr>Презентация PowerPoint</vt:lpstr>
      <vt:lpstr>Слагаемые инклюзии (по Ричарду Зингеру) </vt:lpstr>
      <vt:lpstr>Условия успешной инклюзии</vt:lpstr>
      <vt:lpstr>Презентация PowerPoint</vt:lpstr>
      <vt:lpstr>Презентация PowerPoint</vt:lpstr>
      <vt:lpstr>Понятие об инклюзивном образовании</vt:lpstr>
      <vt:lpstr>Инклюзивное образование детей-инвалидов может реализовываться через следующие модели:</vt:lpstr>
      <vt:lpstr>Маршруты инклюзивного ученика</vt:lpstr>
      <vt:lpstr>Индивидуальный образовательный маршрут в условиях инклюзии</vt:lpstr>
      <vt:lpstr>РАЗРАБОТКА УЧЕБНЫХ ПЛАНОВ И РАБОЧИХ ПРОГРАММ </vt:lpstr>
      <vt:lpstr>Презентация PowerPoint</vt:lpstr>
      <vt:lpstr>Презентация PowerPoint</vt:lpstr>
      <vt:lpstr>Презентация PowerPoint</vt:lpstr>
      <vt:lpstr>Структура адаптивной образовательной программы  </vt:lpstr>
      <vt:lpstr>Важно !</vt:lpstr>
      <vt:lpstr>Индивидуальное оценивание ответов учащихся с ОВЗ </vt:lpstr>
      <vt:lpstr>Формы инклюзивного урока</vt:lpstr>
      <vt:lpstr>Особые педагогические подходы</vt:lpstr>
      <vt:lpstr>  Специальные методические приемы для обучения детей с ОВЗ  </vt:lpstr>
      <vt:lpstr>ОБЯЗАТЕЛЬНАЯ ДОКУМЕНТАЦИЯ ПО ОРГАНИЗАЦИИ ИНКЛЮЗИВНОГО ОБРАЗОВАНИЯ</vt:lpstr>
      <vt:lpstr>Презентация PowerPoint</vt:lpstr>
      <vt:lpstr>Результаты инклюзии</vt:lpstr>
      <vt:lpstr>Презентация PowerPoint</vt:lpstr>
      <vt:lpstr>Достоинства инклюзивного образования  (в интересах ребёнка и общества)</vt:lpstr>
      <vt:lpstr>«Инклюзия» / «интеграция» О шаткости терминов</vt:lpstr>
      <vt:lpstr>Пути развития специального образования (по Л.М. Шипициной)</vt:lpstr>
      <vt:lpstr>Инклюзивная  школа –это  ШКОЛА ДЛЯ ВСЕХ</vt:lpstr>
      <vt:lpstr>Проведение ЕГЭ</vt:lpstr>
      <vt:lpstr>Щадящий охранительно – педагогический режим</vt:lpstr>
      <vt:lpstr>Риски</vt:lpstr>
      <vt:lpstr>Источники</vt:lpstr>
      <vt:lpstr>СПАСИБО ЗА ВНИМАНИЕ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Формы инклюзивного обучения детей с ОВЗ</dc:title>
  <dc:creator>Руфина</dc:creator>
  <cp:lastModifiedBy>Гуров</cp:lastModifiedBy>
  <cp:revision>781</cp:revision>
  <dcterms:created xsi:type="dcterms:W3CDTF">2011-09-27T21:27:08Z</dcterms:created>
  <dcterms:modified xsi:type="dcterms:W3CDTF">2022-06-13T15:42:34Z</dcterms:modified>
</cp:coreProperties>
</file>