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85" r:id="rId4"/>
    <p:sldId id="281" r:id="rId5"/>
    <p:sldId id="286" r:id="rId6"/>
    <p:sldId id="287" r:id="rId7"/>
    <p:sldId id="288" r:id="rId8"/>
    <p:sldId id="296" r:id="rId9"/>
    <p:sldId id="292" r:id="rId10"/>
    <p:sldId id="293" r:id="rId11"/>
    <p:sldId id="294" r:id="rId12"/>
    <p:sldId id="295" r:id="rId13"/>
    <p:sldId id="289" r:id="rId14"/>
    <p:sldId id="282" r:id="rId15"/>
    <p:sldId id="283" r:id="rId16"/>
    <p:sldId id="291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2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1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8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9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3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4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1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1B8E-062A-4B73-B145-5503B143D3DE}" type="datetimeFigureOut">
              <a:rPr lang="ru-RU" smtClean="0"/>
              <a:t>вс 14.01.24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2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61450"/>
            <a:ext cx="8604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фармации с курсом 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0327" y="2427292"/>
            <a:ext cx="7883238" cy="297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Мастер-класс: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«Изготовление мазей с использованием средств малой </a:t>
            </a:r>
            <a:r>
              <a:rPr lang="ru-RU" sz="28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механизаци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06.02.2024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1508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0327" y="347948"/>
            <a:ext cx="7883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Проф. В.Ф.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082" y="2924944"/>
            <a:ext cx="3730916" cy="21024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Редкосшитые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полимеры акриловой кислоты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применение нашли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карбополы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карбомеры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Карбополы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хорошо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диспрегируются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воде с образованием вязких дисперсий с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2.8-3.2. В отличии от других полимеров,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карбополам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образования геля требуется нейтрализация растворами щелочей, в зависимости от заданных характеристик продукта в количестве не превышающем 1.5-2.0 мл на 100 г готового продукта.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237" y="4708384"/>
            <a:ext cx="4493230" cy="20941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924944"/>
            <a:ext cx="391227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Редкосшитые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полимеры акриловой кислоты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Производные акриловой кислоты способны обеспечивать пролонгированное высвобождение. Скорость высвобождения будет зависеть от плотности перекрестных сшивок и переплетения цепей молекулы полимера и концентрации полимера. 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получения гелей на основе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редкосшитых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акриловых полимеров является трудоемкой.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этапом является приготовление дисперсии полимера с использованием сита, эжектора или механического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диспергатора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Диспергирование осуществляется в воде очищенной не содержащей солей или щелочей. Допускается добавление небольшого количества неорганической кислоты с целью снижения вязкости. 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Водорастворимые компоненты растворяются в воде для получения полимерной дисперсии. Нерастворимые компоненты добавляют до или после регулирования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Добавление нейтрализатора в водную дисперсию приводит к постепенному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загущению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8001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Редкосшитые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полимеры акриловой кислоты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гелевые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композиции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карбополов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вводить липофильные жидкости и спиртовые растворы. Гели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карбополов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подвергать стерилизации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автоклавированием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гамма-излучение. Не рекомендуется проводить стерилизацию фильтрованием, так как крупные молекулы полимера не проходят через поры фильтра.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Карбополы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применяются для получения дерматологических лекарственных форм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лекраственных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наносимых на слизистые оболочки.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карбополов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хорошо впитываются, обладают охлаждающим эффектом.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Недостатками является их неустойчивость в присутствии кислот и электролитов.</a:t>
            </a:r>
          </a:p>
        </p:txBody>
      </p:sp>
    </p:spTree>
    <p:extLst>
      <p:ext uri="{BB962C8B-B14F-4D97-AF65-F5344CB8AC3E}">
        <p14:creationId xmlns:p14="http://schemas.microsoft.com/office/powerpoint/2010/main" val="26507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8810" y="283628"/>
            <a:ext cx="7051622" cy="64807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схема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мазей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31700"/>
            <a:ext cx="8219386" cy="579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используемое для перемешивания и гомогенизации мазей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122219"/>
            <a:ext cx="7886700" cy="50547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оборудования для перемешивания и гомогенизации мазей будет зависеть от способа введения лекарственного вещества в мазевую основу, и конкретного типа мазевой основы.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мазей-растворов на однофазных основах, возможно использование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мешалок для вязких сред. Для упрощения, процесс гомогенизации можно осуществлять при нагревании для снижения вязкости основы. Возможно использование комплексного емкостного оборудования с перемешивающими устройствами и рубашкой обогрева.</a:t>
            </a:r>
          </a:p>
        </p:txBody>
      </p:sp>
    </p:spTree>
    <p:extLst>
      <p:ext uri="{BB962C8B-B14F-4D97-AF65-F5344CB8AC3E}">
        <p14:creationId xmlns:p14="http://schemas.microsoft.com/office/powerpoint/2010/main" val="21903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используемое для перемешивания и гомогенизации мазей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122219"/>
            <a:ext cx="7886700" cy="505474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мазей-суспензий на однофазных основах, также возможно использование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мешалок для вязких сред, либо емкостного оборудования с перемешивающими устройствами и рубашкой обогрева.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данные решения не всегда позволяют обеспечить равномерное распределение частиц во всей массе основы, а плавление основы может приводить к оседанию частиц и потере однородности массы.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способов решения данной проблемы является использование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трехвалковых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мельниц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трехвалковых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мазетерок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мазей-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эмууьсий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рациональным является использование высокоскоростных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верхнеприводных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мешалок для вязких сред, либо емкостного оборудования с высокоскоростными перемешивающими устройствами и рубашкой обогрева.</a:t>
            </a:r>
          </a:p>
        </p:txBody>
      </p:sp>
    </p:spTree>
    <p:extLst>
      <p:ext uri="{BB962C8B-B14F-4D97-AF65-F5344CB8AC3E}">
        <p14:creationId xmlns:p14="http://schemas.microsoft.com/office/powerpoint/2010/main" val="28033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92696"/>
            <a:ext cx="8486775" cy="58959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Гомогенизатор клапанного типа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628" y="38610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всасывающий клапан;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плунжер;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предохранительный клапан;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седло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гомогенизационного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клапана;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клапан;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пружина;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регулировочный винт;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9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корпус;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манометр;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— нагнетательный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клапан.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3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6789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29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240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97527"/>
            <a:ext cx="7886700" cy="5179436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мазей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в технологии мазей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производных целлюлозы используемых в качестве основ.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редкосшитых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полимеров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акриловой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используемых в качестве основ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схема изготовления мазей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используемое для перемешивания и гомогенизации мазей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мазей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5040560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простые и сложные.</a:t>
            </a:r>
          </a:p>
          <a:p>
            <a:pPr algn="just">
              <a:buClr>
                <a:srgbClr val="C00000"/>
              </a:buClr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консистенции: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собственно мази, кремы, гели, пасты, линименты, бальзамы.</a:t>
            </a:r>
          </a:p>
          <a:p>
            <a:pPr algn="just">
              <a:buClr>
                <a:srgbClr val="C00000"/>
              </a:buClr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медицинские, косметические, защитные, электродные.  </a:t>
            </a:r>
          </a:p>
          <a:p>
            <a:pPr algn="just">
              <a:buClr>
                <a:srgbClr val="C00000"/>
              </a:buClr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области применения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(месту нанесения): для накожного применения, для чрескожного введения лекарственных средств, для нанесения на слизистую оболочку. </a:t>
            </a:r>
          </a:p>
          <a:p>
            <a:pPr algn="just">
              <a:buClr>
                <a:srgbClr val="C00000"/>
              </a:buClr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действия: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местного и резорбтивного.</a:t>
            </a:r>
          </a:p>
          <a:p>
            <a:pPr algn="just">
              <a:buClr>
                <a:srgbClr val="C00000"/>
              </a:buClr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дисперсных систем: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гомогенные, гетерогенные.</a:t>
            </a:r>
          </a:p>
          <a:p>
            <a:pPr algn="just">
              <a:buClr>
                <a:srgbClr val="C00000"/>
              </a:buClr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мазевых основ: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липофильные, гидрофильные, дифильные – абсорбционные, дифильные – эмульсионные.</a:t>
            </a:r>
          </a:p>
          <a:p>
            <a:pPr algn="just">
              <a:buClr>
                <a:srgbClr val="C00000"/>
              </a:buClr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сродства свойств лекарственных веществ и мазевых основ.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34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зготовления мягких лекарственных форм с использованием средств механизации в условиях производственной аптеки.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634835"/>
            <a:ext cx="7886700" cy="4542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изготовления больших объемов мазей, для оптимизации технологического процесса рациональным является использование на ключевых стадиях производственного процесса: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Перемешивающих устройств с целью перемешивания и гомогенизации массы.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Дозирующих устройств (поршневые дозаторы) для повышения точности дозирования и минимизации потерь, а также предотвращения загрязнения тары в процессе фасовки мазей.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78" y="116632"/>
            <a:ext cx="8784996" cy="79208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в технологии мазей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24" y="1052736"/>
            <a:ext cx="8136904" cy="532859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Clr>
                <a:srgbClr val="C00000"/>
              </a:buClr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31803"/>
              </p:ext>
            </p:extLst>
          </p:nvPr>
        </p:nvGraphicFramePr>
        <p:xfrm>
          <a:off x="251490" y="1052736"/>
          <a:ext cx="8568972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454">
                  <a:extLst>
                    <a:ext uri="{9D8B030D-6E8A-4147-A177-3AD203B41FA5}">
                      <a16:colId xmlns:a16="http://schemas.microsoft.com/office/drawing/2014/main" val="2265029326"/>
                    </a:ext>
                  </a:extLst>
                </a:gridCol>
                <a:gridCol w="5611518">
                  <a:extLst>
                    <a:ext uri="{9D8B030D-6E8A-4147-A177-3AD203B41FA5}">
                      <a16:colId xmlns:a16="http://schemas.microsoft.com/office/drawing/2014/main" val="2344272157"/>
                    </a:ext>
                  </a:extLst>
                </a:gridCol>
              </a:tblGrid>
              <a:tr h="54853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ВВ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216594"/>
                  </a:ext>
                </a:extLst>
              </a:tr>
              <a:tr h="9011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Мягкие основы - носители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вазелин, ланолин, животные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жиры.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044492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Вещества повышающие температуру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плавление и вязкость основ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парафин, спермацет, воски,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гидрогенизированные растительные масла,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полиэтиленгликоли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высокой молекулярной массой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940692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Гидрофобные растворители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минеральные и растительные масла,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бензилбензоат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изопропилпальмитат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изопропилмиристат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полиалкилсилоксаны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900255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Гидрофильные растворители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спирт этиловый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изопропиловый,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полиэтиленоксиды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200-600, пропиленгликоль, глицерин,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диметилсульфоксид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6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1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78" y="146469"/>
            <a:ext cx="8784996" cy="79208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в технологии мазей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24" y="1052736"/>
            <a:ext cx="8136904" cy="532859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Clr>
                <a:srgbClr val="C00000"/>
              </a:buClr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37008"/>
              </p:ext>
            </p:extLst>
          </p:nvPr>
        </p:nvGraphicFramePr>
        <p:xfrm>
          <a:off x="251490" y="1052736"/>
          <a:ext cx="8568972" cy="541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454">
                  <a:extLst>
                    <a:ext uri="{9D8B030D-6E8A-4147-A177-3AD203B41FA5}">
                      <a16:colId xmlns:a16="http://schemas.microsoft.com/office/drawing/2014/main" val="2265029326"/>
                    </a:ext>
                  </a:extLst>
                </a:gridCol>
                <a:gridCol w="5611518">
                  <a:extLst>
                    <a:ext uri="{9D8B030D-6E8A-4147-A177-3AD203B41FA5}">
                      <a16:colId xmlns:a16="http://schemas.microsoft.com/office/drawing/2014/main" val="2344272157"/>
                    </a:ext>
                  </a:extLst>
                </a:gridCol>
              </a:tblGrid>
              <a:tr h="54853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ВВ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216594"/>
                  </a:ext>
                </a:extLst>
              </a:tr>
              <a:tr h="9011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Эмульгаторы типа м/в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натрия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лаурилсульфат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эмульгатор №1, твины 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полисорбаты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полиэтиленгликолевые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эфиры ВЖК,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цетилпиридиня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хлорид, соли ВЖК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044492"/>
                  </a:ext>
                </a:extLst>
              </a:tr>
              <a:tr h="12539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Эмульгаторы типа в/м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высшие жирные спирты, холестерин,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спены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спирты шерстного воска,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глицерилмоноолеат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глицерилмоностеарат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940692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Гелеобразователи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карбомеры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альгиновая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кислота и ее соли, производные целлюлозы, полиэтилен,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полиэтиленгликоли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1500 – 8000, бентонит, каолин, желатин, крахмал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935774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Солюбилизаторы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полисорбаты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макроголы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циклодекстрин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полоксомеры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90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78" y="121842"/>
            <a:ext cx="8784996" cy="79208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в технологии мазей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24" y="1052736"/>
            <a:ext cx="8136904" cy="532859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Clr>
                <a:srgbClr val="C00000"/>
              </a:buClr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9460"/>
              </p:ext>
            </p:extLst>
          </p:nvPr>
        </p:nvGraphicFramePr>
        <p:xfrm>
          <a:off x="251490" y="1052736"/>
          <a:ext cx="8568972" cy="546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42">
                  <a:extLst>
                    <a:ext uri="{9D8B030D-6E8A-4147-A177-3AD203B41FA5}">
                      <a16:colId xmlns:a16="http://schemas.microsoft.com/office/drawing/2014/main" val="2265029326"/>
                    </a:ext>
                  </a:extLst>
                </a:gridCol>
                <a:gridCol w="5760630">
                  <a:extLst>
                    <a:ext uri="{9D8B030D-6E8A-4147-A177-3AD203B41FA5}">
                      <a16:colId xmlns:a16="http://schemas.microsoft.com/office/drawing/2014/main" val="2344272157"/>
                    </a:ext>
                  </a:extLst>
                </a:gridCol>
              </a:tblGrid>
              <a:tr h="49318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ВВ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216594"/>
                  </a:ext>
                </a:extLst>
              </a:tr>
              <a:tr h="11783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Консерванты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бензалкония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хлорид,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имидомочевина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нипагин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нипазол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мирамистин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цетримид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хлоргексидин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бензойная и сорбиновая кислоты и их соли, пропиленгликоль,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парабены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спирт этиловый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044492"/>
                  </a:ext>
                </a:extLst>
              </a:tr>
              <a:tr h="10475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Антиоксиданты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-токоферол, аскорбиновая кислота,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бутилгидроксианизол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бутилгидрокситолуол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лимонная кислота, натрия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метабисульфат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940692"/>
                  </a:ext>
                </a:extLst>
              </a:tr>
              <a:tr h="7267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Активаторы всасывания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диметилсульфоксид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диметилформамид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900255"/>
                  </a:ext>
                </a:extLst>
              </a:tr>
              <a:tr h="7267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Пролонгаторы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поливинилпирролидон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поливиниловый спирт и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423574"/>
                  </a:ext>
                </a:extLst>
              </a:tr>
              <a:tr h="11625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Стабилизаторы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лимонная кислота, фосфорнокислые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соли натрия, калия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6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5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Производные целлюлозы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замещения атомов водорода гидроксильных групп целлюлозы различными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ацильными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алкильными радикалами.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технологической точки зрения гели на основе целлюлозы достаточно трудоемки в изготовлении и в зависимости от марки имеют ряд особенностей.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57200" y="2420888"/>
          <a:ext cx="8229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810124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10498304"/>
                    </a:ext>
                  </a:extLst>
                </a:gridCol>
                <a:gridCol w="6203032">
                  <a:extLst>
                    <a:ext uri="{9D8B030D-6E8A-4147-A177-3AD203B41FA5}">
                      <a16:colId xmlns:a16="http://schemas.microsoft.com/office/drawing/2014/main" val="1511545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С, 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1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и быстро растворяется в воде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20-25°С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374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8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и быстро растворяется в воде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20-25°С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45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ГЭЦ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8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Медленно растворяется в холодной воде и при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20-25°С, лучше растворяется в воде при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45-50°С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416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ГПМЦ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10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1/3 объема воды рекомендуется нагреть до 80°С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добавить полимер при перемешивании, перемешивать около 30 мин., затем добавить оставшийся объем воды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60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20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Медленно растворяют в вод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нагретой до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45-60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°С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полного растворения и остывания раствора да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03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МКЦ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7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и быстро растворяется в воде при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20-25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242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Производные целлюлозы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Эфиры целлюлозы имеют различные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взкости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больших пределах, сохраняют постоянную вязкость в широком диапазоне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4.0-9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устойчивы при нагревании, выдерживают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автоклавирование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стерилизацию при высоких температурах (ГЭЦ, ГПМЦ), индифферентны, устойчивы 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растоврах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электролитов (ГЭЦ, ГПМЦ), могут использоваться для получения офтальмологических, дерматологических гелей. 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недостаткам этой группы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гелеобразователей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стоит отнести невысокую антимикробную активность, необходимость введения в состав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суспензионно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-эмульсионных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лекарсвенных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стабилизаторов агрегативной устойчивости, однако некоторые марки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гелеобразователей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рекомендуется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автоклавировать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0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1214</Words>
  <Application>Microsoft Office PowerPoint</Application>
  <PresentationFormat>Экран (4:3)</PresentationFormat>
  <Paragraphs>123</Paragraphs>
  <Slides>17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План</vt:lpstr>
      <vt:lpstr>Классификации мазей</vt:lpstr>
      <vt:lpstr>Технология изготовления мягких лекарственных форм с использованием средств механизации в условиях производственной аптеки.</vt:lpstr>
      <vt:lpstr>Вспомогательные вещества в технологии мазей</vt:lpstr>
      <vt:lpstr>Вспомогательные вещества в технологии мазей</vt:lpstr>
      <vt:lpstr>Вспомогательные вещества в технологии мазей</vt:lpstr>
      <vt:lpstr>Производные целлюлозы</vt:lpstr>
      <vt:lpstr>Производные целлюлозы</vt:lpstr>
      <vt:lpstr>Редкосшитые полимеры акриловой кислоты</vt:lpstr>
      <vt:lpstr>Редкосшитые полимеры акриловой кислоты</vt:lpstr>
      <vt:lpstr>Редкосшитые полимеры акриловой кислоты</vt:lpstr>
      <vt:lpstr>Технологическая схема изготовления мазей </vt:lpstr>
      <vt:lpstr>Оборудование используемое для перемешивания и гомогенизации мазей</vt:lpstr>
      <vt:lpstr>Оборудование используемое для перемешивания и гомогенизации мазей</vt:lpstr>
      <vt:lpstr>Гомогенизатор клапанного типа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Evgenich</dc:creator>
  <cp:lastModifiedBy>Evgenich</cp:lastModifiedBy>
  <cp:revision>18</cp:revision>
  <dcterms:created xsi:type="dcterms:W3CDTF">2023-01-12T14:13:51Z</dcterms:created>
  <dcterms:modified xsi:type="dcterms:W3CDTF">2024-01-14T07:01:08Z</dcterms:modified>
</cp:coreProperties>
</file>