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4" r:id="rId16"/>
    <p:sldId id="273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" y="3304477"/>
            <a:ext cx="3762770" cy="34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108"/>
            <a:ext cx="1944216" cy="19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4910" y="421662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5932" y="1484784"/>
            <a:ext cx="660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Кафедра пропедевтики </a:t>
            </a:r>
            <a:r>
              <a:rPr lang="ru-RU" sz="2000" b="1" i="1" dirty="0" smtClean="0"/>
              <a:t>нервных болезней с курсом медицинской реабилитации ПО</a:t>
            </a:r>
            <a:endParaRPr lang="ru-RU" sz="2000" b="1" i="1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2258" y="4509120"/>
            <a:ext cx="2729395" cy="1440160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</a:rPr>
              <a:t>Работу </a:t>
            </a:r>
            <a:r>
              <a:rPr lang="ru-RU" sz="2000" i="1" dirty="0" smtClean="0">
                <a:solidFill>
                  <a:schemeClr val="tx1"/>
                </a:solidFill>
              </a:rPr>
              <a:t>выполнила</a:t>
            </a:r>
            <a:endParaRPr lang="ru-RU" sz="2000" i="1" dirty="0">
              <a:solidFill>
                <a:schemeClr val="tx1"/>
              </a:solidFill>
            </a:endParaRP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студентка </a:t>
            </a:r>
            <a:r>
              <a:rPr lang="ru-RU" sz="2000" i="1" dirty="0">
                <a:solidFill>
                  <a:schemeClr val="tx1"/>
                </a:solidFill>
              </a:rPr>
              <a:t>410 группы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специальность «педиатрия»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Иванова </a:t>
            </a:r>
            <a:r>
              <a:rPr lang="ru-RU" sz="2000" i="1" dirty="0" smtClean="0">
                <a:solidFill>
                  <a:schemeClr val="tx1"/>
                </a:solidFill>
              </a:rPr>
              <a:t>Л.С.</a:t>
            </a: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2516" y="2348880"/>
            <a:ext cx="75660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Воспалительные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заболевания женских половых органов. Диагностика,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реабилитация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63578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9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Диагностика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УЗИ, </a:t>
            </a:r>
            <a:r>
              <a:rPr lang="ru-RU" b="1" i="1" dirty="0" err="1" smtClean="0"/>
              <a:t>допплерометрия</a:t>
            </a:r>
            <a:r>
              <a:rPr lang="ru-RU" b="1" i="1" dirty="0" smtClean="0"/>
              <a:t> яичников, анализы крови и мочи, </a:t>
            </a:r>
            <a:r>
              <a:rPr lang="ru-RU" b="1" i="1" dirty="0" err="1" smtClean="0"/>
              <a:t>бакпосев</a:t>
            </a:r>
            <a:r>
              <a:rPr lang="ru-RU" b="1" i="1" dirty="0" smtClean="0"/>
              <a:t> </a:t>
            </a:r>
          </a:p>
          <a:p>
            <a:pPr marL="0" indent="0">
              <a:buNone/>
            </a:pPr>
            <a:r>
              <a:rPr lang="ru-RU" b="1" i="1" dirty="0" smtClean="0"/>
              <a:t>Обязательные </a:t>
            </a:r>
            <a:r>
              <a:rPr lang="ru-RU" b="1" i="1" dirty="0"/>
              <a:t>критерии:</a:t>
            </a:r>
            <a:endParaRPr lang="ru-RU" dirty="0"/>
          </a:p>
          <a:p>
            <a:r>
              <a:rPr lang="ru-RU" dirty="0"/>
              <a:t>боли внизу живота, болезненность при пальпации нижних отделов живота;</a:t>
            </a:r>
          </a:p>
          <a:p>
            <a:r>
              <a:rPr lang="ru-RU" dirty="0"/>
              <a:t>болезненность при </a:t>
            </a:r>
            <a:r>
              <a:rPr lang="ru-RU" dirty="0" err="1"/>
              <a:t>тракции</a:t>
            </a:r>
            <a:r>
              <a:rPr lang="ru-RU" dirty="0"/>
              <a:t> шейки матки;</a:t>
            </a:r>
          </a:p>
          <a:p>
            <a:r>
              <a:rPr lang="ru-RU" dirty="0"/>
              <a:t>болезненность при пальпации придатков </a:t>
            </a:r>
            <a:r>
              <a:rPr lang="ru-RU" i="1" dirty="0"/>
              <a:t>(с </a:t>
            </a:r>
            <a:r>
              <a:rPr lang="ru-RU" dirty="0"/>
              <a:t>обеих или с одной стороны).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Дополнительные критерии:</a:t>
            </a:r>
            <a:endParaRPr lang="ru-RU" dirty="0"/>
          </a:p>
          <a:p>
            <a:r>
              <a:rPr lang="ru-RU" dirty="0"/>
              <a:t>повышение температуры (&gt;38°С);</a:t>
            </a:r>
          </a:p>
          <a:p>
            <a:r>
              <a:rPr lang="ru-RU" dirty="0"/>
              <a:t>патологические выделения из влагалища или шейки матки;</a:t>
            </a:r>
          </a:p>
          <a:p>
            <a:r>
              <a:rPr lang="ru-RU" dirty="0"/>
              <a:t>повышение СОЭ (&gt;15 мм/ч);</a:t>
            </a:r>
          </a:p>
          <a:p>
            <a:r>
              <a:rPr lang="ru-RU" dirty="0"/>
              <a:t>повышение уровня С-реактивного белка;</a:t>
            </a:r>
          </a:p>
          <a:p>
            <a:r>
              <a:rPr lang="ru-RU" dirty="0"/>
              <a:t>выявление возбудителей инфекции.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Общие принципы терапии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Этиотропное лечение:</a:t>
            </a:r>
          </a:p>
          <a:p>
            <a:r>
              <a:rPr lang="ru-RU" dirty="0"/>
              <a:t>Антибиотикотерапия (группы пенициллина, </a:t>
            </a:r>
            <a:r>
              <a:rPr lang="ru-RU" dirty="0" err="1"/>
              <a:t>аминогликозиды</a:t>
            </a:r>
            <a:r>
              <a:rPr lang="ru-RU" dirty="0"/>
              <a:t>, цефалоспорины, </a:t>
            </a:r>
            <a:r>
              <a:rPr lang="ru-RU" dirty="0" err="1"/>
              <a:t>трихопол</a:t>
            </a:r>
            <a:r>
              <a:rPr lang="ru-RU" dirty="0"/>
              <a:t>)</a:t>
            </a:r>
          </a:p>
          <a:p>
            <a:r>
              <a:rPr lang="ru-RU" dirty="0" err="1"/>
              <a:t>детоксикационная</a:t>
            </a:r>
            <a:r>
              <a:rPr lang="ru-RU" dirty="0"/>
              <a:t> терапия (</a:t>
            </a:r>
            <a:r>
              <a:rPr lang="ru-RU" dirty="0" err="1"/>
              <a:t>инфукол</a:t>
            </a:r>
            <a:r>
              <a:rPr lang="ru-RU" dirty="0"/>
              <a:t>, </a:t>
            </a:r>
            <a:r>
              <a:rPr lang="ru-RU" dirty="0" err="1"/>
              <a:t>гемохез</a:t>
            </a:r>
            <a:r>
              <a:rPr lang="ru-RU" dirty="0"/>
              <a:t>)</a:t>
            </a:r>
          </a:p>
          <a:p>
            <a:r>
              <a:rPr lang="ru-RU" dirty="0"/>
              <a:t>коррекция водно-электролитного, щелочного баланса, микроэлементов, коррекция </a:t>
            </a:r>
            <a:r>
              <a:rPr lang="ru-RU" dirty="0" err="1"/>
              <a:t>диспротеинемии</a:t>
            </a:r>
            <a:endParaRPr lang="ru-RU" dirty="0"/>
          </a:p>
          <a:p>
            <a:r>
              <a:rPr lang="ru-RU" dirty="0"/>
              <a:t>антигистаминная терапия</a:t>
            </a:r>
          </a:p>
          <a:p>
            <a:r>
              <a:rPr lang="ru-RU" dirty="0"/>
              <a:t>витаминотерапия (витамин С)</a:t>
            </a:r>
          </a:p>
          <a:p>
            <a:r>
              <a:rPr lang="ru-RU" dirty="0"/>
              <a:t>кальция хлорид (укрепляет сосудистую стенку, десенсибилизация)</a:t>
            </a:r>
          </a:p>
          <a:p>
            <a:r>
              <a:rPr lang="ru-RU" dirty="0"/>
              <a:t>иммунотерапия (</a:t>
            </a:r>
            <a:r>
              <a:rPr lang="ru-RU" dirty="0" err="1"/>
              <a:t>тимолин</a:t>
            </a:r>
            <a:r>
              <a:rPr lang="ru-RU" dirty="0"/>
              <a:t>, </a:t>
            </a:r>
            <a:r>
              <a:rPr lang="ru-RU" dirty="0" err="1"/>
              <a:t>тимоген</a:t>
            </a:r>
            <a:r>
              <a:rPr lang="ru-RU" dirty="0"/>
              <a:t>, УФО крови, лазеротерапия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Реабилитация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626968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 восстановлении после лечения воспалительных заболеваний органов малого таза у женщин может применяться:</a:t>
            </a:r>
          </a:p>
          <a:p>
            <a:r>
              <a:rPr lang="ru-RU" dirty="0" smtClean="0"/>
              <a:t>физиотерапия </a:t>
            </a:r>
            <a:r>
              <a:rPr lang="ru-RU" dirty="0"/>
              <a:t>(электрофорез, диадинамические токи, ультразвуковая терапия, </a:t>
            </a:r>
            <a:r>
              <a:rPr lang="ru-RU" dirty="0" err="1"/>
              <a:t>озонотерапия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лечебная физическая культура.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29" y="1340768"/>
            <a:ext cx="337408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16" y="4365104"/>
            <a:ext cx="2563913" cy="190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ЛФК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улучшение </a:t>
            </a:r>
            <a:r>
              <a:rPr lang="ru-RU" dirty="0"/>
              <a:t>кровообращения в органах малого таза;</a:t>
            </a:r>
          </a:p>
          <a:p>
            <a:r>
              <a:rPr lang="ru-RU" dirty="0" smtClean="0"/>
              <a:t>ускорение </a:t>
            </a:r>
            <a:r>
              <a:rPr lang="ru-RU" dirty="0"/>
              <a:t>рассасывания воспалительных явлений;</a:t>
            </a:r>
          </a:p>
          <a:p>
            <a:r>
              <a:rPr lang="ru-RU" dirty="0" smtClean="0"/>
              <a:t>предотвращение </a:t>
            </a:r>
            <a:r>
              <a:rPr lang="ru-RU" dirty="0"/>
              <a:t>развития и возможного устранения уже </a:t>
            </a:r>
            <a:r>
              <a:rPr lang="ru-RU" dirty="0" err="1"/>
              <a:t>развившихся</a:t>
            </a:r>
            <a:r>
              <a:rPr lang="ru-RU" dirty="0"/>
              <a:t> осложнений в виде спаек в области малого таза;</a:t>
            </a:r>
          </a:p>
          <a:p>
            <a:r>
              <a:rPr lang="ru-RU" dirty="0" smtClean="0"/>
              <a:t>стимуляция </a:t>
            </a:r>
            <a:r>
              <a:rPr lang="ru-RU" dirty="0"/>
              <a:t>работы кишечника;</a:t>
            </a:r>
          </a:p>
          <a:p>
            <a:r>
              <a:rPr lang="ru-RU" dirty="0" smtClean="0"/>
              <a:t>улучшение </a:t>
            </a:r>
            <a:r>
              <a:rPr lang="ru-RU" dirty="0"/>
              <a:t>деятельности дыхательной системы;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тонуса мышечно-связочного аппарата брюшного пресса, тазового дна и общего состояния организма;</a:t>
            </a:r>
          </a:p>
          <a:p>
            <a:r>
              <a:rPr lang="ru-RU" dirty="0" smtClean="0"/>
              <a:t>улучшение </a:t>
            </a:r>
            <a:r>
              <a:rPr lang="ru-RU" dirty="0"/>
              <a:t>и психоэмоционального состояния женщин.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1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Рекомендации по ЛФК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Рекомендуются грудное и диафрагмальное дыхание, упражнения для верхних конечностей, для тазобедренных суставов. </a:t>
            </a:r>
            <a:endParaRPr lang="ru-RU" dirty="0" smtClean="0"/>
          </a:p>
          <a:p>
            <a:r>
              <a:rPr lang="ru-RU" dirty="0" smtClean="0"/>
              <a:t>Общая </a:t>
            </a:r>
            <a:r>
              <a:rPr lang="ru-RU" dirty="0"/>
              <a:t>продолжительность занятий лечебной гимнастикой в первые дни после </a:t>
            </a:r>
            <a:r>
              <a:rPr lang="ru-RU" dirty="0" smtClean="0"/>
              <a:t>выздоровления </a:t>
            </a:r>
            <a:r>
              <a:rPr lang="ru-RU" dirty="0"/>
              <a:t>5–7 мин, а затем продолжительность </a:t>
            </a:r>
            <a:r>
              <a:rPr lang="ru-RU" dirty="0" smtClean="0"/>
              <a:t>следует </a:t>
            </a:r>
            <a:r>
              <a:rPr lang="ru-RU" dirty="0"/>
              <a:t>постепенно увеличивать, доводя </a:t>
            </a:r>
            <a:r>
              <a:rPr lang="ru-RU" dirty="0" smtClean="0"/>
              <a:t>до </a:t>
            </a:r>
            <a:r>
              <a:rPr lang="ru-RU" dirty="0"/>
              <a:t>30 – 45 мин</a:t>
            </a:r>
            <a:r>
              <a:rPr lang="ru-RU" dirty="0" smtClean="0"/>
              <a:t>.</a:t>
            </a:r>
          </a:p>
          <a:p>
            <a:r>
              <a:rPr lang="ru-RU" dirty="0"/>
              <a:t>Д</a:t>
            </a:r>
            <a:r>
              <a:rPr lang="ru-RU" dirty="0" smtClean="0"/>
              <a:t>ругие </a:t>
            </a:r>
            <a:r>
              <a:rPr lang="ru-RU" dirty="0"/>
              <a:t>формы ЛФК - подвижные и спортивные (волейбол, теннис и др.) игры, ходьба на лыжах, пешие прогулки.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3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Массаж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Другим средством ЛФК, которое широко используется при воспалительных заболеваниях женских половых органов, является </a:t>
            </a:r>
            <a:r>
              <a:rPr lang="ru-RU" b="1" dirty="0">
                <a:solidFill>
                  <a:srgbClr val="7030A0"/>
                </a:solidFill>
              </a:rPr>
              <a:t>массаж</a:t>
            </a:r>
            <a:r>
              <a:rPr lang="ru-RU" dirty="0"/>
              <a:t>. Различают: </a:t>
            </a:r>
            <a:endParaRPr lang="ru-RU" dirty="0" smtClean="0"/>
          </a:p>
          <a:p>
            <a:r>
              <a:rPr lang="ru-RU" dirty="0" smtClean="0"/>
              <a:t>вагинальный </a:t>
            </a:r>
            <a:r>
              <a:rPr lang="ru-RU" dirty="0"/>
              <a:t>(проводится только врачом-гинекологом), </a:t>
            </a:r>
            <a:endParaRPr lang="ru-RU" dirty="0" smtClean="0"/>
          </a:p>
          <a:p>
            <a:r>
              <a:rPr lang="ru-RU" dirty="0" smtClean="0"/>
              <a:t>вибрационный </a:t>
            </a:r>
            <a:r>
              <a:rPr lang="ru-RU" dirty="0"/>
              <a:t>и сегментарно-рефлекторный (массажистом), </a:t>
            </a:r>
            <a:endParaRPr lang="ru-RU" dirty="0" smtClean="0"/>
          </a:p>
          <a:p>
            <a:r>
              <a:rPr lang="ru-RU" dirty="0" smtClean="0"/>
              <a:t>точечный </a:t>
            </a:r>
            <a:r>
              <a:rPr lang="ru-RU" dirty="0"/>
              <a:t>(биологически активные точки нижних конечнос­тей) массаж.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0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844824"/>
            <a:ext cx="561662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051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14433"/>
            <a:ext cx="6563444" cy="39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260648"/>
            <a:ext cx="8229600" cy="5141168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rgbClr val="7030A0"/>
                </a:solidFill>
              </a:rPr>
              <a:t>Воспалительные заболевания </a:t>
            </a:r>
            <a:r>
              <a:rPr lang="ru-RU" b="1" i="1" u="sng" dirty="0" smtClean="0">
                <a:solidFill>
                  <a:srgbClr val="7030A0"/>
                </a:solidFill>
              </a:rPr>
              <a:t>органов </a:t>
            </a:r>
            <a:r>
              <a:rPr lang="ru-RU" b="1" i="1" u="sng" dirty="0">
                <a:solidFill>
                  <a:srgbClr val="7030A0"/>
                </a:solidFill>
              </a:rPr>
              <a:t>малого таза у женщин </a:t>
            </a:r>
            <a:r>
              <a:rPr lang="ru-RU" dirty="0"/>
              <a:t>– это весь спектр воспалительных процессов нижних, верхних отделов репродуктивных путей женщины, отдельные нозологические формы и в любой возможной </a:t>
            </a:r>
            <a:r>
              <a:rPr lang="ru-RU" dirty="0" smtClean="0"/>
              <a:t>комбинации.</a:t>
            </a:r>
          </a:p>
        </p:txBody>
      </p:sp>
      <p:sp>
        <p:nvSpPr>
          <p:cNvPr id="5" name="AutoShape 2" descr="http://www.gosmed.ru/files/Image/kniga_DD/glava1/1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Статистика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Воспалительные заболевания женских половых органов занимают </a:t>
            </a:r>
            <a:r>
              <a:rPr lang="ru-RU" u="sng" dirty="0"/>
              <a:t>1-е место</a:t>
            </a:r>
            <a:r>
              <a:rPr lang="ru-RU" dirty="0"/>
              <a:t> среди всей гинекологической патологии, на их долю приходится наибольшее количество обращений пациенток в женскую консультацию (60-65%) и госпитализации в гинекологический стационар (40%).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6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50" y="1916832"/>
            <a:ext cx="3600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Классификация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По клиническому течению:</a:t>
            </a:r>
            <a:endParaRPr lang="ru-RU" dirty="0"/>
          </a:p>
          <a:p>
            <a:r>
              <a:rPr lang="ru-RU" dirty="0" smtClean="0"/>
              <a:t>Острое</a:t>
            </a:r>
            <a:endParaRPr lang="ru-RU" dirty="0"/>
          </a:p>
          <a:p>
            <a:r>
              <a:rPr lang="ru-RU" dirty="0" smtClean="0"/>
              <a:t>Подострое</a:t>
            </a:r>
            <a:endParaRPr lang="ru-RU" dirty="0"/>
          </a:p>
          <a:p>
            <a:r>
              <a:rPr lang="ru-RU" dirty="0" smtClean="0"/>
              <a:t>Хроническое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i="1" dirty="0"/>
              <a:t>По степени тяжести:</a:t>
            </a:r>
            <a:endParaRPr lang="ru-RU" dirty="0"/>
          </a:p>
          <a:p>
            <a:r>
              <a:rPr lang="ru-RU" dirty="0" smtClean="0"/>
              <a:t>Легкая</a:t>
            </a:r>
            <a:r>
              <a:rPr lang="ru-RU" dirty="0"/>
              <a:t>.</a:t>
            </a:r>
          </a:p>
          <a:p>
            <a:r>
              <a:rPr lang="ru-RU" dirty="0" smtClean="0"/>
              <a:t>Средняя</a:t>
            </a:r>
            <a:r>
              <a:rPr lang="ru-RU" dirty="0"/>
              <a:t>.</a:t>
            </a:r>
          </a:p>
          <a:p>
            <a:r>
              <a:rPr lang="ru-RU" dirty="0" smtClean="0"/>
              <a:t>Тяжелая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4091608" cy="20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5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i="1" dirty="0"/>
              <a:t>По локализации:</a:t>
            </a:r>
            <a:endParaRPr lang="ru-RU" sz="3600" dirty="0"/>
          </a:p>
          <a:p>
            <a:pPr marL="0" indent="0">
              <a:buNone/>
            </a:pPr>
            <a:r>
              <a:rPr lang="ru-RU" dirty="0" smtClean="0"/>
              <a:t>1. Воспаление </a:t>
            </a:r>
            <a:r>
              <a:rPr lang="ru-RU" dirty="0"/>
              <a:t>половых органов </a:t>
            </a:r>
            <a:r>
              <a:rPr lang="ru-RU" u="sng" dirty="0"/>
              <a:t>нижнего отдела</a:t>
            </a:r>
            <a:r>
              <a:rPr lang="ru-RU" dirty="0"/>
              <a:t>:</a:t>
            </a:r>
          </a:p>
          <a:p>
            <a:r>
              <a:rPr lang="ru-RU" dirty="0" smtClean="0"/>
              <a:t>вульвы </a:t>
            </a:r>
            <a:r>
              <a:rPr lang="ru-RU" dirty="0"/>
              <a:t>(</a:t>
            </a:r>
            <a:r>
              <a:rPr lang="ru-RU" dirty="0" err="1"/>
              <a:t>вульвит</a:t>
            </a:r>
            <a:r>
              <a:rPr lang="ru-RU" dirty="0"/>
              <a:t>);</a:t>
            </a:r>
          </a:p>
          <a:p>
            <a:r>
              <a:rPr lang="ru-RU" dirty="0" err="1" smtClean="0"/>
              <a:t>бартолиновой</a:t>
            </a:r>
            <a:r>
              <a:rPr lang="ru-RU" dirty="0" smtClean="0"/>
              <a:t> </a:t>
            </a:r>
            <a:r>
              <a:rPr lang="ru-RU" dirty="0"/>
              <a:t>железы (</a:t>
            </a:r>
            <a:r>
              <a:rPr lang="ru-RU" dirty="0" err="1"/>
              <a:t>бартолинит</a:t>
            </a:r>
            <a:r>
              <a:rPr lang="ru-RU" dirty="0"/>
              <a:t>);</a:t>
            </a:r>
          </a:p>
          <a:p>
            <a:r>
              <a:rPr lang="ru-RU" dirty="0" smtClean="0"/>
              <a:t>влагалища </a:t>
            </a:r>
            <a:r>
              <a:rPr lang="ru-RU" dirty="0"/>
              <a:t>(</a:t>
            </a:r>
            <a:r>
              <a:rPr lang="ru-RU" dirty="0" err="1"/>
              <a:t>кольпит</a:t>
            </a:r>
            <a:r>
              <a:rPr lang="ru-RU" dirty="0"/>
              <a:t>, вагинит);</a:t>
            </a:r>
          </a:p>
          <a:p>
            <a:r>
              <a:rPr lang="ru-RU" dirty="0" smtClean="0"/>
              <a:t>шейки матки:</a:t>
            </a:r>
          </a:p>
          <a:p>
            <a:pPr marL="0" indent="0">
              <a:buNone/>
            </a:pPr>
            <a:r>
              <a:rPr lang="ru-RU" dirty="0" smtClean="0"/>
              <a:t>      а</a:t>
            </a:r>
            <a:r>
              <a:rPr lang="ru-RU" dirty="0"/>
              <a:t>) </a:t>
            </a:r>
            <a:r>
              <a:rPr lang="ru-RU" dirty="0" err="1"/>
              <a:t>экзоцервицит</a:t>
            </a:r>
            <a:r>
              <a:rPr lang="ru-RU" dirty="0"/>
              <a:t> (воспаление влагалищной части шейки матки, покрытой многослойным плоским эпителием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      б</a:t>
            </a:r>
            <a:r>
              <a:rPr lang="ru-RU" dirty="0"/>
              <a:t>) </a:t>
            </a:r>
            <a:r>
              <a:rPr lang="ru-RU" dirty="0" err="1"/>
              <a:t>эндоцервицит</a:t>
            </a:r>
            <a:r>
              <a:rPr lang="ru-RU" dirty="0"/>
              <a:t> - воспаление слизистой оболочки, которая переходит в канал шейки матки и покрытая цилиндрическим эпителием.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6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2. Воспаление </a:t>
            </a:r>
            <a:r>
              <a:rPr lang="ru-RU" dirty="0"/>
              <a:t>половых органов </a:t>
            </a:r>
            <a:r>
              <a:rPr lang="ru-RU" u="sng" dirty="0"/>
              <a:t>верхнего отдела</a:t>
            </a:r>
            <a:r>
              <a:rPr lang="ru-RU" dirty="0"/>
              <a:t>:</a:t>
            </a:r>
          </a:p>
          <a:p>
            <a:r>
              <a:rPr lang="ru-RU" b="1" dirty="0" smtClean="0"/>
              <a:t>Тела </a:t>
            </a:r>
            <a:r>
              <a:rPr lang="ru-RU" b="1" dirty="0"/>
              <a:t>матки:</a:t>
            </a:r>
          </a:p>
          <a:p>
            <a:pPr marL="0" indent="0">
              <a:buNone/>
            </a:pPr>
            <a:r>
              <a:rPr lang="ru-RU" dirty="0"/>
              <a:t>а) эндометрит (воспаление слизистой оболочки тела матки);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метроэндометрит</a:t>
            </a:r>
            <a:r>
              <a:rPr lang="ru-RU" dirty="0"/>
              <a:t> (воспаление слизистого и мышечного пласта тела матки);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панметрит</a:t>
            </a:r>
            <a:r>
              <a:rPr lang="ru-RU" dirty="0"/>
              <a:t> (воспаление всех пластов стенки матки);</a:t>
            </a:r>
          </a:p>
          <a:p>
            <a:pPr marL="0" indent="0">
              <a:buNone/>
            </a:pPr>
            <a:r>
              <a:rPr lang="ru-RU" dirty="0"/>
              <a:t>г) периметрит (воспаление брюшины, которая покрывает тело матки).</a:t>
            </a:r>
          </a:p>
          <a:p>
            <a:r>
              <a:rPr lang="ru-RU" b="1" dirty="0" smtClean="0"/>
              <a:t>Придатков </a:t>
            </a:r>
            <a:r>
              <a:rPr lang="ru-RU" b="1" dirty="0"/>
              <a:t>матки:</a:t>
            </a:r>
          </a:p>
          <a:p>
            <a:pPr marL="0" indent="0">
              <a:buNone/>
            </a:pPr>
            <a:r>
              <a:rPr lang="ru-RU" dirty="0"/>
              <a:t>а) сальпингит (воспаление маточных труб);</a:t>
            </a:r>
          </a:p>
          <a:p>
            <a:pPr marL="0" indent="0">
              <a:buNone/>
            </a:pPr>
            <a:r>
              <a:rPr lang="ru-RU" dirty="0"/>
              <a:t>б) оофорит (воспаление яичников);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сальпингоофорит</a:t>
            </a:r>
            <a:r>
              <a:rPr lang="ru-RU" dirty="0"/>
              <a:t> (воспаление маточных труб и яичников), или аднексит;</a:t>
            </a:r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аднекстумор</a:t>
            </a:r>
            <a:r>
              <a:rPr lang="ru-RU" dirty="0"/>
              <a:t> (воспалительная опухоль маточных труб и яичников);</a:t>
            </a:r>
          </a:p>
          <a:p>
            <a:pPr marL="0" indent="0">
              <a:buNone/>
            </a:pPr>
            <a:r>
              <a:rPr lang="ru-RU" dirty="0"/>
              <a:t>д) </a:t>
            </a:r>
            <a:r>
              <a:rPr lang="ru-RU" dirty="0" err="1"/>
              <a:t>гидросальпинкс</a:t>
            </a:r>
            <a:r>
              <a:rPr lang="ru-RU" dirty="0"/>
              <a:t> (воспалительная мешотчатая опухоль маточной трубы с накоплением серозной жидкости в ее просвете);</a:t>
            </a:r>
          </a:p>
          <a:p>
            <a:pPr marL="0" indent="0">
              <a:buNone/>
            </a:pPr>
            <a:r>
              <a:rPr lang="ru-RU" dirty="0"/>
              <a:t>е) пиосальпинкс (воспалительная опухоль маточной трубы с накоплением гноя в ее просвете);</a:t>
            </a:r>
          </a:p>
          <a:p>
            <a:pPr marL="0" indent="0">
              <a:buNone/>
            </a:pPr>
            <a:r>
              <a:rPr lang="ru-RU" dirty="0"/>
              <a:t>з) </a:t>
            </a:r>
            <a:r>
              <a:rPr lang="ru-RU" dirty="0" err="1"/>
              <a:t>пиоварум</a:t>
            </a:r>
            <a:r>
              <a:rPr lang="ru-RU" dirty="0"/>
              <a:t> (воспалительная опухоль яичника с гнойным расплавлением его тканей);</a:t>
            </a:r>
          </a:p>
          <a:p>
            <a:pPr marL="0" indent="0">
              <a:buNone/>
            </a:pPr>
            <a:r>
              <a:rPr lang="ru-RU" dirty="0"/>
              <a:t>ж) </a:t>
            </a:r>
            <a:r>
              <a:rPr lang="ru-RU" dirty="0" err="1"/>
              <a:t>перисальпингит</a:t>
            </a:r>
            <a:r>
              <a:rPr lang="ru-RU" dirty="0"/>
              <a:t> (воспаление брюшинного покрова маточной трубы).</a:t>
            </a:r>
          </a:p>
          <a:p>
            <a:r>
              <a:rPr lang="ru-RU" b="1" dirty="0" smtClean="0"/>
              <a:t>Клетчатки </a:t>
            </a:r>
            <a:r>
              <a:rPr lang="ru-RU" b="1" dirty="0"/>
              <a:t>таза </a:t>
            </a:r>
            <a:r>
              <a:rPr lang="ru-RU" dirty="0"/>
              <a:t>- параметрит (воспаление клетчатки, которая окружает матку) - боковой, передний и задний).</a:t>
            </a:r>
          </a:p>
          <a:p>
            <a:r>
              <a:rPr lang="ru-RU" b="1" dirty="0" smtClean="0"/>
              <a:t>Брюшины </a:t>
            </a:r>
            <a:r>
              <a:rPr lang="ru-RU" b="1" dirty="0"/>
              <a:t>таза </a:t>
            </a:r>
            <a:r>
              <a:rPr lang="ru-RU" dirty="0"/>
              <a:t>(</a:t>
            </a:r>
            <a:r>
              <a:rPr lang="ru-RU" dirty="0" err="1"/>
              <a:t>пельвиоперитонит</a:t>
            </a:r>
            <a:r>
              <a:rPr lang="ru-RU" dirty="0"/>
              <a:t> - воспаление брюшины малого таза).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1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30344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Этиология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В</a:t>
            </a:r>
            <a:r>
              <a:rPr lang="ru-RU" sz="2800" b="1" i="1" dirty="0" smtClean="0">
                <a:solidFill>
                  <a:srgbClr val="7030A0"/>
                </a:solidFill>
              </a:rPr>
              <a:t>оспалительные </a:t>
            </a:r>
            <a:r>
              <a:rPr lang="ru-RU" sz="2800" b="1" i="1" dirty="0">
                <a:solidFill>
                  <a:srgbClr val="7030A0"/>
                </a:solidFill>
              </a:rPr>
              <a:t>заболевания органов малого таза </a:t>
            </a:r>
            <a:r>
              <a:rPr lang="ru-RU" sz="2800" dirty="0"/>
              <a:t> - это, прежде всего это инфекционный процесс, в возникновении которого могут играть роль различные микроорганизмы. Основной причиной возникновения воспалительных заболеваний являются инфекции передаваемые половым </a:t>
            </a:r>
            <a:r>
              <a:rPr lang="ru-RU" sz="2800" dirty="0" smtClean="0"/>
              <a:t>путем. Спектр </a:t>
            </a:r>
            <a:r>
              <a:rPr lang="ru-RU" sz="2800" dirty="0"/>
              <a:t>возбудителей, вызывающих воспаление женских половых </a:t>
            </a:r>
            <a:r>
              <a:rPr lang="ru-RU" sz="2800" dirty="0" smtClean="0"/>
              <a:t>органов: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хламидии, микоплазма;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тафилококк;</a:t>
            </a:r>
          </a:p>
          <a:p>
            <a:r>
              <a:rPr lang="ru-RU" sz="2800" dirty="0" smtClean="0"/>
              <a:t>кишечная палочка;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рихомонады;</a:t>
            </a:r>
          </a:p>
          <a:p>
            <a:r>
              <a:rPr lang="ru-RU" sz="2800" dirty="0"/>
              <a:t>г</a:t>
            </a:r>
            <a:r>
              <a:rPr lang="ru-RU" sz="2800" dirty="0" smtClean="0"/>
              <a:t>рибы </a:t>
            </a:r>
            <a:r>
              <a:rPr lang="ru-RU" sz="2800" dirty="0"/>
              <a:t>рода </a:t>
            </a:r>
            <a:r>
              <a:rPr lang="en-US" sz="2800" dirty="0" smtClean="0"/>
              <a:t>Candida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вирус герпеса, </a:t>
            </a:r>
            <a:r>
              <a:rPr lang="ru-RU" sz="2800" dirty="0" err="1" smtClean="0"/>
              <a:t>цитомегаловирус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63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Путь проникновения инфекции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Половой </a:t>
            </a:r>
            <a:r>
              <a:rPr lang="ru-RU" dirty="0" smtClean="0"/>
              <a:t>путь</a:t>
            </a:r>
          </a:p>
          <a:p>
            <a:r>
              <a:rPr lang="ru-RU" dirty="0" err="1" smtClean="0"/>
              <a:t>Лимфогенный</a:t>
            </a:r>
            <a:r>
              <a:rPr lang="ru-RU" dirty="0" smtClean="0"/>
              <a:t> </a:t>
            </a:r>
            <a:r>
              <a:rPr lang="ru-RU" dirty="0"/>
              <a:t>путь </a:t>
            </a:r>
            <a:endParaRPr lang="ru-RU" dirty="0" smtClean="0"/>
          </a:p>
          <a:p>
            <a:r>
              <a:rPr lang="ru-RU" dirty="0" smtClean="0"/>
              <a:t>Гематогенный </a:t>
            </a:r>
            <a:r>
              <a:rPr lang="ru-RU" dirty="0"/>
              <a:t>путь </a:t>
            </a:r>
            <a:r>
              <a:rPr lang="ru-RU" dirty="0"/>
              <a:t>(</a:t>
            </a:r>
            <a:r>
              <a:rPr lang="ru-RU" dirty="0" smtClean="0"/>
              <a:t>главным </a:t>
            </a:r>
            <a:r>
              <a:rPr lang="ru-RU" dirty="0"/>
              <a:t>образом - туберкулез, когда очаг инфекции в гениталиях является вторым очагом, а первый очаг расположен </a:t>
            </a:r>
            <a:r>
              <a:rPr lang="ru-RU" dirty="0" err="1" smtClean="0"/>
              <a:t>экстрагенитально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По протяжению - например, из воспаленного аппендикулярного отростка, при колитах, при патологии </a:t>
            </a:r>
            <a:r>
              <a:rPr lang="ru-RU" dirty="0" smtClean="0"/>
              <a:t>кишки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3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Факторы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Внутриматочные вмешательства: аборты, диагностические выскабливания, </a:t>
            </a:r>
            <a:r>
              <a:rPr lang="ru-RU" dirty="0" err="1"/>
              <a:t>гистеросальпингография</a:t>
            </a:r>
            <a:r>
              <a:rPr lang="ru-RU" dirty="0"/>
              <a:t>, все инвазивные процедуры: зондирование полости матки, постановка и удаление внутриматочного контрацептива, роды и выкидыши.</a:t>
            </a:r>
          </a:p>
          <a:p>
            <a:r>
              <a:rPr lang="ru-RU" dirty="0"/>
              <a:t>Переохлаждение</a:t>
            </a:r>
          </a:p>
          <a:p>
            <a:r>
              <a:rPr lang="ru-RU" dirty="0"/>
              <a:t>Ослабление организма в результате хронической инфекции </a:t>
            </a:r>
            <a:r>
              <a:rPr lang="ru-RU" dirty="0" err="1"/>
              <a:t>экстрагенитального</a:t>
            </a:r>
            <a:r>
              <a:rPr lang="ru-RU" dirty="0"/>
              <a:t>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810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Статистика</vt:lpstr>
      <vt:lpstr>Классификация</vt:lpstr>
      <vt:lpstr>Классификация</vt:lpstr>
      <vt:lpstr>Классификация</vt:lpstr>
      <vt:lpstr>Этиология</vt:lpstr>
      <vt:lpstr>Путь проникновения инфекции</vt:lpstr>
      <vt:lpstr>Факторы </vt:lpstr>
      <vt:lpstr>Диагностика</vt:lpstr>
      <vt:lpstr>Диагностика</vt:lpstr>
      <vt:lpstr>Общие принципы терапии</vt:lpstr>
      <vt:lpstr>Реабилитация</vt:lpstr>
      <vt:lpstr>Задачи ЛФК</vt:lpstr>
      <vt:lpstr>Рекомендации по ЛФК</vt:lpstr>
      <vt:lpstr>Массаж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8</cp:revision>
  <dcterms:created xsi:type="dcterms:W3CDTF">2018-02-21T14:27:46Z</dcterms:created>
  <dcterms:modified xsi:type="dcterms:W3CDTF">2018-02-25T11:56:11Z</dcterms:modified>
</cp:coreProperties>
</file>