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6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358-0C79-4225-82BA-0B3CE6C0C3B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146B-E2C1-489A-9CEA-11341675F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92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358-0C79-4225-82BA-0B3CE6C0C3B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146B-E2C1-489A-9CEA-11341675F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990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358-0C79-4225-82BA-0B3CE6C0C3B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146B-E2C1-489A-9CEA-11341675F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46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358-0C79-4225-82BA-0B3CE6C0C3B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146B-E2C1-489A-9CEA-11341675F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12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358-0C79-4225-82BA-0B3CE6C0C3B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146B-E2C1-489A-9CEA-11341675F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2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358-0C79-4225-82BA-0B3CE6C0C3B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146B-E2C1-489A-9CEA-11341675F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36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358-0C79-4225-82BA-0B3CE6C0C3B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146B-E2C1-489A-9CEA-11341675F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94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358-0C79-4225-82BA-0B3CE6C0C3B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146B-E2C1-489A-9CEA-11341675F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70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358-0C79-4225-82BA-0B3CE6C0C3B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146B-E2C1-489A-9CEA-11341675F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7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358-0C79-4225-82BA-0B3CE6C0C3B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146B-E2C1-489A-9CEA-11341675F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82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358-0C79-4225-82BA-0B3CE6C0C3B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E146B-E2C1-489A-9CEA-11341675F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4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CD358-0C79-4225-82BA-0B3CE6C0C3BB}" type="datetimeFigureOut">
              <a:rPr lang="ru-RU" smtClean="0"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E146B-E2C1-489A-9CEA-11341675F2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84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8940" y="633265"/>
            <a:ext cx="9144000" cy="2387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Georgia" panose="02040502050405020303" pitchFamily="18" charset="0"/>
              </a:rPr>
              <a:t>Задержка полового развития</a:t>
            </a:r>
            <a:endParaRPr lang="ru-RU" sz="5400" b="1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04298" y="3971260"/>
            <a:ext cx="3962400" cy="2472070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Ординатор 2-го года обучения кафедры «Акушерства и гинекологии ИПО»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Грицфельд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850065" y="3306726"/>
            <a:ext cx="8250865" cy="21266"/>
          </a:xfrm>
          <a:prstGeom prst="line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42778" y="233918"/>
            <a:ext cx="11697586" cy="6358270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099" y="365126"/>
            <a:ext cx="11142920" cy="910782"/>
          </a:xfrm>
        </p:spPr>
        <p:txBody>
          <a:bodyPr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Анамнез и </a:t>
            </a:r>
            <a:r>
              <a:rPr lang="ru-RU" dirty="0" err="1" smtClean="0">
                <a:latin typeface="Georgia" panose="02040502050405020303" pitchFamily="18" charset="0"/>
              </a:rPr>
              <a:t>физикальное</a:t>
            </a:r>
            <a:r>
              <a:rPr lang="ru-RU" dirty="0" smtClean="0">
                <a:latin typeface="Georgia" panose="02040502050405020303" pitchFamily="18" charset="0"/>
              </a:rPr>
              <a:t> обследование </a:t>
            </a:r>
            <a:endParaRPr lang="ru-RU" dirty="0">
              <a:latin typeface="Georgia" panose="02040502050405020303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99" y="1914059"/>
            <a:ext cx="353599" cy="3292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5032" y="1807534"/>
            <a:ext cx="33492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Выясняют наличие стигм наследственных и врожденных синдромов иособенностиполовогоразвитияобоихродителейиближайшихродственников (I и II степени родства).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98" y="4997500"/>
            <a:ext cx="353599" cy="3292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25032" y="4699591"/>
            <a:ext cx="3349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 общий осмотр, измеряют рост и массу тела, фиксируют особенности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 и степень развития подкожной жировой ткани.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3759" y="1807534"/>
            <a:ext cx="353599" cy="3292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96493" y="1807534"/>
            <a:ext cx="52205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гинекологическом осмотре выявляются недостаточное развитие больших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половых губ, открытая половая щель за счет сохранения типичного для детей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выворота малых половых губ, тонкая бледной окраски ткань вульвы и слизистой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оболочки влагалища, скудные слизистые выделения из влагалища, недоразвитые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шейка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теломатки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ректоабдоминальном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исследовании определяется матка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Цилиндрической формы объемом менее 3 см кубических, а при гонадной недостаточности — тяжи в области типичного расположения придатков матки.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88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198395" cy="7619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Лабораторная диагностика и дополнительные методы исследования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74" y="1401265"/>
            <a:ext cx="507326" cy="55067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52624" y="1490278"/>
            <a:ext cx="7474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Биохимический анализ крови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092" y="2367439"/>
            <a:ext cx="512108" cy="5486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66893" y="2315169"/>
            <a:ext cx="112403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уровня ФСГ, ЛГ,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эстрадиола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АМГ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дегидроэпиандростеронсульфата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 показаниям тестостерона, кортизола, 17-гидроксипрогестерона,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андростендиона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прогестерона, гормона роста, пролактина, ТТГ, свободного Т4, антител 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тиреопероксидазе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позволяет уточнить гормональные нарушения, лежащие в основе задержки полового развития.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874" y="4428999"/>
            <a:ext cx="512108" cy="54868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66893" y="4332034"/>
            <a:ext cx="10430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Пробы с агонистами (аналогами)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ГнРГ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больных с костным возрастом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11 лет неинформативно!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785" y="5669386"/>
            <a:ext cx="512108" cy="54868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38200" y="5442278"/>
            <a:ext cx="10302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Препарат, содержащий аналог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ГнРГ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ежедневного использования, вводят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однократно внутривенно в дозе 25–50 мкг/м2 (обычно 100 мкг) с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последующим забором венозной крови исходно через 15, 30, 45, 60 и 90 мин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34330" cy="708763"/>
          </a:xfrm>
        </p:spPr>
        <p:txBody>
          <a:bodyPr/>
          <a:lstStyle/>
          <a:p>
            <a:pPr algn="ctr"/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Инструментальные методы</a:t>
            </a:r>
            <a:endParaRPr lang="ru-RU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13407" y="1250201"/>
            <a:ext cx="839972" cy="68048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25274" y="1198264"/>
            <a:ext cx="366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Эхография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органов малого таза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25274" y="2393498"/>
            <a:ext cx="3189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Эхография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молочных желез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98691" y="3535360"/>
            <a:ext cx="5142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Эхография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щитовидной железы и внутренних органов (по показаниям)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98691" y="4531805"/>
            <a:ext cx="667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Вагиноскопия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помощью детских зеркал или специальных тубусов разных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размеров с освещением. Более объективная оценка состояния влагалища 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шейки матки возможна с помощью цистоскопа или офисного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гистероскопа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91377" y="1109337"/>
            <a:ext cx="39234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Рентгенография кистей и запястий рук для определения костного возраста и прогноза роста.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07" y="2478558"/>
            <a:ext cx="853514" cy="71939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07" y="3591163"/>
            <a:ext cx="853514" cy="71939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407" y="4772914"/>
            <a:ext cx="853514" cy="71939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1475" y="1194398"/>
            <a:ext cx="853514" cy="71939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1475" y="3195427"/>
            <a:ext cx="853514" cy="71939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925118" y="3129987"/>
            <a:ext cx="4255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МРТ головного мозга проводится только при отрицательной пробе с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гонадолиберином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1604" y="5012010"/>
            <a:ext cx="853514" cy="71939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904989" y="4816754"/>
            <a:ext cx="4408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Рентгенография черепа в целях определения опухолей гипоталамо-гипофизарной области, деформирующих турецкое седло.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7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94088" cy="6662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Дополнительные методы</a:t>
            </a:r>
            <a:endParaRPr lang="ru-RU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7321" y="1414130"/>
            <a:ext cx="112705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Цитогенетическое исследование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(определение кариотипа) проводят для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синдрома Тернера, в том числе мозаичного его варианта, а также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выявления Y-хромосомы и ее фрагментов (SRY, DIC14 и др.) у больных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гипергонадотропным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полиморфизмов генов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ассоциированных с риском тромботических событий, перед назначением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эстрогенсодержащих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препаратов у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с отягощенным тромботическими событиями семейным и личным анамнезом.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Денситометрия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(рентгеновская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абсорбциометрия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с определением МПК для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ранней диагностики дефицита накопления МПК и контроля эффективности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лечения.</a:t>
            </a:r>
          </a:p>
        </p:txBody>
      </p:sp>
    </p:spTree>
    <p:extLst>
      <p:ext uri="{BB962C8B-B14F-4D97-AF65-F5344CB8AC3E}">
        <p14:creationId xmlns:p14="http://schemas.microsoft.com/office/powerpoint/2010/main" val="276728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3526" y="361507"/>
            <a:ext cx="1125987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Офтальмоскопия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 диагностическую ценность для выявления специфического пигментного ретинита у больных с синдромом Лоренса–Муна–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Барде–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Бидля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дефектов цветового зрения и колобомы сетчатки у больных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синдромом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Каллманна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ретинопатии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больных с задержкой полового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при СД, хронической печеночной и почечной недостаточности, 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полей зрения — степени повреждения перекреста зрительных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 опухолями головного мозга.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слуха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подозрении на изолированный дефицит гонадотропинов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синдром Тернера с минимальными клиническими проявлениями.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обоняния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подозрении на синдром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Каллманна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больных с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гипогонадотропным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аутоантител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АГ яичников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подозрении на аутоиммунную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природу яичниковой недостаточности.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1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530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0791" y="999460"/>
            <a:ext cx="5539562" cy="10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70792" y="1094730"/>
            <a:ext cx="5879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к госпитализации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870791" y="1892595"/>
            <a:ext cx="1350335" cy="138223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349" y="1872626"/>
            <a:ext cx="1390008" cy="14022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489209" y="3285460"/>
            <a:ext cx="37213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хирургического лечения.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01210" y="3359889"/>
            <a:ext cx="5039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Неотложные состояния, связанные с декомпенсацией хронических соматических и эндокринных заболеваний, угрожаемое жизни истощение у длительно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голодающих девочек.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828260" y="340242"/>
            <a:ext cx="5869173" cy="0"/>
          </a:xfrm>
          <a:prstGeom prst="line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83712" y="616687"/>
            <a:ext cx="61137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Немедикаментозное лечение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2864" y="1818167"/>
            <a:ext cx="87399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пищевого поведения,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диеты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оррекция физической нагрузки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 flipH="1">
            <a:off x="7527852" y="1617799"/>
            <a:ext cx="499730" cy="3170726"/>
          </a:xfrm>
          <a:prstGeom prst="leftBrace">
            <a:avLst>
              <a:gd name="adj1" fmla="val 8333"/>
              <a:gd name="adj2" fmla="val 49329"/>
            </a:avLst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112642" y="1818167"/>
            <a:ext cx="36894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девочек с функциональным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гипогонадотропным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6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flipV="1">
            <a:off x="2562447" y="244549"/>
            <a:ext cx="6698511" cy="31899"/>
          </a:xfrm>
          <a:prstGeom prst="line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62447" y="393404"/>
            <a:ext cx="6613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Лекарственная терапия </a:t>
            </a:r>
            <a:endParaRPr lang="ru-RU" sz="3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07264" y="1881963"/>
            <a:ext cx="7208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цели медикаментозного лечения после установления причины задержки полового развития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85584" y="2768472"/>
            <a:ext cx="946297" cy="1924493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686" y="2748172"/>
            <a:ext cx="981541" cy="194479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802" y="2748172"/>
            <a:ext cx="981541" cy="194479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0750" y="2808307"/>
            <a:ext cx="981541" cy="194479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3357" y="2783384"/>
            <a:ext cx="981541" cy="194479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88944" y="2712960"/>
            <a:ext cx="981541" cy="194479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6491" y="4692965"/>
            <a:ext cx="21510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Стимуляция пубертатного ростового скачка у больных с задержкой роста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12953" y="4728177"/>
            <a:ext cx="17650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осполнение дефицита женских половых гормонов;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1733" y="4728177"/>
            <a:ext cx="2126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Стимуляция и поддержание развития вторичных половых признаков;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91166" y="4848447"/>
            <a:ext cx="17280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ктивация процессов остеосинтеза;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67106" y="4732184"/>
            <a:ext cx="27892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редупреждение возможных острых и хронических психологических, личных и  социальных проблем;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16814" y="4753100"/>
            <a:ext cx="2147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бесплодия и подготовка к деторождению.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6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230" y="425302"/>
            <a:ext cx="10811540" cy="6662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Хирургическое лечение </a:t>
            </a:r>
            <a:endParaRPr lang="ru-RU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Хирургическое вмешательство производят у больных с растущими кистами и опухолями гипофиза, гипоталамической области и III желудочка мозга.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оперативное удаление гонад показано всем больным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гипергонадотропным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наличии Y-хромосомы или ее фрагментов (SRY, DIC14 и др.) в кариотипе.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161953" y="212651"/>
            <a:ext cx="7868093" cy="10633"/>
          </a:xfrm>
          <a:prstGeom prst="line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987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21679" cy="77255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Показания к консультации других специалистов </a:t>
            </a:r>
            <a:endParaRPr lang="ru-RU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95" y="1664217"/>
            <a:ext cx="542262" cy="5422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812" y="3546241"/>
            <a:ext cx="519388" cy="5425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995" y="5252813"/>
            <a:ext cx="518205" cy="5425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52622" y="1603464"/>
            <a:ext cx="5656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гипергонадотропной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форме задержки полового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для генеалогического и цитогенетического исследования.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2622" y="4825908"/>
            <a:ext cx="6966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эндокринолога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уточнения диагноза, особенностей течения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итерапии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СД, синдрома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гиперкортицизма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патологии щитовидной железы, ожирения, а также для уточнения причин низкорослости и решения вопроса о возможности терапии рекомбинантным гормоном роста у больных с задержкой полового развития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9508" y="3724411"/>
            <a:ext cx="518205" cy="54259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9508" y="1603464"/>
            <a:ext cx="518205" cy="54259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9864" y="5252813"/>
            <a:ext cx="518205" cy="5425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527851" y="1534288"/>
            <a:ext cx="46641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вопроса об оперативном лечении при выявлении объемных образований в головном мозге у больных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гипогонадотропным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гипогонадизмом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7181" y="4994716"/>
            <a:ext cx="36550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узких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специалистов-педиатров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системных заболеваний, вызвавших задержку полового развития.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17219" y="3782504"/>
            <a:ext cx="409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2622" y="3494495"/>
            <a:ext cx="5103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психотерапевта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лечения нервной и психогенной анорексии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булимии.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01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полового развития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отсутствие увеличения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молочныхжелез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телархе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у девочки до стадии В2 по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Таннеру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 13 годам и первой менструации (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менархе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к 15 годам жизни, а также остановка развития вторичных половых признаков более чем на 18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запаздывание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менархе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5 лет и более после своевременного начала роста молочных желез.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4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507" y="450186"/>
            <a:ext cx="10515600" cy="6662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Дальнейшее ведение больного</a:t>
            </a:r>
            <a:endParaRPr lang="ru-RU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013" y="18787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девочки с задержкой полового развития должны быть включены в группу риска по развитию дефицита МПК и нуждаются в динамическом наблюдении до завершения периода полового развития и раннего репродуктивного периода.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Девочки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гипергонадотропным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гипогонадотропным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отрицательном ответе на пробу 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ГнРГ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достигшие костного возраста 11,5–12,5 года, нуждаются в пожизненной заместительной терапии половыми стероидами (до периода естественной менопаузы) и в постоянном динамическом наблюдении.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19423" y="191387"/>
            <a:ext cx="7694428" cy="113768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431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610" y="0"/>
            <a:ext cx="10315353" cy="6768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Прогноз </a:t>
            </a:r>
            <a:endParaRPr lang="ru-RU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043" y="796821"/>
            <a:ext cx="52748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фертильности у больных с конституциональной формой задержки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олового развития благоприятный. У больных с врожденным и наследственными синдромами, сопровождаемыми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гипогонадотропным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прогноз зависит от своевременности и эффективности коррекции сопутствующих заболеваний органов и систем. Фертильность можно временно восстановить с помощью ВРТ.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34986" y="1041991"/>
            <a:ext cx="56777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гипергонадотропном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забеременеть могут только больные,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принимающие адекватную ЗГТ, путем переноса донорского эмбриона в полость матки и полноценного возмещения дефицита гормонов желтого тела. Отказ от терапии, как правило, приводит к самопроизвольному прерыванию беременности.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4986" y="3961661"/>
            <a:ext cx="54119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2–5% женщин с синдромом Тернера, имевших спонтанное половое созревание и менструации, возможны беременности, однако течение 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нередкосопровождается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угрозой прерывания в различные сроки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гестации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Благоприятное течение беременности и роды у больных с синдромом Тернера — редкое явление, чаще бывает при рождении мальчиков.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9224" y="4367923"/>
            <a:ext cx="49016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больных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гипергонадотропным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частности с синдромом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Тернера, не получивших в репродуктивном периоде ЗГТ, чаще, чем в популяции,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развиваются артериальная гипертензия,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дислипидемия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ожирение, остеопороз,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возникают психосоциальные проблемы.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04800" y="859428"/>
            <a:ext cx="5429693" cy="3352662"/>
          </a:xfrm>
          <a:prstGeom prst="roundRect">
            <a:avLst/>
          </a:prstGeom>
          <a:noFill/>
          <a:ln w="412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8" y="859428"/>
            <a:ext cx="5716773" cy="287739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154" y="3901770"/>
            <a:ext cx="5754902" cy="283927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4401879"/>
            <a:ext cx="5202864" cy="221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541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368516" cy="1038373"/>
          </a:xfrm>
        </p:spPr>
        <p:txBody>
          <a:bodyPr/>
          <a:lstStyle/>
          <a:p>
            <a:pPr algn="ctr"/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Профилактика </a:t>
            </a:r>
            <a:endParaRPr lang="ru-RU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данные о разработанных мерах профилактики задержки полового развития у девочек. Для своевременного начала полового развития необходимо, чтобы девочка достигла критической массы тела (17 кг/м2), в то время как своевременное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менархе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 при условии, что жировая ткань составляет не менее 17% общей массы тела. В этой связи одной из мер профилактики задержки полового развития у девушек может быть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дефицита массы тела.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68355" y="202020"/>
            <a:ext cx="4461245" cy="733646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29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5669" y="2789349"/>
            <a:ext cx="10515600" cy="1325563"/>
          </a:xfrm>
          <a:scene3d>
            <a:camera prst="orthographicFront"/>
            <a:lightRig rig="threePt" dir="t"/>
          </a:scene3d>
          <a:sp3d prstMaterial="translucentPowder"/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Georgia" panose="02040502050405020303" pitchFamily="18" charset="0"/>
              </a:rPr>
              <a:t>Спасибо за внимание!</a:t>
            </a:r>
            <a:endParaRPr lang="ru-RU" sz="6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1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Georgia" panose="02040502050405020303" pitchFamily="18" charset="0"/>
              </a:rPr>
              <a:t>Эпидемиология</a:t>
            </a:r>
            <a:r>
              <a:rPr lang="ru-RU" sz="4000" dirty="0" smtClean="0">
                <a:latin typeface="Georgia" panose="02040502050405020303" pitchFamily="18" charset="0"/>
              </a:rPr>
              <a:t> </a:t>
            </a:r>
            <a:endParaRPr lang="ru-RU" sz="4000" dirty="0"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4257" y="1442852"/>
            <a:ext cx="10389781" cy="7474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полового развития в популяции определяется у 2–3% девочек в возрасте 12 лет и у 0,4% девочек в возрасте 13 лет.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225209" y="1190847"/>
            <a:ext cx="5592725" cy="10632"/>
          </a:xfrm>
          <a:prstGeom prst="line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08873" y="2277173"/>
            <a:ext cx="6230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Причины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424" y="3405996"/>
            <a:ext cx="2177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Гонадная недостаточность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(48,5%)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9749" y="4277787"/>
            <a:ext cx="2543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ипоталамическая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(29%)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33188" y="5403089"/>
            <a:ext cx="2254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ерментативный дефект синтеза гормонов (15%)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4629" y="3941273"/>
            <a:ext cx="2173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золированная недостаточность передней доли гипофиза (4%)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79944" y="5275262"/>
            <a:ext cx="17761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пухоли гипофиза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(0,5%)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24815" y="3692504"/>
            <a:ext cx="28399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индрома Тернера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(распространенность колеблется от 1:2000 до 1:5000 новорожденных девочек)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817934" y="2710166"/>
            <a:ext cx="34492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рожденных форм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гипогонадотропного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(распространенность колеблется от 1:8000–1:10 000 новорожденных с изолированными формами до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1:4000–1:10 000 новорожденных при сочетанном дефиците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гормонов в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популяции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H="1">
            <a:off x="669749" y="2749137"/>
            <a:ext cx="1241939" cy="548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2357907" y="3003980"/>
            <a:ext cx="832547" cy="1003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4744977" y="3327889"/>
            <a:ext cx="57013" cy="587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254956" y="2698767"/>
            <a:ext cx="1474374" cy="2762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621021" y="3003980"/>
            <a:ext cx="449630" cy="6208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3326261" y="3457156"/>
            <a:ext cx="436613" cy="1807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5905473" y="3125495"/>
            <a:ext cx="79348" cy="1776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4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697"/>
          </a:xfrm>
        </p:spPr>
        <p:txBody>
          <a:bodyPr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Классификация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2020" y="1711842"/>
            <a:ext cx="3774558" cy="3891515"/>
          </a:xfrm>
          <a:prstGeom prst="roundRect">
            <a:avLst/>
          </a:prstGeom>
          <a:noFill/>
          <a:ln w="41275"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accent1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30620" y="1987206"/>
            <a:ext cx="33014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Конституциональная форма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отсутствие роста молочных желез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менархе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равном (на 2 года и более) отставании физического (длина и масса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тела)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ибиологического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(костный возраст) развития у соматически здоровой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девочки в возрасте 15 лет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877" y="1711842"/>
            <a:ext cx="3859102" cy="397493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821" y="1711842"/>
            <a:ext cx="3859102" cy="39749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40102" y="2158409"/>
            <a:ext cx="31578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Гипогонадотропный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задержка полового развития, обусловленная выраженным дефицитом гонадотропных гормонов.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64278" y="2158409"/>
            <a:ext cx="34697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Гипергонадотропный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задержка полового развития, обусловленная врожденным или приобретенным отсутствием половых желез.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356" y="0"/>
            <a:ext cx="10751288" cy="1261656"/>
          </a:xfrm>
        </p:spPr>
        <p:txBody>
          <a:bodyPr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Этиология 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520995" y="1605515"/>
            <a:ext cx="297712" cy="276447"/>
          </a:xfrm>
          <a:prstGeom prst="flowChartConnector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 contourW="12700">
            <a:contourClr>
              <a:schemeClr val="accent1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08" y="3158068"/>
            <a:ext cx="353599" cy="3292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73888" y="1558796"/>
            <a:ext cx="10770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Конституциональная форма задержки полового развития, как правило, имеет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семейный характер.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3888" y="3041110"/>
            <a:ext cx="10248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Гипогонадотропный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 врожденными или приобретенными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заболеваниями ЦНС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 развитию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гипогонадотропного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приводит врожденное отсутствие или снижение способности гипоталамуса секретировать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ГнРГ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вследствие мутации генов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KAL1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(синдром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Каллманна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FGFR1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GPR54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гена рецептора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ГнРГ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гена лептина, а гипофиза — гонадотропины (дефицит многих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гормонов вследствие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мутациигенов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HESX1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,изолированный дефицит ФСГ вследствие мутации гена b-субъединицы ФСГ, прогормон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конвертазы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-1),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лимфоцитарный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гипофизит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5842"/>
          </a:xfrm>
        </p:spPr>
        <p:txBody>
          <a:bodyPr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Этиология </a:t>
            </a:r>
            <a:endParaRPr lang="ru-RU" dirty="0"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707" y="1467109"/>
            <a:ext cx="353599" cy="3292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4999" y="1467109"/>
            <a:ext cx="107601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Гипогонадотропный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гонадизм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сопутствует наследственным и спорадическим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синдромам: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Прадера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–Вилли; Лоренса–Муна–Барде–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Бидля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Расселла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Хенда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Шюллера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Крисчена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гистиоцитоз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гипофиза и гипоталамуса клетками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Лангерганса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их предшественниками).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707" y="3445153"/>
            <a:ext cx="359695" cy="3292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14999" y="3358868"/>
            <a:ext cx="9813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полового развития при низком уровне гонадотропных гормонов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сопровождает тяжелые хронические системные заболевания.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707" y="4838011"/>
            <a:ext cx="365792" cy="32921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14999" y="4413108"/>
            <a:ext cx="104854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полового развития может возникнуть у девочек при неполноценном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питании или нарушении пищевого поведения, повышенных физических нагрузках, не соответствующих индивидуальным физиологическим возможностям, при длительном применении в лечебных целях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глюкокортикоидов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злоупотреблении наркотическими и токсичными психотропными веществами.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1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814" y="0"/>
            <a:ext cx="10379149" cy="910782"/>
          </a:xfrm>
        </p:spPr>
        <p:txBody>
          <a:bodyPr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Этиология</a:t>
            </a:r>
            <a:endParaRPr lang="ru-RU" dirty="0"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15" y="1541919"/>
            <a:ext cx="353599" cy="3292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4623" y="1376086"/>
            <a:ext cx="10909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Задержка полового развития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гипергонадотропном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вызвана агенезией или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дисгенезией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гонад или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тестикул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Факторами, нарушающими развитие гонад, могут быть хромосомные, генетические или спорадические аномалии (синдром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Тернераи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его варианты,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дисгенезия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гонад — при кариотипе 46,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46,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инактивирующие мутации генов р-субъединиц ЛГ и ФСГ,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мутациирецепторов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Лги ФСГ, мутациигена20, 22 десмолазы, ответственного за биосинтез стероидных гормонов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вяичниках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215" y="4572198"/>
            <a:ext cx="353599" cy="3292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24623" y="4178596"/>
            <a:ext cx="106538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 развития гонад плода чаще отмечены у женщин, имевших во время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беременности физические и химические вредности, высокую или частую лучевую нагрузку (рентгеновское, сверхвысокочастотное, лазерное и УЗ-излучение), обменные и гормональные нарушения, интоксикации на фоне приема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эмбриотоксичных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препаратов и наркотических веществ, у перенесших острые инфекционные заболевания, особенно вирусной природы.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9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0476" y="212652"/>
            <a:ext cx="10325986" cy="740661"/>
          </a:xfrm>
        </p:spPr>
        <p:txBody>
          <a:bodyPr/>
          <a:lstStyle/>
          <a:p>
            <a:pPr algn="ctr"/>
            <a:r>
              <a:rPr lang="ru-RU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Этиология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80" y="1203177"/>
            <a:ext cx="353599" cy="3292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0476" y="1203177"/>
            <a:ext cx="1097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недостаточность яичников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результатом резистентности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 сформированных яичников к гонадотропным стимулам либо возникнуть вследствие аутоиммунных оофоритов. У таких больных помимо истощения яичников выявляются гипотиреоз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2-го типа. К редким аутоиммунным заболеваниям, сопровождаемым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дисгенезией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яичников, относится синдром атаксии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телеангиэктазии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57" y="4136263"/>
            <a:ext cx="353599" cy="3292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0476" y="4056518"/>
            <a:ext cx="107920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Гипергонадотропный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гипогонадизм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возникнуть после удаления или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нелеченого двустороннего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перекрута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яичников в раннем детстве, повреждения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яичников в процессе лучевой или цитотоксической химиотерапии, некроза яичников при абсцессах в малом тазу.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1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77130" cy="846987"/>
          </a:xfrm>
        </p:spPr>
        <p:txBody>
          <a:bodyPr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Диагностика </a:t>
            </a:r>
            <a:endParaRPr lang="ru-RU" dirty="0">
              <a:latin typeface="Georgia" panose="02040502050405020303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49" y="2405443"/>
            <a:ext cx="530398" cy="57917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953" y="3681224"/>
            <a:ext cx="536494" cy="579170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2721934" y="1286540"/>
            <a:ext cx="6028661" cy="10633"/>
          </a:xfrm>
          <a:prstGeom prst="line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69041" y="1456661"/>
            <a:ext cx="836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постановки диагноза задержки полового развития: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2474" y="2384448"/>
            <a:ext cx="9522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 девочки в возрасте 13 лет и старше развития молочных желез (I стадия)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ислабое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оволосениелобка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(I–III стадии по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Таннеру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52475" y="3798729"/>
            <a:ext cx="9122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менархе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возрасте 15 лет и старше;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953" y="4957005"/>
            <a:ext cx="542591" cy="57917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48046" y="4843678"/>
            <a:ext cx="94842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становка развития вторичных половых признаков более чем на 18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отсутствие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менархе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5 лет после начала увеличения молочных желез до Стадии В2 по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Таннеру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7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1776</Words>
  <Application>Microsoft Office PowerPoint</Application>
  <PresentationFormat>Широкоэкранный</PresentationFormat>
  <Paragraphs>154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Georgia</vt:lpstr>
      <vt:lpstr>Times New Roman</vt:lpstr>
      <vt:lpstr>Тема Office</vt:lpstr>
      <vt:lpstr>Задержка полового развития</vt:lpstr>
      <vt:lpstr>Презентация PowerPoint</vt:lpstr>
      <vt:lpstr>Эпидемиология </vt:lpstr>
      <vt:lpstr>Классификация </vt:lpstr>
      <vt:lpstr>Этиология </vt:lpstr>
      <vt:lpstr>Этиология </vt:lpstr>
      <vt:lpstr>Этиология</vt:lpstr>
      <vt:lpstr>Этиология </vt:lpstr>
      <vt:lpstr>Диагностика </vt:lpstr>
      <vt:lpstr>Анамнез и физикальное обследование </vt:lpstr>
      <vt:lpstr>Лабораторная диагностика и дополнительные методы исследования </vt:lpstr>
      <vt:lpstr>Инструментальные методы</vt:lpstr>
      <vt:lpstr>Дополнительные методы</vt:lpstr>
      <vt:lpstr>Презентация PowerPoint</vt:lpstr>
      <vt:lpstr>Лечение</vt:lpstr>
      <vt:lpstr>Презентация PowerPoint</vt:lpstr>
      <vt:lpstr>Презентация PowerPoint</vt:lpstr>
      <vt:lpstr>Хирургическое лечение </vt:lpstr>
      <vt:lpstr>Показания к консультации других специалистов </vt:lpstr>
      <vt:lpstr>Дальнейшее ведение больного</vt:lpstr>
      <vt:lpstr>Прогноз </vt:lpstr>
      <vt:lpstr>Профилактика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Задержка полового развития</dc:title>
  <dc:creator>Маргарита Никола</dc:creator>
  <cp:lastModifiedBy>Маргарита Никола</cp:lastModifiedBy>
  <cp:revision>31</cp:revision>
  <dcterms:created xsi:type="dcterms:W3CDTF">2020-04-08T10:17:59Z</dcterms:created>
  <dcterms:modified xsi:type="dcterms:W3CDTF">2020-04-09T18:50:53Z</dcterms:modified>
</cp:coreProperties>
</file>