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91" r:id="rId14"/>
    <p:sldId id="289" r:id="rId15"/>
    <p:sldId id="290" r:id="rId16"/>
    <p:sldId id="294" r:id="rId17"/>
    <p:sldId id="293" r:id="rId18"/>
    <p:sldId id="295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4" autoAdjust="0"/>
    <p:restoredTop sz="94660"/>
  </p:normalViewPr>
  <p:slideViewPr>
    <p:cSldViewPr>
      <p:cViewPr varScale="1">
        <p:scale>
          <a:sx n="70" d="100"/>
          <a:sy n="70" d="100"/>
        </p:scale>
        <p:origin x="17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D8DC34-7C40-4162-BADF-8650E594E27D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D8D8A7-511B-43C9-A8BB-B801BE37F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071678"/>
            <a:ext cx="6881418" cy="250033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«Контроль качества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аналитического этапа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лабораторных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исследований»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5143512"/>
            <a:ext cx="4386266" cy="5715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Разработал: Перфильева Г.В.</a:t>
            </a: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14290"/>
            <a:ext cx="8429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</a:p>
          <a:p>
            <a:pPr algn="ctr" eaLnBrk="0" hangingPunct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высшего образования "Красноярский государственный медицинский университет имени профессора В.Ф.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Войно-Ясенецкого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lang="ru-RU" sz="1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sz="1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Фармацевтический колледж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291264" cy="38164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некоторых специальных контрольных материалах в качестве матрикса матрицы используется цельная кровь, например, контрольные материалы для:</a:t>
            </a:r>
          </a:p>
          <a:p>
            <a:pPr marL="640080" lvl="2" indent="0" algn="just">
              <a:buNone/>
            </a:pPr>
            <a:r>
              <a:rPr lang="ru-RU" sz="2400" dirty="0"/>
              <a:t>•	компонентов, исследование которых проводится методами “сухой” химии (определение глюкозы на портативных </a:t>
            </a:r>
            <a:r>
              <a:rPr lang="ru-RU" sz="2400" dirty="0" err="1"/>
              <a:t>глюкометрах</a:t>
            </a:r>
            <a:r>
              <a:rPr lang="ru-RU" sz="2400" dirty="0"/>
              <a:t>);</a:t>
            </a:r>
          </a:p>
          <a:p>
            <a:pPr marL="640080" lvl="2" indent="0" algn="just">
              <a:buNone/>
            </a:pPr>
            <a:r>
              <a:rPr lang="ru-RU" sz="2400" dirty="0"/>
              <a:t>•	фракций гемоглобина и </a:t>
            </a:r>
            <a:r>
              <a:rPr lang="ru-RU" sz="2400" dirty="0" err="1"/>
              <a:t>гликогемоглобинов</a:t>
            </a:r>
            <a:r>
              <a:rPr lang="ru-RU" sz="2400" dirty="0"/>
              <a:t>;</a:t>
            </a:r>
          </a:p>
          <a:p>
            <a:pPr marL="640080" lvl="2" indent="0" algn="just">
              <a:buNone/>
            </a:pPr>
            <a:r>
              <a:rPr lang="ru-RU" sz="2400" dirty="0"/>
              <a:t>•	токсических веществ.</a:t>
            </a:r>
          </a:p>
          <a:p>
            <a:pPr lvl="2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3861048"/>
            <a:ext cx="3600400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859216" cy="9087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Виды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материалов по видам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277200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Контрольные материалы для контроля качества результатов гематологических исследований</a:t>
            </a:r>
            <a:r>
              <a:rPr lang="ru-RU" dirty="0"/>
              <a:t>:</a:t>
            </a:r>
          </a:p>
          <a:p>
            <a:pPr lvl="1" algn="just"/>
            <a:r>
              <a:rPr lang="ru-RU" sz="2400" dirty="0" smtClean="0"/>
              <a:t>стабилизированная </a:t>
            </a:r>
            <a:r>
              <a:rPr lang="ru-RU" sz="2400" dirty="0"/>
              <a:t>цельная кровь;</a:t>
            </a:r>
          </a:p>
          <a:p>
            <a:pPr lvl="1" algn="just"/>
            <a:r>
              <a:rPr lang="ru-RU" sz="2400" dirty="0" smtClean="0"/>
              <a:t>стерильный </a:t>
            </a:r>
            <a:r>
              <a:rPr lang="ru-RU" sz="2400" dirty="0"/>
              <a:t>раствор </a:t>
            </a:r>
            <a:r>
              <a:rPr lang="ru-RU" sz="2400" dirty="0" err="1"/>
              <a:t>гемолизата</a:t>
            </a:r>
            <a:r>
              <a:rPr lang="ru-RU" sz="2400" dirty="0"/>
              <a:t> (консервированную кровь), для определения гемоглобина;</a:t>
            </a:r>
          </a:p>
          <a:p>
            <a:pPr lvl="1" algn="just"/>
            <a:r>
              <a:rPr lang="ru-RU" sz="2400" dirty="0" smtClean="0"/>
              <a:t>консервированную </a:t>
            </a:r>
            <a:r>
              <a:rPr lang="ru-RU" sz="2400" dirty="0"/>
              <a:t>кровь с фиксированными клетками для контроля качества их подсчета;</a:t>
            </a:r>
          </a:p>
          <a:p>
            <a:pPr lvl="1" algn="just"/>
            <a:r>
              <a:rPr lang="ru-RU" sz="2400" dirty="0" smtClean="0"/>
              <a:t>контрольные </a:t>
            </a:r>
            <a:r>
              <a:rPr lang="ru-RU" sz="2400" dirty="0"/>
              <a:t>фиксированные мазки крови с нормальной и патологической лейкоцитарной формулой.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5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621330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/>
              <a:t>Контрольные материалы для контроля качества исследования мочи:</a:t>
            </a:r>
          </a:p>
          <a:p>
            <a:pPr algn="just"/>
            <a:r>
              <a:rPr lang="ru-RU" dirty="0" smtClean="0"/>
              <a:t>водные </a:t>
            </a:r>
            <a:r>
              <a:rPr lang="ru-RU" dirty="0"/>
              <a:t>растворы с известным содержанием веществ (глюкозы, мочевины, альбумина);</a:t>
            </a:r>
          </a:p>
          <a:p>
            <a:pPr algn="just"/>
            <a:r>
              <a:rPr lang="ru-RU" dirty="0" smtClean="0"/>
              <a:t>цельная </a:t>
            </a:r>
            <a:r>
              <a:rPr lang="ru-RU" dirty="0"/>
              <a:t>моча с установленными значениями широкого спектра биохимических компонентов, гормонов и их метаболитов, белков, токсических веществ и металлов;</a:t>
            </a:r>
          </a:p>
          <a:p>
            <a:pPr algn="just"/>
            <a:r>
              <a:rPr lang="ru-RU" dirty="0" smtClean="0"/>
              <a:t>цельная </a:t>
            </a:r>
            <a:r>
              <a:rPr lang="ru-RU" dirty="0"/>
              <a:t>моча для контроля качества методов сухой химии;</a:t>
            </a:r>
          </a:p>
          <a:p>
            <a:pPr algn="just"/>
            <a:r>
              <a:rPr lang="ru-RU" dirty="0" smtClean="0"/>
              <a:t>искусственные </a:t>
            </a:r>
            <a:r>
              <a:rPr lang="ru-RU" dirty="0"/>
              <a:t>растворы, имитирующие мочу с различными добавками контролируемых компонентов;</a:t>
            </a:r>
          </a:p>
          <a:p>
            <a:pPr algn="just"/>
            <a:r>
              <a:rPr lang="ru-RU" dirty="0" smtClean="0"/>
              <a:t>растворы </a:t>
            </a:r>
            <a:r>
              <a:rPr lang="ru-RU" dirty="0"/>
              <a:t>мочи для контроля исследования отдельных компонентов: токсических веществ, металлов, </a:t>
            </a:r>
            <a:r>
              <a:rPr lang="ru-RU" dirty="0" err="1"/>
              <a:t>микроальбуминурии</a:t>
            </a:r>
            <a:r>
              <a:rPr lang="ru-RU" dirty="0"/>
              <a:t>;</a:t>
            </a:r>
          </a:p>
          <a:p>
            <a:pPr algn="just"/>
            <a:r>
              <a:rPr lang="ru-RU" dirty="0" smtClean="0"/>
              <a:t>препараты </a:t>
            </a:r>
            <a:r>
              <a:rPr lang="ru-RU" dirty="0"/>
              <a:t>для контроля качества микроскопии осадка мочи.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7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Контрольные материалы для контроля качества коагулологических исследований:</a:t>
            </a:r>
          </a:p>
          <a:p>
            <a:pPr algn="just"/>
            <a:r>
              <a:rPr lang="ru-RU" dirty="0" smtClean="0"/>
              <a:t>плазма </a:t>
            </a:r>
            <a:r>
              <a:rPr lang="ru-RU" dirty="0"/>
              <a:t>с нормальным и патологическим содержанием факторов свертывания;</a:t>
            </a:r>
          </a:p>
          <a:p>
            <a:pPr algn="just"/>
            <a:r>
              <a:rPr lang="ru-RU" dirty="0" smtClean="0"/>
              <a:t>плазма </a:t>
            </a:r>
            <a:r>
              <a:rPr lang="ru-RU" dirty="0"/>
              <a:t>для контроля свертывающей системы при приеме антикоагулянтов.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Контрольные </a:t>
            </a:r>
            <a:r>
              <a:rPr lang="ru-RU" b="1" dirty="0"/>
              <a:t>материалы для контроля качества исследований спинномозговой жидкости:</a:t>
            </a:r>
          </a:p>
          <a:p>
            <a:pPr algn="just"/>
            <a:r>
              <a:rPr lang="ru-RU" dirty="0" smtClean="0"/>
              <a:t>стабилизированная </a:t>
            </a:r>
            <a:r>
              <a:rPr lang="ru-RU" dirty="0"/>
              <a:t>спинномозговая жидкость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52928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Использование контрольных материалов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2884" y="980728"/>
            <a:ext cx="8147248" cy="4464496"/>
          </a:xfrm>
        </p:spPr>
        <p:txBody>
          <a:bodyPr/>
          <a:lstStyle/>
          <a:p>
            <a:pPr algn="just"/>
            <a:r>
              <a:rPr lang="ru-RU" dirty="0"/>
              <a:t>Перед использованием контрольного материала необходимо изучить инструкцию (паспорт) к нему. </a:t>
            </a:r>
            <a:endParaRPr lang="ru-RU" dirty="0" smtClean="0"/>
          </a:p>
          <a:p>
            <a:pPr algn="just"/>
            <a:r>
              <a:rPr lang="ru-RU" dirty="0" smtClean="0"/>
              <a:t>Обращаться </a:t>
            </a:r>
            <a:r>
              <a:rPr lang="ru-RU" dirty="0"/>
              <a:t>с контрольным материалом следует как с потенциально инфекционным </a:t>
            </a:r>
            <a:r>
              <a:rPr lang="ru-RU" dirty="0" smtClean="0"/>
              <a:t>(</a:t>
            </a:r>
          </a:p>
          <a:p>
            <a:pPr algn="just"/>
            <a:r>
              <a:rPr lang="ru-RU" dirty="0" smtClean="0"/>
              <a:t>Перед </a:t>
            </a:r>
            <a:r>
              <a:rPr lang="ru-RU" dirty="0"/>
              <a:t>вскрытием флакона необходимо зарегистрировать серию и номер контрольного материала. </a:t>
            </a:r>
            <a:endParaRPr lang="ru-RU" dirty="0" smtClean="0"/>
          </a:p>
          <a:p>
            <a:pPr algn="just"/>
            <a:r>
              <a:rPr lang="ru-RU" dirty="0" smtClean="0"/>
              <a:t>Подготовка </a:t>
            </a:r>
            <a:r>
              <a:rPr lang="ru-RU" dirty="0"/>
              <a:t>контрольного материала к исследованию проводится в соответствии с инструкцией </a:t>
            </a:r>
            <a:r>
              <a:rPr lang="ru-RU" dirty="0" smtClean="0"/>
              <a:t>производителя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5254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931224" cy="4176464"/>
          </a:xfrm>
        </p:spPr>
        <p:txBody>
          <a:bodyPr/>
          <a:lstStyle/>
          <a:p>
            <a:pPr algn="just"/>
            <a:r>
              <a:rPr lang="ru-RU" dirty="0" smtClean="0"/>
              <a:t>аккуратное </a:t>
            </a:r>
            <a:r>
              <a:rPr lang="ru-RU" dirty="0"/>
              <a:t>вскрытие флакона, чтобы избежать потерь материала;</a:t>
            </a:r>
          </a:p>
          <a:p>
            <a:pPr algn="just"/>
            <a:r>
              <a:rPr lang="ru-RU" dirty="0" smtClean="0"/>
              <a:t>точное </a:t>
            </a:r>
            <a:r>
              <a:rPr lang="ru-RU" dirty="0"/>
              <a:t>дозирование растворителя </a:t>
            </a:r>
            <a:r>
              <a:rPr lang="ru-RU" dirty="0" err="1"/>
              <a:t>бидистиллированной</a:t>
            </a:r>
            <a:r>
              <a:rPr lang="ru-RU" dirty="0"/>
              <a:t> или </a:t>
            </a:r>
            <a:r>
              <a:rPr lang="ru-RU" dirty="0" err="1"/>
              <a:t>деионизированной</a:t>
            </a:r>
            <a:r>
              <a:rPr lang="ru-RU" dirty="0"/>
              <a:t> водой (для анализа электролитов);</a:t>
            </a:r>
          </a:p>
          <a:p>
            <a:pPr algn="just"/>
            <a:r>
              <a:rPr lang="ru-RU" dirty="0" smtClean="0"/>
              <a:t>осторожное </a:t>
            </a:r>
            <a:r>
              <a:rPr lang="ru-RU" dirty="0"/>
              <a:t>перемешивание содержимого после того, как флакон закрыт пробкой так, чтобы омыть частички материала на пробке (не допуская пенообразования);</a:t>
            </a:r>
          </a:p>
          <a:p>
            <a:pPr algn="just"/>
            <a:r>
              <a:rPr lang="ru-RU" dirty="0" smtClean="0"/>
              <a:t>соблюдение </a:t>
            </a:r>
            <a:r>
              <a:rPr lang="ru-RU" dirty="0"/>
              <a:t>времени растворения.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6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5240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Требования к контрольным материалам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075240" cy="57812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Матрица</a:t>
            </a:r>
            <a:r>
              <a:rPr lang="ru-RU" dirty="0"/>
              <a:t>, т.е. состав и свойства биологического материала, в котором находится измеряемый компонент </a:t>
            </a:r>
            <a:r>
              <a:rPr lang="ru-RU" i="1" dirty="0"/>
              <a:t>(сыворотка крови, плазма, цельная кровь, </a:t>
            </a:r>
            <a:r>
              <a:rPr lang="ru-RU" i="1" dirty="0" smtClean="0"/>
              <a:t>моча, </a:t>
            </a:r>
            <a:r>
              <a:rPr lang="ru-RU" i="1" dirty="0"/>
              <a:t>предпочтительнее человеческого происхождения; использование контрольного материала животного или смешанного происхождения допускается, за исключением некоторых аналитических </a:t>
            </a:r>
            <a:r>
              <a:rPr lang="ru-RU" i="1" dirty="0" smtClean="0"/>
              <a:t>методов). </a:t>
            </a:r>
            <a:endParaRPr lang="ru-RU" i="1" dirty="0"/>
          </a:p>
          <a:p>
            <a:pPr algn="just"/>
            <a:r>
              <a:rPr lang="ru-RU" dirty="0" smtClean="0"/>
              <a:t>Уровни </a:t>
            </a:r>
            <a:r>
              <a:rPr lang="ru-RU" dirty="0"/>
              <a:t>исследуемых компонентов в контрольном материале должны соответствовать значениям показателей в нормальном и патологическом диапазоне; </a:t>
            </a:r>
            <a:r>
              <a:rPr lang="ru-RU" i="1" dirty="0"/>
              <a:t>(за нормальный принимается диапазон значений лабораторного показателя, соответствующий состоянию здоровья обследуемого, за патологический - диапазон, соответствующий состоянию болезни пациента).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5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352928" cy="674136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Перечень </a:t>
            </a:r>
            <a:r>
              <a:rPr lang="ru-RU" dirty="0"/>
              <a:t>компонентов в паспорте закупаемого контрольного материала должен соответствовать исследуемым в лаборатории показателям. </a:t>
            </a:r>
          </a:p>
          <a:p>
            <a:pPr algn="just"/>
            <a:r>
              <a:rPr lang="ru-RU" dirty="0" smtClean="0"/>
              <a:t>Методы </a:t>
            </a:r>
            <a:r>
              <a:rPr lang="ru-RU" dirty="0"/>
              <a:t>определения показателей в контрольном материале должны соответствовать методам, применяемым в конкретной лаборатории. </a:t>
            </a:r>
          </a:p>
          <a:p>
            <a:pPr algn="just"/>
            <a:r>
              <a:rPr lang="ru-RU" dirty="0" smtClean="0"/>
              <a:t>Срок </a:t>
            </a:r>
            <a:r>
              <a:rPr lang="ru-RU" dirty="0"/>
              <a:t>годности контрольного </a:t>
            </a:r>
            <a:r>
              <a:rPr lang="ru-RU" dirty="0" smtClean="0"/>
              <a:t>материала </a:t>
            </a:r>
            <a:r>
              <a:rPr lang="ru-RU" dirty="0"/>
              <a:t>после изготовления контрольного материала:</a:t>
            </a:r>
          </a:p>
          <a:p>
            <a:pPr lvl="1" algn="just">
              <a:buFontTx/>
              <a:buChar char="-"/>
            </a:pPr>
            <a:r>
              <a:rPr lang="ru-RU" sz="2400" dirty="0" smtClean="0"/>
              <a:t>при </a:t>
            </a:r>
            <a:r>
              <a:rPr lang="ru-RU" sz="2400" dirty="0"/>
              <a:t>хранении </a:t>
            </a:r>
            <a:r>
              <a:rPr lang="ru-RU" sz="2400" dirty="0" err="1"/>
              <a:t>лиофилизированных</a:t>
            </a:r>
            <a:r>
              <a:rPr lang="ru-RU" sz="2400" dirty="0"/>
              <a:t> форм (при 2 - 8 °C) более 1 года - для аттестованных, более 2 лет - </a:t>
            </a:r>
            <a:r>
              <a:rPr lang="ru-RU" sz="2400" dirty="0" smtClean="0"/>
              <a:t>для неаттестованных </a:t>
            </a:r>
            <a:r>
              <a:rPr lang="ru-RU" sz="2400" dirty="0"/>
              <a:t>контрольных материалов; </a:t>
            </a:r>
          </a:p>
          <a:p>
            <a:pPr lvl="1" algn="just">
              <a:buFontTx/>
              <a:buChar char="-"/>
            </a:pPr>
            <a:r>
              <a:rPr lang="ru-RU" sz="2400" dirty="0" smtClean="0"/>
              <a:t>для </a:t>
            </a:r>
            <a:r>
              <a:rPr lang="ru-RU" sz="2400" dirty="0"/>
              <a:t>жидких контрольных материалов (готовых к употреблению) при 2 - 8 °C - не менее 3 месяцев; </a:t>
            </a:r>
          </a:p>
          <a:p>
            <a:pPr lvl="1" algn="just">
              <a:buFontTx/>
              <a:buChar char="-"/>
            </a:pPr>
            <a:r>
              <a:rPr lang="ru-RU" sz="2400" dirty="0" smtClean="0"/>
              <a:t>после </a:t>
            </a:r>
            <a:r>
              <a:rPr lang="ru-RU" sz="2400" dirty="0"/>
              <a:t>вскрытия флакона или реконструкции </a:t>
            </a:r>
            <a:r>
              <a:rPr lang="ru-RU" sz="2400" dirty="0" err="1"/>
              <a:t>лиофилизированных</a:t>
            </a:r>
            <a:r>
              <a:rPr lang="ru-RU" sz="2400" dirty="0"/>
              <a:t> форм: </a:t>
            </a:r>
            <a:r>
              <a:rPr lang="ru-RU" sz="2400" dirty="0" smtClean="0"/>
              <a:t>4-8 </a:t>
            </a:r>
            <a:r>
              <a:rPr lang="ru-RU" sz="2400" dirty="0"/>
              <a:t>часов при </a:t>
            </a:r>
            <a:r>
              <a:rPr lang="ru-RU" sz="2400" dirty="0" smtClean="0"/>
              <a:t>20-25 </a:t>
            </a:r>
            <a:r>
              <a:rPr lang="ru-RU" sz="2400" dirty="0"/>
              <a:t>°С; </a:t>
            </a:r>
            <a:endParaRPr lang="ru-RU" sz="2400" dirty="0" smtClean="0"/>
          </a:p>
          <a:p>
            <a:pPr lvl="1" algn="just">
              <a:buFontTx/>
              <a:buChar char="-"/>
            </a:pPr>
            <a:r>
              <a:rPr lang="ru-RU" sz="2400" dirty="0" smtClean="0"/>
              <a:t>время </a:t>
            </a:r>
            <a:r>
              <a:rPr lang="ru-RU" sz="2400" dirty="0"/>
              <a:t>реконструкции </a:t>
            </a:r>
            <a:r>
              <a:rPr lang="ru-RU" sz="2400" dirty="0" err="1"/>
              <a:t>лиофилизированных</a:t>
            </a:r>
            <a:r>
              <a:rPr lang="ru-RU" sz="2400" dirty="0"/>
              <a:t> форм - не более 30 минут при 20 - 25 °С.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9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748464" cy="6552728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Для экономного использования контрольного материала </a:t>
            </a:r>
            <a:r>
              <a:rPr lang="ru-RU" dirty="0" smtClean="0"/>
              <a:t>содержимое </a:t>
            </a:r>
            <a:r>
              <a:rPr lang="ru-RU" dirty="0"/>
              <a:t>флакона после его растворения и перемешивания </a:t>
            </a:r>
            <a:r>
              <a:rPr lang="ru-RU" dirty="0" smtClean="0"/>
              <a:t>разливают </a:t>
            </a:r>
            <a:r>
              <a:rPr lang="ru-RU" dirty="0"/>
              <a:t>в пробирки или флаконы с герметичными крышками на объемы, достаточные для поведения контроля исследований в </a:t>
            </a:r>
            <a:r>
              <a:rPr lang="ru-RU" dirty="0" smtClean="0"/>
              <a:t>течение </a:t>
            </a:r>
            <a:r>
              <a:rPr lang="ru-RU" dirty="0"/>
              <a:t>одного дня (но не менее 0,5 мл), и замораживают </a:t>
            </a:r>
            <a:r>
              <a:rPr lang="ru-RU" dirty="0" smtClean="0"/>
              <a:t>при -20. </a:t>
            </a:r>
            <a:endParaRPr lang="ru-RU" dirty="0"/>
          </a:p>
          <a:p>
            <a:pPr algn="just"/>
            <a:r>
              <a:rPr lang="ru-RU" dirty="0"/>
              <a:t>Допускается только однократное замораживание и оттаивание контрольной сыворотки и только для тех компонентов и методов, для которых оно допустимо.</a:t>
            </a:r>
          </a:p>
          <a:p>
            <a:pPr algn="just"/>
            <a:r>
              <a:rPr lang="ru-RU" dirty="0"/>
              <a:t>Оттаивание контрольной сыворотки следует проводить при комнатной температуре. </a:t>
            </a:r>
            <a:endParaRPr lang="ru-RU" dirty="0" smtClean="0"/>
          </a:p>
          <a:p>
            <a:pPr algn="just"/>
            <a:r>
              <a:rPr lang="ru-RU" dirty="0" smtClean="0"/>
              <a:t>Контрольные </a:t>
            </a:r>
            <a:r>
              <a:rPr lang="ru-RU" dirty="0"/>
              <a:t>материалы должны </a:t>
            </a:r>
            <a:r>
              <a:rPr lang="ru-RU" dirty="0" smtClean="0"/>
              <a:t>исследоваться </a:t>
            </a:r>
            <a:r>
              <a:rPr lang="ru-RU" dirty="0"/>
              <a:t>так же, как обычные пробы пациентов, т.е. в тех же </a:t>
            </a:r>
            <a:r>
              <a:rPr lang="ru-RU" dirty="0" smtClean="0"/>
              <a:t>сериях </a:t>
            </a:r>
            <a:r>
              <a:rPr lang="ru-RU" dirty="0"/>
              <a:t>и в тех же условиях.</a:t>
            </a:r>
          </a:p>
          <a:p>
            <a:pPr algn="just"/>
            <a:r>
              <a:rPr lang="ru-RU" dirty="0"/>
              <a:t>Результаты исследования компонентов в контрольной </a:t>
            </a:r>
            <a:r>
              <a:rPr lang="ru-RU" dirty="0" smtClean="0"/>
              <a:t>сыворотке </a:t>
            </a:r>
            <a:r>
              <a:rPr lang="ru-RU" dirty="0"/>
              <a:t>сравниваются с метод-зависимыми установленными </a:t>
            </a:r>
            <a:r>
              <a:rPr lang="ru-RU" dirty="0" smtClean="0"/>
              <a:t>значениями.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4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674076" cy="93610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СПАСИБО ЗА ВНИМАНИЕ!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4016"/>
            <a:ext cx="7467600" cy="7647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Общие принципы и организация  внутрилабораторного контроля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24936" cy="5688632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технология проведения внутрилабораторного контроля качества измерений лабораторных показателей должны выполняться по правилам ОСТа.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клинико-диагностической лабораторией компьютерных программ для выполнения внутрилабораторного контроля качества, аттестованных и разрешенных к использованию в клинико-диагностических лабораториях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МЗ РФ.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Чаще всего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внутрилабораторный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контроль качества оценивается методом контрольных карт с использованием контрольного материала.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контрольных материалов выполняется на аналитическом этапе и позволяет оценить погрешности, возникающие на этом этапе.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508" y="188640"/>
            <a:ext cx="814724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2.	</a:t>
            </a:r>
            <a:r>
              <a:rPr lang="ru-RU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материалы, назначение, характеристика контрольных материалов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58556" cy="54212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называются однородные материалы,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которых используются для оценки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погрешности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выполняемого аналитического измерения. Это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максимально подобны образцу пациента, а концентрация компонентов в них дана в определенном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диапазоне значений.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исследуемого вещества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них сохраняется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определённом постоянном уровне в течение достаточно длительного промежутка времени. Благодаря этому результаты измерения концентрации вещества в контрольном материале могут быть использованы для контроля воспроизводимости, а также правильности, если концентрации веществ в  контрольном материале известна.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Должны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быть рекомендованы к применению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МЗ РФ.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2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136904" cy="2736304"/>
          </a:xfrm>
        </p:spPr>
        <p:txBody>
          <a:bodyPr/>
          <a:lstStyle/>
          <a:p>
            <a:pPr algn="just"/>
            <a:r>
              <a:rPr lang="ru-RU" b="1" dirty="0"/>
              <a:t>Контрольные материалы </a:t>
            </a:r>
            <a:r>
              <a:rPr lang="ru-RU" dirty="0"/>
              <a:t>бывают </a:t>
            </a:r>
            <a:r>
              <a:rPr lang="ru-RU" b="1" dirty="0"/>
              <a:t>промышленного</a:t>
            </a:r>
            <a:r>
              <a:rPr lang="ru-RU" dirty="0"/>
              <a:t> производств и могут быть с аттестованными и неаттестованными значениями контролируемых показателей, а также могут быть </a:t>
            </a:r>
            <a:r>
              <a:rPr lang="ru-RU" b="1" dirty="0"/>
              <a:t>приготовлены в лаборатории </a:t>
            </a:r>
            <a:r>
              <a:rPr lang="ru-RU" dirty="0"/>
              <a:t>из неиспользованных остатков образцов пациентов.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14" y="3191445"/>
            <a:ext cx="3990594" cy="31178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3191445"/>
            <a:ext cx="2160240" cy="311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372" y="188640"/>
            <a:ext cx="7931224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Контрольные материалы промышленного производства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66738"/>
            <a:ext cx="8352928" cy="57026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/>
              <a:t>Контрольные материалы промышленного производства (коммерческие) выпускаются с аттестованными (установленными) значениями и с неаттестованным значениями контролируемых параметров. </a:t>
            </a:r>
          </a:p>
          <a:p>
            <a:pPr algn="just"/>
            <a:r>
              <a:rPr lang="ru-RU" sz="2600" dirty="0"/>
              <a:t>В инструкции (паспорте) к аттестованным контрольным материалам указываются:</a:t>
            </a:r>
          </a:p>
          <a:p>
            <a:pPr marL="640080" lvl="2" indent="0" algn="just">
              <a:buNone/>
            </a:pPr>
            <a:r>
              <a:rPr lang="ru-RU" sz="2600" dirty="0"/>
              <a:t>- правила приготовления контрольных материалов перед работой,</a:t>
            </a:r>
          </a:p>
          <a:p>
            <a:pPr marL="640080" lvl="2" indent="0" algn="just">
              <a:buNone/>
            </a:pPr>
            <a:r>
              <a:rPr lang="ru-RU" sz="2600" dirty="0"/>
              <a:t>- условия и сроки хранения,</a:t>
            </a:r>
          </a:p>
          <a:p>
            <a:pPr marL="640080" lvl="2" indent="0" algn="just">
              <a:buNone/>
            </a:pPr>
            <a:r>
              <a:rPr lang="ru-RU" sz="2600" dirty="0" smtClean="0"/>
              <a:t>- </a:t>
            </a:r>
            <a:r>
              <a:rPr lang="ru-RU" sz="2600" dirty="0"/>
              <a:t>установленные значения,</a:t>
            </a:r>
          </a:p>
          <a:p>
            <a:pPr marL="640080" lvl="2" indent="0" algn="just">
              <a:buNone/>
            </a:pPr>
            <a:r>
              <a:rPr lang="ru-RU" sz="2600" dirty="0" smtClean="0"/>
              <a:t>- </a:t>
            </a:r>
            <a:r>
              <a:rPr lang="ru-RU" sz="2600" dirty="0"/>
              <a:t>допустимые диапазоны результатов измерения,</a:t>
            </a:r>
          </a:p>
          <a:p>
            <a:pPr marL="640080" lvl="2" indent="0" algn="just">
              <a:buNone/>
            </a:pPr>
            <a:r>
              <a:rPr lang="ru-RU" sz="2600" dirty="0" smtClean="0"/>
              <a:t>- </a:t>
            </a:r>
            <a:r>
              <a:rPr lang="ru-RU" sz="2600" dirty="0"/>
              <a:t>методы, с помощью которых устанавливались параметры веществ,</a:t>
            </a:r>
          </a:p>
          <a:p>
            <a:pPr marL="640080" lvl="2" indent="0" algn="just">
              <a:buNone/>
            </a:pPr>
            <a:r>
              <a:rPr lang="ru-RU" sz="2600" dirty="0"/>
              <a:t>- фирмы, выпускающие наборы реактивов для используемых методов.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6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064896" cy="3312368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Контрольные материалы с установленным содержимым </a:t>
            </a:r>
            <a:r>
              <a:rPr lang="ru-RU" dirty="0"/>
              <a:t>используются для контроля воспроизводимости и  правильности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Контрольные материалы с неустановленными значениями </a:t>
            </a:r>
            <a:r>
              <a:rPr lang="ru-RU" dirty="0"/>
              <a:t>используются для контроля воспроизводимости.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3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80920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Контрольные материалы собственного изготовления (слитые сыворотки)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13649" y="1052737"/>
            <a:ext cx="5842527" cy="56886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Используются остатки </a:t>
            </a:r>
            <a:r>
              <a:rPr lang="ru-RU" dirty="0"/>
              <a:t>исследованных в лаборатории </a:t>
            </a:r>
            <a:r>
              <a:rPr lang="ru-RU" dirty="0" smtClean="0"/>
              <a:t>сывороток;</a:t>
            </a:r>
          </a:p>
          <a:p>
            <a:pPr algn="just"/>
            <a:r>
              <a:rPr lang="ru-RU" dirty="0" smtClean="0"/>
              <a:t> Исключаются сыворотки </a:t>
            </a:r>
            <a:r>
              <a:rPr lang="ru-RU" dirty="0"/>
              <a:t>больных ВИЧ, гепатитом, </a:t>
            </a:r>
            <a:r>
              <a:rPr lang="ru-RU" dirty="0" err="1" smtClean="0"/>
              <a:t>гемолизированные</a:t>
            </a:r>
            <a:r>
              <a:rPr lang="ru-RU" dirty="0" smtClean="0"/>
              <a:t>, желтушные </a:t>
            </a:r>
            <a:r>
              <a:rPr lang="ru-RU" dirty="0"/>
              <a:t>и </a:t>
            </a:r>
            <a:r>
              <a:rPr lang="ru-RU" dirty="0" err="1" smtClean="0"/>
              <a:t>липемичные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собирают в один флакон и хранят при – 20 ºС. </a:t>
            </a:r>
            <a:endParaRPr lang="ru-RU" dirty="0" smtClean="0"/>
          </a:p>
          <a:p>
            <a:pPr algn="just"/>
            <a:r>
              <a:rPr lang="ru-RU" dirty="0" smtClean="0"/>
              <a:t>Когда </a:t>
            </a:r>
            <a:r>
              <a:rPr lang="ru-RU" dirty="0"/>
              <a:t>накопится до 2 литров сыворотки, содержимое оттаивают на водяной бане при 37ºС и тщательно перемешивают. Затем сыворотку </a:t>
            </a:r>
            <a:r>
              <a:rPr lang="ru-RU" dirty="0" smtClean="0"/>
              <a:t>фильтруют</a:t>
            </a:r>
          </a:p>
          <a:p>
            <a:pPr algn="just"/>
            <a:r>
              <a:rPr lang="ru-RU" dirty="0" smtClean="0"/>
              <a:t> Разливают </a:t>
            </a:r>
            <a:r>
              <a:rPr lang="ru-RU" dirty="0"/>
              <a:t>в пузырьки малой дозировки (3-5 мл). Плотно закупоренные пузырьки хранят при </a:t>
            </a:r>
            <a:r>
              <a:rPr lang="ru-RU" dirty="0" smtClean="0"/>
              <a:t>     -</a:t>
            </a:r>
            <a:r>
              <a:rPr lang="ru-RU" dirty="0"/>
              <a:t>20ºС. </a:t>
            </a:r>
            <a:endParaRPr lang="ru-RU" dirty="0" smtClean="0"/>
          </a:p>
          <a:p>
            <a:pPr algn="just"/>
            <a:r>
              <a:rPr lang="ru-RU" dirty="0" smtClean="0"/>
              <a:t>Такую </a:t>
            </a:r>
            <a:r>
              <a:rPr lang="ru-RU" dirty="0"/>
              <a:t>сыворотку используют ежедневно для контроля воспроизводимости.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772816"/>
            <a:ext cx="2448272" cy="280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931224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Виды контрольных материалов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424936" cy="61653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Универсальные </a:t>
            </a:r>
            <a:r>
              <a:rPr lang="ru-RU" dirty="0"/>
              <a:t>контрольные сыворотки содержат большое количество компонентов, концентрация или активность которых исследована по широкому спектру методов (биохимия).</a:t>
            </a:r>
          </a:p>
          <a:p>
            <a:pPr algn="just"/>
            <a:r>
              <a:rPr lang="ru-RU" b="1" dirty="0"/>
              <a:t>Специальные</a:t>
            </a:r>
            <a:r>
              <a:rPr lang="ru-RU" dirty="0"/>
              <a:t> контрольные сыворотки предназначены для контроля качества определения:</a:t>
            </a:r>
          </a:p>
          <a:p>
            <a:pPr marL="0" indent="0" algn="just">
              <a:buNone/>
            </a:pPr>
            <a:r>
              <a:rPr lang="ru-RU" dirty="0"/>
              <a:t>1) наборов показателей, исследуемых с определенной диагностической целью, например, для диагностики:</a:t>
            </a:r>
          </a:p>
          <a:p>
            <a:pPr marL="365760" lvl="1" indent="0">
              <a:buNone/>
            </a:pPr>
            <a:r>
              <a:rPr lang="ru-RU" sz="2400" dirty="0"/>
              <a:t>•	анемий;</a:t>
            </a:r>
          </a:p>
          <a:p>
            <a:pPr marL="365760" lvl="1" indent="0">
              <a:buNone/>
            </a:pPr>
            <a:r>
              <a:rPr lang="ru-RU" sz="2400" dirty="0"/>
              <a:t>•	повреждения сердечной мышцы (КК-МВ, ЛДГ1);</a:t>
            </a:r>
          </a:p>
          <a:p>
            <a:pPr marL="365760" lvl="1" indent="0">
              <a:buNone/>
            </a:pPr>
            <a:r>
              <a:rPr lang="ru-RU" sz="2400" dirty="0"/>
              <a:t>•	гипертонии;</a:t>
            </a:r>
          </a:p>
          <a:p>
            <a:pPr marL="365760" lvl="1" indent="0">
              <a:buNone/>
            </a:pPr>
            <a:r>
              <a:rPr lang="ru-RU" sz="2400" dirty="0"/>
              <a:t>•	опухолей (маркеры);</a:t>
            </a:r>
          </a:p>
          <a:p>
            <a:pPr marL="365760" lvl="1" indent="0">
              <a:buNone/>
            </a:pPr>
            <a:r>
              <a:rPr lang="ru-RU" sz="2400" dirty="0"/>
              <a:t>•	фертильности;</a:t>
            </a:r>
          </a:p>
          <a:p>
            <a:pPr marL="365760" lvl="1" indent="0">
              <a:buNone/>
            </a:pPr>
            <a:r>
              <a:rPr lang="ru-RU" sz="2400" dirty="0"/>
              <a:t>•	“педиатрические” - для срочных анализов в неонатологии</a:t>
            </a:r>
            <a:r>
              <a:rPr lang="ru-RU" sz="2400" dirty="0" smtClean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66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136904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2) отдельных компонентов:</a:t>
            </a:r>
          </a:p>
          <a:p>
            <a:pPr marL="0" indent="0" algn="just">
              <a:buNone/>
            </a:pPr>
            <a:r>
              <a:rPr lang="ru-RU" dirty="0"/>
              <a:t>•	С-реактивного белка;</a:t>
            </a:r>
          </a:p>
          <a:p>
            <a:pPr marL="0" indent="0" algn="just">
              <a:buNone/>
            </a:pPr>
            <a:r>
              <a:rPr lang="ru-RU" dirty="0"/>
              <a:t>•	ревматоидного фактора;</a:t>
            </a:r>
          </a:p>
          <a:p>
            <a:pPr marL="0" indent="0" algn="just">
              <a:buNone/>
            </a:pPr>
            <a:r>
              <a:rPr lang="ru-RU" dirty="0"/>
              <a:t>•	гормонов;</a:t>
            </a:r>
          </a:p>
          <a:p>
            <a:pPr marL="0" indent="0" algn="just">
              <a:buNone/>
            </a:pPr>
            <a:r>
              <a:rPr lang="ru-RU" dirty="0"/>
              <a:t>•	этанола;</a:t>
            </a:r>
          </a:p>
          <a:p>
            <a:pPr marL="0" indent="0" algn="just">
              <a:buNone/>
            </a:pPr>
            <a:r>
              <a:rPr lang="ru-RU" dirty="0"/>
              <a:t>•	аммиака;</a:t>
            </a:r>
          </a:p>
          <a:p>
            <a:pPr marL="0" indent="0" algn="just">
              <a:buNone/>
            </a:pPr>
            <a:r>
              <a:rPr lang="ru-RU" dirty="0"/>
              <a:t>•	газов крови (водные, </a:t>
            </a:r>
            <a:r>
              <a:rPr lang="ru-RU" dirty="0" err="1"/>
              <a:t>забуференные</a:t>
            </a:r>
            <a:r>
              <a:rPr lang="ru-RU" dirty="0"/>
              <a:t> растворы);</a:t>
            </a:r>
          </a:p>
          <a:p>
            <a:pPr marL="0" indent="0" algn="just">
              <a:buNone/>
            </a:pPr>
            <a:r>
              <a:rPr lang="ru-RU" dirty="0"/>
              <a:t>3) компонентов, определяемых при терапевтическом мониторинге лекарств, в том числе методами тонкослойной и высокоразрешающей жидкостной хроматографии;</a:t>
            </a:r>
          </a:p>
          <a:p>
            <a:pPr marL="0" indent="0" algn="just">
              <a:buNone/>
            </a:pPr>
            <a:r>
              <a:rPr lang="ru-RU" dirty="0"/>
              <a:t>4) компонентов, исследуемых методами “сухой” химии на отражательных фотометрах.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0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504</TotalTime>
  <Words>1076</Words>
  <Application>Microsoft Office PowerPoint</Application>
  <PresentationFormat>Экран (4:3)</PresentationFormat>
  <Paragraphs>102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Лекция №2  «Контроль качества аналитического этапа лабораторных исследований» </vt:lpstr>
      <vt:lpstr>1. Общие принципы и организация  внутрилабораторного контроля качества</vt:lpstr>
      <vt:lpstr>2. Контрольные материалы, назначение, характеристика контрольных материалов</vt:lpstr>
      <vt:lpstr>Презентация PowerPoint</vt:lpstr>
      <vt:lpstr>3. Контрольные материалы промышленного производства</vt:lpstr>
      <vt:lpstr>Презентация PowerPoint</vt:lpstr>
      <vt:lpstr>4. Контрольные материалы собственного изготовления (слитые сыворотки)</vt:lpstr>
      <vt:lpstr>5. Виды контрольных материалов</vt:lpstr>
      <vt:lpstr>Презентация PowerPoint</vt:lpstr>
      <vt:lpstr>Презентация PowerPoint</vt:lpstr>
      <vt:lpstr>6. Виды контрольных материалов по видам исследования</vt:lpstr>
      <vt:lpstr>Презентация PowerPoint</vt:lpstr>
      <vt:lpstr>Презентация PowerPoint</vt:lpstr>
      <vt:lpstr>7. Использование контрольных материалов</vt:lpstr>
      <vt:lpstr>Презентация PowerPoint</vt:lpstr>
      <vt:lpstr>8. Требования к контрольным материалам</vt:lpstr>
      <vt:lpstr>Презентация PowerPoint</vt:lpstr>
      <vt:lpstr>Презентация PowerPoint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admin</cp:lastModifiedBy>
  <cp:revision>43</cp:revision>
  <dcterms:created xsi:type="dcterms:W3CDTF">2015-11-08T08:08:51Z</dcterms:created>
  <dcterms:modified xsi:type="dcterms:W3CDTF">2020-01-22T14:38:49Z</dcterms:modified>
</cp:coreProperties>
</file>